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8" r:id="rId2"/>
    <p:sldId id="373" r:id="rId3"/>
    <p:sldId id="304" r:id="rId4"/>
    <p:sldId id="305" r:id="rId5"/>
    <p:sldId id="306" r:id="rId6"/>
    <p:sldId id="307" r:id="rId7"/>
    <p:sldId id="364" r:id="rId8"/>
    <p:sldId id="365" r:id="rId9"/>
    <p:sldId id="309" r:id="rId10"/>
    <p:sldId id="357" r:id="rId11"/>
    <p:sldId id="358" r:id="rId12"/>
    <p:sldId id="308" r:id="rId13"/>
    <p:sldId id="371" r:id="rId14"/>
    <p:sldId id="367" r:id="rId15"/>
    <p:sldId id="310" r:id="rId16"/>
    <p:sldId id="311" r:id="rId17"/>
    <p:sldId id="345" r:id="rId18"/>
    <p:sldId id="312" r:id="rId19"/>
    <p:sldId id="313" r:id="rId20"/>
    <p:sldId id="315" r:id="rId21"/>
    <p:sldId id="316" r:id="rId22"/>
    <p:sldId id="359" r:id="rId23"/>
    <p:sldId id="360" r:id="rId24"/>
    <p:sldId id="361" r:id="rId25"/>
    <p:sldId id="362" r:id="rId26"/>
    <p:sldId id="363" r:id="rId27"/>
    <p:sldId id="376" r:id="rId28"/>
    <p:sldId id="375" r:id="rId29"/>
    <p:sldId id="319" r:id="rId30"/>
    <p:sldId id="320" r:id="rId31"/>
    <p:sldId id="321" r:id="rId32"/>
    <p:sldId id="322" r:id="rId33"/>
    <p:sldId id="355" r:id="rId34"/>
    <p:sldId id="377" r:id="rId35"/>
    <p:sldId id="324" r:id="rId36"/>
    <p:sldId id="325" r:id="rId37"/>
    <p:sldId id="351" r:id="rId38"/>
    <p:sldId id="344" r:id="rId39"/>
    <p:sldId id="378" r:id="rId40"/>
    <p:sldId id="327" r:id="rId41"/>
    <p:sldId id="350" r:id="rId42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FF0000"/>
    <a:srgbClr val="CCFFFF"/>
    <a:srgbClr val="CC9B00"/>
    <a:srgbClr val="990000"/>
    <a:srgbClr val="6600CC"/>
    <a:srgbClr val="FFFFEF"/>
    <a:srgbClr val="FCCFC8"/>
    <a:srgbClr val="FFF2BD"/>
    <a:srgbClr val="E7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406" autoAdjust="0"/>
    <p:restoredTop sz="91680" autoAdjust="0"/>
  </p:normalViewPr>
  <p:slideViewPr>
    <p:cSldViewPr snapToGrid="0">
      <p:cViewPr varScale="1">
        <p:scale>
          <a:sx n="202" d="100"/>
          <a:sy n="202" d="100"/>
        </p:scale>
        <p:origin x="348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3.xml"/><Relationship Id="rId7" Type="http://schemas.openxmlformats.org/officeDocument/2006/relationships/slide" Target="slides/slide33.xml"/><Relationship Id="rId2" Type="http://schemas.openxmlformats.org/officeDocument/2006/relationships/slide" Target="slides/slide22.xml"/><Relationship Id="rId1" Type="http://schemas.openxmlformats.org/officeDocument/2006/relationships/slide" Target="slides/slide4.xml"/><Relationship Id="rId6" Type="http://schemas.openxmlformats.org/officeDocument/2006/relationships/slide" Target="slides/slide26.xml"/><Relationship Id="rId5" Type="http://schemas.openxmlformats.org/officeDocument/2006/relationships/slide" Target="slides/slide25.xml"/><Relationship Id="rId4" Type="http://schemas.openxmlformats.org/officeDocument/2006/relationships/slide" Target="slides/slide2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6140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6140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11B6F0F-0734-41F9-8DF2-44676030F0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7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420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0938" y="684213"/>
            <a:ext cx="4557712" cy="3417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342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30700"/>
            <a:ext cx="5486400" cy="410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2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59813"/>
            <a:ext cx="297180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42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59813"/>
            <a:ext cx="297180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D37C94F8-2EF8-484F-8F65-E99BD7C6FA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44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Add 6</a:t>
            </a:r>
            <a:r>
              <a:rPr lang="en-US" baseline="0" dirty="0"/>
              <a:t> to stack</a:t>
            </a:r>
          </a:p>
          <a:p>
            <a:pPr marL="228600" indent="-228600">
              <a:buAutoNum type="arabicPeriod"/>
            </a:pPr>
            <a:r>
              <a:rPr lang="en-US" baseline="0" dirty="0"/>
              <a:t>Add 8 to stack</a:t>
            </a:r>
          </a:p>
          <a:p>
            <a:pPr marL="228600" indent="-228600">
              <a:buAutoNum type="arabicPeriod"/>
            </a:pPr>
            <a:r>
              <a:rPr lang="en-US" baseline="0" dirty="0"/>
              <a:t>Add 2 to stack</a:t>
            </a:r>
          </a:p>
          <a:p>
            <a:pPr marL="228600" indent="-228600">
              <a:buAutoNum type="arabicPeriod"/>
            </a:pPr>
            <a:r>
              <a:rPr lang="en-US" baseline="0" dirty="0"/>
              <a:t>Pop 2 into v2, pop 8 into v1, do 8/2 = 4, push 4 onto stack</a:t>
            </a:r>
          </a:p>
          <a:p>
            <a:pPr marL="228600" indent="-228600">
              <a:buAutoNum type="arabicPeriod"/>
            </a:pPr>
            <a:r>
              <a:rPr lang="en-US" baseline="0" dirty="0"/>
              <a:t>Push 3 onto stack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en-US" baseline="0" dirty="0"/>
              <a:t>Stack looks like:</a:t>
            </a:r>
          </a:p>
          <a:p>
            <a:pPr marL="0" indent="0">
              <a:buNone/>
            </a:pPr>
            <a:r>
              <a:rPr lang="en-US" baseline="0" dirty="0"/>
              <a:t>3</a:t>
            </a:r>
          </a:p>
          <a:p>
            <a:pPr marL="0" indent="0">
              <a:buNone/>
            </a:pPr>
            <a:r>
              <a:rPr lang="en-US" baseline="0" dirty="0"/>
              <a:t>4</a:t>
            </a:r>
          </a:p>
          <a:p>
            <a:pPr marL="0" indent="0">
              <a:buNone/>
            </a:pPr>
            <a:r>
              <a:rPr lang="en-US" baseline="0" dirty="0"/>
              <a:t>6</a:t>
            </a:r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8932EE-C760-4D12-AECE-8D6AA280D605}" type="slidenum">
              <a:rPr lang="en-US"/>
              <a:pPr/>
              <a:t>2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Just like a stack of plates, you can only access the top plate/value, and every plate/value you add must go on the top.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788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8932EE-C760-4D12-AECE-8D6AA280D605}" type="slidenum">
              <a:rPr lang="en-US"/>
              <a:pPr/>
              <a:t>28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Just like a stack of plates, you can only access the top plate/value, and every plate/value you add must go on the top.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2709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Queue looks like this initially:</a:t>
            </a:r>
          </a:p>
          <a:p>
            <a:r>
              <a:rPr lang="en-US" baseline="0" dirty="0"/>
              <a:t>_	_	_	_	_	_</a:t>
            </a:r>
          </a:p>
          <a:p>
            <a:endParaRPr lang="en-US" baseline="0" dirty="0"/>
          </a:p>
          <a:p>
            <a:r>
              <a:rPr lang="en-US" baseline="0" dirty="0"/>
              <a:t>Step 1:</a:t>
            </a:r>
          </a:p>
          <a:p>
            <a:r>
              <a:rPr lang="en-US" baseline="0" dirty="0"/>
              <a:t>5	_	_	_	_	_</a:t>
            </a:r>
          </a:p>
          <a:p>
            <a:r>
              <a:rPr lang="en-US" baseline="0" dirty="0"/>
              <a:t>H 	T</a:t>
            </a:r>
          </a:p>
          <a:p>
            <a:endParaRPr lang="en-US" baseline="0" dirty="0"/>
          </a:p>
          <a:p>
            <a:r>
              <a:rPr lang="en-US" baseline="0" dirty="0"/>
              <a:t>Step 2:</a:t>
            </a:r>
          </a:p>
          <a:p>
            <a:r>
              <a:rPr lang="en-US" baseline="0" dirty="0"/>
              <a:t>5	10	_	_	_	_</a:t>
            </a:r>
          </a:p>
          <a:p>
            <a:pPr marL="0" indent="0">
              <a:buNone/>
            </a:pPr>
            <a:r>
              <a:rPr lang="en-US" baseline="0" dirty="0"/>
              <a:t>H		T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en-US" baseline="0" dirty="0"/>
              <a:t>Step 3:</a:t>
            </a:r>
          </a:p>
          <a:p>
            <a:pPr marL="0" indent="0">
              <a:buNone/>
            </a:pPr>
            <a:r>
              <a:rPr lang="en-US" baseline="0" dirty="0"/>
              <a:t>5	10	12	_	_	_</a:t>
            </a:r>
          </a:p>
          <a:p>
            <a:pPr marL="0" indent="0">
              <a:buNone/>
            </a:pPr>
            <a:r>
              <a:rPr lang="en-US" baseline="0" dirty="0"/>
              <a:t>H			T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en-US" baseline="0" dirty="0"/>
              <a:t>Step 4:</a:t>
            </a:r>
          </a:p>
          <a:p>
            <a:pPr marL="0" indent="0">
              <a:buNone/>
            </a:pPr>
            <a:r>
              <a:rPr lang="en-US" baseline="0" dirty="0"/>
              <a:t>_	10	12	_	_	_</a:t>
            </a:r>
          </a:p>
          <a:p>
            <a:pPr marL="0" indent="0">
              <a:buNone/>
            </a:pPr>
            <a:r>
              <a:rPr lang="en-US" baseline="0" dirty="0"/>
              <a:t>	H		T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en-US" baseline="0" dirty="0"/>
              <a:t>Step 5:</a:t>
            </a:r>
          </a:p>
          <a:p>
            <a:pPr marL="0" indent="0">
              <a:buNone/>
            </a:pPr>
            <a:r>
              <a:rPr lang="en-US" baseline="0" dirty="0"/>
              <a:t>_	10	12	7	_	_</a:t>
            </a:r>
          </a:p>
          <a:p>
            <a:pPr marL="0" indent="0">
              <a:buNone/>
            </a:pPr>
            <a:r>
              <a:rPr lang="en-US" baseline="0" dirty="0"/>
              <a:t>	H			T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en-US" baseline="0" dirty="0"/>
              <a:t>Step 6:</a:t>
            </a:r>
          </a:p>
          <a:p>
            <a:pPr marL="0" indent="0">
              <a:buNone/>
            </a:pPr>
            <a:r>
              <a:rPr lang="en-US" baseline="0" dirty="0"/>
              <a:t>_	_	12	7	_	_</a:t>
            </a:r>
          </a:p>
          <a:p>
            <a:pPr marL="0" indent="0">
              <a:buNone/>
            </a:pPr>
            <a:r>
              <a:rPr lang="en-US" baseline="0" dirty="0"/>
              <a:t>		H		T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en-US" baseline="0" dirty="0"/>
              <a:t>Step 7:</a:t>
            </a:r>
          </a:p>
          <a:p>
            <a:pPr marL="0" indent="0">
              <a:buNone/>
            </a:pPr>
            <a:r>
              <a:rPr lang="en-US" baseline="0" dirty="0"/>
              <a:t>_	_	12	7	9	_</a:t>
            </a:r>
          </a:p>
          <a:p>
            <a:pPr marL="0" indent="0">
              <a:buNone/>
            </a:pPr>
            <a:r>
              <a:rPr lang="en-US" baseline="0" dirty="0"/>
              <a:t>		H			T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en-US" baseline="0" dirty="0"/>
              <a:t>Step 8:</a:t>
            </a:r>
          </a:p>
          <a:p>
            <a:pPr marL="0" indent="0">
              <a:buNone/>
            </a:pPr>
            <a:r>
              <a:rPr lang="en-US" baseline="0" dirty="0"/>
              <a:t>_	_	12	7	9	12</a:t>
            </a:r>
          </a:p>
          <a:p>
            <a:pPr marL="0" indent="0">
              <a:buNone/>
            </a:pPr>
            <a:r>
              <a:rPr lang="en-US" baseline="0" dirty="0"/>
              <a:t>T		H			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en-US" baseline="0" dirty="0"/>
              <a:t>Step 9:</a:t>
            </a:r>
          </a:p>
          <a:p>
            <a:pPr marL="0" indent="0">
              <a:buNone/>
            </a:pPr>
            <a:r>
              <a:rPr lang="en-US" baseline="0" dirty="0"/>
              <a:t>13	_	12	7	9	12</a:t>
            </a:r>
          </a:p>
          <a:p>
            <a:pPr marL="0" indent="0">
              <a:buNone/>
            </a:pPr>
            <a:r>
              <a:rPr lang="en-US" baseline="0" dirty="0"/>
              <a:t>	T	H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en-US" baseline="0" dirty="0"/>
              <a:t>Step 10:</a:t>
            </a:r>
          </a:p>
          <a:p>
            <a:pPr marL="0" indent="0">
              <a:buNone/>
            </a:pPr>
            <a:r>
              <a:rPr lang="en-US" baseline="0" dirty="0"/>
              <a:t>13	_	_	7	9	12</a:t>
            </a:r>
          </a:p>
          <a:p>
            <a:pPr marL="0" indent="0">
              <a:buNone/>
            </a:pPr>
            <a:r>
              <a:rPr lang="en-US" baseline="0" dirty="0"/>
              <a:t>	T		H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en-US" baseline="0" dirty="0"/>
              <a:t>Note that technically whenever we </a:t>
            </a:r>
            <a:r>
              <a:rPr lang="en-US" baseline="0" dirty="0" err="1"/>
              <a:t>dequeue</a:t>
            </a:r>
            <a:r>
              <a:rPr lang="en-US" baseline="0" dirty="0"/>
              <a:t>, the slot that we </a:t>
            </a:r>
            <a:r>
              <a:rPr lang="en-US" baseline="0" dirty="0" err="1"/>
              <a:t>dequeue</a:t>
            </a:r>
            <a:r>
              <a:rPr lang="en-US" baseline="0" dirty="0"/>
              <a:t> from will actually keep the item that it had, but the Tail pointer will wraparound and eventually overwrite that original value if we keep </a:t>
            </a:r>
            <a:r>
              <a:rPr lang="en-US" baseline="0" dirty="0" err="1"/>
              <a:t>enqueuing</a:t>
            </a:r>
            <a:r>
              <a:rPr lang="en-US" baseline="0" dirty="0"/>
              <a:t>.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en-US" baseline="0" dirty="0"/>
              <a:t>In my answer, I made slots appear empty if they had been </a:t>
            </a:r>
            <a:r>
              <a:rPr lang="en-US" baseline="0" dirty="0" err="1"/>
              <a:t>dequeued</a:t>
            </a:r>
            <a:r>
              <a:rPr lang="en-US" baseline="0" dirty="0"/>
              <a:t>, but that’s more for illustrative purposes.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en-US" baseline="0" dirty="0"/>
              <a:t>Try out the same example, but leave the original items in their slots, even after they’re </a:t>
            </a:r>
            <a:r>
              <a:rPr lang="en-US" baseline="0" dirty="0" err="1"/>
              <a:t>dequeued</a:t>
            </a:r>
            <a:r>
              <a:rPr lang="en-US" baseline="0" dirty="0"/>
              <a:t>. Make sure to keep moving the Head and Tail pointers though whenever it’s necessary to do so.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en-US" baseline="0" dirty="0"/>
              <a:t>What you’ll see is that the </a:t>
            </a:r>
            <a:r>
              <a:rPr lang="en-US" baseline="0" dirty="0" err="1"/>
              <a:t>dequeued</a:t>
            </a:r>
            <a:r>
              <a:rPr lang="en-US" baseline="0" dirty="0"/>
              <a:t> slots will never be referred to again and when the Tail pointer wraps around, we will just fill in new </a:t>
            </a:r>
            <a:r>
              <a:rPr lang="en-US" baseline="0" dirty="0" err="1"/>
              <a:t>enqueued</a:t>
            </a:r>
            <a:r>
              <a:rPr lang="en-US" baseline="0" dirty="0"/>
              <a:t> values.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en-US" baseline="0" dirty="0"/>
              <a:t>Throughout the process of </a:t>
            </a:r>
            <a:r>
              <a:rPr lang="en-US" baseline="0" dirty="0" err="1"/>
              <a:t>enqueuing</a:t>
            </a:r>
            <a:r>
              <a:rPr lang="en-US" baseline="0" dirty="0"/>
              <a:t> and </a:t>
            </a:r>
            <a:r>
              <a:rPr lang="en-US" baseline="0" dirty="0" err="1"/>
              <a:t>dequeing</a:t>
            </a:r>
            <a:r>
              <a:rPr lang="en-US" baseline="0" dirty="0"/>
              <a:t>, all the pertinent values of the circular queue will be within a region bounded by Head and Tail, or Tail and Head, respectively.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771AAF-7DBC-4872-A31C-F0B65DC324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10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E3303F-8BCE-49BA-A2CA-F7C6360272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14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-76200"/>
            <a:ext cx="19431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-76200"/>
            <a:ext cx="56769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19560-A9DE-4E04-8966-5A562B239C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83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F2A3E27-F665-4496-9E0F-5CB4951E80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56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421D29-0AB5-4AD7-A18E-F8111D50BA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34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0EA1F2-3601-4A41-8083-B23ADEF591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12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CBFF0D-F0F5-48FF-97C4-94DF81454F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45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6354F0-DE7E-4919-B761-9F800F1F7E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77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EB4E2B-8CF6-447D-801F-A251458B2C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61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DAC29E-9AB8-4319-99FA-A4A23764D2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20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09E305-927D-4811-8C7F-A84B2F674D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4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616588-9340-451A-9914-546C0DFD5A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24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500188" y="-14288"/>
            <a:ext cx="1905001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5AEC8BC0-ED29-4D2D-89C3-9BC4AEE673C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11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89A7-92CB-494D-A592-1E9CDA380CE2}" type="slidenum">
              <a:rPr lang="en-US"/>
              <a:pPr/>
              <a:t>1</a:t>
            </a:fld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58200" cy="3048000"/>
          </a:xfrm>
        </p:spPr>
        <p:txBody>
          <a:bodyPr/>
          <a:lstStyle/>
          <a:p>
            <a:r>
              <a:rPr lang="en-US" dirty="0">
                <a:solidFill>
                  <a:srgbClr val="6600CC"/>
                </a:solidFill>
              </a:rPr>
              <a:t>Stacks </a:t>
            </a:r>
          </a:p>
          <a:p>
            <a:r>
              <a:rPr lang="en-US" dirty="0">
                <a:solidFill>
                  <a:srgbClr val="6600CC"/>
                </a:solidFill>
              </a:rPr>
              <a:t>Queues</a:t>
            </a:r>
          </a:p>
        </p:txBody>
      </p:sp>
      <p:pic>
        <p:nvPicPr>
          <p:cNvPr id="4195" name="Picture 9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779" y="3165030"/>
            <a:ext cx="2672859" cy="290557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6" name="Picture 1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8" r="4333"/>
          <a:stretch>
            <a:fillRect/>
          </a:stretch>
        </p:blipFill>
        <p:spPr bwMode="auto">
          <a:xfrm>
            <a:off x="4549775" y="2811294"/>
            <a:ext cx="3925014" cy="2960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AA63-C6F2-4503-ACF6-AF1EA183CF6F}" type="slidenum">
              <a:rPr lang="en-US"/>
              <a:pPr/>
              <a:t>10</a:t>
            </a:fld>
            <a:endParaRPr lang="en-US"/>
          </a:p>
        </p:txBody>
      </p:sp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Challenge</a:t>
            </a:r>
          </a:p>
        </p:txBody>
      </p:sp>
      <p:sp>
        <p:nvSpPr>
          <p:cNvPr id="410629" name="Text Box 5"/>
          <p:cNvSpPr txBox="1">
            <a:spLocks noChangeArrowheads="1"/>
          </p:cNvSpPr>
          <p:nvPr/>
        </p:nvSpPr>
        <p:spPr bwMode="auto">
          <a:xfrm>
            <a:off x="304800" y="1143000"/>
            <a:ext cx="861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Show the resulting stack after the following program runs:</a:t>
            </a:r>
          </a:p>
        </p:txBody>
      </p:sp>
      <p:sp>
        <p:nvSpPr>
          <p:cNvPr id="410633" name="Rectangle 9"/>
          <p:cNvSpPr>
            <a:spLocks noChangeArrowheads="1"/>
          </p:cNvSpPr>
          <p:nvPr/>
        </p:nvSpPr>
        <p:spPr bwMode="auto">
          <a:xfrm>
            <a:off x="304800" y="1852613"/>
            <a:ext cx="6248400" cy="4801314"/>
          </a:xfrm>
          <a:prstGeom prst="rect">
            <a:avLst/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#include &lt;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iostream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&gt;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#include &lt;stack&gt;</a:t>
            </a:r>
            <a:endParaRPr lang="en-US" sz="1800" dirty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using namespace </a:t>
            </a:r>
            <a:r>
              <a:rPr lang="en-US" sz="1800" b="1" dirty="0" err="1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std</a:t>
            </a:r>
            <a:r>
              <a:rPr lang="en-US" sz="1800" b="1" dirty="0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800" dirty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main()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stack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&lt;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&gt;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	// stack of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ints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ea typeface="MS Mincho" pitchFamily="49" charset="-128"/>
              </a:rPr>
              <a:t>push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(6);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for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=0;i&lt;2;i++)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{</a:t>
            </a:r>
            <a:r>
              <a:rPr lang="en-US" sz="1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n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ea typeface="MS Mincho" pitchFamily="49" charset="-128"/>
              </a:rPr>
              <a:t>top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();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ea typeface="MS Mincho" pitchFamily="49" charset="-128"/>
              </a:rPr>
              <a:t>pop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();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ea typeface="MS Mincho" pitchFamily="49" charset="-128"/>
              </a:rPr>
              <a:t>push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);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ea typeface="MS Mincho" pitchFamily="49" charset="-128"/>
              </a:rPr>
              <a:t>push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(n*2);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}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DA23-FFF8-4C01-8A68-7F397A1EBADD}" type="slidenum">
              <a:rPr lang="en-US"/>
              <a:pPr/>
              <a:t>11</a:t>
            </a:fld>
            <a:endParaRPr lang="en-US"/>
          </a:p>
        </p:txBody>
      </p:sp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Challenge</a:t>
            </a:r>
          </a:p>
        </p:txBody>
      </p:sp>
      <p:sp>
        <p:nvSpPr>
          <p:cNvPr id="417795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61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Show the resulting stack after the following program runs:</a:t>
            </a:r>
          </a:p>
        </p:txBody>
      </p:sp>
      <p:sp>
        <p:nvSpPr>
          <p:cNvPr id="417796" name="Rectangle 4"/>
          <p:cNvSpPr>
            <a:spLocks noChangeArrowheads="1"/>
          </p:cNvSpPr>
          <p:nvPr/>
        </p:nvSpPr>
        <p:spPr bwMode="auto">
          <a:xfrm>
            <a:off x="304800" y="1852613"/>
            <a:ext cx="6248400" cy="4801314"/>
          </a:xfrm>
          <a:prstGeom prst="rect">
            <a:avLst/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#include &lt;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iostream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&gt;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#include &lt;stack&gt;</a:t>
            </a:r>
            <a:endParaRPr lang="en-US" sz="1800" dirty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using namespace </a:t>
            </a:r>
            <a:r>
              <a:rPr lang="en-US" sz="1800" b="1" dirty="0" err="1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std</a:t>
            </a:r>
            <a:r>
              <a:rPr lang="en-US" sz="1800" b="1" dirty="0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800" dirty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main()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stack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&lt;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&gt;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	// stack of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ints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ea typeface="MS Mincho" pitchFamily="49" charset="-128"/>
              </a:rPr>
              <a:t>push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(6);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for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=0;i&lt;2;i++)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{</a:t>
            </a:r>
            <a:r>
              <a:rPr lang="en-US" sz="1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n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ea typeface="MS Mincho" pitchFamily="49" charset="-128"/>
              </a:rPr>
              <a:t>top</a:t>
            </a:r>
            <a:r>
              <a:rPr lang="en-US" sz="1800" b="1" dirty="0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()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pop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();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push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);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ea typeface="MS Mincho" pitchFamily="49" charset="-128"/>
              </a:rPr>
              <a:t>push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(n*2);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}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7797" name="Line 5"/>
          <p:cNvSpPr>
            <a:spLocks noChangeShapeType="1"/>
          </p:cNvSpPr>
          <p:nvPr/>
        </p:nvSpPr>
        <p:spPr bwMode="auto">
          <a:xfrm>
            <a:off x="304800" y="36861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798" name="Line 6"/>
          <p:cNvSpPr>
            <a:spLocks noChangeShapeType="1"/>
          </p:cNvSpPr>
          <p:nvPr/>
        </p:nvSpPr>
        <p:spPr bwMode="auto">
          <a:xfrm>
            <a:off x="7391400" y="53340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799" name="Line 7"/>
          <p:cNvSpPr>
            <a:spLocks noChangeShapeType="1"/>
          </p:cNvSpPr>
          <p:nvPr/>
        </p:nvSpPr>
        <p:spPr bwMode="auto">
          <a:xfrm>
            <a:off x="304800" y="42052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00" name="Rectangle 8"/>
          <p:cNvSpPr>
            <a:spLocks noChangeArrowheads="1"/>
          </p:cNvSpPr>
          <p:nvPr/>
        </p:nvSpPr>
        <p:spPr bwMode="auto">
          <a:xfrm>
            <a:off x="7391400" y="4953000"/>
            <a:ext cx="9906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417801" name="Line 9"/>
          <p:cNvSpPr>
            <a:spLocks noChangeShapeType="1"/>
          </p:cNvSpPr>
          <p:nvPr/>
        </p:nvSpPr>
        <p:spPr bwMode="auto">
          <a:xfrm>
            <a:off x="304800" y="44815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7804" name="Group 12"/>
          <p:cNvGrpSpPr>
            <a:grpSpLocks/>
          </p:cNvGrpSpPr>
          <p:nvPr/>
        </p:nvGrpSpPr>
        <p:grpSpPr bwMode="auto">
          <a:xfrm>
            <a:off x="7121525" y="3048000"/>
            <a:ext cx="1184275" cy="457200"/>
            <a:chOff x="4486" y="1920"/>
            <a:chExt cx="746" cy="288"/>
          </a:xfrm>
        </p:grpSpPr>
        <p:sp>
          <p:nvSpPr>
            <p:cNvPr id="417802" name="Text Box 10"/>
            <p:cNvSpPr txBox="1">
              <a:spLocks noChangeArrowheads="1"/>
            </p:cNvSpPr>
            <p:nvPr/>
          </p:nvSpPr>
          <p:spPr bwMode="auto">
            <a:xfrm>
              <a:off x="4486" y="1920"/>
              <a:ext cx="1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=""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i</a:t>
              </a:r>
            </a:p>
          </p:txBody>
        </p:sp>
        <p:sp>
          <p:nvSpPr>
            <p:cNvPr id="417803" name="Rectangle 11"/>
            <p:cNvSpPr>
              <a:spLocks noChangeArrowheads="1"/>
            </p:cNvSpPr>
            <p:nvPr/>
          </p:nvSpPr>
          <p:spPr bwMode="auto">
            <a:xfrm>
              <a:off x="4704" y="1920"/>
              <a:ext cx="528" cy="288"/>
            </a:xfrm>
            <a:prstGeom prst="rect">
              <a:avLst/>
            </a:prstGeom>
            <a:solidFill>
              <a:srgbClr val="FCCFC8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7805" name="Text Box 13"/>
          <p:cNvSpPr txBox="1">
            <a:spLocks noChangeArrowheads="1"/>
          </p:cNvSpPr>
          <p:nvPr/>
        </p:nvSpPr>
        <p:spPr bwMode="auto">
          <a:xfrm>
            <a:off x="7666038" y="30480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417806" name="Line 14"/>
          <p:cNvSpPr>
            <a:spLocks noChangeShapeType="1"/>
          </p:cNvSpPr>
          <p:nvPr/>
        </p:nvSpPr>
        <p:spPr bwMode="auto">
          <a:xfrm>
            <a:off x="685800" y="50577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7807" name="Group 15"/>
          <p:cNvGrpSpPr>
            <a:grpSpLocks/>
          </p:cNvGrpSpPr>
          <p:nvPr/>
        </p:nvGrpSpPr>
        <p:grpSpPr bwMode="auto">
          <a:xfrm>
            <a:off x="7115175" y="3657600"/>
            <a:ext cx="1184275" cy="457200"/>
            <a:chOff x="4486" y="1920"/>
            <a:chExt cx="746" cy="288"/>
          </a:xfrm>
        </p:grpSpPr>
        <p:sp>
          <p:nvSpPr>
            <p:cNvPr id="417808" name="Text Box 16"/>
            <p:cNvSpPr txBox="1">
              <a:spLocks noChangeArrowheads="1"/>
            </p:cNvSpPr>
            <p:nvPr/>
          </p:nvSpPr>
          <p:spPr bwMode="auto">
            <a:xfrm>
              <a:off x="4486" y="1920"/>
              <a:ext cx="2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=""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n</a:t>
              </a:r>
            </a:p>
          </p:txBody>
        </p:sp>
        <p:sp>
          <p:nvSpPr>
            <p:cNvPr id="417809" name="Rectangle 17"/>
            <p:cNvSpPr>
              <a:spLocks noChangeArrowheads="1"/>
            </p:cNvSpPr>
            <p:nvPr/>
          </p:nvSpPr>
          <p:spPr bwMode="auto">
            <a:xfrm>
              <a:off x="4704" y="1920"/>
              <a:ext cx="528" cy="288"/>
            </a:xfrm>
            <a:prstGeom prst="rect">
              <a:avLst/>
            </a:prstGeom>
            <a:solidFill>
              <a:srgbClr val="FCCFC8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7810" name="Rectangle 18"/>
          <p:cNvSpPr>
            <a:spLocks noChangeArrowheads="1"/>
          </p:cNvSpPr>
          <p:nvPr/>
        </p:nvSpPr>
        <p:spPr bwMode="auto">
          <a:xfrm>
            <a:off x="7705725" y="490696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417811" name="Line 19"/>
          <p:cNvSpPr>
            <a:spLocks noChangeShapeType="1"/>
          </p:cNvSpPr>
          <p:nvPr/>
        </p:nvSpPr>
        <p:spPr bwMode="auto">
          <a:xfrm>
            <a:off x="685800" y="53340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12" name="Line 20"/>
          <p:cNvSpPr>
            <a:spLocks noChangeShapeType="1"/>
          </p:cNvSpPr>
          <p:nvPr/>
        </p:nvSpPr>
        <p:spPr bwMode="auto">
          <a:xfrm>
            <a:off x="685800" y="56054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13" name="Rectangle 21"/>
          <p:cNvSpPr>
            <a:spLocks noChangeArrowheads="1"/>
          </p:cNvSpPr>
          <p:nvPr/>
        </p:nvSpPr>
        <p:spPr bwMode="auto">
          <a:xfrm>
            <a:off x="7391400" y="4953000"/>
            <a:ext cx="9906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417814" name="Line 22"/>
          <p:cNvSpPr>
            <a:spLocks noChangeShapeType="1"/>
          </p:cNvSpPr>
          <p:nvPr/>
        </p:nvSpPr>
        <p:spPr bwMode="auto">
          <a:xfrm>
            <a:off x="685800" y="58674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15" name="Rectangle 23"/>
          <p:cNvSpPr>
            <a:spLocks noChangeArrowheads="1"/>
          </p:cNvSpPr>
          <p:nvPr/>
        </p:nvSpPr>
        <p:spPr bwMode="auto">
          <a:xfrm>
            <a:off x="7392988" y="4559300"/>
            <a:ext cx="9906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12</a:t>
            </a:r>
          </a:p>
        </p:txBody>
      </p:sp>
      <p:sp>
        <p:nvSpPr>
          <p:cNvPr id="417816" name="Line 24"/>
          <p:cNvSpPr>
            <a:spLocks noChangeShapeType="1"/>
          </p:cNvSpPr>
          <p:nvPr/>
        </p:nvSpPr>
        <p:spPr bwMode="auto">
          <a:xfrm>
            <a:off x="3049588" y="4124325"/>
            <a:ext cx="87312" cy="2730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17" name="Line 25"/>
          <p:cNvSpPr>
            <a:spLocks noChangeShapeType="1"/>
          </p:cNvSpPr>
          <p:nvPr/>
        </p:nvSpPr>
        <p:spPr bwMode="auto">
          <a:xfrm>
            <a:off x="2601913" y="4138613"/>
            <a:ext cx="87312" cy="2730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19" name="Text Box 27"/>
          <p:cNvSpPr txBox="1">
            <a:spLocks noChangeArrowheads="1"/>
          </p:cNvSpPr>
          <p:nvPr/>
        </p:nvSpPr>
        <p:spPr bwMode="auto">
          <a:xfrm>
            <a:off x="7696200" y="3048000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417820" name="Line 28"/>
          <p:cNvSpPr>
            <a:spLocks noChangeShapeType="1"/>
          </p:cNvSpPr>
          <p:nvPr/>
        </p:nvSpPr>
        <p:spPr bwMode="auto">
          <a:xfrm>
            <a:off x="2590800" y="4114800"/>
            <a:ext cx="87313" cy="2730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22" name="Line 30"/>
          <p:cNvSpPr>
            <a:spLocks noChangeShapeType="1"/>
          </p:cNvSpPr>
          <p:nvPr/>
        </p:nvSpPr>
        <p:spPr bwMode="auto">
          <a:xfrm>
            <a:off x="685800" y="50577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23" name="Rectangle 31"/>
          <p:cNvSpPr>
            <a:spLocks noChangeArrowheads="1"/>
          </p:cNvSpPr>
          <p:nvPr/>
        </p:nvSpPr>
        <p:spPr bwMode="auto">
          <a:xfrm>
            <a:off x="7634288" y="4510088"/>
            <a:ext cx="506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417824" name="Line 32"/>
          <p:cNvSpPr>
            <a:spLocks noChangeShapeType="1"/>
          </p:cNvSpPr>
          <p:nvPr/>
        </p:nvSpPr>
        <p:spPr bwMode="auto">
          <a:xfrm>
            <a:off x="685800" y="53340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25" name="Line 33"/>
          <p:cNvSpPr>
            <a:spLocks noChangeShapeType="1"/>
          </p:cNvSpPr>
          <p:nvPr/>
        </p:nvSpPr>
        <p:spPr bwMode="auto">
          <a:xfrm>
            <a:off x="685800" y="56054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26" name="Rectangle 34"/>
          <p:cNvSpPr>
            <a:spLocks noChangeArrowheads="1"/>
          </p:cNvSpPr>
          <p:nvPr/>
        </p:nvSpPr>
        <p:spPr bwMode="auto">
          <a:xfrm>
            <a:off x="7391400" y="4572000"/>
            <a:ext cx="9906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417827" name="Line 35"/>
          <p:cNvSpPr>
            <a:spLocks noChangeShapeType="1"/>
          </p:cNvSpPr>
          <p:nvPr/>
        </p:nvSpPr>
        <p:spPr bwMode="auto">
          <a:xfrm>
            <a:off x="685800" y="58674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28" name="Rectangle 36"/>
          <p:cNvSpPr>
            <a:spLocks noChangeArrowheads="1"/>
          </p:cNvSpPr>
          <p:nvPr/>
        </p:nvSpPr>
        <p:spPr bwMode="auto">
          <a:xfrm>
            <a:off x="7391400" y="4191000"/>
            <a:ext cx="9906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24</a:t>
            </a:r>
          </a:p>
        </p:txBody>
      </p:sp>
      <p:sp>
        <p:nvSpPr>
          <p:cNvPr id="417829" name="Line 37"/>
          <p:cNvSpPr>
            <a:spLocks noChangeShapeType="1"/>
          </p:cNvSpPr>
          <p:nvPr/>
        </p:nvSpPr>
        <p:spPr bwMode="auto">
          <a:xfrm>
            <a:off x="90488" y="64293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30" name="Rectangle 38"/>
          <p:cNvSpPr>
            <a:spLocks noChangeArrowheads="1"/>
          </p:cNvSpPr>
          <p:nvPr/>
        </p:nvSpPr>
        <p:spPr bwMode="auto">
          <a:xfrm>
            <a:off x="6824663" y="2620963"/>
            <a:ext cx="1785937" cy="3322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17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3876E-7 L -0.00295 -0.17993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4178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-89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4178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17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417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02498E-6 L -0.00295 -0.12627 " pathEditMode="relative" rAng="0" ptsTypes="AA">
                                      <p:cBhvr>
                                        <p:cTn id="148" dur="2000" fill="hold"/>
                                        <p:tgtEl>
                                          <p:spTgt spid="4178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-63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1000"/>
                                        <p:tgtEl>
                                          <p:spTgt spid="4178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417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41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797" grpId="0" animBg="1"/>
      <p:bldP spid="417797" grpId="1" animBg="1"/>
      <p:bldP spid="417798" grpId="0" animBg="1"/>
      <p:bldP spid="417799" grpId="0" animBg="1"/>
      <p:bldP spid="417799" grpId="1" animBg="1"/>
      <p:bldP spid="417800" grpId="0" animBg="1"/>
      <p:bldP spid="417800" grpId="1" animBg="1"/>
      <p:bldP spid="417801" grpId="0" animBg="1"/>
      <p:bldP spid="417801" grpId="1" animBg="1"/>
      <p:bldP spid="417805" grpId="0"/>
      <p:bldP spid="417805" grpId="1"/>
      <p:bldP spid="417806" grpId="0" animBg="1"/>
      <p:bldP spid="417806" grpId="1" animBg="1"/>
      <p:bldP spid="417810" grpId="0"/>
      <p:bldP spid="417810" grpId="1"/>
      <p:bldP spid="417810" grpId="2"/>
      <p:bldP spid="417811" grpId="0" animBg="1"/>
      <p:bldP spid="417811" grpId="1" animBg="1"/>
      <p:bldP spid="417812" grpId="0" animBg="1"/>
      <p:bldP spid="417812" grpId="1" animBg="1"/>
      <p:bldP spid="417813" grpId="0" animBg="1"/>
      <p:bldP spid="417814" grpId="0" animBg="1"/>
      <p:bldP spid="417814" grpId="1" animBg="1"/>
      <p:bldP spid="417815" grpId="0" animBg="1"/>
      <p:bldP spid="417815" grpId="1" animBg="1"/>
      <p:bldP spid="417816" grpId="0" animBg="1"/>
      <p:bldP spid="417816" grpId="1" animBg="1"/>
      <p:bldP spid="417817" grpId="0" animBg="1"/>
      <p:bldP spid="417817" grpId="1" animBg="1"/>
      <p:bldP spid="417819" grpId="0"/>
      <p:bldP spid="417820" grpId="0" animBg="1"/>
      <p:bldP spid="417820" grpId="1" animBg="1"/>
      <p:bldP spid="417822" grpId="0" animBg="1"/>
      <p:bldP spid="417822" grpId="1" animBg="1"/>
      <p:bldP spid="417823" grpId="0"/>
      <p:bldP spid="417823" grpId="1"/>
      <p:bldP spid="417824" grpId="0" animBg="1"/>
      <p:bldP spid="417824" grpId="1" animBg="1"/>
      <p:bldP spid="417825" grpId="0" animBg="1"/>
      <p:bldP spid="417825" grpId="1" animBg="1"/>
      <p:bldP spid="417826" grpId="0" animBg="1"/>
      <p:bldP spid="417827" grpId="0" animBg="1"/>
      <p:bldP spid="417827" grpId="1" animBg="1"/>
      <p:bldP spid="417828" grpId="0" animBg="1"/>
      <p:bldP spid="417829" grpId="0" animBg="1"/>
      <p:bldP spid="417829" grpId="1" animBg="1"/>
      <p:bldP spid="4178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FF28-532E-4EDB-A638-C693FE37528C}" type="slidenum">
              <a:rPr lang="en-US"/>
              <a:pPr/>
              <a:t>12</a:t>
            </a:fld>
            <a:endParaRPr lang="en-US"/>
          </a:p>
        </p:txBody>
      </p:sp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Uses for Stacks </a:t>
            </a:r>
          </a:p>
        </p:txBody>
      </p:sp>
      <p:sp>
        <p:nvSpPr>
          <p:cNvPr id="296963" name="Text Box 3"/>
          <p:cNvSpPr txBox="1">
            <a:spLocks noChangeArrowheads="1"/>
          </p:cNvSpPr>
          <p:nvPr/>
        </p:nvSpPr>
        <p:spPr bwMode="auto">
          <a:xfrm>
            <a:off x="457200" y="1341438"/>
            <a:ext cx="8153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Stacks are one of the most USEFUL data structures </a:t>
            </a:r>
            <a:br>
              <a:rPr lang="en-US" dirty="0"/>
            </a:br>
            <a:r>
              <a:rPr lang="en-US" dirty="0"/>
              <a:t>in Computer Science. </a:t>
            </a:r>
          </a:p>
        </p:txBody>
      </p:sp>
      <p:sp>
        <p:nvSpPr>
          <p:cNvPr id="296965" name="Rectangle 5"/>
          <p:cNvSpPr>
            <a:spLocks noChangeArrowheads="1"/>
          </p:cNvSpPr>
          <p:nvPr/>
        </p:nvSpPr>
        <p:spPr bwMode="auto">
          <a:xfrm>
            <a:off x="457200" y="2362200"/>
            <a:ext cx="85344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They can be used for: </a:t>
            </a:r>
          </a:p>
          <a:p>
            <a:pPr>
              <a:buFontTx/>
              <a:buChar char="•"/>
            </a:pPr>
            <a:r>
              <a:rPr lang="en-US" dirty="0">
                <a:solidFill>
                  <a:srgbClr val="990000"/>
                </a:solidFill>
              </a:rPr>
              <a:t>  </a:t>
            </a:r>
            <a:r>
              <a:rPr lang="en-US" dirty="0">
                <a:solidFill>
                  <a:srgbClr val="FF0000"/>
                </a:solidFill>
              </a:rPr>
              <a:t>Storing undo items for your word processor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  The last item you typed is the first to be undone!</a:t>
            </a:r>
          </a:p>
          <a:p>
            <a:pPr>
              <a:buFontTx/>
              <a:buChar char="•"/>
            </a:pPr>
            <a:r>
              <a:rPr lang="en-US" dirty="0">
                <a:solidFill>
                  <a:srgbClr val="99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Evaluating mathematical expressions </a:t>
            </a:r>
          </a:p>
          <a:p>
            <a:r>
              <a:rPr lang="en-US" dirty="0">
                <a:solidFill>
                  <a:schemeClr val="accent2"/>
                </a:solidFill>
              </a:rPr>
              <a:t>	5 + 6 * 3 </a:t>
            </a:r>
            <a:r>
              <a:rPr lang="en-US" dirty="0">
                <a:solidFill>
                  <a:srgbClr val="990000"/>
                </a:solidFill>
                <a:sym typeface="Wingdings" pitchFamily="2" charset="2"/>
              </a:rPr>
              <a:t></a:t>
            </a:r>
            <a:r>
              <a:rPr lang="en-US" dirty="0">
                <a:solidFill>
                  <a:schemeClr val="accent2"/>
                </a:solidFill>
                <a:sym typeface="Wingdings" pitchFamily="2" charset="2"/>
              </a:rPr>
              <a:t> 23</a:t>
            </a:r>
            <a:endParaRPr lang="en-US" dirty="0">
              <a:solidFill>
                <a:schemeClr val="accent2"/>
              </a:solidFill>
            </a:endParaRPr>
          </a:p>
          <a:p>
            <a:pPr>
              <a:buFontTx/>
              <a:buChar char="•"/>
            </a:pPr>
            <a:r>
              <a:rPr lang="en-US" dirty="0">
                <a:solidFill>
                  <a:srgbClr val="99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Converting from infix expressions to postfix expressions</a:t>
            </a:r>
          </a:p>
          <a:p>
            <a:r>
              <a:rPr lang="en-US" dirty="0">
                <a:solidFill>
                  <a:srgbClr val="990000"/>
                </a:solidFill>
              </a:rPr>
              <a:t>	</a:t>
            </a:r>
            <a:r>
              <a:rPr lang="en-US" dirty="0">
                <a:solidFill>
                  <a:schemeClr val="accent2"/>
                </a:solidFill>
              </a:rPr>
              <a:t>A + B </a:t>
            </a:r>
            <a:r>
              <a:rPr lang="en-US" dirty="0">
                <a:solidFill>
                  <a:srgbClr val="990000"/>
                </a:solidFill>
                <a:sym typeface="Wingdings" pitchFamily="2" charset="2"/>
              </a:rPr>
              <a:t> </a:t>
            </a:r>
            <a:r>
              <a:rPr lang="en-US" dirty="0">
                <a:solidFill>
                  <a:schemeClr val="accent2"/>
                </a:solidFill>
                <a:sym typeface="Wingdings" pitchFamily="2" charset="2"/>
              </a:rPr>
              <a:t>A B +</a:t>
            </a:r>
            <a:endParaRPr lang="en-US" dirty="0">
              <a:solidFill>
                <a:schemeClr val="accent2"/>
              </a:solidFill>
            </a:endParaRPr>
          </a:p>
          <a:p>
            <a:pPr>
              <a:buFontTx/>
              <a:buChar char="•"/>
            </a:pPr>
            <a:r>
              <a:rPr lang="en-US" dirty="0">
                <a:solidFill>
                  <a:srgbClr val="99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Solving mazes </a:t>
            </a:r>
          </a:p>
        </p:txBody>
      </p:sp>
      <p:sp>
        <p:nvSpPr>
          <p:cNvPr id="296970" name="Text Box 10"/>
          <p:cNvSpPr txBox="1">
            <a:spLocks noChangeArrowheads="1"/>
          </p:cNvSpPr>
          <p:nvPr/>
        </p:nvSpPr>
        <p:spPr bwMode="auto">
          <a:xfrm>
            <a:off x="609600" y="5909235"/>
            <a:ext cx="8153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In fact – they’re so fundamental to CS that they’re built into </a:t>
            </a:r>
            <a:r>
              <a:rPr lang="en-US">
                <a:solidFill>
                  <a:srgbClr val="6600CC"/>
                </a:solidFill>
              </a:rPr>
              <a:t>EVERY SINGLE CPU</a:t>
            </a:r>
            <a:r>
              <a:rPr lang="en-US"/>
              <a:t> in existence!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5" grpId="0" build="p"/>
      <p:bldP spid="29697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C0C9-DD6E-4C23-BC7B-13ED1EEF553F}" type="slidenum">
              <a:rPr lang="en-US"/>
              <a:pPr/>
              <a:t>13</a:t>
            </a:fld>
            <a:endParaRPr lang="en-US"/>
          </a:p>
        </p:txBody>
      </p:sp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Stack… in your </a:t>
            </a:r>
            <a:r>
              <a:rPr lang="en-US"/>
              <a:t>CPU!</a:t>
            </a:r>
            <a:endParaRPr lang="en-US" dirty="0"/>
          </a:p>
        </p:txBody>
      </p:sp>
      <p:sp>
        <p:nvSpPr>
          <p:cNvPr id="439299" name="Text Box 3"/>
          <p:cNvSpPr txBox="1">
            <a:spLocks noChangeArrowheads="1"/>
          </p:cNvSpPr>
          <p:nvPr/>
        </p:nvSpPr>
        <p:spPr bwMode="auto">
          <a:xfrm>
            <a:off x="76200" y="960438"/>
            <a:ext cx="73739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/>
              <a:t>Did you know that every CPU has a built-in stack used to hold </a:t>
            </a:r>
            <a:r>
              <a:rPr lang="en-US" sz="2200">
                <a:solidFill>
                  <a:srgbClr val="6600CC"/>
                </a:solidFill>
              </a:rPr>
              <a:t>local variables</a:t>
            </a:r>
            <a:r>
              <a:rPr lang="en-US" sz="2200"/>
              <a:t> and </a:t>
            </a:r>
            <a:r>
              <a:rPr lang="en-US" sz="2200">
                <a:solidFill>
                  <a:srgbClr val="6600CC"/>
                </a:solidFill>
              </a:rPr>
              <a:t>function parameters</a:t>
            </a:r>
            <a:r>
              <a:rPr lang="en-US" sz="2200"/>
              <a:t>?</a:t>
            </a:r>
          </a:p>
        </p:txBody>
      </p:sp>
      <p:sp>
        <p:nvSpPr>
          <p:cNvPr id="439300" name="Rectangle 4"/>
          <p:cNvSpPr>
            <a:spLocks noChangeArrowheads="1"/>
          </p:cNvSpPr>
          <p:nvPr/>
        </p:nvSpPr>
        <p:spPr bwMode="auto">
          <a:xfrm>
            <a:off x="474663" y="2001838"/>
            <a:ext cx="3717925" cy="4401205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void bar(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b)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&lt;&lt; b &lt;&lt;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endl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400" b="1" dirty="0">
                <a:solidFill>
                  <a:schemeClr val="tx1"/>
                </a:solidFill>
                <a:latin typeface="Times New Roman"/>
              </a:rPr>
              <a:t> 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void foo(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a)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&lt;&lt; a &lt;&lt;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endl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bar(a*2);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400" b="1" dirty="0">
                <a:solidFill>
                  <a:schemeClr val="tx1"/>
                </a:solidFill>
                <a:latin typeface="Times New Roman"/>
              </a:rPr>
              <a:t> 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main(void)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x = 5;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foo( x );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439301" name="Group 5"/>
          <p:cNvGrpSpPr>
            <a:grpSpLocks/>
          </p:cNvGrpSpPr>
          <p:nvPr/>
        </p:nvGrpSpPr>
        <p:grpSpPr bwMode="auto">
          <a:xfrm>
            <a:off x="6680200" y="5172075"/>
            <a:ext cx="1871663" cy="563563"/>
            <a:chOff x="4208" y="3258"/>
            <a:chExt cx="1179" cy="355"/>
          </a:xfrm>
        </p:grpSpPr>
        <p:sp>
          <p:nvSpPr>
            <p:cNvPr id="439302" name="Rectangle 6"/>
            <p:cNvSpPr>
              <a:spLocks noChangeArrowheads="1"/>
            </p:cNvSpPr>
            <p:nvPr/>
          </p:nvSpPr>
          <p:spPr bwMode="auto">
            <a:xfrm>
              <a:off x="4427" y="3373"/>
              <a:ext cx="960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439303" name="Text Box 7"/>
            <p:cNvSpPr txBox="1">
              <a:spLocks noChangeArrowheads="1"/>
            </p:cNvSpPr>
            <p:nvPr/>
          </p:nvSpPr>
          <p:spPr bwMode="auto">
            <a:xfrm>
              <a:off x="4208" y="3258"/>
              <a:ext cx="2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=""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</p:grpSp>
      <p:sp>
        <p:nvSpPr>
          <p:cNvPr id="439304" name="Line 8"/>
          <p:cNvSpPr>
            <a:spLocks noChangeShapeType="1"/>
          </p:cNvSpPr>
          <p:nvPr/>
        </p:nvSpPr>
        <p:spPr bwMode="auto">
          <a:xfrm>
            <a:off x="304800" y="56388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19" name="Text Box 23"/>
          <p:cNvSpPr txBox="1">
            <a:spLocks noChangeArrowheads="1"/>
          </p:cNvSpPr>
          <p:nvPr/>
        </p:nvSpPr>
        <p:spPr bwMode="auto">
          <a:xfrm>
            <a:off x="4479925" y="4389438"/>
            <a:ext cx="1284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Output:</a:t>
            </a:r>
          </a:p>
        </p:txBody>
      </p:sp>
      <p:sp>
        <p:nvSpPr>
          <p:cNvPr id="439320" name="Text Box 24"/>
          <p:cNvSpPr txBox="1">
            <a:spLocks noChangeArrowheads="1"/>
          </p:cNvSpPr>
          <p:nvPr/>
        </p:nvSpPr>
        <p:spPr bwMode="auto">
          <a:xfrm>
            <a:off x="4860925" y="4846638"/>
            <a:ext cx="3722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5</a:t>
            </a:r>
          </a:p>
        </p:txBody>
      </p:sp>
      <p:sp>
        <p:nvSpPr>
          <p:cNvPr id="439321" name="Text Box 25"/>
          <p:cNvSpPr txBox="1">
            <a:spLocks noChangeArrowheads="1"/>
          </p:cNvSpPr>
          <p:nvPr/>
        </p:nvSpPr>
        <p:spPr bwMode="auto">
          <a:xfrm>
            <a:off x="4832350" y="5181600"/>
            <a:ext cx="5100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10</a:t>
            </a:r>
          </a:p>
        </p:txBody>
      </p:sp>
      <p:pic>
        <p:nvPicPr>
          <p:cNvPr id="439350" name="Picture 5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00" b="3264"/>
          <a:stretch/>
        </p:blipFill>
        <p:spPr bwMode="auto">
          <a:xfrm>
            <a:off x="7705726" y="788988"/>
            <a:ext cx="1166132" cy="106884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9351" name="Line 55"/>
          <p:cNvSpPr>
            <a:spLocks noChangeShapeType="1"/>
          </p:cNvSpPr>
          <p:nvPr/>
        </p:nvSpPr>
        <p:spPr bwMode="auto">
          <a:xfrm>
            <a:off x="7024688" y="5748338"/>
            <a:ext cx="1524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52" name="Line 56"/>
          <p:cNvSpPr>
            <a:spLocks noChangeShapeType="1"/>
          </p:cNvSpPr>
          <p:nvPr/>
        </p:nvSpPr>
        <p:spPr bwMode="auto">
          <a:xfrm>
            <a:off x="304800" y="59293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53" name="Rectangle 57"/>
          <p:cNvSpPr>
            <a:spLocks noChangeArrowheads="1"/>
          </p:cNvSpPr>
          <p:nvPr/>
        </p:nvSpPr>
        <p:spPr bwMode="auto">
          <a:xfrm>
            <a:off x="1460500" y="5827713"/>
            <a:ext cx="273050" cy="231775"/>
          </a:xfrm>
          <a:prstGeom prst="rect">
            <a:avLst/>
          </a:prstGeom>
          <a:solidFill>
            <a:srgbClr val="FFFF99">
              <a:alpha val="85001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54" name="Text Box 58"/>
          <p:cNvSpPr txBox="1">
            <a:spLocks noChangeArrowheads="1"/>
          </p:cNvSpPr>
          <p:nvPr/>
        </p:nvSpPr>
        <p:spPr bwMode="auto">
          <a:xfrm>
            <a:off x="1419225" y="5697538"/>
            <a:ext cx="3722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5</a:t>
            </a:r>
          </a:p>
        </p:txBody>
      </p:sp>
      <p:sp>
        <p:nvSpPr>
          <p:cNvPr id="439355" name="Line 59"/>
          <p:cNvSpPr>
            <a:spLocks noChangeShapeType="1"/>
          </p:cNvSpPr>
          <p:nvPr/>
        </p:nvSpPr>
        <p:spPr bwMode="auto">
          <a:xfrm>
            <a:off x="74613" y="34972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9356" name="Group 60"/>
          <p:cNvGrpSpPr>
            <a:grpSpLocks/>
          </p:cNvGrpSpPr>
          <p:nvPr/>
        </p:nvGrpSpPr>
        <p:grpSpPr bwMode="auto">
          <a:xfrm>
            <a:off x="6680200" y="4786313"/>
            <a:ext cx="1871663" cy="563562"/>
            <a:chOff x="4208" y="3258"/>
            <a:chExt cx="1179" cy="355"/>
          </a:xfrm>
        </p:grpSpPr>
        <p:sp>
          <p:nvSpPr>
            <p:cNvPr id="439357" name="Rectangle 61"/>
            <p:cNvSpPr>
              <a:spLocks noChangeArrowheads="1"/>
            </p:cNvSpPr>
            <p:nvPr/>
          </p:nvSpPr>
          <p:spPr bwMode="auto">
            <a:xfrm>
              <a:off x="4427" y="3373"/>
              <a:ext cx="960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439358" name="Text Box 62"/>
            <p:cNvSpPr txBox="1">
              <a:spLocks noChangeArrowheads="1"/>
            </p:cNvSpPr>
            <p:nvPr/>
          </p:nvSpPr>
          <p:spPr bwMode="auto">
            <a:xfrm>
              <a:off x="4208" y="3258"/>
              <a:ext cx="2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=""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sp>
        <p:nvSpPr>
          <p:cNvPr id="439359" name="Line 63"/>
          <p:cNvSpPr>
            <a:spLocks noChangeShapeType="1"/>
          </p:cNvSpPr>
          <p:nvPr/>
        </p:nvSpPr>
        <p:spPr bwMode="auto">
          <a:xfrm>
            <a:off x="319088" y="40528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61" name="Rectangle 65"/>
          <p:cNvSpPr>
            <a:spLocks noChangeArrowheads="1"/>
          </p:cNvSpPr>
          <p:nvPr/>
        </p:nvSpPr>
        <p:spPr bwMode="auto">
          <a:xfrm>
            <a:off x="1382713" y="4192588"/>
            <a:ext cx="422275" cy="300037"/>
          </a:xfrm>
          <a:prstGeom prst="rect">
            <a:avLst/>
          </a:prstGeom>
          <a:solidFill>
            <a:srgbClr val="FFFF99">
              <a:alpha val="85001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62" name="Text Box 66"/>
          <p:cNvSpPr txBox="1">
            <a:spLocks noChangeArrowheads="1"/>
          </p:cNvSpPr>
          <p:nvPr/>
        </p:nvSpPr>
        <p:spPr bwMode="auto">
          <a:xfrm>
            <a:off x="1317644" y="4090483"/>
            <a:ext cx="5100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600CC"/>
                </a:solidFill>
              </a:rPr>
              <a:t>10</a:t>
            </a:r>
          </a:p>
        </p:txBody>
      </p:sp>
      <p:sp>
        <p:nvSpPr>
          <p:cNvPr id="439363" name="Line 67"/>
          <p:cNvSpPr>
            <a:spLocks noChangeShapeType="1"/>
          </p:cNvSpPr>
          <p:nvPr/>
        </p:nvSpPr>
        <p:spPr bwMode="auto">
          <a:xfrm>
            <a:off x="319088" y="43354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64" name="Line 68"/>
          <p:cNvSpPr>
            <a:spLocks noChangeShapeType="1"/>
          </p:cNvSpPr>
          <p:nvPr/>
        </p:nvSpPr>
        <p:spPr bwMode="auto">
          <a:xfrm>
            <a:off x="74613" y="21986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9365" name="Group 69"/>
          <p:cNvGrpSpPr>
            <a:grpSpLocks/>
          </p:cNvGrpSpPr>
          <p:nvPr/>
        </p:nvGrpSpPr>
        <p:grpSpPr bwMode="auto">
          <a:xfrm>
            <a:off x="6680201" y="4405313"/>
            <a:ext cx="1871662" cy="563562"/>
            <a:chOff x="4208" y="3258"/>
            <a:chExt cx="1179" cy="355"/>
          </a:xfrm>
        </p:grpSpPr>
        <p:sp>
          <p:nvSpPr>
            <p:cNvPr id="439366" name="Rectangle 70"/>
            <p:cNvSpPr>
              <a:spLocks noChangeArrowheads="1"/>
            </p:cNvSpPr>
            <p:nvPr/>
          </p:nvSpPr>
          <p:spPr bwMode="auto">
            <a:xfrm>
              <a:off x="4427" y="3373"/>
              <a:ext cx="960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439367" name="Text Box 71"/>
            <p:cNvSpPr txBox="1">
              <a:spLocks noChangeArrowheads="1"/>
            </p:cNvSpPr>
            <p:nvPr/>
          </p:nvSpPr>
          <p:spPr bwMode="auto">
            <a:xfrm>
              <a:off x="4208" y="3258"/>
              <a:ext cx="2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=""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sp>
        <p:nvSpPr>
          <p:cNvPr id="439368" name="Line 72"/>
          <p:cNvSpPr>
            <a:spLocks noChangeShapeType="1"/>
          </p:cNvSpPr>
          <p:nvPr/>
        </p:nvSpPr>
        <p:spPr bwMode="auto">
          <a:xfrm>
            <a:off x="304800" y="277177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69" name="Line 73"/>
          <p:cNvSpPr>
            <a:spLocks noChangeShapeType="1"/>
          </p:cNvSpPr>
          <p:nvPr/>
        </p:nvSpPr>
        <p:spPr bwMode="auto">
          <a:xfrm>
            <a:off x="109538" y="30337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71" name="Line 75"/>
          <p:cNvSpPr>
            <a:spLocks noChangeShapeType="1"/>
          </p:cNvSpPr>
          <p:nvPr/>
        </p:nvSpPr>
        <p:spPr bwMode="auto">
          <a:xfrm>
            <a:off x="117475" y="46021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73" name="Rectangle 77"/>
          <p:cNvSpPr>
            <a:spLocks noChangeArrowheads="1"/>
          </p:cNvSpPr>
          <p:nvPr/>
        </p:nvSpPr>
        <p:spPr bwMode="auto">
          <a:xfrm>
            <a:off x="1455738" y="6102350"/>
            <a:ext cx="273050" cy="231775"/>
          </a:xfrm>
          <a:prstGeom prst="rect">
            <a:avLst/>
          </a:prstGeom>
          <a:solidFill>
            <a:srgbClr val="FFFF99">
              <a:alpha val="85001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91" name="Text Box 95"/>
          <p:cNvSpPr txBox="1">
            <a:spLocks noChangeArrowheads="1"/>
          </p:cNvSpPr>
          <p:nvPr/>
        </p:nvSpPr>
        <p:spPr bwMode="auto">
          <a:xfrm>
            <a:off x="4259263" y="2293938"/>
            <a:ext cx="4581525" cy="96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900" dirty="0"/>
              <a:t>When you </a:t>
            </a:r>
            <a:r>
              <a:rPr lang="en-US" sz="1900" dirty="0">
                <a:solidFill>
                  <a:srgbClr val="990000"/>
                </a:solidFill>
              </a:rPr>
              <a:t>pass a value to a function</a:t>
            </a:r>
            <a:r>
              <a:rPr lang="en-US" sz="1900" dirty="0"/>
              <a:t>, the CPU </a:t>
            </a:r>
            <a:r>
              <a:rPr lang="en-US" sz="1900" dirty="0">
                <a:solidFill>
                  <a:srgbClr val="006666"/>
                </a:solidFill>
              </a:rPr>
              <a:t>pushes</a:t>
            </a:r>
            <a:r>
              <a:rPr lang="en-US" sz="1900" dirty="0"/>
              <a:t> that value onto a </a:t>
            </a:r>
            <a:r>
              <a:rPr lang="en-US" sz="1900" i="1" dirty="0">
                <a:solidFill>
                  <a:schemeClr val="accent2"/>
                </a:solidFill>
              </a:rPr>
              <a:t>stack</a:t>
            </a:r>
            <a:r>
              <a:rPr lang="en-US" sz="1900" dirty="0"/>
              <a:t> in the computer’s memory.  </a:t>
            </a:r>
          </a:p>
        </p:txBody>
      </p:sp>
      <p:sp>
        <p:nvSpPr>
          <p:cNvPr id="439392" name="Text Box 96"/>
          <p:cNvSpPr txBox="1">
            <a:spLocks noChangeArrowheads="1"/>
          </p:cNvSpPr>
          <p:nvPr/>
        </p:nvSpPr>
        <p:spPr bwMode="auto">
          <a:xfrm>
            <a:off x="4229100" y="4940300"/>
            <a:ext cx="5011738" cy="95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900" dirty="0">
                <a:cs typeface="Courier New" pitchFamily="49" charset="0"/>
              </a:rPr>
              <a:t>Every time you </a:t>
            </a:r>
            <a:r>
              <a:rPr lang="en-US" sz="1900" i="1" dirty="0">
                <a:solidFill>
                  <a:srgbClr val="990000"/>
                </a:solidFill>
                <a:cs typeface="Courier New" pitchFamily="49" charset="0"/>
              </a:rPr>
              <a:t>declare a local variable</a:t>
            </a:r>
            <a:r>
              <a:rPr lang="en-US" sz="1900" dirty="0">
                <a:solidFill>
                  <a:srgbClr val="990000"/>
                </a:solidFill>
                <a:cs typeface="Courier New" pitchFamily="49" charset="0"/>
              </a:rPr>
              <a:t>,</a:t>
            </a:r>
            <a:r>
              <a:rPr lang="en-US" sz="1900" dirty="0">
                <a:cs typeface="Courier New" pitchFamily="49" charset="0"/>
              </a:rPr>
              <a:t> your program </a:t>
            </a:r>
            <a:r>
              <a:rPr lang="en-US" sz="1900" dirty="0">
                <a:solidFill>
                  <a:srgbClr val="008080"/>
                </a:solidFill>
                <a:cs typeface="Courier New" pitchFamily="49" charset="0"/>
              </a:rPr>
              <a:t>pushes</a:t>
            </a:r>
            <a:r>
              <a:rPr lang="en-US" sz="1900" dirty="0">
                <a:cs typeface="Courier New" pitchFamily="49" charset="0"/>
              </a:rPr>
              <a:t> it on the PC’s </a:t>
            </a:r>
            <a:r>
              <a:rPr lang="en-US" sz="1900" dirty="0">
                <a:solidFill>
                  <a:schemeClr val="accent2"/>
                </a:solidFill>
                <a:cs typeface="Courier New" pitchFamily="49" charset="0"/>
              </a:rPr>
              <a:t>stack</a:t>
            </a:r>
            <a:r>
              <a:rPr lang="en-US" sz="1900" dirty="0">
                <a:cs typeface="Courier New" pitchFamily="49" charset="0"/>
              </a:rPr>
              <a:t> automatically!</a:t>
            </a:r>
            <a:r>
              <a:rPr lang="en-US" sz="1900" dirty="0"/>
              <a:t> </a:t>
            </a:r>
          </a:p>
        </p:txBody>
      </p:sp>
      <p:sp>
        <p:nvSpPr>
          <p:cNvPr id="439393" name="Rectangle 97"/>
          <p:cNvSpPr>
            <a:spLocks noChangeArrowheads="1"/>
          </p:cNvSpPr>
          <p:nvPr/>
        </p:nvSpPr>
        <p:spPr bwMode="auto">
          <a:xfrm>
            <a:off x="4184650" y="3654425"/>
            <a:ext cx="481171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900" dirty="0"/>
              <a:t>… when your </a:t>
            </a:r>
            <a:r>
              <a:rPr lang="en-US" sz="1900" dirty="0">
                <a:solidFill>
                  <a:srgbClr val="990000"/>
                </a:solidFill>
              </a:rPr>
              <a:t>function returns</a:t>
            </a:r>
            <a:r>
              <a:rPr lang="en-US" sz="1900" dirty="0"/>
              <a:t>, the values are </a:t>
            </a:r>
            <a:r>
              <a:rPr lang="en-US" sz="1900" dirty="0">
                <a:solidFill>
                  <a:srgbClr val="006666"/>
                </a:solidFill>
              </a:rPr>
              <a:t>popped</a:t>
            </a:r>
            <a:r>
              <a:rPr lang="en-US" sz="1900" dirty="0"/>
              <a:t> off the </a:t>
            </a:r>
            <a:r>
              <a:rPr lang="en-US" sz="1900" dirty="0">
                <a:solidFill>
                  <a:schemeClr val="accent2"/>
                </a:solidFill>
              </a:rPr>
              <a:t>stack</a:t>
            </a:r>
            <a:r>
              <a:rPr lang="en-US" sz="1900" dirty="0"/>
              <a:t> and go away.</a:t>
            </a:r>
          </a:p>
        </p:txBody>
      </p:sp>
      <p:sp>
        <p:nvSpPr>
          <p:cNvPr id="56" name="AutoShape 104"/>
          <p:cNvSpPr>
            <a:spLocks noChangeArrowheads="1"/>
          </p:cNvSpPr>
          <p:nvPr/>
        </p:nvSpPr>
        <p:spPr bwMode="auto">
          <a:xfrm>
            <a:off x="4229100" y="1272381"/>
            <a:ext cx="3815940" cy="2043113"/>
          </a:xfrm>
          <a:prstGeom prst="wedgeRoundRectCallout">
            <a:avLst>
              <a:gd name="adj1" fmla="val -97256"/>
              <a:gd name="adj2" fmla="val 56202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000" dirty="0"/>
              <a:t>When you </a:t>
            </a:r>
            <a:r>
              <a:rPr lang="en-US" sz="2000" dirty="0">
                <a:solidFill>
                  <a:srgbClr val="990000"/>
                </a:solidFill>
              </a:rPr>
              <a:t>pass a value to a function</a:t>
            </a:r>
            <a:r>
              <a:rPr lang="en-US" sz="2000" dirty="0"/>
              <a:t>, the CPU </a:t>
            </a:r>
            <a:r>
              <a:rPr lang="en-US" sz="2000" dirty="0">
                <a:solidFill>
                  <a:srgbClr val="006666"/>
                </a:solidFill>
              </a:rPr>
              <a:t>pushes</a:t>
            </a:r>
            <a:r>
              <a:rPr lang="en-US" sz="2000" dirty="0"/>
              <a:t> that value onto a </a:t>
            </a:r>
            <a:r>
              <a:rPr lang="en-US" sz="2000" i="1" dirty="0">
                <a:solidFill>
                  <a:schemeClr val="accent2"/>
                </a:solidFill>
              </a:rPr>
              <a:t>stack</a:t>
            </a:r>
            <a:r>
              <a:rPr lang="en-US" sz="2000" dirty="0"/>
              <a:t> in the computer’s memory.  </a:t>
            </a:r>
          </a:p>
        </p:txBody>
      </p:sp>
      <p:sp>
        <p:nvSpPr>
          <p:cNvPr id="58" name="AutoShape 104"/>
          <p:cNvSpPr>
            <a:spLocks noChangeArrowheads="1"/>
          </p:cNvSpPr>
          <p:nvPr/>
        </p:nvSpPr>
        <p:spPr bwMode="auto">
          <a:xfrm>
            <a:off x="3102181" y="2951955"/>
            <a:ext cx="3632788" cy="1894683"/>
          </a:xfrm>
          <a:prstGeom prst="wedgeRoundRectCallout">
            <a:avLst>
              <a:gd name="adj1" fmla="val -115425"/>
              <a:gd name="adj2" fmla="val -47571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000" dirty="0"/>
              <a:t>When a </a:t>
            </a:r>
            <a:r>
              <a:rPr lang="en-US" sz="2000" dirty="0">
                <a:solidFill>
                  <a:srgbClr val="990000"/>
                </a:solidFill>
              </a:rPr>
              <a:t>function returns</a:t>
            </a:r>
            <a:r>
              <a:rPr lang="en-US" sz="2000" dirty="0"/>
              <a:t>, its variables and parameters are </a:t>
            </a:r>
            <a:r>
              <a:rPr lang="en-US" sz="2000" dirty="0">
                <a:solidFill>
                  <a:srgbClr val="006666"/>
                </a:solidFill>
              </a:rPr>
              <a:t>popped</a:t>
            </a:r>
            <a:r>
              <a:rPr lang="en-US" sz="2000" dirty="0"/>
              <a:t> off the </a:t>
            </a:r>
            <a:r>
              <a:rPr lang="en-US" sz="2000" dirty="0">
                <a:solidFill>
                  <a:schemeClr val="accent2"/>
                </a:solidFill>
              </a:rPr>
              <a:t>stack</a:t>
            </a:r>
            <a:r>
              <a:rPr lang="en-US" sz="2000" dirty="0"/>
              <a:t> and go away.</a:t>
            </a:r>
          </a:p>
        </p:txBody>
      </p:sp>
      <p:sp>
        <p:nvSpPr>
          <p:cNvPr id="59" name="Line 56"/>
          <p:cNvSpPr>
            <a:spLocks noChangeShapeType="1"/>
          </p:cNvSpPr>
          <p:nvPr/>
        </p:nvSpPr>
        <p:spPr bwMode="auto">
          <a:xfrm>
            <a:off x="119987" y="6179299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AutoShape 104"/>
          <p:cNvSpPr>
            <a:spLocks noChangeArrowheads="1"/>
          </p:cNvSpPr>
          <p:nvPr/>
        </p:nvSpPr>
        <p:spPr bwMode="auto">
          <a:xfrm>
            <a:off x="3340169" y="3357562"/>
            <a:ext cx="2703008" cy="2043113"/>
          </a:xfrm>
          <a:prstGeom prst="wedgeRoundRectCallout">
            <a:avLst>
              <a:gd name="adj1" fmla="val -97256"/>
              <a:gd name="adj2" fmla="val 56202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000" dirty="0"/>
              <a:t>Local variables are stored on the computer’s built-in stack!</a:t>
            </a:r>
          </a:p>
        </p:txBody>
      </p:sp>
    </p:spTree>
    <p:extLst>
      <p:ext uri="{BB962C8B-B14F-4D97-AF65-F5344CB8AC3E}">
        <p14:creationId xmlns:p14="http://schemas.microsoft.com/office/powerpoint/2010/main" val="202058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9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9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393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393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393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39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4393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4393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39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9.99075E-7 L 0.09549 -0.39847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4393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74" y="-19935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439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439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2951E-7 L 0.09688 -0.35893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4393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44" y="-17946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500" fill="hold"/>
                                        <p:tgtEl>
                                          <p:spTgt spid="4393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37" dur="500" fill="hold"/>
                                        <p:tgtEl>
                                          <p:spTgt spid="4393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439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439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500" fill="hold"/>
                                        <p:tgtEl>
                                          <p:spTgt spid="4393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1" dur="500" fill="hold"/>
                                        <p:tgtEl>
                                          <p:spTgt spid="4393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1000"/>
                                        <p:tgtEl>
                                          <p:spTgt spid="439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4" dur="500" fill="hold"/>
                                        <p:tgtEl>
                                          <p:spTgt spid="4393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5" dur="500" fill="hold"/>
                                        <p:tgtEl>
                                          <p:spTgt spid="4393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 nodeType="clickPar">
                      <p:stCondLst>
                        <p:cond delay="indefinite"/>
                      </p:stCondLst>
                      <p:childTnLst>
                        <p:par>
                          <p:cTn id="2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439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304" grpId="0" animBg="1"/>
      <p:bldP spid="439304" grpId="1" animBg="1"/>
      <p:bldP spid="439319" grpId="0"/>
      <p:bldP spid="439320" grpId="0"/>
      <p:bldP spid="439321" grpId="0"/>
      <p:bldP spid="439351" grpId="0" animBg="1"/>
      <p:bldP spid="439352" grpId="0" animBg="1"/>
      <p:bldP spid="439352" grpId="1" animBg="1"/>
      <p:bldP spid="439353" grpId="0" animBg="1"/>
      <p:bldP spid="439353" grpId="1" animBg="1"/>
      <p:bldP spid="439354" grpId="0"/>
      <p:bldP spid="439354" grpId="1"/>
      <p:bldP spid="439354" grpId="2"/>
      <p:bldP spid="439355" grpId="0" animBg="1"/>
      <p:bldP spid="439355" grpId="1" animBg="1"/>
      <p:bldP spid="439359" grpId="0" animBg="1"/>
      <p:bldP spid="439359" grpId="1" animBg="1"/>
      <p:bldP spid="439361" grpId="0" animBg="1"/>
      <p:bldP spid="439361" grpId="1" animBg="1"/>
      <p:bldP spid="439362" grpId="0"/>
      <p:bldP spid="439362" grpId="1"/>
      <p:bldP spid="439362" grpId="2"/>
      <p:bldP spid="439363" grpId="0" animBg="1"/>
      <p:bldP spid="439363" grpId="1" animBg="1"/>
      <p:bldP spid="439364" grpId="0" animBg="1"/>
      <p:bldP spid="439364" grpId="1" animBg="1"/>
      <p:bldP spid="439368" grpId="0" animBg="1"/>
      <p:bldP spid="439368" grpId="1" animBg="1"/>
      <p:bldP spid="439369" grpId="0" animBg="1"/>
      <p:bldP spid="439369" grpId="1" animBg="1"/>
      <p:bldP spid="439371" grpId="0" animBg="1"/>
      <p:bldP spid="439371" grpId="1" animBg="1"/>
      <p:bldP spid="439391" grpId="0"/>
      <p:bldP spid="439391" grpId="1"/>
      <p:bldP spid="439392" grpId="0"/>
      <p:bldP spid="439392" grpId="1"/>
      <p:bldP spid="439393" grpId="0"/>
      <p:bldP spid="439393" grpId="1"/>
      <p:bldP spid="56" grpId="0" animBg="1"/>
      <p:bldP spid="56" grpId="1" animBg="1"/>
      <p:bldP spid="58" grpId="0" animBg="1"/>
      <p:bldP spid="58" grpId="1" animBg="1"/>
      <p:bldP spid="59" grpId="0" animBg="1"/>
      <p:bldP spid="59" grpId="1" animBg="1"/>
      <p:bldP spid="57" grpId="0" animBg="1"/>
      <p:bldP spid="57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0058-7B6F-4D0A-A03D-9E5693ABCE7B}" type="slidenum">
              <a:rPr lang="en-US"/>
              <a:pPr/>
              <a:t>14</a:t>
            </a:fld>
            <a:endParaRPr lang="en-US"/>
          </a:p>
        </p:txBody>
      </p:sp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/>
              <a:t>Undo!</a:t>
            </a:r>
          </a:p>
        </p:txBody>
      </p:sp>
      <p:sp>
        <p:nvSpPr>
          <p:cNvPr id="437254" name="Text Box 6"/>
          <p:cNvSpPr txBox="1">
            <a:spLocks noChangeArrowheads="1"/>
          </p:cNvSpPr>
          <p:nvPr/>
        </p:nvSpPr>
        <p:spPr bwMode="auto">
          <a:xfrm>
            <a:off x="288925" y="731838"/>
            <a:ext cx="3648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So how does the </a:t>
            </a:r>
            <a:r>
              <a:rPr lang="en-US">
                <a:solidFill>
                  <a:srgbClr val="990000"/>
                </a:solidFill>
              </a:rPr>
              <a:t>UNDO</a:t>
            </a:r>
            <a:br>
              <a:rPr lang="en-US">
                <a:solidFill>
                  <a:srgbClr val="990000"/>
                </a:solidFill>
              </a:rPr>
            </a:br>
            <a:r>
              <a:rPr lang="en-US"/>
              <a:t>feature of your favorite</a:t>
            </a:r>
            <a:br>
              <a:rPr lang="en-US"/>
            </a:br>
            <a:r>
              <a:rPr lang="en-US"/>
              <a:t>word processor work?</a:t>
            </a:r>
          </a:p>
        </p:txBody>
      </p:sp>
      <p:sp>
        <p:nvSpPr>
          <p:cNvPr id="437255" name="Text Box 7"/>
          <p:cNvSpPr txBox="1">
            <a:spLocks noChangeArrowheads="1"/>
          </p:cNvSpPr>
          <p:nvPr/>
        </p:nvSpPr>
        <p:spPr bwMode="auto">
          <a:xfrm>
            <a:off x="228600" y="2330450"/>
            <a:ext cx="3900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It uses a </a:t>
            </a:r>
            <a:r>
              <a:rPr lang="en-US">
                <a:solidFill>
                  <a:srgbClr val="6600CC"/>
                </a:solidFill>
              </a:rPr>
              <a:t>stack</a:t>
            </a:r>
            <a:r>
              <a:rPr lang="en-US"/>
              <a:t>, of course!</a:t>
            </a:r>
          </a:p>
        </p:txBody>
      </p:sp>
      <p:sp>
        <p:nvSpPr>
          <p:cNvPr id="437256" name="Text Box 8"/>
          <p:cNvSpPr txBox="1">
            <a:spLocks noChangeArrowheads="1"/>
          </p:cNvSpPr>
          <p:nvPr/>
        </p:nvSpPr>
        <p:spPr bwMode="auto">
          <a:xfrm>
            <a:off x="76200" y="3124200"/>
            <a:ext cx="43370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Every time you </a:t>
            </a:r>
            <a:r>
              <a:rPr lang="en-US">
                <a:solidFill>
                  <a:srgbClr val="6600CC"/>
                </a:solidFill>
              </a:rPr>
              <a:t>type a new </a:t>
            </a:r>
            <a:br>
              <a:rPr lang="en-US">
                <a:solidFill>
                  <a:srgbClr val="6600CC"/>
                </a:solidFill>
              </a:rPr>
            </a:br>
            <a:r>
              <a:rPr lang="en-US">
                <a:solidFill>
                  <a:srgbClr val="6600CC"/>
                </a:solidFill>
              </a:rPr>
              <a:t>word</a:t>
            </a:r>
            <a:r>
              <a:rPr lang="en-US"/>
              <a:t>, it’s added to the stack!</a:t>
            </a:r>
          </a:p>
        </p:txBody>
      </p:sp>
      <p:sp>
        <p:nvSpPr>
          <p:cNvPr id="437257" name="Text Box 9"/>
          <p:cNvSpPr txBox="1">
            <a:spLocks noChangeArrowheads="1"/>
          </p:cNvSpPr>
          <p:nvPr/>
        </p:nvSpPr>
        <p:spPr bwMode="auto">
          <a:xfrm>
            <a:off x="76200" y="4206875"/>
            <a:ext cx="43592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Every time you </a:t>
            </a:r>
            <a:r>
              <a:rPr lang="en-US">
                <a:solidFill>
                  <a:srgbClr val="6600CC"/>
                </a:solidFill>
              </a:rPr>
              <a:t>cut-and-paste</a:t>
            </a:r>
            <a:br>
              <a:rPr lang="en-US"/>
            </a:br>
            <a:r>
              <a:rPr lang="en-US">
                <a:solidFill>
                  <a:srgbClr val="6600CC"/>
                </a:solidFill>
              </a:rPr>
              <a:t>an image</a:t>
            </a:r>
            <a:r>
              <a:rPr lang="en-US"/>
              <a:t> into your doc, it’s </a:t>
            </a:r>
            <a:br>
              <a:rPr lang="en-US"/>
            </a:br>
            <a:r>
              <a:rPr lang="en-US"/>
              <a:t>added to the stack!</a:t>
            </a:r>
          </a:p>
        </p:txBody>
      </p:sp>
      <p:sp>
        <p:nvSpPr>
          <p:cNvPr id="437258" name="Text Box 10"/>
          <p:cNvSpPr txBox="1">
            <a:spLocks noChangeArrowheads="1"/>
          </p:cNvSpPr>
          <p:nvPr/>
        </p:nvSpPr>
        <p:spPr bwMode="auto">
          <a:xfrm>
            <a:off x="381000" y="5562600"/>
            <a:ext cx="39354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/>
              <a:t>And even when you </a:t>
            </a:r>
            <a:r>
              <a:rPr lang="en-US" dirty="0">
                <a:solidFill>
                  <a:srgbClr val="6600CC"/>
                </a:solidFill>
              </a:rPr>
              <a:t>delete </a:t>
            </a:r>
            <a:br>
              <a:rPr lang="en-US" dirty="0">
                <a:solidFill>
                  <a:srgbClr val="6600CC"/>
                </a:solidFill>
              </a:rPr>
            </a:br>
            <a:r>
              <a:rPr lang="en-US" dirty="0">
                <a:solidFill>
                  <a:srgbClr val="6600CC"/>
                </a:solidFill>
              </a:rPr>
              <a:t>text or pictures</a:t>
            </a:r>
            <a:r>
              <a:rPr lang="en-US" dirty="0"/>
              <a:t>, this is </a:t>
            </a:r>
            <a:br>
              <a:rPr lang="en-US" dirty="0"/>
            </a:br>
            <a:r>
              <a:rPr lang="en-US" dirty="0"/>
              <a:t>tracked on a stack!</a:t>
            </a:r>
          </a:p>
        </p:txBody>
      </p:sp>
      <p:pic>
        <p:nvPicPr>
          <p:cNvPr id="4372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25" y="6350"/>
            <a:ext cx="5514975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37261" name="Group 13"/>
          <p:cNvGrpSpPr>
            <a:grpSpLocks/>
          </p:cNvGrpSpPr>
          <p:nvPr/>
        </p:nvGrpSpPr>
        <p:grpSpPr bwMode="auto">
          <a:xfrm>
            <a:off x="7366000" y="6276975"/>
            <a:ext cx="1701800" cy="457200"/>
            <a:chOff x="4343" y="3954"/>
            <a:chExt cx="1072" cy="288"/>
          </a:xfrm>
        </p:grpSpPr>
        <p:sp>
          <p:nvSpPr>
            <p:cNvPr id="437259" name="Text Box 11"/>
            <p:cNvSpPr txBox="1">
              <a:spLocks noChangeArrowheads="1"/>
            </p:cNvSpPr>
            <p:nvPr/>
          </p:nvSpPr>
          <p:spPr bwMode="auto">
            <a:xfrm>
              <a:off x="4343" y="3954"/>
              <a:ext cx="10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=""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undo stack</a:t>
              </a:r>
            </a:p>
          </p:txBody>
        </p:sp>
        <p:sp>
          <p:nvSpPr>
            <p:cNvPr id="437260" name="Line 12"/>
            <p:cNvSpPr>
              <a:spLocks noChangeShapeType="1"/>
            </p:cNvSpPr>
            <p:nvPr/>
          </p:nvSpPr>
          <p:spPr bwMode="auto">
            <a:xfrm>
              <a:off x="4416" y="3984"/>
              <a:ext cx="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7262" name="Text Box 14"/>
          <p:cNvSpPr txBox="1">
            <a:spLocks noChangeArrowheads="1"/>
          </p:cNvSpPr>
          <p:nvPr/>
        </p:nvSpPr>
        <p:spPr bwMode="auto">
          <a:xfrm>
            <a:off x="3903663" y="1281113"/>
            <a:ext cx="995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Carey</a:t>
            </a:r>
          </a:p>
        </p:txBody>
      </p:sp>
      <p:sp>
        <p:nvSpPr>
          <p:cNvPr id="437263" name="Rectangle 15"/>
          <p:cNvSpPr>
            <a:spLocks noChangeArrowheads="1"/>
          </p:cNvSpPr>
          <p:nvPr/>
        </p:nvSpPr>
        <p:spPr bwMode="auto">
          <a:xfrm>
            <a:off x="7481888" y="5943600"/>
            <a:ext cx="1447800" cy="3810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6600CC"/>
                </a:solidFill>
              </a:rPr>
              <a:t>“Carey”</a:t>
            </a:r>
          </a:p>
        </p:txBody>
      </p:sp>
      <p:sp>
        <p:nvSpPr>
          <p:cNvPr id="437264" name="Text Box 16"/>
          <p:cNvSpPr txBox="1">
            <a:spLocks noChangeArrowheads="1"/>
          </p:cNvSpPr>
          <p:nvPr/>
        </p:nvSpPr>
        <p:spPr bwMode="auto">
          <a:xfrm>
            <a:off x="4948238" y="1295400"/>
            <a:ext cx="417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is</a:t>
            </a:r>
          </a:p>
        </p:txBody>
      </p:sp>
      <p:sp>
        <p:nvSpPr>
          <p:cNvPr id="437265" name="Rectangle 17"/>
          <p:cNvSpPr>
            <a:spLocks noChangeArrowheads="1"/>
          </p:cNvSpPr>
          <p:nvPr/>
        </p:nvSpPr>
        <p:spPr bwMode="auto">
          <a:xfrm>
            <a:off x="7481888" y="5562600"/>
            <a:ext cx="1447800" cy="3810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6600CC"/>
                </a:solidFill>
              </a:rPr>
              <a:t>“is”</a:t>
            </a:r>
          </a:p>
        </p:txBody>
      </p:sp>
      <p:sp>
        <p:nvSpPr>
          <p:cNvPr id="437266" name="Text Box 18"/>
          <p:cNvSpPr txBox="1">
            <a:spLocks noChangeArrowheads="1"/>
          </p:cNvSpPr>
          <p:nvPr/>
        </p:nvSpPr>
        <p:spPr bwMode="auto">
          <a:xfrm>
            <a:off x="5403850" y="1298575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so</a:t>
            </a:r>
          </a:p>
        </p:txBody>
      </p:sp>
      <p:sp>
        <p:nvSpPr>
          <p:cNvPr id="437267" name="Rectangle 19"/>
          <p:cNvSpPr>
            <a:spLocks noChangeArrowheads="1"/>
          </p:cNvSpPr>
          <p:nvPr/>
        </p:nvSpPr>
        <p:spPr bwMode="auto">
          <a:xfrm>
            <a:off x="7485063" y="5168900"/>
            <a:ext cx="1447800" cy="3810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6600CC"/>
                </a:solidFill>
              </a:rPr>
              <a:t>“so”</a:t>
            </a:r>
          </a:p>
        </p:txBody>
      </p:sp>
      <p:pic>
        <p:nvPicPr>
          <p:cNvPr id="437268" name="Picture 2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225" y="1419225"/>
            <a:ext cx="1109663" cy="160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7269" name="Rectangle 21"/>
          <p:cNvSpPr>
            <a:spLocks noChangeArrowheads="1"/>
          </p:cNvSpPr>
          <p:nvPr/>
        </p:nvSpPr>
        <p:spPr bwMode="auto">
          <a:xfrm>
            <a:off x="7481888" y="4772025"/>
            <a:ext cx="1447800" cy="3810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6600CC"/>
                </a:solidFill>
              </a:rPr>
              <a:t>img5.jpg</a:t>
            </a:r>
          </a:p>
        </p:txBody>
      </p:sp>
      <p:sp>
        <p:nvSpPr>
          <p:cNvPr id="437270" name="Line 22"/>
          <p:cNvSpPr>
            <a:spLocks noChangeShapeType="1"/>
          </p:cNvSpPr>
          <p:nvPr/>
        </p:nvSpPr>
        <p:spPr bwMode="auto">
          <a:xfrm>
            <a:off x="7380288" y="1700213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7271" name="Rectangle 23"/>
          <p:cNvSpPr>
            <a:spLocks noChangeArrowheads="1"/>
          </p:cNvSpPr>
          <p:nvPr/>
        </p:nvSpPr>
        <p:spPr bwMode="auto">
          <a:xfrm>
            <a:off x="5459413" y="1392238"/>
            <a:ext cx="409575" cy="27305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so</a:t>
            </a:r>
          </a:p>
        </p:txBody>
      </p:sp>
      <p:sp>
        <p:nvSpPr>
          <p:cNvPr id="437273" name="Text Box 25"/>
          <p:cNvSpPr txBox="1">
            <a:spLocks noChangeArrowheads="1"/>
          </p:cNvSpPr>
          <p:nvPr/>
        </p:nvSpPr>
        <p:spPr bwMode="auto">
          <a:xfrm>
            <a:off x="5372100" y="1295400"/>
            <a:ext cx="64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not</a:t>
            </a:r>
          </a:p>
        </p:txBody>
      </p:sp>
      <p:sp>
        <p:nvSpPr>
          <p:cNvPr id="437274" name="Rectangle 26"/>
          <p:cNvSpPr>
            <a:spLocks noChangeArrowheads="1"/>
          </p:cNvSpPr>
          <p:nvPr/>
        </p:nvSpPr>
        <p:spPr bwMode="auto">
          <a:xfrm>
            <a:off x="7486650" y="4371975"/>
            <a:ext cx="1447800" cy="3810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solidFill>
                  <a:srgbClr val="6600CC"/>
                </a:solidFill>
              </a:rPr>
              <a:t>“so” </a:t>
            </a:r>
            <a:r>
              <a:rPr lang="en-US" sz="2000">
                <a:solidFill>
                  <a:srgbClr val="6600CC"/>
                </a:solidFill>
                <a:sym typeface="Wingdings" pitchFamily="2" charset="2"/>
              </a:rPr>
              <a:t> “not”</a:t>
            </a:r>
            <a:endParaRPr lang="en-US" sz="2000">
              <a:solidFill>
                <a:srgbClr val="6600CC"/>
              </a:solidFill>
            </a:endParaRPr>
          </a:p>
        </p:txBody>
      </p:sp>
      <p:sp>
        <p:nvSpPr>
          <p:cNvPr id="437275" name="Text Box 27"/>
          <p:cNvSpPr txBox="1">
            <a:spLocks noChangeArrowheads="1"/>
          </p:cNvSpPr>
          <p:nvPr/>
        </p:nvSpPr>
        <p:spPr bwMode="auto">
          <a:xfrm>
            <a:off x="71438" y="406400"/>
            <a:ext cx="35099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When the user hits the</a:t>
            </a:r>
            <a:br>
              <a:rPr lang="en-US"/>
            </a:br>
            <a:r>
              <a:rPr lang="en-US">
                <a:solidFill>
                  <a:srgbClr val="6600CC"/>
                </a:solidFill>
              </a:rPr>
              <a:t>undo</a:t>
            </a:r>
            <a:r>
              <a:rPr lang="en-US"/>
              <a:t> button…</a:t>
            </a:r>
          </a:p>
        </p:txBody>
      </p:sp>
      <p:sp>
        <p:nvSpPr>
          <p:cNvPr id="437276" name="Text Box 28"/>
          <p:cNvSpPr txBox="1">
            <a:spLocks noChangeArrowheads="1"/>
          </p:cNvSpPr>
          <p:nvPr/>
        </p:nvSpPr>
        <p:spPr bwMode="auto">
          <a:xfrm>
            <a:off x="58738" y="1555750"/>
            <a:ext cx="3376612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The word processor</a:t>
            </a:r>
            <a:br>
              <a:rPr lang="en-US"/>
            </a:br>
            <a:r>
              <a:rPr lang="en-US">
                <a:solidFill>
                  <a:srgbClr val="6600CC"/>
                </a:solidFill>
              </a:rPr>
              <a:t>pops the top item</a:t>
            </a:r>
            <a:r>
              <a:rPr lang="en-US"/>
              <a:t> off</a:t>
            </a:r>
            <a:br>
              <a:rPr lang="en-US"/>
            </a:br>
            <a:r>
              <a:rPr lang="en-US"/>
              <a:t>the stack and </a:t>
            </a:r>
            <a:r>
              <a:rPr lang="en-US">
                <a:solidFill>
                  <a:srgbClr val="6600CC"/>
                </a:solidFill>
              </a:rPr>
              <a:t>removes</a:t>
            </a:r>
            <a:br>
              <a:rPr lang="en-US">
                <a:solidFill>
                  <a:srgbClr val="6600CC"/>
                </a:solidFill>
              </a:rPr>
            </a:br>
            <a:r>
              <a:rPr lang="en-US">
                <a:solidFill>
                  <a:srgbClr val="6600CC"/>
                </a:solidFill>
              </a:rPr>
              <a:t>it</a:t>
            </a:r>
            <a:r>
              <a:rPr lang="en-US"/>
              <a:t> from the document!</a:t>
            </a:r>
          </a:p>
        </p:txBody>
      </p:sp>
      <p:pic>
        <p:nvPicPr>
          <p:cNvPr id="437277" name="Picture 2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013" y="4814888"/>
            <a:ext cx="11049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7278" name="Rectangle 30"/>
          <p:cNvSpPr>
            <a:spLocks noChangeArrowheads="1"/>
          </p:cNvSpPr>
          <p:nvPr/>
        </p:nvSpPr>
        <p:spPr bwMode="auto">
          <a:xfrm>
            <a:off x="7405688" y="4356100"/>
            <a:ext cx="1628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“so” </a:t>
            </a:r>
            <a:r>
              <a:rPr lang="en-US" sz="2000">
                <a:solidFill>
                  <a:srgbClr val="6600CC"/>
                </a:solidFill>
                <a:sym typeface="Wingdings" pitchFamily="2" charset="2"/>
              </a:rPr>
              <a:t> “not”</a:t>
            </a:r>
          </a:p>
        </p:txBody>
      </p:sp>
      <p:sp>
        <p:nvSpPr>
          <p:cNvPr id="437279" name="Text Box 31"/>
          <p:cNvSpPr txBox="1">
            <a:spLocks noChangeArrowheads="1"/>
          </p:cNvSpPr>
          <p:nvPr/>
        </p:nvSpPr>
        <p:spPr bwMode="auto">
          <a:xfrm>
            <a:off x="5414963" y="1290638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so</a:t>
            </a:r>
          </a:p>
        </p:txBody>
      </p:sp>
      <p:pic>
        <p:nvPicPr>
          <p:cNvPr id="437281" name="Picture 33" descr="MCj03631720000[1]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849019" y="7581107"/>
            <a:ext cx="1849437" cy="9715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7282" name="Picture 34" descr="MCj03631720000[1]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866481" y="7571582"/>
            <a:ext cx="1849437" cy="9715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7283" name="Rectangle 35"/>
          <p:cNvSpPr>
            <a:spLocks noChangeArrowheads="1"/>
          </p:cNvSpPr>
          <p:nvPr/>
        </p:nvSpPr>
        <p:spPr bwMode="auto">
          <a:xfrm>
            <a:off x="7529513" y="4724400"/>
            <a:ext cx="1377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img5.jpg</a:t>
            </a:r>
            <a:endParaRPr lang="en-US">
              <a:solidFill>
                <a:srgbClr val="6600CC"/>
              </a:solidFill>
              <a:sym typeface="Wingdings" pitchFamily="2" charset="2"/>
            </a:endParaRPr>
          </a:p>
        </p:txBody>
      </p:sp>
      <p:sp>
        <p:nvSpPr>
          <p:cNvPr id="437284" name="Text Box 36"/>
          <p:cNvSpPr txBox="1">
            <a:spLocks noChangeArrowheads="1"/>
          </p:cNvSpPr>
          <p:nvPr/>
        </p:nvSpPr>
        <p:spPr bwMode="auto">
          <a:xfrm>
            <a:off x="5883275" y="1277938"/>
            <a:ext cx="746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cool</a:t>
            </a:r>
          </a:p>
        </p:txBody>
      </p:sp>
      <p:sp>
        <p:nvSpPr>
          <p:cNvPr id="437285" name="Rectangle 37"/>
          <p:cNvSpPr>
            <a:spLocks noChangeArrowheads="1"/>
          </p:cNvSpPr>
          <p:nvPr/>
        </p:nvSpPr>
        <p:spPr bwMode="auto">
          <a:xfrm>
            <a:off x="7486650" y="4786313"/>
            <a:ext cx="1447800" cy="3810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6600CC"/>
                </a:solidFill>
              </a:rPr>
              <a:t>“cool”</a:t>
            </a:r>
          </a:p>
        </p:txBody>
      </p:sp>
      <p:sp>
        <p:nvSpPr>
          <p:cNvPr id="437286" name="Text Box 38"/>
          <p:cNvSpPr txBox="1">
            <a:spLocks noChangeArrowheads="1"/>
          </p:cNvSpPr>
          <p:nvPr/>
        </p:nvSpPr>
        <p:spPr bwMode="auto">
          <a:xfrm>
            <a:off x="352425" y="4619625"/>
            <a:ext cx="46767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In this way, the word processor can </a:t>
            </a:r>
            <a:r>
              <a:rPr lang="en-US">
                <a:solidFill>
                  <a:srgbClr val="6600CC"/>
                </a:solidFill>
              </a:rPr>
              <a:t>track the last X things</a:t>
            </a:r>
            <a:r>
              <a:rPr lang="en-US"/>
              <a:t> that you did and properly </a:t>
            </a:r>
            <a:r>
              <a:rPr lang="en-US">
                <a:solidFill>
                  <a:srgbClr val="6600CC"/>
                </a:solidFill>
              </a:rPr>
              <a:t>undo them</a:t>
            </a:r>
            <a:r>
              <a:rPr lang="en-US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7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7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37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37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37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37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4372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4372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51619E-6 L -0.20225 -0.00208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4372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22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37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0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226 -0.00208 L -0.1606 -0.00208 " pathEditMode="relative" ptsTypes="AA">
                                      <p:cBhvr>
                                        <p:cTn id="91" dur="2000" fill="hold"/>
                                        <p:tgtEl>
                                          <p:spTgt spid="4372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437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437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437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437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437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437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437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437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437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437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437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20074E-6 L -3.61111E-6 -0.2833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4372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1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42" dur="2000" fill="hold"/>
                                        <p:tgtEl>
                                          <p:spTgt spid="4372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437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20074E-6 L -3.61111E-6 -0.2833 " pathEditMode="relative" rAng="0" ptsTypes="AA">
                                      <p:cBhvr>
                                        <p:cTn id="166" dur="2000" fill="hold"/>
                                        <p:tgtEl>
                                          <p:spTgt spid="4372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1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4.47734E-6 L -0.25138 -0.05967 " pathEditMode="relative" rAng="0" ptsTypes="AA">
                                      <p:cBhvr>
                                        <p:cTn id="174" dur="2000" fill="hold"/>
                                        <p:tgtEl>
                                          <p:spTgt spid="4372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69" y="-2983"/>
                                    </p:animMotion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014 -0.0007 L -0.10347 -0.0007 " pathEditMode="relative" rAng="0" ptsTypes="AA">
                                      <p:cBhvr>
                                        <p:cTn id="193" dur="2000" fill="hold"/>
                                        <p:tgtEl>
                                          <p:spTgt spid="4372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43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54" grpId="0"/>
      <p:bldP spid="437254" grpId="1"/>
      <p:bldP spid="437255" grpId="0"/>
      <p:bldP spid="437255" grpId="1"/>
      <p:bldP spid="437256" grpId="0"/>
      <p:bldP spid="437256" grpId="1"/>
      <p:bldP spid="437257" grpId="0"/>
      <p:bldP spid="437257" grpId="1"/>
      <p:bldP spid="437258" grpId="0"/>
      <p:bldP spid="437258" grpId="1"/>
      <p:bldP spid="437262" grpId="0"/>
      <p:bldP spid="437263" grpId="0" animBg="1"/>
      <p:bldP spid="437264" grpId="0"/>
      <p:bldP spid="437265" grpId="0" animBg="1"/>
      <p:bldP spid="437266" grpId="0"/>
      <p:bldP spid="437266" grpId="1"/>
      <p:bldP spid="437266" grpId="2"/>
      <p:bldP spid="437267" grpId="0" animBg="1"/>
      <p:bldP spid="437269" grpId="0" animBg="1"/>
      <p:bldP spid="437269" grpId="1" animBg="1"/>
      <p:bldP spid="437270" grpId="0" animBg="1"/>
      <p:bldP spid="437270" grpId="1" animBg="1"/>
      <p:bldP spid="437270" grpId="2" animBg="1"/>
      <p:bldP spid="437270" grpId="3" animBg="1"/>
      <p:bldP spid="437270" grpId="4" animBg="1"/>
      <p:bldP spid="437271" grpId="0" animBg="1"/>
      <p:bldP spid="437271" grpId="1" animBg="1"/>
      <p:bldP spid="437271" grpId="2" animBg="1"/>
      <p:bldP spid="437273" grpId="0"/>
      <p:bldP spid="437273" grpId="1"/>
      <p:bldP spid="437274" grpId="0" animBg="1"/>
      <p:bldP spid="437274" grpId="1" animBg="1"/>
      <p:bldP spid="437275" grpId="0"/>
      <p:bldP spid="437276" grpId="0"/>
      <p:bldP spid="437278" grpId="0"/>
      <p:bldP spid="437278" grpId="1"/>
      <p:bldP spid="437278" grpId="2"/>
      <p:bldP spid="437279" grpId="0"/>
      <p:bldP spid="437283" grpId="0"/>
      <p:bldP spid="437283" grpId="1"/>
      <p:bldP spid="437283" grpId="2"/>
      <p:bldP spid="437284" grpId="0"/>
      <p:bldP spid="437285" grpId="0" animBg="1"/>
      <p:bldP spid="43728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41FD-44D1-4A2E-8F2F-E54F015DFA24}" type="slidenum">
              <a:rPr lang="en-US"/>
              <a:pPr/>
              <a:t>15</a:t>
            </a:fld>
            <a:endParaRPr lang="en-US"/>
          </a:p>
        </p:txBody>
      </p:sp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71513" y="-152400"/>
            <a:ext cx="7772400" cy="1143000"/>
          </a:xfrm>
        </p:spPr>
        <p:txBody>
          <a:bodyPr/>
          <a:lstStyle/>
          <a:p>
            <a:r>
              <a:rPr lang="en-US" sz="4000">
                <a:cs typeface="Courier New" pitchFamily="49" charset="0"/>
              </a:rPr>
              <a:t>Postfix Expression Evaluation</a:t>
            </a:r>
            <a:r>
              <a:rPr lang="en-US" sz="4000"/>
              <a:t> </a:t>
            </a:r>
          </a:p>
        </p:txBody>
      </p:sp>
      <p:sp>
        <p:nvSpPr>
          <p:cNvPr id="299011" name="Rectangle 3"/>
          <p:cNvSpPr>
            <a:spLocks noChangeArrowheads="1"/>
          </p:cNvSpPr>
          <p:nvPr/>
        </p:nvSpPr>
        <p:spPr bwMode="auto">
          <a:xfrm>
            <a:off x="457200" y="3171825"/>
            <a:ext cx="28194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Here are some infix expressions and their postfix equivalents:</a:t>
            </a:r>
            <a:r>
              <a:rPr lang="en-US" sz="220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299029" name="Group 21"/>
          <p:cNvGrpSpPr>
            <a:grpSpLocks/>
          </p:cNvGrpSpPr>
          <p:nvPr/>
        </p:nvGrpSpPr>
        <p:grpSpPr bwMode="auto">
          <a:xfrm>
            <a:off x="3594100" y="3227388"/>
            <a:ext cx="2011363" cy="404812"/>
            <a:chOff x="0" y="461"/>
            <a:chExt cx="1267" cy="461"/>
          </a:xfrm>
        </p:grpSpPr>
        <p:sp>
          <p:nvSpPr>
            <p:cNvPr id="299014" name="Rectangle 6"/>
            <p:cNvSpPr>
              <a:spLocks noChangeArrowheads="1"/>
            </p:cNvSpPr>
            <p:nvPr/>
          </p:nvSpPr>
          <p:spPr bwMode="auto">
            <a:xfrm>
              <a:off x="43" y="461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15 + 6</a:t>
              </a:r>
              <a:endParaRPr lang="en-US" sz="1200">
                <a:solidFill>
                  <a:schemeClr val="tx1"/>
                </a:solidFill>
              </a:endParaRPr>
            </a:p>
            <a:p>
              <a:pPr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9028" name="Rectangle 20"/>
            <p:cNvSpPr>
              <a:spLocks noChangeArrowheads="1"/>
            </p:cNvSpPr>
            <p:nvPr/>
          </p:nvSpPr>
          <p:spPr bwMode="auto">
            <a:xfrm>
              <a:off x="0" y="461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31" name="Group 23"/>
          <p:cNvGrpSpPr>
            <a:grpSpLocks/>
          </p:cNvGrpSpPr>
          <p:nvPr/>
        </p:nvGrpSpPr>
        <p:grpSpPr bwMode="auto">
          <a:xfrm>
            <a:off x="5605463" y="3227388"/>
            <a:ext cx="2011362" cy="404812"/>
            <a:chOff x="1267" y="461"/>
            <a:chExt cx="1267" cy="461"/>
          </a:xfrm>
        </p:grpSpPr>
        <p:sp>
          <p:nvSpPr>
            <p:cNvPr id="299015" name="Rectangle 7"/>
            <p:cNvSpPr>
              <a:spLocks noChangeArrowheads="1"/>
            </p:cNvSpPr>
            <p:nvPr/>
          </p:nvSpPr>
          <p:spPr bwMode="auto">
            <a:xfrm>
              <a:off x="1310" y="461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15 6 +</a:t>
              </a:r>
              <a:endParaRPr lang="en-US" sz="1200">
                <a:solidFill>
                  <a:schemeClr val="tx1"/>
                </a:solidFill>
              </a:endParaRPr>
            </a:p>
            <a:p>
              <a:pPr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9030" name="Rectangle 22"/>
            <p:cNvSpPr>
              <a:spLocks noChangeArrowheads="1"/>
            </p:cNvSpPr>
            <p:nvPr/>
          </p:nvSpPr>
          <p:spPr bwMode="auto">
            <a:xfrm>
              <a:off x="1267" y="461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33" name="Group 25"/>
          <p:cNvGrpSpPr>
            <a:grpSpLocks/>
          </p:cNvGrpSpPr>
          <p:nvPr/>
        </p:nvGrpSpPr>
        <p:grpSpPr bwMode="auto">
          <a:xfrm>
            <a:off x="3594100" y="3632200"/>
            <a:ext cx="2011363" cy="406400"/>
            <a:chOff x="0" y="922"/>
            <a:chExt cx="1267" cy="461"/>
          </a:xfrm>
        </p:grpSpPr>
        <p:sp>
          <p:nvSpPr>
            <p:cNvPr id="299016" name="Rectangle 8"/>
            <p:cNvSpPr>
              <a:spLocks noChangeArrowheads="1"/>
            </p:cNvSpPr>
            <p:nvPr/>
          </p:nvSpPr>
          <p:spPr bwMode="auto">
            <a:xfrm>
              <a:off x="43" y="922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9 </a:t>
              </a:r>
              <a:r>
                <a:rPr lang="en-US" sz="1800" b="1">
                  <a:solidFill>
                    <a:schemeClr val="tx1"/>
                  </a:solidFill>
                  <a:latin typeface="Times New Roman"/>
                  <a:cs typeface="Courier New" pitchFamily="49" charset="0"/>
                </a:rPr>
                <a:t>–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4</a:t>
              </a:r>
              <a:endParaRPr lang="en-US" sz="1200">
                <a:solidFill>
                  <a:schemeClr val="tx1"/>
                </a:solidFill>
              </a:endParaRPr>
            </a:p>
            <a:p>
              <a:pPr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9032" name="Rectangle 24"/>
            <p:cNvSpPr>
              <a:spLocks noChangeArrowheads="1"/>
            </p:cNvSpPr>
            <p:nvPr/>
          </p:nvSpPr>
          <p:spPr bwMode="auto">
            <a:xfrm>
              <a:off x="0" y="922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35" name="Group 27"/>
          <p:cNvGrpSpPr>
            <a:grpSpLocks/>
          </p:cNvGrpSpPr>
          <p:nvPr/>
        </p:nvGrpSpPr>
        <p:grpSpPr bwMode="auto">
          <a:xfrm>
            <a:off x="5605463" y="3632200"/>
            <a:ext cx="2011362" cy="406400"/>
            <a:chOff x="1267" y="922"/>
            <a:chExt cx="1267" cy="461"/>
          </a:xfrm>
        </p:grpSpPr>
        <p:sp>
          <p:nvSpPr>
            <p:cNvPr id="299017" name="Rectangle 9"/>
            <p:cNvSpPr>
              <a:spLocks noChangeArrowheads="1"/>
            </p:cNvSpPr>
            <p:nvPr/>
          </p:nvSpPr>
          <p:spPr bwMode="auto">
            <a:xfrm>
              <a:off x="1310" y="922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9 4 -</a:t>
              </a:r>
              <a:endParaRPr lang="en-US" sz="1200">
                <a:solidFill>
                  <a:schemeClr val="tx1"/>
                </a:solidFill>
              </a:endParaRPr>
            </a:p>
            <a:p>
              <a:pPr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9034" name="Rectangle 26"/>
            <p:cNvSpPr>
              <a:spLocks noChangeArrowheads="1"/>
            </p:cNvSpPr>
            <p:nvPr/>
          </p:nvSpPr>
          <p:spPr bwMode="auto">
            <a:xfrm>
              <a:off x="1267" y="922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37" name="Group 29"/>
          <p:cNvGrpSpPr>
            <a:grpSpLocks/>
          </p:cNvGrpSpPr>
          <p:nvPr/>
        </p:nvGrpSpPr>
        <p:grpSpPr bwMode="auto">
          <a:xfrm>
            <a:off x="3594100" y="4038600"/>
            <a:ext cx="2011363" cy="406400"/>
            <a:chOff x="0" y="1383"/>
            <a:chExt cx="1267" cy="461"/>
          </a:xfrm>
        </p:grpSpPr>
        <p:sp>
          <p:nvSpPr>
            <p:cNvPr id="299018" name="Rectangle 10"/>
            <p:cNvSpPr>
              <a:spLocks noChangeArrowheads="1"/>
            </p:cNvSpPr>
            <p:nvPr/>
          </p:nvSpPr>
          <p:spPr bwMode="auto">
            <a:xfrm>
              <a:off x="43" y="1383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(15 + 6) * 5</a:t>
              </a:r>
              <a:endParaRPr lang="en-US" sz="1200">
                <a:solidFill>
                  <a:schemeClr val="tx1"/>
                </a:solidFill>
              </a:endParaRPr>
            </a:p>
            <a:p>
              <a:pPr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9036" name="Rectangle 28"/>
            <p:cNvSpPr>
              <a:spLocks noChangeArrowheads="1"/>
            </p:cNvSpPr>
            <p:nvPr/>
          </p:nvSpPr>
          <p:spPr bwMode="auto">
            <a:xfrm>
              <a:off x="0" y="1383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39" name="Group 31"/>
          <p:cNvGrpSpPr>
            <a:grpSpLocks/>
          </p:cNvGrpSpPr>
          <p:nvPr/>
        </p:nvGrpSpPr>
        <p:grpSpPr bwMode="auto">
          <a:xfrm>
            <a:off x="5605463" y="4038600"/>
            <a:ext cx="2011362" cy="406400"/>
            <a:chOff x="1267" y="1383"/>
            <a:chExt cx="1267" cy="461"/>
          </a:xfrm>
        </p:grpSpPr>
        <p:sp>
          <p:nvSpPr>
            <p:cNvPr id="299019" name="Rectangle 11"/>
            <p:cNvSpPr>
              <a:spLocks noChangeArrowheads="1"/>
            </p:cNvSpPr>
            <p:nvPr/>
          </p:nvSpPr>
          <p:spPr bwMode="auto">
            <a:xfrm>
              <a:off x="1310" y="1383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15 6 + 5 *</a:t>
              </a:r>
              <a:endParaRPr lang="en-US" sz="1200">
                <a:solidFill>
                  <a:schemeClr val="tx1"/>
                </a:solidFill>
              </a:endParaRPr>
            </a:p>
            <a:p>
              <a:pPr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9038" name="Rectangle 30"/>
            <p:cNvSpPr>
              <a:spLocks noChangeArrowheads="1"/>
            </p:cNvSpPr>
            <p:nvPr/>
          </p:nvSpPr>
          <p:spPr bwMode="auto">
            <a:xfrm>
              <a:off x="1267" y="1383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41" name="Group 33"/>
          <p:cNvGrpSpPr>
            <a:grpSpLocks/>
          </p:cNvGrpSpPr>
          <p:nvPr/>
        </p:nvGrpSpPr>
        <p:grpSpPr bwMode="auto">
          <a:xfrm>
            <a:off x="3594100" y="4445000"/>
            <a:ext cx="2011363" cy="404813"/>
            <a:chOff x="0" y="1844"/>
            <a:chExt cx="1267" cy="461"/>
          </a:xfrm>
        </p:grpSpPr>
        <p:sp>
          <p:nvSpPr>
            <p:cNvPr id="299020" name="Rectangle 12"/>
            <p:cNvSpPr>
              <a:spLocks noChangeArrowheads="1"/>
            </p:cNvSpPr>
            <p:nvPr/>
          </p:nvSpPr>
          <p:spPr bwMode="auto">
            <a:xfrm>
              <a:off x="43" y="1844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7 * 6 + 5</a:t>
              </a:r>
              <a:endParaRPr lang="en-US" sz="1200">
                <a:solidFill>
                  <a:schemeClr val="tx1"/>
                </a:solidFill>
              </a:endParaRPr>
            </a:p>
            <a:p>
              <a:pPr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9040" name="Rectangle 32"/>
            <p:cNvSpPr>
              <a:spLocks noChangeArrowheads="1"/>
            </p:cNvSpPr>
            <p:nvPr/>
          </p:nvSpPr>
          <p:spPr bwMode="auto">
            <a:xfrm>
              <a:off x="0" y="1844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43" name="Group 35"/>
          <p:cNvGrpSpPr>
            <a:grpSpLocks/>
          </p:cNvGrpSpPr>
          <p:nvPr/>
        </p:nvGrpSpPr>
        <p:grpSpPr bwMode="auto">
          <a:xfrm>
            <a:off x="5605463" y="4445000"/>
            <a:ext cx="2011362" cy="404813"/>
            <a:chOff x="1267" y="1844"/>
            <a:chExt cx="1267" cy="461"/>
          </a:xfrm>
        </p:grpSpPr>
        <p:sp>
          <p:nvSpPr>
            <p:cNvPr id="299021" name="Rectangle 13"/>
            <p:cNvSpPr>
              <a:spLocks noChangeArrowheads="1"/>
            </p:cNvSpPr>
            <p:nvPr/>
          </p:nvSpPr>
          <p:spPr bwMode="auto">
            <a:xfrm>
              <a:off x="1310" y="1844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7 6 * 5 +</a:t>
              </a:r>
              <a:endParaRPr lang="en-US" sz="1200">
                <a:solidFill>
                  <a:schemeClr val="tx1"/>
                </a:solidFill>
              </a:endParaRPr>
            </a:p>
            <a:p>
              <a:pPr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9042" name="Rectangle 34"/>
            <p:cNvSpPr>
              <a:spLocks noChangeArrowheads="1"/>
            </p:cNvSpPr>
            <p:nvPr/>
          </p:nvSpPr>
          <p:spPr bwMode="auto">
            <a:xfrm>
              <a:off x="1267" y="1844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45" name="Group 37"/>
          <p:cNvGrpSpPr>
            <a:grpSpLocks/>
          </p:cNvGrpSpPr>
          <p:nvPr/>
        </p:nvGrpSpPr>
        <p:grpSpPr bwMode="auto">
          <a:xfrm>
            <a:off x="3594100" y="4849813"/>
            <a:ext cx="2011363" cy="406400"/>
            <a:chOff x="0" y="2305"/>
            <a:chExt cx="1267" cy="461"/>
          </a:xfrm>
        </p:grpSpPr>
        <p:sp>
          <p:nvSpPr>
            <p:cNvPr id="299022" name="Rectangle 14"/>
            <p:cNvSpPr>
              <a:spLocks noChangeArrowheads="1"/>
            </p:cNvSpPr>
            <p:nvPr/>
          </p:nvSpPr>
          <p:spPr bwMode="auto">
            <a:xfrm>
              <a:off x="43" y="2305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3 + (4 * 5)</a:t>
              </a:r>
              <a:endParaRPr lang="en-US" sz="1200">
                <a:solidFill>
                  <a:schemeClr val="tx1"/>
                </a:solidFill>
              </a:endParaRPr>
            </a:p>
            <a:p>
              <a:pPr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9044" name="Rectangle 36"/>
            <p:cNvSpPr>
              <a:spLocks noChangeArrowheads="1"/>
            </p:cNvSpPr>
            <p:nvPr/>
          </p:nvSpPr>
          <p:spPr bwMode="auto">
            <a:xfrm>
              <a:off x="0" y="2305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47" name="Group 39"/>
          <p:cNvGrpSpPr>
            <a:grpSpLocks/>
          </p:cNvGrpSpPr>
          <p:nvPr/>
        </p:nvGrpSpPr>
        <p:grpSpPr bwMode="auto">
          <a:xfrm>
            <a:off x="5605463" y="4849813"/>
            <a:ext cx="2011362" cy="406400"/>
            <a:chOff x="1267" y="2305"/>
            <a:chExt cx="1267" cy="461"/>
          </a:xfrm>
        </p:grpSpPr>
        <p:sp>
          <p:nvSpPr>
            <p:cNvPr id="299023" name="Rectangle 15"/>
            <p:cNvSpPr>
              <a:spLocks noChangeArrowheads="1"/>
            </p:cNvSpPr>
            <p:nvPr/>
          </p:nvSpPr>
          <p:spPr bwMode="auto">
            <a:xfrm>
              <a:off x="1310" y="2305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3 4 5 * +</a:t>
              </a:r>
              <a:endParaRPr lang="en-US" sz="1200">
                <a:solidFill>
                  <a:schemeClr val="tx1"/>
                </a:solidFill>
              </a:endParaRPr>
            </a:p>
            <a:p>
              <a:pPr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9046" name="Rectangle 38"/>
            <p:cNvSpPr>
              <a:spLocks noChangeArrowheads="1"/>
            </p:cNvSpPr>
            <p:nvPr/>
          </p:nvSpPr>
          <p:spPr bwMode="auto">
            <a:xfrm>
              <a:off x="1267" y="2305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58" name="Group 50"/>
          <p:cNvGrpSpPr>
            <a:grpSpLocks/>
          </p:cNvGrpSpPr>
          <p:nvPr/>
        </p:nvGrpSpPr>
        <p:grpSpPr bwMode="auto">
          <a:xfrm>
            <a:off x="3590925" y="2819400"/>
            <a:ext cx="4029075" cy="2438400"/>
            <a:chOff x="2262" y="1776"/>
            <a:chExt cx="2538" cy="1536"/>
          </a:xfrm>
        </p:grpSpPr>
        <p:grpSp>
          <p:nvGrpSpPr>
            <p:cNvPr id="299025" name="Group 17"/>
            <p:cNvGrpSpPr>
              <a:grpSpLocks/>
            </p:cNvGrpSpPr>
            <p:nvPr/>
          </p:nvGrpSpPr>
          <p:grpSpPr bwMode="auto">
            <a:xfrm>
              <a:off x="2264" y="1777"/>
              <a:ext cx="1267" cy="256"/>
              <a:chOff x="0" y="0"/>
              <a:chExt cx="1267" cy="461"/>
            </a:xfrm>
          </p:grpSpPr>
          <p:sp>
            <p:nvSpPr>
              <p:cNvPr id="299012" name="Rectangle 4"/>
              <p:cNvSpPr>
                <a:spLocks noChangeArrowheads="1"/>
              </p:cNvSpPr>
              <p:nvPr/>
            </p:nvSpPr>
            <p:spPr bwMode="auto">
              <a:xfrm>
                <a:off x="43" y="0"/>
                <a:ext cx="1181" cy="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  <a:cs typeface="Courier New" pitchFamily="49" charset="0"/>
                  </a:rPr>
                  <a:t>Infix</a:t>
                </a:r>
                <a:endParaRPr lang="en-US" sz="1200">
                  <a:solidFill>
                    <a:schemeClr val="accent2"/>
                  </a:solidFill>
                </a:endParaRPr>
              </a:p>
              <a:p>
                <a:pPr eaLnBrk="0" hangingPunct="0"/>
                <a:endParaRPr lang="en-US">
                  <a:solidFill>
                    <a:schemeClr val="accent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9024" name="Rectangle 1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267" cy="461"/>
              </a:xfrm>
              <a:prstGeom prst="rect">
                <a:avLst/>
              </a:prstGeom>
              <a:noFill/>
              <a:ln w="25400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99027" name="Group 19"/>
            <p:cNvGrpSpPr>
              <a:grpSpLocks/>
            </p:cNvGrpSpPr>
            <p:nvPr/>
          </p:nvGrpSpPr>
          <p:grpSpPr bwMode="auto">
            <a:xfrm>
              <a:off x="3531" y="1777"/>
              <a:ext cx="1267" cy="256"/>
              <a:chOff x="1267" y="0"/>
              <a:chExt cx="1267" cy="461"/>
            </a:xfrm>
          </p:grpSpPr>
          <p:sp>
            <p:nvSpPr>
              <p:cNvPr id="299013" name="Rectangle 5"/>
              <p:cNvSpPr>
                <a:spLocks noChangeArrowheads="1"/>
              </p:cNvSpPr>
              <p:nvPr/>
            </p:nvSpPr>
            <p:spPr bwMode="auto">
              <a:xfrm>
                <a:off x="1310" y="0"/>
                <a:ext cx="1181" cy="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  <a:cs typeface="Courier New" pitchFamily="49" charset="0"/>
                  </a:rPr>
                  <a:t>Postfix</a:t>
                </a:r>
                <a:endParaRPr lang="en-US" sz="1200">
                  <a:solidFill>
                    <a:schemeClr val="accent2"/>
                  </a:solidFill>
                </a:endParaRPr>
              </a:p>
              <a:p>
                <a:pPr eaLnBrk="0" hangingPunct="0"/>
                <a:endParaRPr lang="en-US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9026" name="Rectangle 18"/>
              <p:cNvSpPr>
                <a:spLocks noChangeArrowheads="1"/>
              </p:cNvSpPr>
              <p:nvPr/>
            </p:nvSpPr>
            <p:spPr bwMode="auto">
              <a:xfrm>
                <a:off x="1267" y="0"/>
                <a:ext cx="1267" cy="461"/>
              </a:xfrm>
              <a:prstGeom prst="rect">
                <a:avLst/>
              </a:prstGeom>
              <a:noFill/>
              <a:ln w="25400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99049" name="Rectangle 41"/>
            <p:cNvSpPr>
              <a:spLocks noChangeArrowheads="1"/>
            </p:cNvSpPr>
            <p:nvPr/>
          </p:nvSpPr>
          <p:spPr bwMode="auto">
            <a:xfrm>
              <a:off x="2262" y="1776"/>
              <a:ext cx="2538" cy="1536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9052" name="Rectangle 44"/>
          <p:cNvSpPr>
            <a:spLocks noChangeArrowheads="1"/>
          </p:cNvSpPr>
          <p:nvPr/>
        </p:nvSpPr>
        <p:spPr bwMode="auto">
          <a:xfrm>
            <a:off x="388938" y="1735138"/>
            <a:ext cx="8458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Postfix notation</a:t>
            </a:r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 is another way to write algebraic expressions – here the </a:t>
            </a:r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operator follows the operands</a:t>
            </a:r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: A B +</a:t>
            </a:r>
            <a:endParaRPr lang="en-US" sz="2200">
              <a:solidFill>
                <a:schemeClr val="tx1"/>
              </a:solidFill>
            </a:endParaRPr>
          </a:p>
        </p:txBody>
      </p:sp>
      <p:grpSp>
        <p:nvGrpSpPr>
          <p:cNvPr id="299054" name="Group 46"/>
          <p:cNvGrpSpPr>
            <a:grpSpLocks/>
          </p:cNvGrpSpPr>
          <p:nvPr/>
        </p:nvGrpSpPr>
        <p:grpSpPr bwMode="auto">
          <a:xfrm>
            <a:off x="355600" y="4648200"/>
            <a:ext cx="8712200" cy="1600200"/>
            <a:chOff x="224" y="2928"/>
            <a:chExt cx="5488" cy="1008"/>
          </a:xfrm>
        </p:grpSpPr>
        <p:sp>
          <p:nvSpPr>
            <p:cNvPr id="299051" name="Rectangle 43"/>
            <p:cNvSpPr>
              <a:spLocks noChangeArrowheads="1"/>
            </p:cNvSpPr>
            <p:nvPr/>
          </p:nvSpPr>
          <p:spPr bwMode="auto">
            <a:xfrm>
              <a:off x="224" y="3456"/>
              <a:ext cx="5376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=""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200">
                  <a:solidFill>
                    <a:schemeClr val="tx1"/>
                  </a:solidFill>
                </a:rPr>
                <a:t>Postfix expressions are easier for a computer to compute than infix expressions, because they’re </a:t>
              </a:r>
              <a:r>
                <a:rPr lang="en-US" sz="2200" i="1">
                  <a:solidFill>
                    <a:srgbClr val="990000"/>
                  </a:solidFill>
                </a:rPr>
                <a:t>unambiguous</a:t>
              </a:r>
              <a:r>
                <a:rPr lang="en-US" sz="220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299053" name="Freeform 45"/>
            <p:cNvSpPr>
              <a:spLocks/>
            </p:cNvSpPr>
            <p:nvPr/>
          </p:nvSpPr>
          <p:spPr bwMode="auto">
            <a:xfrm>
              <a:off x="4784" y="2928"/>
              <a:ext cx="928" cy="920"/>
            </a:xfrm>
            <a:custGeom>
              <a:avLst/>
              <a:gdLst>
                <a:gd name="T0" fmla="*/ 576 w 928"/>
                <a:gd name="T1" fmla="*/ 912 h 920"/>
                <a:gd name="T2" fmla="*/ 768 w 928"/>
                <a:gd name="T3" fmla="*/ 912 h 920"/>
                <a:gd name="T4" fmla="*/ 864 w 928"/>
                <a:gd name="T5" fmla="*/ 864 h 920"/>
                <a:gd name="T6" fmla="*/ 912 w 928"/>
                <a:gd name="T7" fmla="*/ 720 h 920"/>
                <a:gd name="T8" fmla="*/ 912 w 928"/>
                <a:gd name="T9" fmla="*/ 240 h 920"/>
                <a:gd name="T10" fmla="*/ 816 w 928"/>
                <a:gd name="T11" fmla="*/ 96 h 920"/>
                <a:gd name="T12" fmla="*/ 576 w 928"/>
                <a:gd name="T13" fmla="*/ 48 h 920"/>
                <a:gd name="T14" fmla="*/ 0 w 928"/>
                <a:gd name="T15" fmla="*/ 0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8" h="920">
                  <a:moveTo>
                    <a:pt x="576" y="912"/>
                  </a:moveTo>
                  <a:cubicBezTo>
                    <a:pt x="648" y="916"/>
                    <a:pt x="720" y="920"/>
                    <a:pt x="768" y="912"/>
                  </a:cubicBezTo>
                  <a:cubicBezTo>
                    <a:pt x="816" y="904"/>
                    <a:pt x="840" y="896"/>
                    <a:pt x="864" y="864"/>
                  </a:cubicBezTo>
                  <a:cubicBezTo>
                    <a:pt x="888" y="832"/>
                    <a:pt x="904" y="824"/>
                    <a:pt x="912" y="720"/>
                  </a:cubicBezTo>
                  <a:cubicBezTo>
                    <a:pt x="920" y="616"/>
                    <a:pt x="928" y="344"/>
                    <a:pt x="912" y="240"/>
                  </a:cubicBezTo>
                  <a:cubicBezTo>
                    <a:pt x="896" y="136"/>
                    <a:pt x="872" y="128"/>
                    <a:pt x="816" y="96"/>
                  </a:cubicBezTo>
                  <a:cubicBezTo>
                    <a:pt x="760" y="64"/>
                    <a:pt x="712" y="64"/>
                    <a:pt x="576" y="48"/>
                  </a:cubicBezTo>
                  <a:cubicBezTo>
                    <a:pt x="440" y="32"/>
                    <a:pt x="220" y="16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9057" name="Rectangle 49"/>
          <p:cNvSpPr>
            <a:spLocks noChangeArrowheads="1"/>
          </p:cNvSpPr>
          <p:nvPr/>
        </p:nvSpPr>
        <p:spPr bwMode="auto">
          <a:xfrm>
            <a:off x="393700" y="838200"/>
            <a:ext cx="8458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Most people are used to </a:t>
            </a:r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infix notation</a:t>
            </a:r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, where the </a:t>
            </a:r>
            <a:br>
              <a:rPr lang="en-US" sz="2200">
                <a:solidFill>
                  <a:schemeClr val="tx1"/>
                </a:solidFill>
                <a:cs typeface="Courier New" pitchFamily="49" charset="0"/>
              </a:rPr>
            </a:br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operator </a:t>
            </a:r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is </a:t>
            </a:r>
            <a:r>
              <a:rPr lang="en-US" sz="2200">
                <a:solidFill>
                  <a:srgbClr val="FF0000"/>
                </a:solidFill>
                <a:cs typeface="Courier New" pitchFamily="49" charset="0"/>
              </a:rPr>
              <a:t>in-between</a:t>
            </a:r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 the two </a:t>
            </a:r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operands, e.g.</a:t>
            </a:r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: A + B</a:t>
            </a:r>
            <a:endParaRPr lang="en-US" sz="2200">
              <a:solidFill>
                <a:schemeClr val="tx1"/>
              </a:solidFill>
            </a:endParaRPr>
          </a:p>
        </p:txBody>
      </p:sp>
      <p:sp>
        <p:nvSpPr>
          <p:cNvPr id="299059" name="Text Box 51"/>
          <p:cNvSpPr txBox="1">
            <a:spLocks noChangeArrowheads="1"/>
          </p:cNvSpPr>
          <p:nvPr/>
        </p:nvSpPr>
        <p:spPr bwMode="auto">
          <a:xfrm>
            <a:off x="1039813" y="6400800"/>
            <a:ext cx="7037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Ambiguous infix expression example: </a:t>
            </a:r>
            <a:r>
              <a:rPr lang="en-US">
                <a:solidFill>
                  <a:srgbClr val="6600CC"/>
                </a:solidFill>
              </a:rPr>
              <a:t>5 + 10 * 3  </a:t>
            </a:r>
          </a:p>
        </p:txBody>
      </p:sp>
      <p:sp>
        <p:nvSpPr>
          <p:cNvPr id="299060" name="AutoShape 52"/>
          <p:cNvSpPr>
            <a:spLocks noChangeArrowheads="1"/>
          </p:cNvSpPr>
          <p:nvPr/>
        </p:nvSpPr>
        <p:spPr bwMode="auto">
          <a:xfrm>
            <a:off x="3241675" y="3435350"/>
            <a:ext cx="5791200" cy="2606675"/>
          </a:xfrm>
          <a:prstGeom prst="wedgeRoundRectCallout">
            <a:avLst>
              <a:gd name="adj1" fmla="val 6824"/>
              <a:gd name="adj2" fmla="val 64009"/>
              <a:gd name="adj3" fmla="val 16667"/>
            </a:avLst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Is that </a:t>
            </a:r>
            <a:r>
              <a:rPr lang="en-US">
                <a:solidFill>
                  <a:srgbClr val="6600CC"/>
                </a:solidFill>
              </a:rPr>
              <a:t>(5+10) * 3</a:t>
            </a:r>
          </a:p>
          <a:p>
            <a:pPr algn="ctr"/>
            <a:r>
              <a:rPr lang="en-US"/>
              <a:t>or</a:t>
            </a:r>
          </a:p>
          <a:p>
            <a:pPr algn="ctr"/>
            <a:r>
              <a:rPr lang="en-US">
                <a:solidFill>
                  <a:srgbClr val="6600CC"/>
                </a:solidFill>
              </a:rPr>
              <a:t>5 + (10 * 3)</a:t>
            </a:r>
          </a:p>
          <a:p>
            <a:pPr algn="ctr"/>
            <a:r>
              <a:rPr lang="en-US"/>
              <a:t>To understand infix expressions, the computer has to be equipped with precedence rules!</a:t>
            </a:r>
          </a:p>
        </p:txBody>
      </p:sp>
      <p:sp>
        <p:nvSpPr>
          <p:cNvPr id="299061" name="AutoShape 53"/>
          <p:cNvSpPr>
            <a:spLocks noChangeArrowheads="1"/>
          </p:cNvSpPr>
          <p:nvPr/>
        </p:nvSpPr>
        <p:spPr bwMode="auto">
          <a:xfrm>
            <a:off x="3079750" y="1295400"/>
            <a:ext cx="5818188" cy="1651000"/>
          </a:xfrm>
          <a:prstGeom prst="wedgeRoundRectCallout">
            <a:avLst>
              <a:gd name="adj1" fmla="val 7028"/>
              <a:gd name="adj2" fmla="val 72116"/>
              <a:gd name="adj3" fmla="val 16667"/>
            </a:avLst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As we’ll see, postfix expressions have no such ambiguity!</a:t>
            </a:r>
          </a:p>
        </p:txBody>
      </p:sp>
      <p:pic>
        <p:nvPicPr>
          <p:cNvPr id="299062" name="Picture 5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56" b="18611"/>
          <a:stretch>
            <a:fillRect/>
          </a:stretch>
        </p:blipFill>
        <p:spPr bwMode="auto">
          <a:xfrm>
            <a:off x="17463" y="5097463"/>
            <a:ext cx="28575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9063" name="AutoShape 55"/>
          <p:cNvSpPr>
            <a:spLocks noChangeArrowheads="1"/>
          </p:cNvSpPr>
          <p:nvPr/>
        </p:nvSpPr>
        <p:spPr bwMode="auto">
          <a:xfrm>
            <a:off x="284163" y="3222625"/>
            <a:ext cx="4440237" cy="1651000"/>
          </a:xfrm>
          <a:prstGeom prst="wedgeRoundRectCallout">
            <a:avLst>
              <a:gd name="adj1" fmla="val -6310"/>
              <a:gd name="adj2" fmla="val 72116"/>
              <a:gd name="adj3" fmla="val 16667"/>
            </a:avLst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If you’ve ever used an HP calculator, you’ve used postfix notation!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9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9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99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99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99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99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99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99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1" grpId="0"/>
      <p:bldP spid="299052" grpId="0"/>
      <p:bldP spid="299059" grpId="0"/>
      <p:bldP spid="299060" grpId="0" animBg="1"/>
      <p:bldP spid="299060" grpId="1" animBg="1"/>
      <p:bldP spid="299061" grpId="0" animBg="1"/>
      <p:bldP spid="299061" grpId="1" animBg="1"/>
      <p:bldP spid="299063" grpId="0" animBg="1"/>
      <p:bldP spid="299063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83AD6-F733-4C3C-8EF0-BC743C9A600F}" type="slidenum">
              <a:rPr lang="en-US"/>
              <a:pPr/>
              <a:t>16</a:t>
            </a:fld>
            <a:endParaRPr lang="en-US"/>
          </a:p>
        </p:txBody>
      </p:sp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76200"/>
            <a:ext cx="8382000" cy="1143000"/>
          </a:xfrm>
        </p:spPr>
        <p:txBody>
          <a:bodyPr/>
          <a:lstStyle/>
          <a:p>
            <a:r>
              <a:rPr lang="en-US"/>
              <a:t>Postfix Evaluation Algorithm </a:t>
            </a:r>
          </a:p>
        </p:txBody>
      </p:sp>
      <p:sp>
        <p:nvSpPr>
          <p:cNvPr id="300035" name="Rectangle 3"/>
          <p:cNvSpPr>
            <a:spLocks noChangeArrowheads="1"/>
          </p:cNvSpPr>
          <p:nvPr/>
        </p:nvSpPr>
        <p:spPr bwMode="auto">
          <a:xfrm>
            <a:off x="152400" y="977150"/>
            <a:ext cx="5562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cs typeface="Courier New" pitchFamily="49" charset="0"/>
              </a:rPr>
              <a:t>Inputs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: postfix expression string</a:t>
            </a:r>
          </a:p>
          <a:p>
            <a:pPr eaLnBrk="0" hangingPunct="0"/>
            <a:r>
              <a:rPr lang="en-US" dirty="0">
                <a:solidFill>
                  <a:schemeClr val="accent2"/>
                </a:solidFill>
                <a:cs typeface="Courier New" pitchFamily="49" charset="0"/>
              </a:rPr>
              <a:t>Output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: number representing answer</a:t>
            </a:r>
          </a:p>
          <a:p>
            <a:pPr eaLnBrk="0" hangingPunct="0"/>
            <a:r>
              <a:rPr lang="en-US" dirty="0">
                <a:solidFill>
                  <a:schemeClr val="accent2"/>
                </a:solidFill>
              </a:rPr>
              <a:t>Private data</a:t>
            </a:r>
            <a:r>
              <a:rPr lang="en-US" dirty="0">
                <a:solidFill>
                  <a:schemeClr val="tx1"/>
                </a:solidFill>
              </a:rPr>
              <a:t>: a stack </a:t>
            </a:r>
          </a:p>
        </p:txBody>
      </p:sp>
      <p:sp>
        <p:nvSpPr>
          <p:cNvPr id="300037" name="Text Box 5"/>
          <p:cNvSpPr txBox="1">
            <a:spLocks noChangeArrowheads="1"/>
          </p:cNvSpPr>
          <p:nvPr/>
        </p:nvSpPr>
        <p:spPr bwMode="auto">
          <a:xfrm>
            <a:off x="441325" y="2255838"/>
            <a:ext cx="8016875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dirty="0">
                <a:latin typeface="Comic Sans MS" pitchFamily="66" charset="0"/>
              </a:rPr>
              <a:t>Start with the left-most token.</a:t>
            </a:r>
          </a:p>
          <a:p>
            <a:pPr>
              <a:buFontTx/>
              <a:buAutoNum type="arabicPeriod"/>
            </a:pPr>
            <a:r>
              <a:rPr lang="en-US" dirty="0">
                <a:latin typeface="Comic Sans MS" pitchFamily="66" charset="0"/>
              </a:rPr>
              <a:t>If the token is a 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number</a:t>
            </a:r>
            <a:r>
              <a:rPr lang="en-US" dirty="0">
                <a:latin typeface="Comic Sans MS" pitchFamily="66" charset="0"/>
              </a:rPr>
              <a:t>: </a:t>
            </a:r>
          </a:p>
          <a:p>
            <a:pPr lvl="1">
              <a:buFontTx/>
              <a:buAutoNum type="alphaLcPeriod"/>
            </a:pPr>
            <a:r>
              <a:rPr lang="en-US" dirty="0">
                <a:latin typeface="Comic Sans MS" pitchFamily="66" charset="0"/>
              </a:rPr>
              <a:t>Push it onto the stack</a:t>
            </a:r>
          </a:p>
          <a:p>
            <a:pPr>
              <a:buFontTx/>
              <a:buAutoNum type="arabicPeriod"/>
            </a:pPr>
            <a:r>
              <a:rPr lang="en-US" dirty="0">
                <a:latin typeface="Comic Sans MS" pitchFamily="66" charset="0"/>
              </a:rPr>
              <a:t>Else if the token is an 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operator</a:t>
            </a:r>
            <a:r>
              <a:rPr lang="en-US" dirty="0">
                <a:latin typeface="Comic Sans MS" pitchFamily="66" charset="0"/>
              </a:rPr>
              <a:t>:</a:t>
            </a:r>
          </a:p>
          <a:p>
            <a:pPr lvl="1">
              <a:buFontTx/>
              <a:buAutoNum type="alphaLcPeriod"/>
            </a:pPr>
            <a:r>
              <a:rPr lang="en-US" dirty="0">
                <a:latin typeface="Comic Sans MS" pitchFamily="66" charset="0"/>
              </a:rPr>
              <a:t>Pop the 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top value </a:t>
            </a:r>
            <a:r>
              <a:rPr lang="en-US" dirty="0">
                <a:latin typeface="Comic Sans MS" pitchFamily="66" charset="0"/>
              </a:rPr>
              <a:t>into a variable called 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v2</a:t>
            </a:r>
            <a:r>
              <a:rPr lang="en-US" dirty="0">
                <a:latin typeface="Comic Sans MS" pitchFamily="66" charset="0"/>
              </a:rPr>
              <a:t>, and the 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second-to-top value </a:t>
            </a:r>
            <a:r>
              <a:rPr lang="en-US" dirty="0">
                <a:latin typeface="Comic Sans MS" pitchFamily="66" charset="0"/>
              </a:rPr>
              <a:t>into 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v1</a:t>
            </a:r>
            <a:r>
              <a:rPr lang="en-US" dirty="0">
                <a:latin typeface="Comic Sans MS" pitchFamily="66" charset="0"/>
              </a:rPr>
              <a:t>.</a:t>
            </a:r>
          </a:p>
          <a:p>
            <a:pPr lvl="1">
              <a:buFontTx/>
              <a:buAutoNum type="alphaLcPeriod"/>
            </a:pPr>
            <a:r>
              <a:rPr lang="en-US" dirty="0">
                <a:latin typeface="Comic Sans MS" pitchFamily="66" charset="0"/>
              </a:rPr>
              <a:t>Apply operator to v1 and v2 (e.g., v1 / v2)</a:t>
            </a:r>
          </a:p>
          <a:p>
            <a:pPr lvl="1">
              <a:buFontTx/>
              <a:buAutoNum type="alphaLcPeriod"/>
            </a:pPr>
            <a:r>
              <a:rPr lang="en-US" dirty="0">
                <a:latin typeface="Comic Sans MS" pitchFamily="66" charset="0"/>
              </a:rPr>
              <a:t>Push the result of the operation on the stack </a:t>
            </a:r>
          </a:p>
          <a:p>
            <a:pPr>
              <a:buFontTx/>
              <a:buAutoNum type="arabicPeriod"/>
            </a:pPr>
            <a:r>
              <a:rPr lang="en-US" dirty="0">
                <a:latin typeface="Comic Sans MS" pitchFamily="66" charset="0"/>
              </a:rPr>
              <a:t>If there are more tokens, advance to the next token and go back to step #2 </a:t>
            </a:r>
          </a:p>
        </p:txBody>
      </p:sp>
      <p:sp>
        <p:nvSpPr>
          <p:cNvPr id="300038" name="Rectangle 6"/>
          <p:cNvSpPr>
            <a:spLocks noChangeArrowheads="1"/>
          </p:cNvSpPr>
          <p:nvPr/>
        </p:nvSpPr>
        <p:spPr bwMode="auto">
          <a:xfrm>
            <a:off x="460412" y="5974505"/>
            <a:ext cx="7620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5. After all tokens have been processed, the top #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on the stack is the answer! </a:t>
            </a:r>
          </a:p>
        </p:txBody>
      </p:sp>
      <p:sp>
        <p:nvSpPr>
          <p:cNvPr id="300039" name="Rectangle 7"/>
          <p:cNvSpPr>
            <a:spLocks noChangeArrowheads="1"/>
          </p:cNvSpPr>
          <p:nvPr/>
        </p:nvSpPr>
        <p:spPr bwMode="auto">
          <a:xfrm>
            <a:off x="6477000" y="1312863"/>
            <a:ext cx="224155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0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7 6 * 5 +</a:t>
            </a:r>
          </a:p>
        </p:txBody>
      </p:sp>
      <p:sp>
        <p:nvSpPr>
          <p:cNvPr id="300040" name="Line 8"/>
          <p:cNvSpPr>
            <a:spLocks noChangeShapeType="1"/>
          </p:cNvSpPr>
          <p:nvPr/>
        </p:nvSpPr>
        <p:spPr bwMode="auto">
          <a:xfrm>
            <a:off x="6858000" y="3619500"/>
            <a:ext cx="1219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41" name="Line 9"/>
          <p:cNvSpPr>
            <a:spLocks noChangeShapeType="1"/>
          </p:cNvSpPr>
          <p:nvPr/>
        </p:nvSpPr>
        <p:spPr bwMode="auto">
          <a:xfrm>
            <a:off x="215900" y="24511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43" name="Line 11"/>
          <p:cNvSpPr>
            <a:spLocks noChangeShapeType="1"/>
          </p:cNvSpPr>
          <p:nvPr/>
        </p:nvSpPr>
        <p:spPr bwMode="auto">
          <a:xfrm>
            <a:off x="228600" y="28575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44" name="Line 12"/>
          <p:cNvSpPr>
            <a:spLocks noChangeShapeType="1"/>
          </p:cNvSpPr>
          <p:nvPr/>
        </p:nvSpPr>
        <p:spPr bwMode="auto">
          <a:xfrm>
            <a:off x="603950" y="3245552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45" name="Line 13"/>
          <p:cNvSpPr>
            <a:spLocks noChangeShapeType="1"/>
          </p:cNvSpPr>
          <p:nvPr/>
        </p:nvSpPr>
        <p:spPr bwMode="auto">
          <a:xfrm>
            <a:off x="6858000" y="3619500"/>
            <a:ext cx="1219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46" name="Rectangle 14"/>
          <p:cNvSpPr>
            <a:spLocks noChangeArrowheads="1"/>
          </p:cNvSpPr>
          <p:nvPr/>
        </p:nvSpPr>
        <p:spPr bwMode="auto">
          <a:xfrm>
            <a:off x="6858000" y="3213100"/>
            <a:ext cx="11938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300048" name="Line 16"/>
          <p:cNvSpPr>
            <a:spLocks noChangeShapeType="1"/>
          </p:cNvSpPr>
          <p:nvPr/>
        </p:nvSpPr>
        <p:spPr bwMode="auto">
          <a:xfrm>
            <a:off x="241300" y="3565876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49" name="Line 17"/>
          <p:cNvSpPr>
            <a:spLocks noChangeShapeType="1"/>
          </p:cNvSpPr>
          <p:nvPr/>
        </p:nvSpPr>
        <p:spPr bwMode="auto">
          <a:xfrm>
            <a:off x="228600" y="537822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52" name="Line 20"/>
          <p:cNvSpPr>
            <a:spLocks noChangeShapeType="1"/>
          </p:cNvSpPr>
          <p:nvPr/>
        </p:nvSpPr>
        <p:spPr bwMode="auto">
          <a:xfrm>
            <a:off x="228600" y="28575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53" name="Line 21"/>
          <p:cNvSpPr>
            <a:spLocks noChangeShapeType="1"/>
          </p:cNvSpPr>
          <p:nvPr/>
        </p:nvSpPr>
        <p:spPr bwMode="auto">
          <a:xfrm>
            <a:off x="605368" y="3245552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54" name="Rectangle 22"/>
          <p:cNvSpPr>
            <a:spLocks noChangeArrowheads="1"/>
          </p:cNvSpPr>
          <p:nvPr/>
        </p:nvSpPr>
        <p:spPr bwMode="auto">
          <a:xfrm>
            <a:off x="6858000" y="2773363"/>
            <a:ext cx="11938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300055" name="Line 23"/>
          <p:cNvSpPr>
            <a:spLocks noChangeShapeType="1"/>
          </p:cNvSpPr>
          <p:nvPr/>
        </p:nvSpPr>
        <p:spPr bwMode="auto">
          <a:xfrm>
            <a:off x="239888" y="3567284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56" name="Line 24"/>
          <p:cNvSpPr>
            <a:spLocks noChangeShapeType="1"/>
          </p:cNvSpPr>
          <p:nvPr/>
        </p:nvSpPr>
        <p:spPr bwMode="auto">
          <a:xfrm>
            <a:off x="231561" y="537794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60" name="Line 28"/>
          <p:cNvSpPr>
            <a:spLocks noChangeShapeType="1"/>
          </p:cNvSpPr>
          <p:nvPr/>
        </p:nvSpPr>
        <p:spPr bwMode="auto">
          <a:xfrm>
            <a:off x="228600" y="2866496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61" name="Line 29"/>
          <p:cNvSpPr>
            <a:spLocks noChangeShapeType="1"/>
          </p:cNvSpPr>
          <p:nvPr/>
        </p:nvSpPr>
        <p:spPr bwMode="auto">
          <a:xfrm>
            <a:off x="239888" y="3567284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62" name="Line 30"/>
          <p:cNvSpPr>
            <a:spLocks noChangeShapeType="1"/>
          </p:cNvSpPr>
          <p:nvPr/>
        </p:nvSpPr>
        <p:spPr bwMode="auto">
          <a:xfrm>
            <a:off x="647700" y="397509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63" name="Rectangle 31"/>
          <p:cNvSpPr>
            <a:spLocks noChangeArrowheads="1"/>
          </p:cNvSpPr>
          <p:nvPr/>
        </p:nvSpPr>
        <p:spPr bwMode="auto">
          <a:xfrm>
            <a:off x="6629400" y="2620963"/>
            <a:ext cx="1676400" cy="5334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64" name="Text Box 32"/>
          <p:cNvSpPr txBox="1">
            <a:spLocks noChangeArrowheads="1"/>
          </p:cNvSpPr>
          <p:nvPr/>
        </p:nvSpPr>
        <p:spPr bwMode="auto">
          <a:xfrm>
            <a:off x="7418388" y="2209800"/>
            <a:ext cx="1039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v2 = 6</a:t>
            </a:r>
          </a:p>
        </p:txBody>
      </p:sp>
      <p:sp>
        <p:nvSpPr>
          <p:cNvPr id="300065" name="Rectangle 33"/>
          <p:cNvSpPr>
            <a:spLocks noChangeArrowheads="1"/>
          </p:cNvSpPr>
          <p:nvPr/>
        </p:nvSpPr>
        <p:spPr bwMode="auto">
          <a:xfrm>
            <a:off x="6654800" y="3060700"/>
            <a:ext cx="1676400" cy="5334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66" name="Text Box 34"/>
          <p:cNvSpPr txBox="1">
            <a:spLocks noChangeArrowheads="1"/>
          </p:cNvSpPr>
          <p:nvPr/>
        </p:nvSpPr>
        <p:spPr bwMode="auto">
          <a:xfrm>
            <a:off x="6248400" y="22098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v1 = 7</a:t>
            </a:r>
          </a:p>
        </p:txBody>
      </p:sp>
      <p:sp>
        <p:nvSpPr>
          <p:cNvPr id="300067" name="Line 35"/>
          <p:cNvSpPr>
            <a:spLocks noChangeShapeType="1"/>
          </p:cNvSpPr>
          <p:nvPr/>
        </p:nvSpPr>
        <p:spPr bwMode="auto">
          <a:xfrm>
            <a:off x="685800" y="467972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68" name="Text Box 36"/>
          <p:cNvSpPr txBox="1">
            <a:spLocks noChangeArrowheads="1"/>
          </p:cNvSpPr>
          <p:nvPr/>
        </p:nvSpPr>
        <p:spPr bwMode="auto">
          <a:xfrm>
            <a:off x="6324600" y="2620963"/>
            <a:ext cx="2471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temp = 7*6 = 42</a:t>
            </a:r>
          </a:p>
        </p:txBody>
      </p:sp>
      <p:sp>
        <p:nvSpPr>
          <p:cNvPr id="300069" name="Line 37"/>
          <p:cNvSpPr>
            <a:spLocks noChangeShapeType="1"/>
          </p:cNvSpPr>
          <p:nvPr/>
        </p:nvSpPr>
        <p:spPr bwMode="auto">
          <a:xfrm>
            <a:off x="698500" y="504802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70" name="Line 38"/>
          <p:cNvSpPr>
            <a:spLocks noChangeShapeType="1"/>
          </p:cNvSpPr>
          <p:nvPr/>
        </p:nvSpPr>
        <p:spPr bwMode="auto">
          <a:xfrm>
            <a:off x="6858000" y="3581400"/>
            <a:ext cx="1219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71" name="Line 39"/>
          <p:cNvSpPr>
            <a:spLocks noChangeShapeType="1"/>
          </p:cNvSpPr>
          <p:nvPr/>
        </p:nvSpPr>
        <p:spPr bwMode="auto">
          <a:xfrm>
            <a:off x="6858000" y="3581400"/>
            <a:ext cx="1219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72" name="Rectangle 40"/>
          <p:cNvSpPr>
            <a:spLocks noChangeArrowheads="1"/>
          </p:cNvSpPr>
          <p:nvPr/>
        </p:nvSpPr>
        <p:spPr bwMode="auto">
          <a:xfrm>
            <a:off x="6858000" y="3175000"/>
            <a:ext cx="11938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42</a:t>
            </a:r>
          </a:p>
        </p:txBody>
      </p:sp>
      <p:sp>
        <p:nvSpPr>
          <p:cNvPr id="300073" name="Line 41"/>
          <p:cNvSpPr>
            <a:spLocks noChangeShapeType="1"/>
          </p:cNvSpPr>
          <p:nvPr/>
        </p:nvSpPr>
        <p:spPr bwMode="auto">
          <a:xfrm>
            <a:off x="234258" y="537822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77" name="Line 45"/>
          <p:cNvSpPr>
            <a:spLocks noChangeShapeType="1"/>
          </p:cNvSpPr>
          <p:nvPr/>
        </p:nvSpPr>
        <p:spPr bwMode="auto">
          <a:xfrm>
            <a:off x="215900" y="2858914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78" name="Line 46"/>
          <p:cNvSpPr>
            <a:spLocks noChangeShapeType="1"/>
          </p:cNvSpPr>
          <p:nvPr/>
        </p:nvSpPr>
        <p:spPr bwMode="auto">
          <a:xfrm>
            <a:off x="603950" y="324978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79" name="Rectangle 47"/>
          <p:cNvSpPr>
            <a:spLocks noChangeArrowheads="1"/>
          </p:cNvSpPr>
          <p:nvPr/>
        </p:nvSpPr>
        <p:spPr bwMode="auto">
          <a:xfrm>
            <a:off x="5943600" y="2247900"/>
            <a:ext cx="3098800" cy="838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80" name="Rectangle 48"/>
          <p:cNvSpPr>
            <a:spLocks noChangeArrowheads="1"/>
          </p:cNvSpPr>
          <p:nvPr/>
        </p:nvSpPr>
        <p:spPr bwMode="auto">
          <a:xfrm>
            <a:off x="6858000" y="2794000"/>
            <a:ext cx="11938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300081" name="Line 49"/>
          <p:cNvSpPr>
            <a:spLocks noChangeShapeType="1"/>
          </p:cNvSpPr>
          <p:nvPr/>
        </p:nvSpPr>
        <p:spPr bwMode="auto">
          <a:xfrm>
            <a:off x="239888" y="3567284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82" name="Line 50"/>
          <p:cNvSpPr>
            <a:spLocks noChangeShapeType="1"/>
          </p:cNvSpPr>
          <p:nvPr/>
        </p:nvSpPr>
        <p:spPr bwMode="auto">
          <a:xfrm>
            <a:off x="231182" y="5379486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85" name="Line 53"/>
          <p:cNvSpPr>
            <a:spLocks noChangeShapeType="1"/>
          </p:cNvSpPr>
          <p:nvPr/>
        </p:nvSpPr>
        <p:spPr bwMode="auto">
          <a:xfrm>
            <a:off x="221192" y="2863144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86" name="Line 54"/>
          <p:cNvSpPr>
            <a:spLocks noChangeShapeType="1"/>
          </p:cNvSpPr>
          <p:nvPr/>
        </p:nvSpPr>
        <p:spPr bwMode="auto">
          <a:xfrm>
            <a:off x="239888" y="3567284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87" name="Line 55"/>
          <p:cNvSpPr>
            <a:spLocks noChangeShapeType="1"/>
          </p:cNvSpPr>
          <p:nvPr/>
        </p:nvSpPr>
        <p:spPr bwMode="auto">
          <a:xfrm>
            <a:off x="658989" y="3983036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90" name="Rectangle 58"/>
          <p:cNvSpPr>
            <a:spLocks noChangeArrowheads="1"/>
          </p:cNvSpPr>
          <p:nvPr/>
        </p:nvSpPr>
        <p:spPr bwMode="auto">
          <a:xfrm>
            <a:off x="6781800" y="2628900"/>
            <a:ext cx="1676400" cy="5334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91" name="Text Box 59"/>
          <p:cNvSpPr txBox="1">
            <a:spLocks noChangeArrowheads="1"/>
          </p:cNvSpPr>
          <p:nvPr/>
        </p:nvSpPr>
        <p:spPr bwMode="auto">
          <a:xfrm>
            <a:off x="7543800" y="2286000"/>
            <a:ext cx="1039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v2 = 5</a:t>
            </a:r>
          </a:p>
        </p:txBody>
      </p:sp>
      <p:sp>
        <p:nvSpPr>
          <p:cNvPr id="300092" name="Text Box 60"/>
          <p:cNvSpPr txBox="1">
            <a:spLocks noChangeArrowheads="1"/>
          </p:cNvSpPr>
          <p:nvPr/>
        </p:nvSpPr>
        <p:spPr bwMode="auto">
          <a:xfrm>
            <a:off x="6096000" y="2286000"/>
            <a:ext cx="1176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v1 = 42</a:t>
            </a:r>
          </a:p>
        </p:txBody>
      </p:sp>
      <p:sp>
        <p:nvSpPr>
          <p:cNvPr id="300093" name="Rectangle 61"/>
          <p:cNvSpPr>
            <a:spLocks noChangeArrowheads="1"/>
          </p:cNvSpPr>
          <p:nvPr/>
        </p:nvSpPr>
        <p:spPr bwMode="auto">
          <a:xfrm>
            <a:off x="6743700" y="3022600"/>
            <a:ext cx="1676400" cy="5334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94" name="Text Box 62"/>
          <p:cNvSpPr txBox="1">
            <a:spLocks noChangeArrowheads="1"/>
          </p:cNvSpPr>
          <p:nvPr/>
        </p:nvSpPr>
        <p:spPr bwMode="auto">
          <a:xfrm>
            <a:off x="6324600" y="2743200"/>
            <a:ext cx="264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temp = 42+5 = 47</a:t>
            </a:r>
          </a:p>
        </p:txBody>
      </p:sp>
      <p:sp>
        <p:nvSpPr>
          <p:cNvPr id="300095" name="Line 63"/>
          <p:cNvSpPr>
            <a:spLocks noChangeShapeType="1"/>
          </p:cNvSpPr>
          <p:nvPr/>
        </p:nvSpPr>
        <p:spPr bwMode="auto">
          <a:xfrm>
            <a:off x="685800" y="4684519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96" name="Line 64"/>
          <p:cNvSpPr>
            <a:spLocks noChangeShapeType="1"/>
          </p:cNvSpPr>
          <p:nvPr/>
        </p:nvSpPr>
        <p:spPr bwMode="auto">
          <a:xfrm>
            <a:off x="700140" y="505049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104" name="Rectangle 72"/>
          <p:cNvSpPr>
            <a:spLocks noChangeArrowheads="1"/>
          </p:cNvSpPr>
          <p:nvPr/>
        </p:nvSpPr>
        <p:spPr bwMode="auto">
          <a:xfrm>
            <a:off x="6858000" y="3187700"/>
            <a:ext cx="11938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47</a:t>
            </a:r>
          </a:p>
        </p:txBody>
      </p:sp>
      <p:sp>
        <p:nvSpPr>
          <p:cNvPr id="300105" name="Rectangle 73"/>
          <p:cNvSpPr>
            <a:spLocks noChangeArrowheads="1"/>
          </p:cNvSpPr>
          <p:nvPr/>
        </p:nvSpPr>
        <p:spPr bwMode="auto">
          <a:xfrm>
            <a:off x="6019800" y="2238374"/>
            <a:ext cx="2971800" cy="9366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00106" name="Line 74"/>
          <p:cNvSpPr>
            <a:spLocks noChangeShapeType="1"/>
          </p:cNvSpPr>
          <p:nvPr/>
        </p:nvSpPr>
        <p:spPr bwMode="auto">
          <a:xfrm>
            <a:off x="237298" y="5376896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107" name="Line 75"/>
          <p:cNvSpPr>
            <a:spLocks noChangeShapeType="1"/>
          </p:cNvSpPr>
          <p:nvPr/>
        </p:nvSpPr>
        <p:spPr bwMode="auto">
          <a:xfrm>
            <a:off x="221192" y="6211541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108" name="Oval 76"/>
          <p:cNvSpPr>
            <a:spLocks noChangeArrowheads="1"/>
          </p:cNvSpPr>
          <p:nvPr/>
        </p:nvSpPr>
        <p:spPr bwMode="auto">
          <a:xfrm>
            <a:off x="7112000" y="3035300"/>
            <a:ext cx="685800" cy="685800"/>
          </a:xfrm>
          <a:prstGeom prst="ellipse">
            <a:avLst/>
          </a:prstGeom>
          <a:noFill/>
          <a:ln w="5715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6477000" y="1312863"/>
            <a:ext cx="381000" cy="54927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4848" y="3782347"/>
            <a:ext cx="3887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… // we’ll see this in a bit!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00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48148E-6 L 0.05347 -0.00069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4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300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347 -0.0007 L 0.10156 -0.00093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1000"/>
                                        <p:tgtEl>
                                          <p:spTgt spid="300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00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1000"/>
                                        <p:tgtEl>
                                          <p:spTgt spid="300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00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300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300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156 -0.00092 L 0.15468 -0.00069 " pathEditMode="relative" rAng="0" ptsTypes="AA">
                                      <p:cBhvr>
                                        <p:cTn id="21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 nodeType="clickPar">
                      <p:stCondLst>
                        <p:cond delay="indefinite"/>
                      </p:stCondLst>
                      <p:childTnLst>
                        <p:par>
                          <p:cTn id="2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9" dur="500"/>
                                        <p:tgtEl>
                                          <p:spTgt spid="300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468 -0.0007 L 0.2026 -0.00093 " pathEditMode="relative" rAng="0" ptsTypes="AA">
                                      <p:cBhvr>
                                        <p:cTn id="25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 nodeType="clickPar">
                      <p:stCondLst>
                        <p:cond delay="indefinite"/>
                      </p:stCondLst>
                      <p:childTnLst>
                        <p:par>
                          <p:cTn id="2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 nodeType="clickPar">
                      <p:stCondLst>
                        <p:cond delay="indefinite"/>
                      </p:stCondLst>
                      <p:childTnLst>
                        <p:par>
                          <p:cTn id="2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 nodeType="clickPar">
                      <p:stCondLst>
                        <p:cond delay="indefinite"/>
                      </p:stCondLst>
                      <p:childTnLst>
                        <p:par>
                          <p:cTn id="2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8" dur="1000"/>
                                        <p:tgtEl>
                                          <p:spTgt spid="300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00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 nodeType="clickPar">
                      <p:stCondLst>
                        <p:cond delay="indefinite"/>
                      </p:stCondLst>
                      <p:childTnLst>
                        <p:par>
                          <p:cTn id="2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5" dur="1000"/>
                                        <p:tgtEl>
                                          <p:spTgt spid="300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00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 nodeType="clickPar">
                      <p:stCondLst>
                        <p:cond delay="indefinite"/>
                      </p:stCondLst>
                      <p:childTnLst>
                        <p:par>
                          <p:cTn id="3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 nodeType="clickPar">
                      <p:stCondLst>
                        <p:cond delay="indefinite"/>
                      </p:stCondLst>
                      <p:childTnLst>
                        <p:par>
                          <p:cTn id="3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2" dur="500"/>
                                        <p:tgtEl>
                                          <p:spTgt spid="300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 nodeType="clickPar">
                      <p:stCondLst>
                        <p:cond delay="indefinite"/>
                      </p:stCondLst>
                      <p:childTnLst>
                        <p:par>
                          <p:cTn id="3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7" dur="500"/>
                                        <p:tgtEl>
                                          <p:spTgt spid="300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 nodeType="clickPar">
                      <p:stCondLst>
                        <p:cond delay="indefinite"/>
                      </p:stCondLst>
                      <p:childTnLst>
                        <p:par>
                          <p:cTn id="3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2" dur="500"/>
                                        <p:tgtEl>
                                          <p:spTgt spid="300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7" grpId="0" uiExpand="1" build="p"/>
      <p:bldP spid="300038" grpId="0"/>
      <p:bldP spid="300039" grpId="0" autoUpdateAnimBg="0"/>
      <p:bldP spid="300041" grpId="0" animBg="1"/>
      <p:bldP spid="300041" grpId="1" animBg="1"/>
      <p:bldP spid="300043" grpId="0" animBg="1"/>
      <p:bldP spid="300043" grpId="1" animBg="1"/>
      <p:bldP spid="300044" grpId="0" animBg="1"/>
      <p:bldP spid="300044" grpId="1" animBg="1"/>
      <p:bldP spid="300046" grpId="0" animBg="1" autoUpdateAnimBg="0"/>
      <p:bldP spid="300048" grpId="0" animBg="1"/>
      <p:bldP spid="300048" grpId="1" animBg="1"/>
      <p:bldP spid="300049" grpId="0" animBg="1"/>
      <p:bldP spid="300049" grpId="1" animBg="1"/>
      <p:bldP spid="300052" grpId="0" animBg="1"/>
      <p:bldP spid="300052" grpId="1" animBg="1"/>
      <p:bldP spid="300053" grpId="0" animBg="1"/>
      <p:bldP spid="300053" grpId="1" animBg="1"/>
      <p:bldP spid="300054" grpId="0" animBg="1" autoUpdateAnimBg="0"/>
      <p:bldP spid="300055" grpId="0" animBg="1"/>
      <p:bldP spid="300055" grpId="1" animBg="1"/>
      <p:bldP spid="300056" grpId="0" animBg="1"/>
      <p:bldP spid="300056" grpId="2" animBg="1"/>
      <p:bldP spid="300060" grpId="0" animBg="1"/>
      <p:bldP spid="300060" grpId="1" animBg="1"/>
      <p:bldP spid="300061" grpId="0" animBg="1"/>
      <p:bldP spid="300061" grpId="1" animBg="1"/>
      <p:bldP spid="300062" grpId="0" animBg="1"/>
      <p:bldP spid="300062" grpId="1" animBg="1"/>
      <p:bldP spid="300063" grpId="0" animBg="1"/>
      <p:bldP spid="300064" grpId="0" autoUpdateAnimBg="0"/>
      <p:bldP spid="300065" grpId="0" animBg="1"/>
      <p:bldP spid="300066" grpId="0" autoUpdateAnimBg="0"/>
      <p:bldP spid="300067" grpId="0" animBg="1"/>
      <p:bldP spid="300067" grpId="1" animBg="1"/>
      <p:bldP spid="300068" grpId="0" autoUpdateAnimBg="0"/>
      <p:bldP spid="300069" grpId="0" animBg="1"/>
      <p:bldP spid="300069" grpId="1" animBg="1"/>
      <p:bldP spid="300072" grpId="0" animBg="1" autoUpdateAnimBg="0"/>
      <p:bldP spid="300073" grpId="0" animBg="1"/>
      <p:bldP spid="300073" grpId="1" animBg="1"/>
      <p:bldP spid="300077" grpId="0" animBg="1"/>
      <p:bldP spid="300077" grpId="1" animBg="1"/>
      <p:bldP spid="300078" grpId="0" animBg="1"/>
      <p:bldP spid="300078" grpId="1" animBg="1"/>
      <p:bldP spid="300079" grpId="0" animBg="1"/>
      <p:bldP spid="300080" grpId="0" animBg="1" autoUpdateAnimBg="0"/>
      <p:bldP spid="300081" grpId="0" animBg="1"/>
      <p:bldP spid="300081" grpId="1" animBg="1"/>
      <p:bldP spid="300082" grpId="0" animBg="1"/>
      <p:bldP spid="300082" grpId="1" animBg="1"/>
      <p:bldP spid="300085" grpId="0" animBg="1"/>
      <p:bldP spid="300085" grpId="1" animBg="1"/>
      <p:bldP spid="300086" grpId="0" animBg="1"/>
      <p:bldP spid="300086" grpId="1" animBg="1"/>
      <p:bldP spid="300087" grpId="0" animBg="1"/>
      <p:bldP spid="300087" grpId="1" animBg="1"/>
      <p:bldP spid="300090" grpId="0" animBg="1"/>
      <p:bldP spid="300091" grpId="0" autoUpdateAnimBg="0"/>
      <p:bldP spid="300092" grpId="0" autoUpdateAnimBg="0"/>
      <p:bldP spid="300093" grpId="0" animBg="1"/>
      <p:bldP spid="300094" grpId="0" autoUpdateAnimBg="0"/>
      <p:bldP spid="300095" grpId="0" animBg="1"/>
      <p:bldP spid="300095" grpId="1" animBg="1"/>
      <p:bldP spid="300096" grpId="0" animBg="1"/>
      <p:bldP spid="300096" grpId="1" animBg="1"/>
      <p:bldP spid="300104" grpId="0" animBg="1" autoUpdateAnimBg="0"/>
      <p:bldP spid="300105" grpId="0" animBg="1" autoUpdateAnimBg="0"/>
      <p:bldP spid="300106" grpId="0" animBg="1"/>
      <p:bldP spid="300106" grpId="1" animBg="1"/>
      <p:bldP spid="300107" grpId="0" animBg="1"/>
      <p:bldP spid="300108" grpId="0" animBg="1"/>
      <p:bldP spid="2" grpId="0" animBg="1"/>
      <p:bldP spid="2" grpId="1" animBg="1"/>
      <p:bldP spid="2" grpId="2" animBg="1"/>
      <p:bldP spid="2" grpId="3" animBg="1"/>
      <p:bldP spid="2" grpId="4" animBg="1"/>
      <p:bldP spid="3" grpId="0"/>
      <p:bldP spid="3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B0D7A-8C15-41B3-A7E0-3974AC816366}" type="slidenum">
              <a:rPr lang="en-US"/>
              <a:pPr/>
              <a:t>17</a:t>
            </a:fld>
            <a:endParaRPr lang="en-US"/>
          </a:p>
        </p:txBody>
      </p:sp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Challenge</a:t>
            </a:r>
          </a:p>
        </p:txBody>
      </p:sp>
      <p:sp>
        <p:nvSpPr>
          <p:cNvPr id="340996" name="Text Box 4"/>
          <p:cNvSpPr txBox="1">
            <a:spLocks noChangeArrowheads="1"/>
          </p:cNvSpPr>
          <p:nvPr/>
        </p:nvSpPr>
        <p:spPr bwMode="auto">
          <a:xfrm>
            <a:off x="593725" y="1014218"/>
            <a:ext cx="8169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Given the following postfix expression: </a:t>
            </a:r>
            <a:r>
              <a:rPr lang="en-US" dirty="0">
                <a:solidFill>
                  <a:srgbClr val="000099"/>
                </a:solidFill>
              </a:rPr>
              <a:t>6 8 2 / 3 * -</a:t>
            </a:r>
          </a:p>
        </p:txBody>
      </p:sp>
      <p:sp>
        <p:nvSpPr>
          <p:cNvPr id="340998" name="Text Box 6"/>
          <p:cNvSpPr txBox="1">
            <a:spLocks noChangeArrowheads="1"/>
          </p:cNvSpPr>
          <p:nvPr/>
        </p:nvSpPr>
        <p:spPr bwMode="auto">
          <a:xfrm>
            <a:off x="609600" y="1593655"/>
            <a:ext cx="81692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Show the contents of the stack </a:t>
            </a:r>
            <a:r>
              <a:rPr lang="en-US" dirty="0">
                <a:solidFill>
                  <a:srgbClr val="FF0000"/>
                </a:solidFill>
              </a:rPr>
              <a:t>*after*</a:t>
            </a:r>
            <a:r>
              <a:rPr lang="en-US" dirty="0"/>
              <a:t> the </a:t>
            </a:r>
            <a:r>
              <a:rPr lang="en-US" dirty="0">
                <a:solidFill>
                  <a:srgbClr val="000099"/>
                </a:solidFill>
              </a:rPr>
              <a:t>3</a:t>
            </a:r>
            <a:r>
              <a:rPr lang="en-US" dirty="0"/>
              <a:t> has been </a:t>
            </a:r>
            <a:r>
              <a:rPr lang="en-US" dirty="0">
                <a:solidFill>
                  <a:srgbClr val="FF0000"/>
                </a:solidFill>
              </a:rPr>
              <a:t>processed</a:t>
            </a:r>
            <a:r>
              <a:rPr lang="en-US" dirty="0"/>
              <a:t> by our postfix evaluation algorithm.</a:t>
            </a:r>
          </a:p>
        </p:txBody>
      </p:sp>
      <p:grpSp>
        <p:nvGrpSpPr>
          <p:cNvPr id="341001" name="Group 9"/>
          <p:cNvGrpSpPr>
            <a:grpSpLocks/>
          </p:cNvGrpSpPr>
          <p:nvPr/>
        </p:nvGrpSpPr>
        <p:grpSpPr bwMode="auto">
          <a:xfrm>
            <a:off x="381000" y="2514595"/>
            <a:ext cx="8153400" cy="4648201"/>
            <a:chOff x="240" y="1824"/>
            <a:chExt cx="5136" cy="2928"/>
          </a:xfrm>
        </p:grpSpPr>
        <p:sp>
          <p:nvSpPr>
            <p:cNvPr id="340999" name="Text Box 7"/>
            <p:cNvSpPr txBox="1">
              <a:spLocks noChangeArrowheads="1"/>
            </p:cNvSpPr>
            <p:nvPr/>
          </p:nvSpPr>
          <p:spPr bwMode="auto">
            <a:xfrm>
              <a:off x="326" y="2096"/>
              <a:ext cx="5050" cy="26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=""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>
                <a:buFontTx/>
                <a:buAutoNum type="arabicPeriod"/>
              </a:pPr>
              <a:r>
                <a:rPr lang="en-US" sz="2000" dirty="0">
                  <a:latin typeface="Comic Sans MS" pitchFamily="66" charset="0"/>
                </a:rPr>
                <a:t>Start with the left-most token.</a:t>
              </a:r>
            </a:p>
            <a:p>
              <a:pPr>
                <a:buFontTx/>
                <a:buAutoNum type="arabicPeriod"/>
              </a:pPr>
              <a:r>
                <a:rPr lang="en-US" sz="2000" dirty="0">
                  <a:latin typeface="Comic Sans MS" pitchFamily="66" charset="0"/>
                </a:rPr>
                <a:t>If the token is a </a:t>
              </a:r>
              <a:r>
                <a:rPr lang="en-US" sz="2000" dirty="0">
                  <a:solidFill>
                    <a:srgbClr val="FF0000"/>
                  </a:solidFill>
                  <a:latin typeface="Comic Sans MS" pitchFamily="66" charset="0"/>
                </a:rPr>
                <a:t>number</a:t>
              </a:r>
              <a:r>
                <a:rPr lang="en-US" sz="2000" dirty="0">
                  <a:latin typeface="Comic Sans MS" pitchFamily="66" charset="0"/>
                </a:rPr>
                <a:t>: </a:t>
              </a:r>
            </a:p>
            <a:p>
              <a:pPr lvl="1">
                <a:buFontTx/>
                <a:buAutoNum type="alphaLcPeriod"/>
              </a:pPr>
              <a:r>
                <a:rPr lang="en-US" sz="2000" dirty="0">
                  <a:latin typeface="Comic Sans MS" pitchFamily="66" charset="0"/>
                </a:rPr>
                <a:t>Push it onto the stack</a:t>
              </a:r>
            </a:p>
            <a:p>
              <a:pPr>
                <a:buFontTx/>
                <a:buAutoNum type="arabicPeriod"/>
              </a:pPr>
              <a:r>
                <a:rPr lang="en-US" sz="2000" dirty="0">
                  <a:latin typeface="Comic Sans MS" pitchFamily="66" charset="0"/>
                </a:rPr>
                <a:t>If the token is an </a:t>
              </a:r>
              <a:r>
                <a:rPr lang="en-US" sz="2000" dirty="0">
                  <a:solidFill>
                    <a:srgbClr val="FF0000"/>
                  </a:solidFill>
                  <a:latin typeface="Comic Sans MS" pitchFamily="66" charset="0"/>
                </a:rPr>
                <a:t>operator</a:t>
              </a:r>
              <a:r>
                <a:rPr lang="en-US" sz="2000" dirty="0">
                  <a:latin typeface="Comic Sans MS" pitchFamily="66" charset="0"/>
                </a:rPr>
                <a:t>:</a:t>
              </a:r>
            </a:p>
            <a:p>
              <a:pPr lvl="1">
                <a:buFontTx/>
                <a:buAutoNum type="alphaLcPeriod"/>
              </a:pPr>
              <a:r>
                <a:rPr lang="en-US" sz="2000" dirty="0">
                  <a:latin typeface="Comic Sans MS" pitchFamily="66" charset="0"/>
                </a:rPr>
                <a:t>Pop the </a:t>
              </a:r>
              <a:r>
                <a:rPr lang="en-US" sz="2000" dirty="0">
                  <a:solidFill>
                    <a:srgbClr val="FF0000"/>
                  </a:solidFill>
                  <a:latin typeface="Comic Sans MS" pitchFamily="66" charset="0"/>
                </a:rPr>
                <a:t>top value </a:t>
              </a:r>
              <a:r>
                <a:rPr lang="en-US" sz="2000" dirty="0">
                  <a:latin typeface="Comic Sans MS" pitchFamily="66" charset="0"/>
                </a:rPr>
                <a:t>into a variable called </a:t>
              </a:r>
              <a:r>
                <a:rPr lang="en-US" sz="2000" dirty="0">
                  <a:solidFill>
                    <a:srgbClr val="FF0000"/>
                  </a:solidFill>
                  <a:latin typeface="Comic Sans MS" pitchFamily="66" charset="0"/>
                </a:rPr>
                <a:t>v2</a:t>
              </a:r>
              <a:r>
                <a:rPr lang="en-US" sz="2000" dirty="0">
                  <a:latin typeface="Comic Sans MS" pitchFamily="66" charset="0"/>
                </a:rPr>
                <a:t>, and the </a:t>
              </a:r>
              <a:r>
                <a:rPr lang="en-US" sz="2000" dirty="0">
                  <a:solidFill>
                    <a:srgbClr val="FF0000"/>
                  </a:solidFill>
                  <a:latin typeface="Comic Sans MS" pitchFamily="66" charset="0"/>
                </a:rPr>
                <a:t>second-to-top value </a:t>
              </a:r>
              <a:r>
                <a:rPr lang="en-US" sz="2000" dirty="0">
                  <a:latin typeface="Comic Sans MS" pitchFamily="66" charset="0"/>
                </a:rPr>
                <a:t>into </a:t>
              </a:r>
              <a:r>
                <a:rPr lang="en-US" sz="2000" dirty="0">
                  <a:solidFill>
                    <a:srgbClr val="FF0000"/>
                  </a:solidFill>
                  <a:latin typeface="Comic Sans MS" pitchFamily="66" charset="0"/>
                </a:rPr>
                <a:t>v1</a:t>
              </a:r>
              <a:r>
                <a:rPr lang="en-US" sz="2000" dirty="0">
                  <a:latin typeface="Comic Sans MS" pitchFamily="66" charset="0"/>
                </a:rPr>
                <a:t>.</a:t>
              </a:r>
            </a:p>
            <a:p>
              <a:pPr lvl="1">
                <a:buFontTx/>
                <a:buAutoNum type="alphaLcPeriod"/>
              </a:pPr>
              <a:r>
                <a:rPr lang="en-US" sz="2000" dirty="0">
                  <a:latin typeface="Comic Sans MS" pitchFamily="66" charset="0"/>
                </a:rPr>
                <a:t>Apply operator to the two #s (e.g., v1 / v2)</a:t>
              </a:r>
            </a:p>
            <a:p>
              <a:pPr lvl="1">
                <a:buFontTx/>
                <a:buAutoNum type="alphaLcPeriod"/>
              </a:pPr>
              <a:r>
                <a:rPr lang="en-US" sz="2000" dirty="0">
                  <a:latin typeface="Comic Sans MS" pitchFamily="66" charset="0"/>
                </a:rPr>
                <a:t>Push the result of the operation on the stack </a:t>
              </a:r>
            </a:p>
            <a:p>
              <a:pPr>
                <a:buFontTx/>
                <a:buAutoNum type="arabicPeriod"/>
              </a:pPr>
              <a:r>
                <a:rPr lang="en-US" sz="2000" dirty="0">
                  <a:latin typeface="Comic Sans MS" pitchFamily="66" charset="0"/>
                </a:rPr>
                <a:t>If there are more tokens, advance to the next token and go back to step #2 </a:t>
              </a:r>
            </a:p>
            <a:p>
              <a:pPr>
                <a:buFontTx/>
                <a:buAutoNum type="arabicPeriod"/>
              </a:pPr>
              <a:r>
                <a:rPr lang="en-US" sz="2000" dirty="0">
                  <a:latin typeface="+mj-lt"/>
                </a:rPr>
                <a:t>After all tokens have been processed, the top # on the stack is the answer! </a:t>
              </a:r>
            </a:p>
            <a:p>
              <a:pPr>
                <a:buFontTx/>
                <a:buAutoNum type="arabicPeriod"/>
              </a:pPr>
              <a:endParaRPr lang="en-US" sz="2000" dirty="0">
                <a:latin typeface="+mj-lt"/>
              </a:endParaRPr>
            </a:p>
          </p:txBody>
        </p:sp>
        <p:sp>
          <p:nvSpPr>
            <p:cNvPr id="341000" name="Text Box 8"/>
            <p:cNvSpPr txBox="1">
              <a:spLocks noChangeArrowheads="1"/>
            </p:cNvSpPr>
            <p:nvPr/>
          </p:nvSpPr>
          <p:spPr bwMode="auto">
            <a:xfrm>
              <a:off x="240" y="1824"/>
              <a:ext cx="10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=""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CC"/>
                  </a:solidFill>
                </a:rPr>
                <a:t>Reminder: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F53B-E695-4400-9810-DC71B17CF66F}" type="slidenum">
              <a:rPr lang="en-US"/>
              <a:pPr/>
              <a:t>18</a:t>
            </a:fld>
            <a:endParaRPr lang="en-US"/>
          </a:p>
        </p:txBody>
      </p:sp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Infix to Postfix Conversion </a:t>
            </a:r>
          </a:p>
        </p:txBody>
      </p:sp>
      <p:sp>
        <p:nvSpPr>
          <p:cNvPr id="302083" name="Rectangle 3"/>
          <p:cNvSpPr>
            <a:spLocks noChangeArrowheads="1"/>
          </p:cNvSpPr>
          <p:nvPr/>
        </p:nvSpPr>
        <p:spPr bwMode="auto">
          <a:xfrm>
            <a:off x="76200" y="1087438"/>
            <a:ext cx="9144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Stacks can also be used to convert </a:t>
            </a:r>
            <a:r>
              <a:rPr lang="en-US" dirty="0">
                <a:solidFill>
                  <a:srgbClr val="6600CC"/>
                </a:solidFill>
              </a:rPr>
              <a:t>infix expressions </a:t>
            </a:r>
            <a:r>
              <a:rPr lang="en-US" dirty="0">
                <a:solidFill>
                  <a:schemeClr val="tx1"/>
                </a:solidFill>
              </a:rPr>
              <a:t>to </a:t>
            </a:r>
            <a:r>
              <a:rPr lang="en-US" dirty="0">
                <a:solidFill>
                  <a:srgbClr val="6600CC"/>
                </a:solidFill>
              </a:rPr>
              <a:t>postfix expressions</a:t>
            </a:r>
            <a:r>
              <a:rPr lang="en-US" dirty="0">
                <a:solidFill>
                  <a:schemeClr val="tx1"/>
                </a:solidFill>
              </a:rPr>
              <a:t>: </a:t>
            </a:r>
          </a:p>
        </p:txBody>
      </p:sp>
      <p:sp>
        <p:nvSpPr>
          <p:cNvPr id="302084" name="Text Box 4"/>
          <p:cNvSpPr txBox="1">
            <a:spLocks noChangeArrowheads="1"/>
          </p:cNvSpPr>
          <p:nvPr/>
        </p:nvSpPr>
        <p:spPr bwMode="auto">
          <a:xfrm>
            <a:off x="685800" y="2184400"/>
            <a:ext cx="535755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For example,</a:t>
            </a:r>
          </a:p>
          <a:p>
            <a:endParaRPr lang="en-US" dirty="0"/>
          </a:p>
          <a:p>
            <a:r>
              <a:rPr lang="en-US" dirty="0"/>
              <a:t>	From: </a:t>
            </a:r>
            <a:r>
              <a:rPr lang="en-US" dirty="0">
                <a:solidFill>
                  <a:srgbClr val="006666"/>
                </a:solidFill>
              </a:rPr>
              <a:t>(3 + 5) * (4 + 3 / 2) – 5 </a:t>
            </a:r>
          </a:p>
          <a:p>
            <a:r>
              <a:rPr lang="en-US" dirty="0"/>
              <a:t>	To:	</a:t>
            </a:r>
            <a:r>
              <a:rPr lang="en-US" dirty="0">
                <a:solidFill>
                  <a:srgbClr val="006666"/>
                </a:solidFill>
              </a:rPr>
              <a:t>3 5 + 4 3 2 / + * 5 –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/>
                </a:solidFill>
              </a:rPr>
              <a:t>Or</a:t>
            </a:r>
          </a:p>
          <a:p>
            <a:endParaRPr lang="en-US" dirty="0"/>
          </a:p>
          <a:p>
            <a:r>
              <a:rPr lang="en-US" dirty="0"/>
              <a:t>	From: </a:t>
            </a:r>
            <a:r>
              <a:rPr lang="en-US" dirty="0">
                <a:solidFill>
                  <a:srgbClr val="006666"/>
                </a:solidFill>
              </a:rPr>
              <a:t>3 + 6 * 7 * 8 – 3 </a:t>
            </a:r>
          </a:p>
          <a:p>
            <a:r>
              <a:rPr lang="en-US" dirty="0"/>
              <a:t>	To:   </a:t>
            </a:r>
            <a:r>
              <a:rPr lang="en-US" dirty="0">
                <a:solidFill>
                  <a:srgbClr val="006666"/>
                </a:solidFill>
              </a:rPr>
              <a:t>3 6 7 * 8 * + 3 - </a:t>
            </a:r>
          </a:p>
        </p:txBody>
      </p:sp>
      <p:sp>
        <p:nvSpPr>
          <p:cNvPr id="302086" name="Text Box 6"/>
          <p:cNvSpPr txBox="1">
            <a:spLocks noChangeArrowheads="1"/>
          </p:cNvSpPr>
          <p:nvPr/>
        </p:nvSpPr>
        <p:spPr bwMode="auto">
          <a:xfrm>
            <a:off x="5410200" y="914400"/>
            <a:ext cx="3665538" cy="5481638"/>
          </a:xfrm>
          <a:prstGeom prst="rect">
            <a:avLst/>
          </a:prstGeom>
          <a:solidFill>
            <a:srgbClr val="FFFFE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dirty="0"/>
              <a:t>Since people are more used to </a:t>
            </a:r>
            <a:r>
              <a:rPr lang="en-US" dirty="0">
                <a:solidFill>
                  <a:srgbClr val="6600CC"/>
                </a:solidFill>
              </a:rPr>
              <a:t>infix</a:t>
            </a:r>
            <a:r>
              <a:rPr lang="en-US" dirty="0"/>
              <a:t> notation…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You can let the user type in an </a:t>
            </a:r>
            <a:r>
              <a:rPr lang="en-US" dirty="0">
                <a:solidFill>
                  <a:srgbClr val="6600CC"/>
                </a:solidFill>
              </a:rPr>
              <a:t>infix </a:t>
            </a:r>
            <a:r>
              <a:rPr lang="en-US" dirty="0"/>
              <a:t>expression…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And then convert it into a </a:t>
            </a:r>
            <a:r>
              <a:rPr lang="en-US" dirty="0">
                <a:solidFill>
                  <a:srgbClr val="6600CC"/>
                </a:solidFill>
              </a:rPr>
              <a:t>postfix </a:t>
            </a:r>
            <a:r>
              <a:rPr lang="en-US" dirty="0"/>
              <a:t>expression.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Finally, you can use the </a:t>
            </a:r>
            <a:r>
              <a:rPr lang="en-US" dirty="0">
                <a:solidFill>
                  <a:srgbClr val="6600CC"/>
                </a:solidFill>
              </a:rPr>
              <a:t>postfix evaluation </a:t>
            </a:r>
            <a:r>
              <a:rPr lang="en-US" dirty="0" err="1">
                <a:solidFill>
                  <a:srgbClr val="6600CC"/>
                </a:solidFill>
              </a:rPr>
              <a:t>alg</a:t>
            </a:r>
            <a:r>
              <a:rPr lang="en-US" dirty="0">
                <a:solidFill>
                  <a:srgbClr val="6600CC"/>
                </a:solidFill>
              </a:rPr>
              <a:t> </a:t>
            </a:r>
            <a:r>
              <a:rPr lang="en-US" sz="1800" dirty="0">
                <a:solidFill>
                  <a:srgbClr val="6600CC"/>
                </a:solidFill>
              </a:rPr>
              <a:t>(that we just learned)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dirty="0"/>
              <a:t>to compute the value of the expression.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4" grpId="0" build="p"/>
      <p:bldP spid="302086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24BEF-8034-4866-B080-FFE144C9AD0D}" type="slidenum">
              <a:rPr lang="en-US"/>
              <a:pPr/>
              <a:t>19</a:t>
            </a:fld>
            <a:endParaRPr lang="en-US"/>
          </a:p>
        </p:txBody>
      </p:sp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Infix to Postfix Conversion</a:t>
            </a:r>
          </a:p>
        </p:txBody>
      </p:sp>
      <p:sp>
        <p:nvSpPr>
          <p:cNvPr id="303107" name="Rectangle 3"/>
          <p:cNvSpPr>
            <a:spLocks noChangeArrowheads="1"/>
          </p:cNvSpPr>
          <p:nvPr/>
        </p:nvSpPr>
        <p:spPr bwMode="auto">
          <a:xfrm>
            <a:off x="228600" y="838200"/>
            <a:ext cx="9144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cs typeface="Courier New" pitchFamily="49" charset="0"/>
              </a:rPr>
              <a:t>Inputs</a:t>
            </a:r>
            <a:r>
              <a:rPr lang="en-US" sz="2000">
                <a:solidFill>
                  <a:schemeClr val="tx1"/>
                </a:solidFill>
                <a:cs typeface="Courier New" pitchFamily="49" charset="0"/>
              </a:rPr>
              <a:t>: Infix string</a:t>
            </a:r>
          </a:p>
          <a:p>
            <a:pPr eaLnBrk="0" hangingPunct="0"/>
            <a:r>
              <a:rPr lang="en-US" sz="2000">
                <a:solidFill>
                  <a:schemeClr val="accent2"/>
                </a:solidFill>
                <a:cs typeface="Courier New" pitchFamily="49" charset="0"/>
              </a:rPr>
              <a:t>Output</a:t>
            </a:r>
            <a:r>
              <a:rPr lang="en-US" sz="2000">
                <a:solidFill>
                  <a:schemeClr val="tx1"/>
                </a:solidFill>
                <a:cs typeface="Courier New" pitchFamily="49" charset="0"/>
              </a:rPr>
              <a:t>: postfix string (initially empty)</a:t>
            </a:r>
          </a:p>
          <a:p>
            <a:pPr eaLnBrk="0" hangingPunct="0"/>
            <a:r>
              <a:rPr lang="en-US" sz="2000">
                <a:solidFill>
                  <a:schemeClr val="accent2"/>
                </a:solidFill>
              </a:rPr>
              <a:t>Private data</a:t>
            </a:r>
            <a:r>
              <a:rPr lang="en-US" sz="2000">
                <a:solidFill>
                  <a:schemeClr val="tx1"/>
                </a:solidFill>
              </a:rPr>
              <a:t>: a stack </a:t>
            </a:r>
          </a:p>
        </p:txBody>
      </p:sp>
      <p:sp>
        <p:nvSpPr>
          <p:cNvPr id="303108" name="Text Box 4"/>
          <p:cNvSpPr txBox="1">
            <a:spLocks noChangeArrowheads="1"/>
          </p:cNvSpPr>
          <p:nvPr/>
        </p:nvSpPr>
        <p:spPr bwMode="auto">
          <a:xfrm>
            <a:off x="306388" y="1828800"/>
            <a:ext cx="8685212" cy="490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100" dirty="0">
                <a:solidFill>
                  <a:srgbClr val="006666"/>
                </a:solidFill>
              </a:rPr>
              <a:t>1. Begin at left-most Infix token.</a:t>
            </a:r>
          </a:p>
          <a:p>
            <a:r>
              <a:rPr lang="en-US" sz="2100" dirty="0">
                <a:solidFill>
                  <a:srgbClr val="006666"/>
                </a:solidFill>
              </a:rPr>
              <a:t>2. If it’s a #, append it to end of postfix string followed by a space </a:t>
            </a:r>
          </a:p>
          <a:p>
            <a:r>
              <a:rPr lang="en-US" sz="2100" dirty="0">
                <a:solidFill>
                  <a:srgbClr val="006666"/>
                </a:solidFill>
              </a:rPr>
              <a:t>3. If its a “(“, push it onto the stack.</a:t>
            </a:r>
          </a:p>
          <a:p>
            <a:r>
              <a:rPr lang="en-US" sz="2100" dirty="0">
                <a:solidFill>
                  <a:srgbClr val="006666"/>
                </a:solidFill>
              </a:rPr>
              <a:t>4. If it’s an operator </a:t>
            </a:r>
            <a:r>
              <a:rPr lang="en-US" sz="2100" i="1" dirty="0">
                <a:solidFill>
                  <a:srgbClr val="006666"/>
                </a:solidFill>
              </a:rPr>
              <a:t>and the stack is empty</a:t>
            </a:r>
            <a:r>
              <a:rPr lang="en-US" sz="2100" dirty="0">
                <a:solidFill>
                  <a:srgbClr val="006666"/>
                </a:solidFill>
              </a:rPr>
              <a:t>:</a:t>
            </a:r>
          </a:p>
          <a:p>
            <a:r>
              <a:rPr lang="en-US" sz="2100" dirty="0"/>
              <a:t>    a.  Push the operator on the stack.</a:t>
            </a:r>
          </a:p>
          <a:p>
            <a:r>
              <a:rPr lang="en-US" sz="2100" dirty="0">
                <a:solidFill>
                  <a:srgbClr val="006666"/>
                </a:solidFill>
              </a:rPr>
              <a:t>5. If it’s an operator and the stack is NOT empty:</a:t>
            </a:r>
          </a:p>
          <a:p>
            <a:r>
              <a:rPr lang="en-US" sz="2100" dirty="0"/>
              <a:t>    a.  Pop all operators with </a:t>
            </a:r>
            <a:r>
              <a:rPr lang="en-US" sz="2100" u="sng" dirty="0"/>
              <a:t>greater or equal precedence</a:t>
            </a:r>
            <a:r>
              <a:rPr lang="en-US" sz="2100" dirty="0"/>
              <a:t> off the            </a:t>
            </a:r>
            <a:br>
              <a:rPr lang="en-US" sz="2100" dirty="0"/>
            </a:br>
            <a:r>
              <a:rPr lang="en-US" sz="2100" dirty="0"/>
              <a:t>         stack and append them on the postfix string. </a:t>
            </a:r>
          </a:p>
          <a:p>
            <a:r>
              <a:rPr lang="en-US" sz="2100" dirty="0"/>
              <a:t>    b. Stop when you reach an operator with lower precedence or a (.</a:t>
            </a:r>
          </a:p>
          <a:p>
            <a:r>
              <a:rPr lang="en-US" sz="2100" dirty="0"/>
              <a:t>    c.  Push the new operator on the stack.</a:t>
            </a:r>
          </a:p>
          <a:p>
            <a:r>
              <a:rPr lang="en-US" sz="2100" dirty="0">
                <a:solidFill>
                  <a:srgbClr val="006666"/>
                </a:solidFill>
              </a:rPr>
              <a:t>6. If you encounter a “)”, pop operators off the stack and append </a:t>
            </a:r>
            <a:br>
              <a:rPr lang="en-US" sz="2100" dirty="0">
                <a:solidFill>
                  <a:srgbClr val="006666"/>
                </a:solidFill>
              </a:rPr>
            </a:br>
            <a:r>
              <a:rPr lang="en-US" sz="2100" dirty="0">
                <a:solidFill>
                  <a:srgbClr val="006666"/>
                </a:solidFill>
              </a:rPr>
              <a:t>    them onto the postfix string until you pop a matching “(“.</a:t>
            </a:r>
          </a:p>
          <a:p>
            <a:r>
              <a:rPr lang="en-US" sz="2100" dirty="0">
                <a:solidFill>
                  <a:srgbClr val="006666"/>
                </a:solidFill>
              </a:rPr>
              <a:t>7. Advance to next token and GOTO #2</a:t>
            </a:r>
          </a:p>
          <a:p>
            <a:r>
              <a:rPr lang="en-US" sz="2100" dirty="0">
                <a:solidFill>
                  <a:srgbClr val="006666"/>
                </a:solidFill>
              </a:rPr>
              <a:t>8. When all infix tokens are gone, pop each operator and append it }</a:t>
            </a:r>
            <a:br>
              <a:rPr lang="en-US" sz="2100" dirty="0">
                <a:solidFill>
                  <a:srgbClr val="006666"/>
                </a:solidFill>
              </a:rPr>
            </a:br>
            <a:r>
              <a:rPr lang="en-US" sz="2100" dirty="0">
                <a:solidFill>
                  <a:srgbClr val="006666"/>
                </a:solidFill>
              </a:rPr>
              <a:t>    to the postfix string.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509047" y="37708"/>
            <a:ext cx="828851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Stacks</a:t>
            </a:r>
            <a:br>
              <a:rPr lang="en-US" sz="3200" dirty="0">
                <a:solidFill>
                  <a:schemeClr val="tx2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What’s the big picture?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09047" y="1180708"/>
            <a:ext cx="6042582" cy="563958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2298" y="1162525"/>
            <a:ext cx="58858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A stack is a data structure that resembles a stack of plates at a buffet.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01CDE4-83E2-43BF-ABAA-8EEC48FB5C11}"/>
              </a:ext>
            </a:extLst>
          </p:cNvPr>
          <p:cNvSpPr txBox="1"/>
          <p:nvPr/>
        </p:nvSpPr>
        <p:spPr>
          <a:xfrm>
            <a:off x="633091" y="2005945"/>
            <a:ext cx="58858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Just like a stack of plates, the last plate/value you add is at the top of the stack, and thus the first to be removed.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48CD23-D98D-4623-8D03-138522E86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629" y="1279591"/>
            <a:ext cx="1657656" cy="106421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AA5A5FB3-148D-408B-846D-33AAE4244B73}"/>
              </a:ext>
            </a:extLst>
          </p:cNvPr>
          <p:cNvGrpSpPr/>
          <p:nvPr/>
        </p:nvGrpSpPr>
        <p:grpSpPr>
          <a:xfrm>
            <a:off x="2642993" y="3564255"/>
            <a:ext cx="2049094" cy="1249494"/>
            <a:chOff x="2642993" y="3564255"/>
            <a:chExt cx="2049094" cy="1249494"/>
          </a:xfrm>
        </p:grpSpPr>
        <p:sp>
          <p:nvSpPr>
            <p:cNvPr id="13312" name="Arrow: Right 13311">
              <a:extLst>
                <a:ext uri="{FF2B5EF4-FFF2-40B4-BE49-F238E27FC236}">
                  <a16:creationId xmlns:a16="http://schemas.microsoft.com/office/drawing/2014/main" id="{F1120226-DF40-4DE7-A033-863026403F7A}"/>
                </a:ext>
              </a:extLst>
            </p:cNvPr>
            <p:cNvSpPr/>
            <p:nvPr/>
          </p:nvSpPr>
          <p:spPr bwMode="auto">
            <a:xfrm>
              <a:off x="2642993" y="3564255"/>
              <a:ext cx="262187" cy="577563"/>
            </a:xfrm>
            <a:prstGeom prst="rightArrow">
              <a:avLst/>
            </a:prstGeom>
            <a:solidFill>
              <a:srgbClr val="CCFFFF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pic>
          <p:nvPicPr>
            <p:cNvPr id="13314" name="Picture 13313" descr="A picture containing sitting, table, pair, sunglasses&#10;&#10;Description automatically generated">
              <a:extLst>
                <a:ext uri="{FF2B5EF4-FFF2-40B4-BE49-F238E27FC236}">
                  <a16:creationId xmlns:a16="http://schemas.microsoft.com/office/drawing/2014/main" id="{3784810D-C360-44CC-90D3-8BBB5673ED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0385" y="4128263"/>
              <a:ext cx="1411702" cy="685486"/>
            </a:xfrm>
            <a:prstGeom prst="rect">
              <a:avLst/>
            </a:prstGeom>
          </p:spPr>
        </p:pic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FB19884-6E2A-4F2F-897B-42C394591840}"/>
                </a:ext>
              </a:extLst>
            </p:cNvPr>
            <p:cNvGrpSpPr/>
            <p:nvPr/>
          </p:nvGrpSpPr>
          <p:grpSpPr>
            <a:xfrm>
              <a:off x="3568063" y="3704303"/>
              <a:ext cx="925110" cy="1062616"/>
              <a:chOff x="-738256" y="4141161"/>
              <a:chExt cx="1437245" cy="1437245"/>
            </a:xfrm>
          </p:grpSpPr>
          <p:pic>
            <p:nvPicPr>
              <p:cNvPr id="40" name="Picture 39" descr="A close up of a bowl&#10;&#10;Description automatically generated">
                <a:extLst>
                  <a:ext uri="{FF2B5EF4-FFF2-40B4-BE49-F238E27FC236}">
                    <a16:creationId xmlns:a16="http://schemas.microsoft.com/office/drawing/2014/main" id="{850A6AAE-5ACE-4D68-9BAB-081E20697B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738256" y="4141161"/>
                <a:ext cx="1437245" cy="1437245"/>
              </a:xfrm>
              <a:prstGeom prst="rect">
                <a:avLst/>
              </a:prstGeom>
            </p:spPr>
          </p:pic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B8F7B40-9B92-4C7A-B359-EB3EBF78C7B5}"/>
                  </a:ext>
                </a:extLst>
              </p:cNvPr>
              <p:cNvSpPr txBox="1"/>
              <p:nvPr/>
            </p:nvSpPr>
            <p:spPr>
              <a:xfrm>
                <a:off x="-403050" y="4574505"/>
                <a:ext cx="5100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10</a:t>
                </a: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2CEE82-5570-4E79-8061-F2C52D4BF607}"/>
              </a:ext>
            </a:extLst>
          </p:cNvPr>
          <p:cNvGrpSpPr/>
          <p:nvPr/>
        </p:nvGrpSpPr>
        <p:grpSpPr>
          <a:xfrm>
            <a:off x="4764373" y="3564254"/>
            <a:ext cx="1787256" cy="1309880"/>
            <a:chOff x="4764373" y="3564254"/>
            <a:chExt cx="1787256" cy="1309880"/>
          </a:xfrm>
        </p:grpSpPr>
        <p:sp>
          <p:nvSpPr>
            <p:cNvPr id="39" name="Arrow: Right 38">
              <a:extLst>
                <a:ext uri="{FF2B5EF4-FFF2-40B4-BE49-F238E27FC236}">
                  <a16:creationId xmlns:a16="http://schemas.microsoft.com/office/drawing/2014/main" id="{C6CB9C91-F0D7-45F1-A7C0-34C3FED40356}"/>
                </a:ext>
              </a:extLst>
            </p:cNvPr>
            <p:cNvSpPr/>
            <p:nvPr/>
          </p:nvSpPr>
          <p:spPr bwMode="auto">
            <a:xfrm>
              <a:off x="4764373" y="3564254"/>
              <a:ext cx="262187" cy="577563"/>
            </a:xfrm>
            <a:prstGeom prst="rightArrow">
              <a:avLst/>
            </a:prstGeom>
            <a:solidFill>
              <a:srgbClr val="CCFFFF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pic>
          <p:nvPicPr>
            <p:cNvPr id="52" name="Picture 51" descr="A picture containing sitting, table, pair, sunglasses&#10;&#10;Description automatically generated">
              <a:extLst>
                <a:ext uri="{FF2B5EF4-FFF2-40B4-BE49-F238E27FC236}">
                  <a16:creationId xmlns:a16="http://schemas.microsoft.com/office/drawing/2014/main" id="{B63606E6-69D9-4D53-9E87-79176E52D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9927" y="4188648"/>
              <a:ext cx="1411702" cy="685486"/>
            </a:xfrm>
            <a:prstGeom prst="rect">
              <a:avLst/>
            </a:prstGeom>
          </p:spPr>
        </p:pic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B350DA4-ACB0-46FE-AF2F-68EF367DDC36}"/>
                </a:ext>
              </a:extLst>
            </p:cNvPr>
            <p:cNvGrpSpPr/>
            <p:nvPr/>
          </p:nvGrpSpPr>
          <p:grpSpPr>
            <a:xfrm>
              <a:off x="5427605" y="3764688"/>
              <a:ext cx="925110" cy="1062616"/>
              <a:chOff x="-738256" y="4141161"/>
              <a:chExt cx="1437245" cy="1437245"/>
            </a:xfrm>
          </p:grpSpPr>
          <p:pic>
            <p:nvPicPr>
              <p:cNvPr id="54" name="Picture 53" descr="A close up of a bowl&#10;&#10;Description automatically generated">
                <a:extLst>
                  <a:ext uri="{FF2B5EF4-FFF2-40B4-BE49-F238E27FC236}">
                    <a16:creationId xmlns:a16="http://schemas.microsoft.com/office/drawing/2014/main" id="{7E2C43EC-82F0-401C-9A58-8F1A0FED0E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738256" y="4141161"/>
                <a:ext cx="1437245" cy="1437245"/>
              </a:xfrm>
              <a:prstGeom prst="rect">
                <a:avLst/>
              </a:prstGeom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17C32AD-FE23-43CA-AD9B-AC1691C51867}"/>
                  </a:ext>
                </a:extLst>
              </p:cNvPr>
              <p:cNvSpPr txBox="1"/>
              <p:nvPr/>
            </p:nvSpPr>
            <p:spPr>
              <a:xfrm>
                <a:off x="-403050" y="4574505"/>
                <a:ext cx="5100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10</a:t>
                </a: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90C511CE-7B17-43BF-8303-7F6F59A468F5}"/>
                </a:ext>
              </a:extLst>
            </p:cNvPr>
            <p:cNvGrpSpPr/>
            <p:nvPr/>
          </p:nvGrpSpPr>
          <p:grpSpPr>
            <a:xfrm>
              <a:off x="5427605" y="3677469"/>
              <a:ext cx="925110" cy="1062616"/>
              <a:chOff x="-738256" y="4141161"/>
              <a:chExt cx="1437245" cy="1437245"/>
            </a:xfrm>
          </p:grpSpPr>
          <p:pic>
            <p:nvPicPr>
              <p:cNvPr id="57" name="Picture 56" descr="A close up of a bowl&#10;&#10;Description automatically generated">
                <a:extLst>
                  <a:ext uri="{FF2B5EF4-FFF2-40B4-BE49-F238E27FC236}">
                    <a16:creationId xmlns:a16="http://schemas.microsoft.com/office/drawing/2014/main" id="{3E58973A-E6C0-4A62-9F7D-EBD51FEC7A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738256" y="4141161"/>
                <a:ext cx="1437245" cy="1437245"/>
              </a:xfrm>
              <a:prstGeom prst="rect">
                <a:avLst/>
              </a:prstGeom>
            </p:spPr>
          </p:pic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7EEBF54-0FFA-4573-8435-11E133BB8DE7}"/>
                  </a:ext>
                </a:extLst>
              </p:cNvPr>
              <p:cNvSpPr txBox="1"/>
              <p:nvPr/>
            </p:nvSpPr>
            <p:spPr>
              <a:xfrm>
                <a:off x="-335400" y="4560892"/>
                <a:ext cx="578276" cy="5772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</a:t>
                </a: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D83B19F-9CDA-435E-A0C4-1C6EC31122D0}"/>
              </a:ext>
            </a:extLst>
          </p:cNvPr>
          <p:cNvGrpSpPr/>
          <p:nvPr/>
        </p:nvGrpSpPr>
        <p:grpSpPr>
          <a:xfrm>
            <a:off x="2610565" y="5060539"/>
            <a:ext cx="1807752" cy="1109446"/>
            <a:chOff x="2610565" y="5060539"/>
            <a:chExt cx="1807752" cy="1109446"/>
          </a:xfrm>
        </p:grpSpPr>
        <p:sp>
          <p:nvSpPr>
            <p:cNvPr id="13316" name="Arrow: Right 13315">
              <a:extLst>
                <a:ext uri="{FF2B5EF4-FFF2-40B4-BE49-F238E27FC236}">
                  <a16:creationId xmlns:a16="http://schemas.microsoft.com/office/drawing/2014/main" id="{F2048998-AD81-4616-B1EB-DBFF69448FB7}"/>
                </a:ext>
              </a:extLst>
            </p:cNvPr>
            <p:cNvSpPr/>
            <p:nvPr/>
          </p:nvSpPr>
          <p:spPr bwMode="auto">
            <a:xfrm>
              <a:off x="2610565" y="5235974"/>
              <a:ext cx="262187" cy="577563"/>
            </a:xfrm>
            <a:prstGeom prst="rightArrow">
              <a:avLst/>
            </a:prstGeom>
            <a:solidFill>
              <a:srgbClr val="CCFFFF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grpSp>
          <p:nvGrpSpPr>
            <p:cNvPr id="13317" name="Group 13316">
              <a:extLst>
                <a:ext uri="{FF2B5EF4-FFF2-40B4-BE49-F238E27FC236}">
                  <a16:creationId xmlns:a16="http://schemas.microsoft.com/office/drawing/2014/main" id="{82C98E99-3840-4A04-BB65-AECEBB69CB32}"/>
                </a:ext>
              </a:extLst>
            </p:cNvPr>
            <p:cNvGrpSpPr/>
            <p:nvPr/>
          </p:nvGrpSpPr>
          <p:grpSpPr>
            <a:xfrm>
              <a:off x="3006615" y="5060539"/>
              <a:ext cx="1411702" cy="1109446"/>
              <a:chOff x="2976887" y="4250248"/>
              <a:chExt cx="1411702" cy="1200036"/>
            </a:xfrm>
          </p:grpSpPr>
          <p:pic>
            <p:nvPicPr>
              <p:cNvPr id="70" name="Picture 69" descr="A picture containing sitting, table, pair, sunglasses&#10;&#10;Description automatically generated">
                <a:extLst>
                  <a:ext uri="{FF2B5EF4-FFF2-40B4-BE49-F238E27FC236}">
                    <a16:creationId xmlns:a16="http://schemas.microsoft.com/office/drawing/2014/main" id="{44B6285A-46F3-4F0D-A972-A34853A272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76887" y="4708826"/>
                <a:ext cx="1411702" cy="741458"/>
              </a:xfrm>
              <a:prstGeom prst="rect">
                <a:avLst/>
              </a:prstGeom>
            </p:spPr>
          </p:pic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AB2E7189-67E2-4968-9222-AE8E47505EB3}"/>
                  </a:ext>
                </a:extLst>
              </p:cNvPr>
              <p:cNvGrpSpPr/>
              <p:nvPr/>
            </p:nvGrpSpPr>
            <p:grpSpPr>
              <a:xfrm>
                <a:off x="3264565" y="4250248"/>
                <a:ext cx="925110" cy="1149382"/>
                <a:chOff x="-738256" y="4141161"/>
                <a:chExt cx="1437245" cy="1437245"/>
              </a:xfrm>
            </p:grpSpPr>
            <p:pic>
              <p:nvPicPr>
                <p:cNvPr id="72" name="Picture 71" descr="A close up of a bowl&#10;&#10;Description automatically generated">
                  <a:extLst>
                    <a:ext uri="{FF2B5EF4-FFF2-40B4-BE49-F238E27FC236}">
                      <a16:creationId xmlns:a16="http://schemas.microsoft.com/office/drawing/2014/main" id="{5B62039A-FA77-4124-BF0A-C1E99C07267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738256" y="4141161"/>
                  <a:ext cx="1437245" cy="1437245"/>
                </a:xfrm>
                <a:prstGeom prst="rect">
                  <a:avLst/>
                </a:prstGeom>
              </p:spPr>
            </p:pic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FEE3C490-376C-4343-924B-D904880087B3}"/>
                    </a:ext>
                  </a:extLst>
                </p:cNvPr>
                <p:cNvSpPr txBox="1"/>
                <p:nvPr/>
              </p:nvSpPr>
              <p:spPr>
                <a:xfrm>
                  <a:off x="-403050" y="4574505"/>
                  <a:ext cx="51007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10</a:t>
                  </a:r>
                </a:p>
              </p:txBody>
            </p:sp>
          </p:grp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84197BA-8C72-48F5-9B5E-A81B34AAA7E0}"/>
              </a:ext>
            </a:extLst>
          </p:cNvPr>
          <p:cNvGrpSpPr/>
          <p:nvPr/>
        </p:nvGrpSpPr>
        <p:grpSpPr>
          <a:xfrm>
            <a:off x="4741365" y="5323901"/>
            <a:ext cx="1810264" cy="822647"/>
            <a:chOff x="4741365" y="5323901"/>
            <a:chExt cx="1810264" cy="822647"/>
          </a:xfrm>
        </p:grpSpPr>
        <p:pic>
          <p:nvPicPr>
            <p:cNvPr id="13319" name="Picture 13318" descr="A picture containing sitting, table, pair, sunglasses&#10;&#10;Description automatically generated">
              <a:extLst>
                <a:ext uri="{FF2B5EF4-FFF2-40B4-BE49-F238E27FC236}">
                  <a16:creationId xmlns:a16="http://schemas.microsoft.com/office/drawing/2014/main" id="{59F19404-4539-4F82-B9A7-58173DBCFC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9927" y="5461062"/>
              <a:ext cx="1411702" cy="685486"/>
            </a:xfrm>
            <a:prstGeom prst="rect">
              <a:avLst/>
            </a:prstGeom>
          </p:spPr>
        </p:pic>
        <p:sp>
          <p:nvSpPr>
            <p:cNvPr id="13320" name="Arrow: Right 13319">
              <a:extLst>
                <a:ext uri="{FF2B5EF4-FFF2-40B4-BE49-F238E27FC236}">
                  <a16:creationId xmlns:a16="http://schemas.microsoft.com/office/drawing/2014/main" id="{D9BE3EF3-CE03-4FD8-AF55-7238553F13AB}"/>
                </a:ext>
              </a:extLst>
            </p:cNvPr>
            <p:cNvSpPr/>
            <p:nvPr/>
          </p:nvSpPr>
          <p:spPr bwMode="auto">
            <a:xfrm>
              <a:off x="4741365" y="5323901"/>
              <a:ext cx="262187" cy="577563"/>
            </a:xfrm>
            <a:prstGeom prst="rightArrow">
              <a:avLst/>
            </a:prstGeom>
            <a:solidFill>
              <a:srgbClr val="CCFFFF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D1033AA-B4EB-4FD3-B954-559527029ED5}"/>
              </a:ext>
            </a:extLst>
          </p:cNvPr>
          <p:cNvGrpSpPr/>
          <p:nvPr/>
        </p:nvGrpSpPr>
        <p:grpSpPr>
          <a:xfrm>
            <a:off x="487568" y="4881825"/>
            <a:ext cx="1771585" cy="1328417"/>
            <a:chOff x="487568" y="4881825"/>
            <a:chExt cx="1771585" cy="1328417"/>
          </a:xfrm>
        </p:grpSpPr>
        <p:pic>
          <p:nvPicPr>
            <p:cNvPr id="59" name="Picture 58" descr="A picture containing sitting, table, pair, sunglasses&#10;&#10;Description automatically generated">
              <a:extLst>
                <a:ext uri="{FF2B5EF4-FFF2-40B4-BE49-F238E27FC236}">
                  <a16:creationId xmlns:a16="http://schemas.microsoft.com/office/drawing/2014/main" id="{9C19AC03-81CD-42F9-A04A-5982E7E93C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451" y="5524756"/>
              <a:ext cx="1411702" cy="685486"/>
            </a:xfrm>
            <a:prstGeom prst="rect">
              <a:avLst/>
            </a:prstGeom>
          </p:spPr>
        </p:pic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9890766A-F9B2-4240-B82A-42E21500317A}"/>
                </a:ext>
              </a:extLst>
            </p:cNvPr>
            <p:cNvGrpSpPr/>
            <p:nvPr/>
          </p:nvGrpSpPr>
          <p:grpSpPr>
            <a:xfrm>
              <a:off x="1135129" y="5100796"/>
              <a:ext cx="925110" cy="1062616"/>
              <a:chOff x="-738256" y="4141161"/>
              <a:chExt cx="1437245" cy="1437245"/>
            </a:xfrm>
          </p:grpSpPr>
          <p:pic>
            <p:nvPicPr>
              <p:cNvPr id="61" name="Picture 60" descr="A close up of a bowl&#10;&#10;Description automatically generated">
                <a:extLst>
                  <a:ext uri="{FF2B5EF4-FFF2-40B4-BE49-F238E27FC236}">
                    <a16:creationId xmlns:a16="http://schemas.microsoft.com/office/drawing/2014/main" id="{09716E22-13A0-4C8F-B769-B66FD78332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738256" y="4141161"/>
                <a:ext cx="1437245" cy="1437245"/>
              </a:xfrm>
              <a:prstGeom prst="rect">
                <a:avLst/>
              </a:prstGeom>
            </p:spPr>
          </p:pic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B4A191A-725D-46EE-9517-4C276324EA1D}"/>
                  </a:ext>
                </a:extLst>
              </p:cNvPr>
              <p:cNvSpPr txBox="1"/>
              <p:nvPr/>
            </p:nvSpPr>
            <p:spPr>
              <a:xfrm>
                <a:off x="-403050" y="4574505"/>
                <a:ext cx="5100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10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4254879C-4E2C-46DB-9D8C-083FA0056DB6}"/>
                </a:ext>
              </a:extLst>
            </p:cNvPr>
            <p:cNvGrpSpPr/>
            <p:nvPr/>
          </p:nvGrpSpPr>
          <p:grpSpPr>
            <a:xfrm>
              <a:off x="1135129" y="5013576"/>
              <a:ext cx="925110" cy="1062616"/>
              <a:chOff x="-738256" y="4141161"/>
              <a:chExt cx="1437245" cy="1437245"/>
            </a:xfrm>
          </p:grpSpPr>
          <p:pic>
            <p:nvPicPr>
              <p:cNvPr id="64" name="Picture 63" descr="A close up of a bowl&#10;&#10;Description automatically generated">
                <a:extLst>
                  <a:ext uri="{FF2B5EF4-FFF2-40B4-BE49-F238E27FC236}">
                    <a16:creationId xmlns:a16="http://schemas.microsoft.com/office/drawing/2014/main" id="{7DBCD564-2DF8-417E-9378-9BEF885D8F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738256" y="4141161"/>
                <a:ext cx="1437245" cy="1437245"/>
              </a:xfrm>
              <a:prstGeom prst="rect">
                <a:avLst/>
              </a:prstGeom>
            </p:spPr>
          </p:pic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52BF999-5DEB-4983-8EE9-0FC9B9896528}"/>
                  </a:ext>
                </a:extLst>
              </p:cNvPr>
              <p:cNvSpPr txBox="1"/>
              <p:nvPr/>
            </p:nvSpPr>
            <p:spPr>
              <a:xfrm>
                <a:off x="-335400" y="4560892"/>
                <a:ext cx="578276" cy="5772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</a:t>
                </a:r>
              </a:p>
            </p:txBody>
          </p:sp>
        </p:grpSp>
        <p:sp>
          <p:nvSpPr>
            <p:cNvPr id="13315" name="Freeform: Shape 13314">
              <a:extLst>
                <a:ext uri="{FF2B5EF4-FFF2-40B4-BE49-F238E27FC236}">
                  <a16:creationId xmlns:a16="http://schemas.microsoft.com/office/drawing/2014/main" id="{FA8FD021-2597-4483-B0F4-331367434D01}"/>
                </a:ext>
              </a:extLst>
            </p:cNvPr>
            <p:cNvSpPr/>
            <p:nvPr/>
          </p:nvSpPr>
          <p:spPr bwMode="auto">
            <a:xfrm rot="16200000">
              <a:off x="1651516" y="4888525"/>
              <a:ext cx="339130" cy="446793"/>
            </a:xfrm>
            <a:custGeom>
              <a:avLst/>
              <a:gdLst>
                <a:gd name="connsiteX0" fmla="*/ 0 w 364885"/>
                <a:gd name="connsiteY0" fmla="*/ 0 h 544285"/>
                <a:gd name="connsiteX1" fmla="*/ 315686 w 364885"/>
                <a:gd name="connsiteY1" fmla="*/ 206828 h 544285"/>
                <a:gd name="connsiteX2" fmla="*/ 359229 w 364885"/>
                <a:gd name="connsiteY2" fmla="*/ 544285 h 544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4885" h="544285">
                  <a:moveTo>
                    <a:pt x="0" y="0"/>
                  </a:moveTo>
                  <a:cubicBezTo>
                    <a:pt x="127907" y="58057"/>
                    <a:pt x="255815" y="116114"/>
                    <a:pt x="315686" y="206828"/>
                  </a:cubicBezTo>
                  <a:cubicBezTo>
                    <a:pt x="375557" y="297542"/>
                    <a:pt x="367393" y="420913"/>
                    <a:pt x="359229" y="544285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pic>
          <p:nvPicPr>
            <p:cNvPr id="13324" name="Picture 13323" descr="A picture containing person, person, dark, hand&#10;&#10;Description automatically generated">
              <a:extLst>
                <a:ext uri="{FF2B5EF4-FFF2-40B4-BE49-F238E27FC236}">
                  <a16:creationId xmlns:a16="http://schemas.microsoft.com/office/drawing/2014/main" id="{387176CC-D809-45F9-B5F8-DC565F55A2F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568" y="4881825"/>
              <a:ext cx="1364831" cy="83545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16CFBFF-5F89-4F99-95F3-AEAD5FB3FAE4}"/>
              </a:ext>
            </a:extLst>
          </p:cNvPr>
          <p:cNvGrpSpPr/>
          <p:nvPr/>
        </p:nvGrpSpPr>
        <p:grpSpPr>
          <a:xfrm>
            <a:off x="2781293" y="4893396"/>
            <a:ext cx="1407011" cy="835450"/>
            <a:chOff x="2781293" y="4893396"/>
            <a:chExt cx="1407011" cy="835450"/>
          </a:xfrm>
        </p:grpSpPr>
        <p:sp>
          <p:nvSpPr>
            <p:cNvPr id="13318" name="Freeform: Shape 13317">
              <a:extLst>
                <a:ext uri="{FF2B5EF4-FFF2-40B4-BE49-F238E27FC236}">
                  <a16:creationId xmlns:a16="http://schemas.microsoft.com/office/drawing/2014/main" id="{6437A695-A74A-482A-A6C3-1D072A3D805C}"/>
                </a:ext>
              </a:extLst>
            </p:cNvPr>
            <p:cNvSpPr/>
            <p:nvPr/>
          </p:nvSpPr>
          <p:spPr bwMode="auto">
            <a:xfrm rot="16200000">
              <a:off x="3795343" y="4908034"/>
              <a:ext cx="339130" cy="446793"/>
            </a:xfrm>
            <a:custGeom>
              <a:avLst/>
              <a:gdLst>
                <a:gd name="connsiteX0" fmla="*/ 0 w 364885"/>
                <a:gd name="connsiteY0" fmla="*/ 0 h 544285"/>
                <a:gd name="connsiteX1" fmla="*/ 315686 w 364885"/>
                <a:gd name="connsiteY1" fmla="*/ 206828 h 544285"/>
                <a:gd name="connsiteX2" fmla="*/ 359229 w 364885"/>
                <a:gd name="connsiteY2" fmla="*/ 544285 h 544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4885" h="544285">
                  <a:moveTo>
                    <a:pt x="0" y="0"/>
                  </a:moveTo>
                  <a:cubicBezTo>
                    <a:pt x="127907" y="58057"/>
                    <a:pt x="255815" y="116114"/>
                    <a:pt x="315686" y="206828"/>
                  </a:cubicBezTo>
                  <a:cubicBezTo>
                    <a:pt x="375557" y="297542"/>
                    <a:pt x="367393" y="420913"/>
                    <a:pt x="359229" y="544285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pic>
          <p:nvPicPr>
            <p:cNvPr id="13325" name="Picture 13324" descr="A picture containing person, person, dark, hand&#10;&#10;Description automatically generated">
              <a:extLst>
                <a:ext uri="{FF2B5EF4-FFF2-40B4-BE49-F238E27FC236}">
                  <a16:creationId xmlns:a16="http://schemas.microsoft.com/office/drawing/2014/main" id="{4A22EC99-DEAB-41B2-9034-EE379CA78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1293" y="4893396"/>
              <a:ext cx="1364831" cy="835450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9876208-293F-47E3-B45F-1A9C1451C005}"/>
              </a:ext>
            </a:extLst>
          </p:cNvPr>
          <p:cNvGrpSpPr/>
          <p:nvPr/>
        </p:nvGrpSpPr>
        <p:grpSpPr>
          <a:xfrm>
            <a:off x="454883" y="2818148"/>
            <a:ext cx="2326550" cy="2009156"/>
            <a:chOff x="454883" y="2818148"/>
            <a:chExt cx="2326550" cy="2009156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888D0D9-C3C1-4DDF-8F04-9818E5564956}"/>
                </a:ext>
              </a:extLst>
            </p:cNvPr>
            <p:cNvSpPr/>
            <p:nvPr/>
          </p:nvSpPr>
          <p:spPr bwMode="auto">
            <a:xfrm>
              <a:off x="1910455" y="3630211"/>
              <a:ext cx="366821" cy="413065"/>
            </a:xfrm>
            <a:custGeom>
              <a:avLst/>
              <a:gdLst>
                <a:gd name="connsiteX0" fmla="*/ 0 w 364885"/>
                <a:gd name="connsiteY0" fmla="*/ 0 h 544285"/>
                <a:gd name="connsiteX1" fmla="*/ 315686 w 364885"/>
                <a:gd name="connsiteY1" fmla="*/ 206828 h 544285"/>
                <a:gd name="connsiteX2" fmla="*/ 359229 w 364885"/>
                <a:gd name="connsiteY2" fmla="*/ 544285 h 544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4885" h="544285">
                  <a:moveTo>
                    <a:pt x="0" y="0"/>
                  </a:moveTo>
                  <a:cubicBezTo>
                    <a:pt x="127907" y="58057"/>
                    <a:pt x="255815" y="116114"/>
                    <a:pt x="315686" y="206828"/>
                  </a:cubicBezTo>
                  <a:cubicBezTo>
                    <a:pt x="375557" y="297542"/>
                    <a:pt x="367393" y="420913"/>
                    <a:pt x="359229" y="544285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22858B8-DAA1-41B8-A31A-72131E7D38F6}"/>
                </a:ext>
              </a:extLst>
            </p:cNvPr>
            <p:cNvGrpSpPr/>
            <p:nvPr/>
          </p:nvGrpSpPr>
          <p:grpSpPr>
            <a:xfrm>
              <a:off x="1064488" y="2933559"/>
              <a:ext cx="925110" cy="1062616"/>
              <a:chOff x="-738256" y="4141161"/>
              <a:chExt cx="1437245" cy="1437245"/>
            </a:xfrm>
          </p:grpSpPr>
          <p:pic>
            <p:nvPicPr>
              <p:cNvPr id="8" name="Picture 7" descr="A close up of a bowl&#10;&#10;Description automatically generated">
                <a:extLst>
                  <a:ext uri="{FF2B5EF4-FFF2-40B4-BE49-F238E27FC236}">
                    <a16:creationId xmlns:a16="http://schemas.microsoft.com/office/drawing/2014/main" id="{9545865B-528A-4E0A-9CB9-6643EEAC41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738256" y="4141161"/>
                <a:ext cx="1437245" cy="1437245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7BCD69A-C755-4295-B582-19882B341235}"/>
                  </a:ext>
                </a:extLst>
              </p:cNvPr>
              <p:cNvSpPr txBox="1"/>
              <p:nvPr/>
            </p:nvSpPr>
            <p:spPr>
              <a:xfrm>
                <a:off x="-419962" y="4560892"/>
                <a:ext cx="5100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10</a:t>
                </a:r>
              </a:p>
            </p:txBody>
          </p:sp>
        </p:grpSp>
        <p:pic>
          <p:nvPicPr>
            <p:cNvPr id="31" name="Picture 30" descr="A picture containing sitting, table, pair, sunglasses&#10;&#10;Description automatically generated">
              <a:extLst>
                <a:ext uri="{FF2B5EF4-FFF2-40B4-BE49-F238E27FC236}">
                  <a16:creationId xmlns:a16="http://schemas.microsoft.com/office/drawing/2014/main" id="{AD810ADE-3DE4-40B9-B89C-CF9022301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9731" y="4141818"/>
              <a:ext cx="1411702" cy="685486"/>
            </a:xfrm>
            <a:prstGeom prst="rect">
              <a:avLst/>
            </a:prstGeom>
          </p:spPr>
        </p:pic>
        <p:pic>
          <p:nvPicPr>
            <p:cNvPr id="13326" name="Picture 13325" descr="A picture containing person, person, dark, hand&#10;&#10;Description automatically generated">
              <a:extLst>
                <a:ext uri="{FF2B5EF4-FFF2-40B4-BE49-F238E27FC236}">
                  <a16:creationId xmlns:a16="http://schemas.microsoft.com/office/drawing/2014/main" id="{13B269A0-1357-42CB-94F0-F6107D8F2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883" y="2818148"/>
              <a:ext cx="1364831" cy="83545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6B8C22B-2482-4921-8359-B7131402A6D0}"/>
              </a:ext>
            </a:extLst>
          </p:cNvPr>
          <p:cNvGrpSpPr/>
          <p:nvPr/>
        </p:nvGrpSpPr>
        <p:grpSpPr>
          <a:xfrm>
            <a:off x="2330027" y="2847368"/>
            <a:ext cx="1895225" cy="1167506"/>
            <a:chOff x="2330027" y="2847368"/>
            <a:chExt cx="1895225" cy="1167506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2CE6D36-68E7-4103-A65C-BC8EB807DD27}"/>
                </a:ext>
              </a:extLst>
            </p:cNvPr>
            <p:cNvSpPr/>
            <p:nvPr/>
          </p:nvSpPr>
          <p:spPr bwMode="auto">
            <a:xfrm>
              <a:off x="3858431" y="3601809"/>
              <a:ext cx="366821" cy="413065"/>
            </a:xfrm>
            <a:custGeom>
              <a:avLst/>
              <a:gdLst>
                <a:gd name="connsiteX0" fmla="*/ 0 w 364885"/>
                <a:gd name="connsiteY0" fmla="*/ 0 h 544285"/>
                <a:gd name="connsiteX1" fmla="*/ 315686 w 364885"/>
                <a:gd name="connsiteY1" fmla="*/ 206828 h 544285"/>
                <a:gd name="connsiteX2" fmla="*/ 359229 w 364885"/>
                <a:gd name="connsiteY2" fmla="*/ 544285 h 544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4885" h="544285">
                  <a:moveTo>
                    <a:pt x="0" y="0"/>
                  </a:moveTo>
                  <a:cubicBezTo>
                    <a:pt x="127907" y="58057"/>
                    <a:pt x="255815" y="116114"/>
                    <a:pt x="315686" y="206828"/>
                  </a:cubicBezTo>
                  <a:cubicBezTo>
                    <a:pt x="375557" y="297542"/>
                    <a:pt x="367393" y="420913"/>
                    <a:pt x="359229" y="544285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B1069CE-7B3B-4C81-85EC-0A6DA7807635}"/>
                </a:ext>
              </a:extLst>
            </p:cNvPr>
            <p:cNvGrpSpPr/>
            <p:nvPr/>
          </p:nvGrpSpPr>
          <p:grpSpPr>
            <a:xfrm>
              <a:off x="3012464" y="2905156"/>
              <a:ext cx="925110" cy="1062616"/>
              <a:chOff x="-738256" y="4141161"/>
              <a:chExt cx="1437245" cy="1437245"/>
            </a:xfrm>
          </p:grpSpPr>
          <p:pic>
            <p:nvPicPr>
              <p:cNvPr id="50" name="Picture 49" descr="A close up of a bowl&#10;&#10;Description automatically generated">
                <a:extLst>
                  <a:ext uri="{FF2B5EF4-FFF2-40B4-BE49-F238E27FC236}">
                    <a16:creationId xmlns:a16="http://schemas.microsoft.com/office/drawing/2014/main" id="{456BAA4F-F750-4331-88E4-D446B3D15F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738256" y="4141161"/>
                <a:ext cx="1437245" cy="1437245"/>
              </a:xfrm>
              <a:prstGeom prst="rect">
                <a:avLst/>
              </a:prstGeom>
            </p:spPr>
          </p:pic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6FBE642-772E-4F14-B51D-DE1E1595E541}"/>
                  </a:ext>
                </a:extLst>
              </p:cNvPr>
              <p:cNvSpPr txBox="1"/>
              <p:nvPr/>
            </p:nvSpPr>
            <p:spPr>
              <a:xfrm>
                <a:off x="-335400" y="4560892"/>
                <a:ext cx="578276" cy="5772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</a:t>
                </a:r>
              </a:p>
            </p:txBody>
          </p:sp>
        </p:grpSp>
        <p:pic>
          <p:nvPicPr>
            <p:cNvPr id="13327" name="Picture 13326" descr="A picture containing person, person, dark, hand&#10;&#10;Description automatically generated">
              <a:extLst>
                <a:ext uri="{FF2B5EF4-FFF2-40B4-BE49-F238E27FC236}">
                  <a16:creationId xmlns:a16="http://schemas.microsoft.com/office/drawing/2014/main" id="{37D58B2B-6FBD-4A5D-A8EB-986F211C3A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0027" y="2847368"/>
              <a:ext cx="1364831" cy="835450"/>
            </a:xfrm>
            <a:prstGeom prst="rect">
              <a:avLst/>
            </a:prstGeom>
          </p:spPr>
        </p:pic>
      </p:grpSp>
      <p:sp>
        <p:nvSpPr>
          <p:cNvPr id="13329" name="TextBox 13328">
            <a:extLst>
              <a:ext uri="{FF2B5EF4-FFF2-40B4-BE49-F238E27FC236}">
                <a16:creationId xmlns:a16="http://schemas.microsoft.com/office/drawing/2014/main" id="{5DFF74C8-DC95-4505-B672-FCCF90BFD1B2}"/>
              </a:ext>
            </a:extLst>
          </p:cNvPr>
          <p:cNvSpPr txBox="1"/>
          <p:nvPr/>
        </p:nvSpPr>
        <p:spPr>
          <a:xfrm>
            <a:off x="632298" y="6138169"/>
            <a:ext cx="58858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The last-added/first-removed aspect of stacks can help solve many hard problems!</a:t>
            </a:r>
          </a:p>
        </p:txBody>
      </p:sp>
      <p:sp>
        <p:nvSpPr>
          <p:cNvPr id="66" name="Rectangle: Beveled 65">
            <a:extLst>
              <a:ext uri="{FF2B5EF4-FFF2-40B4-BE49-F238E27FC236}">
                <a16:creationId xmlns:a16="http://schemas.microsoft.com/office/drawing/2014/main" id="{76D2E104-A9F3-4840-9DCB-9AEAA03F0DAE}"/>
              </a:ext>
            </a:extLst>
          </p:cNvPr>
          <p:cNvSpPr/>
          <p:nvPr/>
        </p:nvSpPr>
        <p:spPr bwMode="auto">
          <a:xfrm>
            <a:off x="6586865" y="4484561"/>
            <a:ext cx="2412488" cy="2324614"/>
          </a:xfrm>
          <a:prstGeom prst="bevel">
            <a:avLst>
              <a:gd name="adj" fmla="val 504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Uses: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7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Use stacks to find a path through a maze, “undo” in a word processor, and evaluate math expressions.</a:t>
            </a:r>
          </a:p>
        </p:txBody>
      </p:sp>
    </p:spTree>
    <p:extLst>
      <p:ext uri="{BB962C8B-B14F-4D97-AF65-F5344CB8AC3E}">
        <p14:creationId xmlns:p14="http://schemas.microsoft.com/office/powerpoint/2010/main" val="244244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329" grpId="0"/>
      <p:bldP spid="6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88F0-951D-4F23-885A-7C33CE44ED27}" type="slidenum">
              <a:rPr lang="en-US"/>
              <a:pPr/>
              <a:t>20</a:t>
            </a:fld>
            <a:endParaRPr lang="en-US"/>
          </a:p>
        </p:txBody>
      </p:sp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a Maze with a Stack!</a:t>
            </a:r>
          </a:p>
        </p:txBody>
      </p:sp>
      <p:sp>
        <p:nvSpPr>
          <p:cNvPr id="306181" name="Text Box 5"/>
          <p:cNvSpPr txBox="1">
            <a:spLocks noChangeArrowheads="1"/>
          </p:cNvSpPr>
          <p:nvPr/>
        </p:nvSpPr>
        <p:spPr bwMode="auto">
          <a:xfrm>
            <a:off x="381000" y="1189038"/>
            <a:ext cx="81470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We can also use a stack to determine if a maze is solvable:</a:t>
            </a:r>
          </a:p>
        </p:txBody>
      </p:sp>
      <p:sp>
        <p:nvSpPr>
          <p:cNvPr id="306182" name="Rectangle 6"/>
          <p:cNvSpPr>
            <a:spLocks noChangeArrowheads="1"/>
          </p:cNvSpPr>
          <p:nvPr/>
        </p:nvSpPr>
        <p:spPr bwMode="auto">
          <a:xfrm>
            <a:off x="2971800" y="2638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83" name="Rectangle 7"/>
          <p:cNvSpPr>
            <a:spLocks noChangeArrowheads="1"/>
          </p:cNvSpPr>
          <p:nvPr/>
        </p:nvSpPr>
        <p:spPr bwMode="auto">
          <a:xfrm>
            <a:off x="2971800" y="3019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84" name="Rectangle 8"/>
          <p:cNvSpPr>
            <a:spLocks noChangeArrowheads="1"/>
          </p:cNvSpPr>
          <p:nvPr/>
        </p:nvSpPr>
        <p:spPr bwMode="auto">
          <a:xfrm>
            <a:off x="2971800" y="3400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85" name="Rectangle 9"/>
          <p:cNvSpPr>
            <a:spLocks noChangeArrowheads="1"/>
          </p:cNvSpPr>
          <p:nvPr/>
        </p:nvSpPr>
        <p:spPr bwMode="auto">
          <a:xfrm>
            <a:off x="2971800" y="3781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86" name="Rectangle 10"/>
          <p:cNvSpPr>
            <a:spLocks noChangeArrowheads="1"/>
          </p:cNvSpPr>
          <p:nvPr/>
        </p:nvSpPr>
        <p:spPr bwMode="auto">
          <a:xfrm>
            <a:off x="2971800" y="4162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87" name="Rectangle 11"/>
          <p:cNvSpPr>
            <a:spLocks noChangeArrowheads="1"/>
          </p:cNvSpPr>
          <p:nvPr/>
        </p:nvSpPr>
        <p:spPr bwMode="auto">
          <a:xfrm>
            <a:off x="2971800" y="4543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88" name="Rectangle 12"/>
          <p:cNvSpPr>
            <a:spLocks noChangeArrowheads="1"/>
          </p:cNvSpPr>
          <p:nvPr/>
        </p:nvSpPr>
        <p:spPr bwMode="auto">
          <a:xfrm>
            <a:off x="2971800" y="4924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89" name="Rectangle 13"/>
          <p:cNvSpPr>
            <a:spLocks noChangeArrowheads="1"/>
          </p:cNvSpPr>
          <p:nvPr/>
        </p:nvSpPr>
        <p:spPr bwMode="auto">
          <a:xfrm>
            <a:off x="2971800" y="5305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0" name="Rectangle 14"/>
          <p:cNvSpPr>
            <a:spLocks noChangeArrowheads="1"/>
          </p:cNvSpPr>
          <p:nvPr/>
        </p:nvSpPr>
        <p:spPr bwMode="auto">
          <a:xfrm>
            <a:off x="3352800" y="2638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1" name="Rectangle 15"/>
          <p:cNvSpPr>
            <a:spLocks noChangeArrowheads="1"/>
          </p:cNvSpPr>
          <p:nvPr/>
        </p:nvSpPr>
        <p:spPr bwMode="auto">
          <a:xfrm>
            <a:off x="3352800" y="3019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2" name="Rectangle 16"/>
          <p:cNvSpPr>
            <a:spLocks noChangeArrowheads="1"/>
          </p:cNvSpPr>
          <p:nvPr/>
        </p:nvSpPr>
        <p:spPr bwMode="auto">
          <a:xfrm>
            <a:off x="3352800" y="3400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3" name="Rectangle 17"/>
          <p:cNvSpPr>
            <a:spLocks noChangeArrowheads="1"/>
          </p:cNvSpPr>
          <p:nvPr/>
        </p:nvSpPr>
        <p:spPr bwMode="auto">
          <a:xfrm>
            <a:off x="3352800" y="3781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4" name="Rectangle 18"/>
          <p:cNvSpPr>
            <a:spLocks noChangeArrowheads="1"/>
          </p:cNvSpPr>
          <p:nvPr/>
        </p:nvSpPr>
        <p:spPr bwMode="auto">
          <a:xfrm>
            <a:off x="3352800" y="4162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5" name="Rectangle 19"/>
          <p:cNvSpPr>
            <a:spLocks noChangeArrowheads="1"/>
          </p:cNvSpPr>
          <p:nvPr/>
        </p:nvSpPr>
        <p:spPr bwMode="auto">
          <a:xfrm>
            <a:off x="3352800" y="4543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6" name="Rectangle 20"/>
          <p:cNvSpPr>
            <a:spLocks noChangeArrowheads="1"/>
          </p:cNvSpPr>
          <p:nvPr/>
        </p:nvSpPr>
        <p:spPr bwMode="auto">
          <a:xfrm>
            <a:off x="3352800" y="4924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7" name="Rectangle 21"/>
          <p:cNvSpPr>
            <a:spLocks noChangeArrowheads="1"/>
          </p:cNvSpPr>
          <p:nvPr/>
        </p:nvSpPr>
        <p:spPr bwMode="auto">
          <a:xfrm>
            <a:off x="3352800" y="5305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8" name="Rectangle 22"/>
          <p:cNvSpPr>
            <a:spLocks noChangeArrowheads="1"/>
          </p:cNvSpPr>
          <p:nvPr/>
        </p:nvSpPr>
        <p:spPr bwMode="auto">
          <a:xfrm>
            <a:off x="3733800" y="2638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9" name="Rectangle 23"/>
          <p:cNvSpPr>
            <a:spLocks noChangeArrowheads="1"/>
          </p:cNvSpPr>
          <p:nvPr/>
        </p:nvSpPr>
        <p:spPr bwMode="auto">
          <a:xfrm>
            <a:off x="3733800" y="3019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00" name="Rectangle 24"/>
          <p:cNvSpPr>
            <a:spLocks noChangeArrowheads="1"/>
          </p:cNvSpPr>
          <p:nvPr/>
        </p:nvSpPr>
        <p:spPr bwMode="auto">
          <a:xfrm>
            <a:off x="3733800" y="3400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01" name="Rectangle 25"/>
          <p:cNvSpPr>
            <a:spLocks noChangeArrowheads="1"/>
          </p:cNvSpPr>
          <p:nvPr/>
        </p:nvSpPr>
        <p:spPr bwMode="auto">
          <a:xfrm>
            <a:off x="3733800" y="3781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02" name="Rectangle 26"/>
          <p:cNvSpPr>
            <a:spLocks noChangeArrowheads="1"/>
          </p:cNvSpPr>
          <p:nvPr/>
        </p:nvSpPr>
        <p:spPr bwMode="auto">
          <a:xfrm>
            <a:off x="3733800" y="4162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03" name="Rectangle 27"/>
          <p:cNvSpPr>
            <a:spLocks noChangeArrowheads="1"/>
          </p:cNvSpPr>
          <p:nvPr/>
        </p:nvSpPr>
        <p:spPr bwMode="auto">
          <a:xfrm>
            <a:off x="3733800" y="4543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04" name="Rectangle 28"/>
          <p:cNvSpPr>
            <a:spLocks noChangeArrowheads="1"/>
          </p:cNvSpPr>
          <p:nvPr/>
        </p:nvSpPr>
        <p:spPr bwMode="auto">
          <a:xfrm>
            <a:off x="3733800" y="4924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05" name="Rectangle 29"/>
          <p:cNvSpPr>
            <a:spLocks noChangeArrowheads="1"/>
          </p:cNvSpPr>
          <p:nvPr/>
        </p:nvSpPr>
        <p:spPr bwMode="auto">
          <a:xfrm>
            <a:off x="3733800" y="5305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06" name="Rectangle 30"/>
          <p:cNvSpPr>
            <a:spLocks noChangeArrowheads="1"/>
          </p:cNvSpPr>
          <p:nvPr/>
        </p:nvSpPr>
        <p:spPr bwMode="auto">
          <a:xfrm>
            <a:off x="4114800" y="2638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07" name="Rectangle 31"/>
          <p:cNvSpPr>
            <a:spLocks noChangeArrowheads="1"/>
          </p:cNvSpPr>
          <p:nvPr/>
        </p:nvSpPr>
        <p:spPr bwMode="auto">
          <a:xfrm>
            <a:off x="4114800" y="3019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08" name="Rectangle 32"/>
          <p:cNvSpPr>
            <a:spLocks noChangeArrowheads="1"/>
          </p:cNvSpPr>
          <p:nvPr/>
        </p:nvSpPr>
        <p:spPr bwMode="auto">
          <a:xfrm>
            <a:off x="4114800" y="3400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09" name="Rectangle 33"/>
          <p:cNvSpPr>
            <a:spLocks noChangeArrowheads="1"/>
          </p:cNvSpPr>
          <p:nvPr/>
        </p:nvSpPr>
        <p:spPr bwMode="auto">
          <a:xfrm>
            <a:off x="4114800" y="3781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10" name="Rectangle 34"/>
          <p:cNvSpPr>
            <a:spLocks noChangeArrowheads="1"/>
          </p:cNvSpPr>
          <p:nvPr/>
        </p:nvSpPr>
        <p:spPr bwMode="auto">
          <a:xfrm>
            <a:off x="4114800" y="4162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11" name="Rectangle 35"/>
          <p:cNvSpPr>
            <a:spLocks noChangeArrowheads="1"/>
          </p:cNvSpPr>
          <p:nvPr/>
        </p:nvSpPr>
        <p:spPr bwMode="auto">
          <a:xfrm>
            <a:off x="4114800" y="4543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12" name="Rectangle 36"/>
          <p:cNvSpPr>
            <a:spLocks noChangeArrowheads="1"/>
          </p:cNvSpPr>
          <p:nvPr/>
        </p:nvSpPr>
        <p:spPr bwMode="auto">
          <a:xfrm>
            <a:off x="4114800" y="4924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13" name="Rectangle 37"/>
          <p:cNvSpPr>
            <a:spLocks noChangeArrowheads="1"/>
          </p:cNvSpPr>
          <p:nvPr/>
        </p:nvSpPr>
        <p:spPr bwMode="auto">
          <a:xfrm>
            <a:off x="4114800" y="5305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30" name="Rectangle 54"/>
          <p:cNvSpPr>
            <a:spLocks noChangeArrowheads="1"/>
          </p:cNvSpPr>
          <p:nvPr/>
        </p:nvSpPr>
        <p:spPr bwMode="auto">
          <a:xfrm>
            <a:off x="4495800" y="2638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31" name="Rectangle 55"/>
          <p:cNvSpPr>
            <a:spLocks noChangeArrowheads="1"/>
          </p:cNvSpPr>
          <p:nvPr/>
        </p:nvSpPr>
        <p:spPr bwMode="auto">
          <a:xfrm>
            <a:off x="4495800" y="3019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32" name="Rectangle 56"/>
          <p:cNvSpPr>
            <a:spLocks noChangeArrowheads="1"/>
          </p:cNvSpPr>
          <p:nvPr/>
        </p:nvSpPr>
        <p:spPr bwMode="auto">
          <a:xfrm>
            <a:off x="4495800" y="3400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33" name="Rectangle 57"/>
          <p:cNvSpPr>
            <a:spLocks noChangeArrowheads="1"/>
          </p:cNvSpPr>
          <p:nvPr/>
        </p:nvSpPr>
        <p:spPr bwMode="auto">
          <a:xfrm>
            <a:off x="4495800" y="3781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34" name="Rectangle 58"/>
          <p:cNvSpPr>
            <a:spLocks noChangeArrowheads="1"/>
          </p:cNvSpPr>
          <p:nvPr/>
        </p:nvSpPr>
        <p:spPr bwMode="auto">
          <a:xfrm>
            <a:off x="4495800" y="4162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35" name="Rectangle 59"/>
          <p:cNvSpPr>
            <a:spLocks noChangeArrowheads="1"/>
          </p:cNvSpPr>
          <p:nvPr/>
        </p:nvSpPr>
        <p:spPr bwMode="auto">
          <a:xfrm>
            <a:off x="4495800" y="4543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36" name="Rectangle 60"/>
          <p:cNvSpPr>
            <a:spLocks noChangeArrowheads="1"/>
          </p:cNvSpPr>
          <p:nvPr/>
        </p:nvSpPr>
        <p:spPr bwMode="auto">
          <a:xfrm>
            <a:off x="4495800" y="4924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37" name="Rectangle 61"/>
          <p:cNvSpPr>
            <a:spLocks noChangeArrowheads="1"/>
          </p:cNvSpPr>
          <p:nvPr/>
        </p:nvSpPr>
        <p:spPr bwMode="auto">
          <a:xfrm>
            <a:off x="4495800" y="5305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38" name="Rectangle 62"/>
          <p:cNvSpPr>
            <a:spLocks noChangeArrowheads="1"/>
          </p:cNvSpPr>
          <p:nvPr/>
        </p:nvSpPr>
        <p:spPr bwMode="auto">
          <a:xfrm>
            <a:off x="4876800" y="2638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39" name="Rectangle 63"/>
          <p:cNvSpPr>
            <a:spLocks noChangeArrowheads="1"/>
          </p:cNvSpPr>
          <p:nvPr/>
        </p:nvSpPr>
        <p:spPr bwMode="auto">
          <a:xfrm>
            <a:off x="4876800" y="3019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40" name="Rectangle 64"/>
          <p:cNvSpPr>
            <a:spLocks noChangeArrowheads="1"/>
          </p:cNvSpPr>
          <p:nvPr/>
        </p:nvSpPr>
        <p:spPr bwMode="auto">
          <a:xfrm>
            <a:off x="4876800" y="3400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41" name="Rectangle 65"/>
          <p:cNvSpPr>
            <a:spLocks noChangeArrowheads="1"/>
          </p:cNvSpPr>
          <p:nvPr/>
        </p:nvSpPr>
        <p:spPr bwMode="auto">
          <a:xfrm>
            <a:off x="4876800" y="3781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42" name="Rectangle 66"/>
          <p:cNvSpPr>
            <a:spLocks noChangeArrowheads="1"/>
          </p:cNvSpPr>
          <p:nvPr/>
        </p:nvSpPr>
        <p:spPr bwMode="auto">
          <a:xfrm>
            <a:off x="4876800" y="4162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43" name="Rectangle 67"/>
          <p:cNvSpPr>
            <a:spLocks noChangeArrowheads="1"/>
          </p:cNvSpPr>
          <p:nvPr/>
        </p:nvSpPr>
        <p:spPr bwMode="auto">
          <a:xfrm>
            <a:off x="4876800" y="4543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44" name="Rectangle 68"/>
          <p:cNvSpPr>
            <a:spLocks noChangeArrowheads="1"/>
          </p:cNvSpPr>
          <p:nvPr/>
        </p:nvSpPr>
        <p:spPr bwMode="auto">
          <a:xfrm>
            <a:off x="4876800" y="4924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45" name="Rectangle 69"/>
          <p:cNvSpPr>
            <a:spLocks noChangeArrowheads="1"/>
          </p:cNvSpPr>
          <p:nvPr/>
        </p:nvSpPr>
        <p:spPr bwMode="auto">
          <a:xfrm>
            <a:off x="4876800" y="5305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46" name="Rectangle 70"/>
          <p:cNvSpPr>
            <a:spLocks noChangeArrowheads="1"/>
          </p:cNvSpPr>
          <p:nvPr/>
        </p:nvSpPr>
        <p:spPr bwMode="auto">
          <a:xfrm>
            <a:off x="5257800" y="2638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47" name="Rectangle 71"/>
          <p:cNvSpPr>
            <a:spLocks noChangeArrowheads="1"/>
          </p:cNvSpPr>
          <p:nvPr/>
        </p:nvSpPr>
        <p:spPr bwMode="auto">
          <a:xfrm>
            <a:off x="5257800" y="3019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48" name="Rectangle 72"/>
          <p:cNvSpPr>
            <a:spLocks noChangeArrowheads="1"/>
          </p:cNvSpPr>
          <p:nvPr/>
        </p:nvSpPr>
        <p:spPr bwMode="auto">
          <a:xfrm>
            <a:off x="5257800" y="3400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49" name="Rectangle 73"/>
          <p:cNvSpPr>
            <a:spLocks noChangeArrowheads="1"/>
          </p:cNvSpPr>
          <p:nvPr/>
        </p:nvSpPr>
        <p:spPr bwMode="auto">
          <a:xfrm>
            <a:off x="5257800" y="3781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50" name="Rectangle 74"/>
          <p:cNvSpPr>
            <a:spLocks noChangeArrowheads="1"/>
          </p:cNvSpPr>
          <p:nvPr/>
        </p:nvSpPr>
        <p:spPr bwMode="auto">
          <a:xfrm>
            <a:off x="5257800" y="4162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51" name="Rectangle 75"/>
          <p:cNvSpPr>
            <a:spLocks noChangeArrowheads="1"/>
          </p:cNvSpPr>
          <p:nvPr/>
        </p:nvSpPr>
        <p:spPr bwMode="auto">
          <a:xfrm>
            <a:off x="5257800" y="4543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52" name="Rectangle 76"/>
          <p:cNvSpPr>
            <a:spLocks noChangeArrowheads="1"/>
          </p:cNvSpPr>
          <p:nvPr/>
        </p:nvSpPr>
        <p:spPr bwMode="auto">
          <a:xfrm>
            <a:off x="5257800" y="4924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53" name="Rectangle 77"/>
          <p:cNvSpPr>
            <a:spLocks noChangeArrowheads="1"/>
          </p:cNvSpPr>
          <p:nvPr/>
        </p:nvSpPr>
        <p:spPr bwMode="auto">
          <a:xfrm>
            <a:off x="5257800" y="5305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54" name="Rectangle 78"/>
          <p:cNvSpPr>
            <a:spLocks noChangeArrowheads="1"/>
          </p:cNvSpPr>
          <p:nvPr/>
        </p:nvSpPr>
        <p:spPr bwMode="auto">
          <a:xfrm>
            <a:off x="5638800" y="2638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55" name="Rectangle 79"/>
          <p:cNvSpPr>
            <a:spLocks noChangeArrowheads="1"/>
          </p:cNvSpPr>
          <p:nvPr/>
        </p:nvSpPr>
        <p:spPr bwMode="auto">
          <a:xfrm>
            <a:off x="5638800" y="3019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56" name="Rectangle 80"/>
          <p:cNvSpPr>
            <a:spLocks noChangeArrowheads="1"/>
          </p:cNvSpPr>
          <p:nvPr/>
        </p:nvSpPr>
        <p:spPr bwMode="auto">
          <a:xfrm>
            <a:off x="5638800" y="3400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57" name="Rectangle 81"/>
          <p:cNvSpPr>
            <a:spLocks noChangeArrowheads="1"/>
          </p:cNvSpPr>
          <p:nvPr/>
        </p:nvSpPr>
        <p:spPr bwMode="auto">
          <a:xfrm>
            <a:off x="5638800" y="3781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58" name="Rectangle 82"/>
          <p:cNvSpPr>
            <a:spLocks noChangeArrowheads="1"/>
          </p:cNvSpPr>
          <p:nvPr/>
        </p:nvSpPr>
        <p:spPr bwMode="auto">
          <a:xfrm>
            <a:off x="5638800" y="4162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59" name="Rectangle 83"/>
          <p:cNvSpPr>
            <a:spLocks noChangeArrowheads="1"/>
          </p:cNvSpPr>
          <p:nvPr/>
        </p:nvSpPr>
        <p:spPr bwMode="auto">
          <a:xfrm>
            <a:off x="5638800" y="4543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60" name="Rectangle 84"/>
          <p:cNvSpPr>
            <a:spLocks noChangeArrowheads="1"/>
          </p:cNvSpPr>
          <p:nvPr/>
        </p:nvSpPr>
        <p:spPr bwMode="auto">
          <a:xfrm>
            <a:off x="5638800" y="4924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61" name="Rectangle 85"/>
          <p:cNvSpPr>
            <a:spLocks noChangeArrowheads="1"/>
          </p:cNvSpPr>
          <p:nvPr/>
        </p:nvSpPr>
        <p:spPr bwMode="auto">
          <a:xfrm>
            <a:off x="5638800" y="5305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63" name="Text Box 87"/>
          <p:cNvSpPr txBox="1">
            <a:spLocks noChangeArrowheads="1"/>
          </p:cNvSpPr>
          <p:nvPr/>
        </p:nvSpPr>
        <p:spPr bwMode="auto">
          <a:xfrm>
            <a:off x="2590800" y="2574925"/>
            <a:ext cx="377825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500"/>
              <a:t>0</a:t>
            </a:r>
          </a:p>
          <a:p>
            <a:r>
              <a:rPr lang="en-US" sz="2500"/>
              <a:t>1</a:t>
            </a:r>
          </a:p>
          <a:p>
            <a:r>
              <a:rPr lang="en-US" sz="2500"/>
              <a:t>2</a:t>
            </a:r>
          </a:p>
          <a:p>
            <a:r>
              <a:rPr lang="en-US" sz="2500"/>
              <a:t>3</a:t>
            </a:r>
          </a:p>
          <a:p>
            <a:r>
              <a:rPr lang="en-US" sz="2500"/>
              <a:t>4</a:t>
            </a:r>
          </a:p>
          <a:p>
            <a:r>
              <a:rPr lang="en-US" sz="2500"/>
              <a:t>5</a:t>
            </a:r>
          </a:p>
          <a:p>
            <a:r>
              <a:rPr lang="en-US" sz="2500"/>
              <a:t>6</a:t>
            </a:r>
          </a:p>
          <a:p>
            <a:r>
              <a:rPr lang="en-US" sz="2500"/>
              <a:t>7</a:t>
            </a:r>
          </a:p>
        </p:txBody>
      </p:sp>
      <p:sp>
        <p:nvSpPr>
          <p:cNvPr id="306264" name="Text Box 88"/>
          <p:cNvSpPr txBox="1">
            <a:spLocks noChangeArrowheads="1"/>
          </p:cNvSpPr>
          <p:nvPr/>
        </p:nvSpPr>
        <p:spPr bwMode="auto">
          <a:xfrm>
            <a:off x="3022600" y="2165350"/>
            <a:ext cx="301625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500"/>
              <a:t>0  1  2  3  4  5  6  7</a:t>
            </a:r>
          </a:p>
        </p:txBody>
      </p:sp>
      <p:grpSp>
        <p:nvGrpSpPr>
          <p:cNvPr id="306266" name="Group 90"/>
          <p:cNvGrpSpPr>
            <a:grpSpLocks/>
          </p:cNvGrpSpPr>
          <p:nvPr/>
        </p:nvGrpSpPr>
        <p:grpSpPr bwMode="auto">
          <a:xfrm>
            <a:off x="1066800" y="2714625"/>
            <a:ext cx="2438400" cy="822325"/>
            <a:chOff x="144" y="1440"/>
            <a:chExt cx="1536" cy="518"/>
          </a:xfrm>
        </p:grpSpPr>
        <p:sp>
          <p:nvSpPr>
            <p:cNvPr id="306262" name="Text Box 86"/>
            <p:cNvSpPr txBox="1">
              <a:spLocks noChangeArrowheads="1"/>
            </p:cNvSpPr>
            <p:nvPr/>
          </p:nvSpPr>
          <p:spPr bwMode="auto">
            <a:xfrm>
              <a:off x="144" y="1440"/>
              <a:ext cx="619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=""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Start</a:t>
              </a:r>
            </a:p>
            <a:p>
              <a:pPr algn="ctr"/>
              <a:r>
                <a:rPr lang="en-US"/>
                <a:t>(1,1)</a:t>
              </a:r>
            </a:p>
          </p:txBody>
        </p:sp>
        <p:sp>
          <p:nvSpPr>
            <p:cNvPr id="306265" name="Line 89"/>
            <p:cNvSpPr>
              <a:spLocks noChangeShapeType="1"/>
            </p:cNvSpPr>
            <p:nvPr/>
          </p:nvSpPr>
          <p:spPr bwMode="auto">
            <a:xfrm>
              <a:off x="768" y="1536"/>
              <a:ext cx="91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6271" name="Group 95"/>
          <p:cNvGrpSpPr>
            <a:grpSpLocks/>
          </p:cNvGrpSpPr>
          <p:nvPr/>
        </p:nvGrpSpPr>
        <p:grpSpPr bwMode="auto">
          <a:xfrm>
            <a:off x="5537200" y="4238625"/>
            <a:ext cx="2540000" cy="838200"/>
            <a:chOff x="2960" y="2400"/>
            <a:chExt cx="1600" cy="528"/>
          </a:xfrm>
        </p:grpSpPr>
        <p:sp>
          <p:nvSpPr>
            <p:cNvPr id="306268" name="Text Box 92"/>
            <p:cNvSpPr txBox="1">
              <a:spLocks noChangeArrowheads="1"/>
            </p:cNvSpPr>
            <p:nvPr/>
          </p:nvSpPr>
          <p:spPr bwMode="auto">
            <a:xfrm>
              <a:off x="3792" y="2400"/>
              <a:ext cx="768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=""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Finish</a:t>
              </a:r>
            </a:p>
            <a:p>
              <a:pPr algn="ctr"/>
              <a:r>
                <a:rPr lang="en-US"/>
                <a:t>(6,6)</a:t>
              </a:r>
            </a:p>
          </p:txBody>
        </p:sp>
        <p:sp>
          <p:nvSpPr>
            <p:cNvPr id="306269" name="Line 93"/>
            <p:cNvSpPr>
              <a:spLocks noChangeShapeType="1"/>
            </p:cNvSpPr>
            <p:nvPr/>
          </p:nvSpPr>
          <p:spPr bwMode="auto">
            <a:xfrm flipH="1">
              <a:off x="2960" y="2592"/>
              <a:ext cx="816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6270" name="Text Box 94"/>
          <p:cNvSpPr txBox="1">
            <a:spLocks noChangeArrowheads="1"/>
          </p:cNvSpPr>
          <p:nvPr/>
        </p:nvSpPr>
        <p:spPr bwMode="auto">
          <a:xfrm>
            <a:off x="5257800" y="4924425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6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6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6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6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AF3C-EF0A-48B4-916B-30B2A1358EA7}" type="slidenum">
              <a:rPr lang="en-US"/>
              <a:pPr/>
              <a:t>21</a:t>
            </a:fld>
            <a:endParaRPr lang="en-US"/>
          </a:p>
        </p:txBody>
      </p:sp>
      <p:sp>
        <p:nvSpPr>
          <p:cNvPr id="307211" name="Rectangle 11"/>
          <p:cNvSpPr>
            <a:spLocks noChangeArrowheads="1"/>
          </p:cNvSpPr>
          <p:nvPr/>
        </p:nvSpPr>
        <p:spPr bwMode="auto">
          <a:xfrm>
            <a:off x="4648200" y="3048000"/>
            <a:ext cx="3886200" cy="3352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Solving a Maze with a Stack!</a:t>
            </a:r>
          </a:p>
        </p:txBody>
      </p:sp>
      <p:sp>
        <p:nvSpPr>
          <p:cNvPr id="307203" name="Rectangle 3"/>
          <p:cNvSpPr>
            <a:spLocks noChangeArrowheads="1"/>
          </p:cNvSpPr>
          <p:nvPr/>
        </p:nvSpPr>
        <p:spPr bwMode="auto">
          <a:xfrm>
            <a:off x="152400" y="990600"/>
            <a:ext cx="9144000" cy="176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>
                <a:solidFill>
                  <a:schemeClr val="accent2"/>
                </a:solidFill>
                <a:ea typeface="MS Mincho" pitchFamily="49" charset="-128"/>
              </a:rPr>
              <a:t>Inputs</a:t>
            </a:r>
            <a:r>
              <a:rPr lang="en-US" sz="2200">
                <a:solidFill>
                  <a:schemeClr val="tx1"/>
                </a:solidFill>
                <a:ea typeface="MS Mincho" pitchFamily="49" charset="-128"/>
              </a:rPr>
              <a:t>: 10x10 Maze in a 2D array, </a:t>
            </a:r>
          </a:p>
          <a:p>
            <a:r>
              <a:rPr lang="en-US" sz="2200">
                <a:solidFill>
                  <a:schemeClr val="tx1"/>
                </a:solidFill>
                <a:ea typeface="MS Mincho" pitchFamily="49" charset="-128"/>
              </a:rPr>
              <a:t>            Starting point (sx,sy)</a:t>
            </a:r>
            <a:endParaRPr lang="en-US" sz="2200">
              <a:solidFill>
                <a:schemeClr val="tx1"/>
              </a:solidFill>
              <a:cs typeface="Courier New" pitchFamily="49" charset="0"/>
            </a:endParaRPr>
          </a:p>
          <a:p>
            <a:pPr eaLnBrk="0" hangingPunct="0"/>
            <a:r>
              <a:rPr lang="en-US" sz="2200">
                <a:solidFill>
                  <a:schemeClr val="tx1"/>
                </a:solidFill>
                <a:ea typeface="MS Mincho" pitchFamily="49" charset="-128"/>
              </a:rPr>
              <a:t>            Ending point (ex,ey)</a:t>
            </a:r>
          </a:p>
          <a:p>
            <a:pPr eaLnBrk="0" hangingPunct="0"/>
            <a:r>
              <a:rPr lang="en-US" sz="2200">
                <a:solidFill>
                  <a:schemeClr val="accent2"/>
                </a:solidFill>
                <a:ea typeface="MS Mincho" pitchFamily="49" charset="-128"/>
              </a:rPr>
              <a:t>Output</a:t>
            </a:r>
            <a:r>
              <a:rPr lang="en-US" sz="2200">
                <a:solidFill>
                  <a:schemeClr val="tx1"/>
                </a:solidFill>
                <a:ea typeface="MS Mincho" pitchFamily="49" charset="-128"/>
              </a:rPr>
              <a:t>: TRUE if the maze can be solved, FALSE otherwise</a:t>
            </a:r>
          </a:p>
          <a:p>
            <a:pPr eaLnBrk="0" hangingPunct="0"/>
            <a:r>
              <a:rPr lang="en-US" sz="2200">
                <a:solidFill>
                  <a:schemeClr val="accent2"/>
                </a:solidFill>
                <a:ea typeface="MS Mincho" pitchFamily="49" charset="-128"/>
              </a:rPr>
              <a:t>Private data</a:t>
            </a:r>
            <a:r>
              <a:rPr lang="en-US" sz="2200">
                <a:solidFill>
                  <a:schemeClr val="tx1"/>
                </a:solidFill>
                <a:ea typeface="MS Mincho" pitchFamily="49" charset="-128"/>
              </a:rPr>
              <a:t>: a stack of </a:t>
            </a:r>
            <a:r>
              <a:rPr lang="en-US" sz="2200" i="1">
                <a:solidFill>
                  <a:srgbClr val="990000"/>
                </a:solidFill>
                <a:ea typeface="MS Mincho" pitchFamily="49" charset="-128"/>
              </a:rPr>
              <a:t>points</a:t>
            </a:r>
            <a:endParaRPr lang="en-US" sz="2200" i="1">
              <a:solidFill>
                <a:srgbClr val="990000"/>
              </a:solidFill>
            </a:endParaRPr>
          </a:p>
        </p:txBody>
      </p:sp>
      <p:grpSp>
        <p:nvGrpSpPr>
          <p:cNvPr id="307204" name="Group 4"/>
          <p:cNvGrpSpPr>
            <a:grpSpLocks/>
          </p:cNvGrpSpPr>
          <p:nvPr/>
        </p:nvGrpSpPr>
        <p:grpSpPr bwMode="auto">
          <a:xfrm>
            <a:off x="457200" y="3302000"/>
            <a:ext cx="3810000" cy="2628900"/>
            <a:chOff x="288" y="2080"/>
            <a:chExt cx="2400" cy="1656"/>
          </a:xfrm>
        </p:grpSpPr>
        <p:sp>
          <p:nvSpPr>
            <p:cNvPr id="307205" name="Rectangle 5"/>
            <p:cNvSpPr>
              <a:spLocks noChangeArrowheads="1"/>
            </p:cNvSpPr>
            <p:nvPr/>
          </p:nvSpPr>
          <p:spPr bwMode="auto">
            <a:xfrm>
              <a:off x="288" y="2096"/>
              <a:ext cx="2008" cy="16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206" name="Rectangle 6"/>
            <p:cNvSpPr>
              <a:spLocks noChangeArrowheads="1"/>
            </p:cNvSpPr>
            <p:nvPr/>
          </p:nvSpPr>
          <p:spPr bwMode="auto">
            <a:xfrm>
              <a:off x="288" y="2080"/>
              <a:ext cx="2400" cy="16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=""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sz="1800" b="1" dirty="0">
                  <a:solidFill>
                    <a:srgbClr val="000099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endParaRPr lang="en-US" sz="1800" b="1" dirty="0">
                <a:solidFill>
                  <a:srgbClr val="000099"/>
                </a:solidFill>
                <a:latin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endParaRPr lang="en-US" sz="1800" b="1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public:</a:t>
              </a:r>
              <a:endParaRPr lang="en-US" sz="1800" b="1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Point(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x,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y);</a:t>
              </a:r>
              <a:endParaRPr lang="en-US" sz="1800" b="1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getx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()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  <a:endParaRPr lang="en-US" sz="1800" b="1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gety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()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private:</a:t>
              </a: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m_x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m_y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      </a:t>
              </a:r>
              <a:endParaRPr lang="en-US" sz="1800" b="1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};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307207" name="Rectangle 7"/>
          <p:cNvSpPr>
            <a:spLocks noChangeArrowheads="1"/>
          </p:cNvSpPr>
          <p:nvPr/>
        </p:nvSpPr>
        <p:spPr bwMode="auto">
          <a:xfrm>
            <a:off x="4648200" y="3013075"/>
            <a:ext cx="3810000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Stack 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Stack();	  // c’tor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void push(</a:t>
            </a:r>
            <a:r>
              <a:rPr lang="en-US" sz="18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&amp;p); 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Point pop();</a:t>
            </a:r>
            <a:b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...</a:t>
            </a: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...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};</a:t>
            </a: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22C6D-7A32-45AD-9921-E1E506181B53}" type="slidenum">
              <a:rPr lang="en-US"/>
              <a:pPr/>
              <a:t>22</a:t>
            </a:fld>
            <a:endParaRPr lang="en-US"/>
          </a:p>
        </p:txBody>
      </p:sp>
      <p:sp>
        <p:nvSpPr>
          <p:cNvPr id="419842" name="Rectangle 2"/>
          <p:cNvSpPr>
            <a:spLocks noChangeArrowheads="1"/>
          </p:cNvSpPr>
          <p:nvPr/>
        </p:nvSpPr>
        <p:spPr bwMode="auto">
          <a:xfrm>
            <a:off x="685800" y="-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Solving a Maze with a Stack!</a:t>
            </a:r>
          </a:p>
        </p:txBody>
      </p:sp>
      <p:sp>
        <p:nvSpPr>
          <p:cNvPr id="419843" name="Text Box 3"/>
          <p:cNvSpPr txBox="1">
            <a:spLocks noChangeArrowheads="1"/>
          </p:cNvSpPr>
          <p:nvPr/>
        </p:nvSpPr>
        <p:spPr bwMode="auto">
          <a:xfrm>
            <a:off x="288925" y="1219200"/>
            <a:ext cx="6188075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1.   PUSH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starting point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onto the stack.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2.  Mark the </a:t>
            </a:r>
            <a:r>
              <a:rPr lang="en-US" sz="1800" dirty="0">
                <a:solidFill>
                  <a:schemeClr val="accent2"/>
                </a:solidFill>
                <a:latin typeface="Comic Sans MS" pitchFamily="66" charset="0"/>
              </a:rPr>
              <a:t>starting point 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as “discovered.”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3.  While the stack is not empty: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	A.  POP the top point off the stack into a variable.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	B.  If we’re at the endpoint, DONE!  Otherwise…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	C.  If slot to the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WEST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  Mark (curx-1,cury) as “discovered”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  PUSH (curx-1,cury) on stack.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	D.  If slot to the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EAST 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  Mark (curx+1,cury) as “discovered”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  PUSH (curx+1,cury) on stack.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	E.  If slot to the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NORTH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  Mark (curx,cury-1) as “discovered”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  PUSH (curx,cury-1) on stack.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	F.  If slot to the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SOUTH 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  Mark (curx,cury+1) as “discovered”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  PUSH (curx,cury+1) on stack.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4. If the stack is empty and we haven’t reached our</a:t>
            </a:r>
            <a:br>
              <a:rPr lang="en-US" sz="1800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goal position, then the maze is unsolvable.</a:t>
            </a:r>
          </a:p>
        </p:txBody>
      </p:sp>
      <p:sp>
        <p:nvSpPr>
          <p:cNvPr id="419844" name="Rectangle 4"/>
          <p:cNvSpPr>
            <a:spLocks noChangeArrowheads="1"/>
          </p:cNvSpPr>
          <p:nvPr/>
        </p:nvSpPr>
        <p:spPr bwMode="auto">
          <a:xfrm>
            <a:off x="6629400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45" name="Rectangle 5"/>
          <p:cNvSpPr>
            <a:spLocks noChangeArrowheads="1"/>
          </p:cNvSpPr>
          <p:nvPr/>
        </p:nvSpPr>
        <p:spPr bwMode="auto">
          <a:xfrm>
            <a:off x="6629400" y="16367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46" name="Rectangle 6"/>
          <p:cNvSpPr>
            <a:spLocks noChangeArrowheads="1"/>
          </p:cNvSpPr>
          <p:nvPr/>
        </p:nvSpPr>
        <p:spPr bwMode="auto">
          <a:xfrm>
            <a:off x="6629400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47" name="Rectangle 7"/>
          <p:cNvSpPr>
            <a:spLocks noChangeArrowheads="1"/>
          </p:cNvSpPr>
          <p:nvPr/>
        </p:nvSpPr>
        <p:spPr bwMode="auto">
          <a:xfrm>
            <a:off x="6629400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48" name="Rectangle 8"/>
          <p:cNvSpPr>
            <a:spLocks noChangeArrowheads="1"/>
          </p:cNvSpPr>
          <p:nvPr/>
        </p:nvSpPr>
        <p:spPr bwMode="auto">
          <a:xfrm>
            <a:off x="6629400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49" name="Rectangle 9"/>
          <p:cNvSpPr>
            <a:spLocks noChangeArrowheads="1"/>
          </p:cNvSpPr>
          <p:nvPr/>
        </p:nvSpPr>
        <p:spPr bwMode="auto">
          <a:xfrm>
            <a:off x="6629400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50" name="Rectangle 10"/>
          <p:cNvSpPr>
            <a:spLocks noChangeArrowheads="1"/>
          </p:cNvSpPr>
          <p:nvPr/>
        </p:nvSpPr>
        <p:spPr bwMode="auto">
          <a:xfrm>
            <a:off x="6629400" y="2960688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51" name="Rectangle 11"/>
          <p:cNvSpPr>
            <a:spLocks noChangeArrowheads="1"/>
          </p:cNvSpPr>
          <p:nvPr/>
        </p:nvSpPr>
        <p:spPr bwMode="auto">
          <a:xfrm>
            <a:off x="6629400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52" name="Rectangle 12"/>
          <p:cNvSpPr>
            <a:spLocks noChangeArrowheads="1"/>
          </p:cNvSpPr>
          <p:nvPr/>
        </p:nvSpPr>
        <p:spPr bwMode="auto">
          <a:xfrm>
            <a:off x="6880225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53" name="Rectangle 13"/>
          <p:cNvSpPr>
            <a:spLocks noChangeArrowheads="1"/>
          </p:cNvSpPr>
          <p:nvPr/>
        </p:nvSpPr>
        <p:spPr bwMode="auto">
          <a:xfrm>
            <a:off x="6880225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54" name="Rectangle 14"/>
          <p:cNvSpPr>
            <a:spLocks noChangeArrowheads="1"/>
          </p:cNvSpPr>
          <p:nvPr/>
        </p:nvSpPr>
        <p:spPr bwMode="auto">
          <a:xfrm>
            <a:off x="6880225" y="1901825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55" name="Rectangle 15"/>
          <p:cNvSpPr>
            <a:spLocks noChangeArrowheads="1"/>
          </p:cNvSpPr>
          <p:nvPr/>
        </p:nvSpPr>
        <p:spPr bwMode="auto">
          <a:xfrm>
            <a:off x="6891338" y="2433638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56" name="Rectangle 16"/>
          <p:cNvSpPr>
            <a:spLocks noChangeArrowheads="1"/>
          </p:cNvSpPr>
          <p:nvPr/>
        </p:nvSpPr>
        <p:spPr bwMode="auto">
          <a:xfrm>
            <a:off x="6886575" y="21621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57" name="Rectangle 17"/>
          <p:cNvSpPr>
            <a:spLocks noChangeArrowheads="1"/>
          </p:cNvSpPr>
          <p:nvPr/>
        </p:nvSpPr>
        <p:spPr bwMode="auto">
          <a:xfrm>
            <a:off x="6880225" y="26955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58" name="Rectangle 18"/>
          <p:cNvSpPr>
            <a:spLocks noChangeArrowheads="1"/>
          </p:cNvSpPr>
          <p:nvPr/>
        </p:nvSpPr>
        <p:spPr bwMode="auto">
          <a:xfrm>
            <a:off x="6880225" y="2960688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59" name="Rectangle 19"/>
          <p:cNvSpPr>
            <a:spLocks noChangeArrowheads="1"/>
          </p:cNvSpPr>
          <p:nvPr/>
        </p:nvSpPr>
        <p:spPr bwMode="auto">
          <a:xfrm>
            <a:off x="6880225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60" name="Rectangle 20"/>
          <p:cNvSpPr>
            <a:spLocks noChangeArrowheads="1"/>
          </p:cNvSpPr>
          <p:nvPr/>
        </p:nvSpPr>
        <p:spPr bwMode="auto">
          <a:xfrm>
            <a:off x="7129463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61" name="Rectangle 21"/>
          <p:cNvSpPr>
            <a:spLocks noChangeArrowheads="1"/>
          </p:cNvSpPr>
          <p:nvPr/>
        </p:nvSpPr>
        <p:spPr bwMode="auto">
          <a:xfrm>
            <a:off x="7129463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62" name="Rectangle 22"/>
          <p:cNvSpPr>
            <a:spLocks noChangeArrowheads="1"/>
          </p:cNvSpPr>
          <p:nvPr/>
        </p:nvSpPr>
        <p:spPr bwMode="auto">
          <a:xfrm>
            <a:off x="7129463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63" name="Rectangle 23"/>
          <p:cNvSpPr>
            <a:spLocks noChangeArrowheads="1"/>
          </p:cNvSpPr>
          <p:nvPr/>
        </p:nvSpPr>
        <p:spPr bwMode="auto">
          <a:xfrm>
            <a:off x="7129463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64" name="Rectangle 24"/>
          <p:cNvSpPr>
            <a:spLocks noChangeArrowheads="1"/>
          </p:cNvSpPr>
          <p:nvPr/>
        </p:nvSpPr>
        <p:spPr bwMode="auto">
          <a:xfrm>
            <a:off x="7129463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65" name="Rectangle 25"/>
          <p:cNvSpPr>
            <a:spLocks noChangeArrowheads="1"/>
          </p:cNvSpPr>
          <p:nvPr/>
        </p:nvSpPr>
        <p:spPr bwMode="auto">
          <a:xfrm>
            <a:off x="7129463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66" name="Rectangle 26"/>
          <p:cNvSpPr>
            <a:spLocks noChangeArrowheads="1"/>
          </p:cNvSpPr>
          <p:nvPr/>
        </p:nvSpPr>
        <p:spPr bwMode="auto">
          <a:xfrm>
            <a:off x="7129463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67" name="Rectangle 27"/>
          <p:cNvSpPr>
            <a:spLocks noChangeArrowheads="1"/>
          </p:cNvSpPr>
          <p:nvPr/>
        </p:nvSpPr>
        <p:spPr bwMode="auto">
          <a:xfrm>
            <a:off x="7129463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68" name="Rectangle 28"/>
          <p:cNvSpPr>
            <a:spLocks noChangeArrowheads="1"/>
          </p:cNvSpPr>
          <p:nvPr/>
        </p:nvSpPr>
        <p:spPr bwMode="auto">
          <a:xfrm>
            <a:off x="7380288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69" name="Rectangle 29"/>
          <p:cNvSpPr>
            <a:spLocks noChangeArrowheads="1"/>
          </p:cNvSpPr>
          <p:nvPr/>
        </p:nvSpPr>
        <p:spPr bwMode="auto">
          <a:xfrm>
            <a:off x="7380288" y="1636713"/>
            <a:ext cx="249237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0" name="Rectangle 30"/>
          <p:cNvSpPr>
            <a:spLocks noChangeArrowheads="1"/>
          </p:cNvSpPr>
          <p:nvPr/>
        </p:nvSpPr>
        <p:spPr bwMode="auto">
          <a:xfrm>
            <a:off x="7380288" y="1901825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1" name="Rectangle 31"/>
          <p:cNvSpPr>
            <a:spLocks noChangeArrowheads="1"/>
          </p:cNvSpPr>
          <p:nvPr/>
        </p:nvSpPr>
        <p:spPr bwMode="auto">
          <a:xfrm>
            <a:off x="7380288" y="2165350"/>
            <a:ext cx="249237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2" name="Rectangle 32"/>
          <p:cNvSpPr>
            <a:spLocks noChangeArrowheads="1"/>
          </p:cNvSpPr>
          <p:nvPr/>
        </p:nvSpPr>
        <p:spPr bwMode="auto">
          <a:xfrm>
            <a:off x="7380288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3" name="Rectangle 33"/>
          <p:cNvSpPr>
            <a:spLocks noChangeArrowheads="1"/>
          </p:cNvSpPr>
          <p:nvPr/>
        </p:nvSpPr>
        <p:spPr bwMode="auto">
          <a:xfrm>
            <a:off x="7380288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4" name="Rectangle 34"/>
          <p:cNvSpPr>
            <a:spLocks noChangeArrowheads="1"/>
          </p:cNvSpPr>
          <p:nvPr/>
        </p:nvSpPr>
        <p:spPr bwMode="auto">
          <a:xfrm>
            <a:off x="7380288" y="2960688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5" name="Rectangle 35"/>
          <p:cNvSpPr>
            <a:spLocks noChangeArrowheads="1"/>
          </p:cNvSpPr>
          <p:nvPr/>
        </p:nvSpPr>
        <p:spPr bwMode="auto">
          <a:xfrm>
            <a:off x="7380288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6" name="Rectangle 36"/>
          <p:cNvSpPr>
            <a:spLocks noChangeArrowheads="1"/>
          </p:cNvSpPr>
          <p:nvPr/>
        </p:nvSpPr>
        <p:spPr bwMode="auto">
          <a:xfrm>
            <a:off x="7629525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7" name="Rectangle 37"/>
          <p:cNvSpPr>
            <a:spLocks noChangeArrowheads="1"/>
          </p:cNvSpPr>
          <p:nvPr/>
        </p:nvSpPr>
        <p:spPr bwMode="auto">
          <a:xfrm>
            <a:off x="7629525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8" name="Rectangle 38"/>
          <p:cNvSpPr>
            <a:spLocks noChangeArrowheads="1"/>
          </p:cNvSpPr>
          <p:nvPr/>
        </p:nvSpPr>
        <p:spPr bwMode="auto">
          <a:xfrm>
            <a:off x="7629525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9" name="Rectangle 39"/>
          <p:cNvSpPr>
            <a:spLocks noChangeArrowheads="1"/>
          </p:cNvSpPr>
          <p:nvPr/>
        </p:nvSpPr>
        <p:spPr bwMode="auto">
          <a:xfrm>
            <a:off x="7629525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0" name="Rectangle 40"/>
          <p:cNvSpPr>
            <a:spLocks noChangeArrowheads="1"/>
          </p:cNvSpPr>
          <p:nvPr/>
        </p:nvSpPr>
        <p:spPr bwMode="auto">
          <a:xfrm>
            <a:off x="7629525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1" name="Rectangle 41"/>
          <p:cNvSpPr>
            <a:spLocks noChangeArrowheads="1"/>
          </p:cNvSpPr>
          <p:nvPr/>
        </p:nvSpPr>
        <p:spPr bwMode="auto">
          <a:xfrm>
            <a:off x="7629525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2" name="Rectangle 42"/>
          <p:cNvSpPr>
            <a:spLocks noChangeArrowheads="1"/>
          </p:cNvSpPr>
          <p:nvPr/>
        </p:nvSpPr>
        <p:spPr bwMode="auto">
          <a:xfrm>
            <a:off x="7629525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3" name="Rectangle 43"/>
          <p:cNvSpPr>
            <a:spLocks noChangeArrowheads="1"/>
          </p:cNvSpPr>
          <p:nvPr/>
        </p:nvSpPr>
        <p:spPr bwMode="auto">
          <a:xfrm>
            <a:off x="7629525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4" name="Rectangle 44"/>
          <p:cNvSpPr>
            <a:spLocks noChangeArrowheads="1"/>
          </p:cNvSpPr>
          <p:nvPr/>
        </p:nvSpPr>
        <p:spPr bwMode="auto">
          <a:xfrm>
            <a:off x="7880350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5" name="Rectangle 45"/>
          <p:cNvSpPr>
            <a:spLocks noChangeArrowheads="1"/>
          </p:cNvSpPr>
          <p:nvPr/>
        </p:nvSpPr>
        <p:spPr bwMode="auto">
          <a:xfrm>
            <a:off x="7880350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6" name="Rectangle 46"/>
          <p:cNvSpPr>
            <a:spLocks noChangeArrowheads="1"/>
          </p:cNvSpPr>
          <p:nvPr/>
        </p:nvSpPr>
        <p:spPr bwMode="auto">
          <a:xfrm>
            <a:off x="7880350" y="1901825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7" name="Rectangle 47"/>
          <p:cNvSpPr>
            <a:spLocks noChangeArrowheads="1"/>
          </p:cNvSpPr>
          <p:nvPr/>
        </p:nvSpPr>
        <p:spPr bwMode="auto">
          <a:xfrm>
            <a:off x="7880350" y="2165350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8" name="Rectangle 48"/>
          <p:cNvSpPr>
            <a:spLocks noChangeArrowheads="1"/>
          </p:cNvSpPr>
          <p:nvPr/>
        </p:nvSpPr>
        <p:spPr bwMode="auto">
          <a:xfrm>
            <a:off x="7880350" y="243046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9" name="Rectangle 49"/>
          <p:cNvSpPr>
            <a:spLocks noChangeArrowheads="1"/>
          </p:cNvSpPr>
          <p:nvPr/>
        </p:nvSpPr>
        <p:spPr bwMode="auto">
          <a:xfrm>
            <a:off x="7880350" y="2695575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0" name="Rectangle 50"/>
          <p:cNvSpPr>
            <a:spLocks noChangeArrowheads="1"/>
          </p:cNvSpPr>
          <p:nvPr/>
        </p:nvSpPr>
        <p:spPr bwMode="auto">
          <a:xfrm>
            <a:off x="7880350" y="2960688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1" name="Rectangle 51"/>
          <p:cNvSpPr>
            <a:spLocks noChangeArrowheads="1"/>
          </p:cNvSpPr>
          <p:nvPr/>
        </p:nvSpPr>
        <p:spPr bwMode="auto">
          <a:xfrm>
            <a:off x="7880350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2" name="Rectangle 52"/>
          <p:cNvSpPr>
            <a:spLocks noChangeArrowheads="1"/>
          </p:cNvSpPr>
          <p:nvPr/>
        </p:nvSpPr>
        <p:spPr bwMode="auto">
          <a:xfrm>
            <a:off x="8129588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3" name="Rectangle 53"/>
          <p:cNvSpPr>
            <a:spLocks noChangeArrowheads="1"/>
          </p:cNvSpPr>
          <p:nvPr/>
        </p:nvSpPr>
        <p:spPr bwMode="auto">
          <a:xfrm>
            <a:off x="8129588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4" name="Rectangle 54"/>
          <p:cNvSpPr>
            <a:spLocks noChangeArrowheads="1"/>
          </p:cNvSpPr>
          <p:nvPr/>
        </p:nvSpPr>
        <p:spPr bwMode="auto">
          <a:xfrm>
            <a:off x="8129588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5" name="Rectangle 55"/>
          <p:cNvSpPr>
            <a:spLocks noChangeArrowheads="1"/>
          </p:cNvSpPr>
          <p:nvPr/>
        </p:nvSpPr>
        <p:spPr bwMode="auto">
          <a:xfrm>
            <a:off x="8129588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6" name="Rectangle 56"/>
          <p:cNvSpPr>
            <a:spLocks noChangeArrowheads="1"/>
          </p:cNvSpPr>
          <p:nvPr/>
        </p:nvSpPr>
        <p:spPr bwMode="auto">
          <a:xfrm>
            <a:off x="8129588" y="243046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7" name="Rectangle 57"/>
          <p:cNvSpPr>
            <a:spLocks noChangeArrowheads="1"/>
          </p:cNvSpPr>
          <p:nvPr/>
        </p:nvSpPr>
        <p:spPr bwMode="auto">
          <a:xfrm>
            <a:off x="8129588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8" name="Rectangle 58"/>
          <p:cNvSpPr>
            <a:spLocks noChangeArrowheads="1"/>
          </p:cNvSpPr>
          <p:nvPr/>
        </p:nvSpPr>
        <p:spPr bwMode="auto">
          <a:xfrm>
            <a:off x="8129588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9" name="Rectangle 59"/>
          <p:cNvSpPr>
            <a:spLocks noChangeArrowheads="1"/>
          </p:cNvSpPr>
          <p:nvPr/>
        </p:nvSpPr>
        <p:spPr bwMode="auto">
          <a:xfrm>
            <a:off x="8129588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0" name="Rectangle 60"/>
          <p:cNvSpPr>
            <a:spLocks noChangeArrowheads="1"/>
          </p:cNvSpPr>
          <p:nvPr/>
        </p:nvSpPr>
        <p:spPr bwMode="auto">
          <a:xfrm>
            <a:off x="8380413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1" name="Rectangle 61"/>
          <p:cNvSpPr>
            <a:spLocks noChangeArrowheads="1"/>
          </p:cNvSpPr>
          <p:nvPr/>
        </p:nvSpPr>
        <p:spPr bwMode="auto">
          <a:xfrm>
            <a:off x="8380413" y="16367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2" name="Rectangle 62"/>
          <p:cNvSpPr>
            <a:spLocks noChangeArrowheads="1"/>
          </p:cNvSpPr>
          <p:nvPr/>
        </p:nvSpPr>
        <p:spPr bwMode="auto">
          <a:xfrm>
            <a:off x="8380413" y="1901825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3" name="Rectangle 63"/>
          <p:cNvSpPr>
            <a:spLocks noChangeArrowheads="1"/>
          </p:cNvSpPr>
          <p:nvPr/>
        </p:nvSpPr>
        <p:spPr bwMode="auto">
          <a:xfrm>
            <a:off x="8380413" y="216535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4" name="Rectangle 64"/>
          <p:cNvSpPr>
            <a:spLocks noChangeArrowheads="1"/>
          </p:cNvSpPr>
          <p:nvPr/>
        </p:nvSpPr>
        <p:spPr bwMode="auto">
          <a:xfrm>
            <a:off x="8380413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5" name="Rectangle 65"/>
          <p:cNvSpPr>
            <a:spLocks noChangeArrowheads="1"/>
          </p:cNvSpPr>
          <p:nvPr/>
        </p:nvSpPr>
        <p:spPr bwMode="auto">
          <a:xfrm>
            <a:off x="8380413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6" name="Rectangle 66"/>
          <p:cNvSpPr>
            <a:spLocks noChangeArrowheads="1"/>
          </p:cNvSpPr>
          <p:nvPr/>
        </p:nvSpPr>
        <p:spPr bwMode="auto">
          <a:xfrm>
            <a:off x="8380413" y="2960688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7" name="Rectangle 67"/>
          <p:cNvSpPr>
            <a:spLocks noChangeArrowheads="1"/>
          </p:cNvSpPr>
          <p:nvPr/>
        </p:nvSpPr>
        <p:spPr bwMode="auto">
          <a:xfrm>
            <a:off x="8380413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8" name="Text Box 68"/>
          <p:cNvSpPr txBox="1">
            <a:spLocks noChangeArrowheads="1"/>
          </p:cNvSpPr>
          <p:nvPr/>
        </p:nvSpPr>
        <p:spPr bwMode="auto">
          <a:xfrm>
            <a:off x="6248400" y="1344613"/>
            <a:ext cx="315913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</a:t>
            </a:r>
          </a:p>
          <a:p>
            <a:r>
              <a:rPr lang="en-US" sz="1700"/>
              <a:t>1</a:t>
            </a:r>
          </a:p>
          <a:p>
            <a:r>
              <a:rPr lang="en-US" sz="1700"/>
              <a:t>2</a:t>
            </a:r>
          </a:p>
          <a:p>
            <a:r>
              <a:rPr lang="en-US" sz="1700"/>
              <a:t>3</a:t>
            </a:r>
          </a:p>
          <a:p>
            <a:r>
              <a:rPr lang="en-US" sz="1700"/>
              <a:t>4</a:t>
            </a:r>
          </a:p>
          <a:p>
            <a:r>
              <a:rPr lang="en-US" sz="1700"/>
              <a:t>5</a:t>
            </a:r>
          </a:p>
          <a:p>
            <a:r>
              <a:rPr lang="en-US" sz="1700"/>
              <a:t>6</a:t>
            </a:r>
          </a:p>
          <a:p>
            <a:r>
              <a:rPr lang="en-US" sz="1700"/>
              <a:t>7</a:t>
            </a:r>
          </a:p>
        </p:txBody>
      </p:sp>
      <p:sp>
        <p:nvSpPr>
          <p:cNvPr id="419909" name="Text Box 69"/>
          <p:cNvSpPr txBox="1">
            <a:spLocks noChangeArrowheads="1"/>
          </p:cNvSpPr>
          <p:nvPr/>
        </p:nvSpPr>
        <p:spPr bwMode="auto">
          <a:xfrm>
            <a:off x="6629400" y="1020763"/>
            <a:ext cx="2049463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0  1  2  3  4  5  6 7</a:t>
            </a:r>
          </a:p>
        </p:txBody>
      </p:sp>
      <p:sp>
        <p:nvSpPr>
          <p:cNvPr id="419910" name="Text Box 70"/>
          <p:cNvSpPr txBox="1">
            <a:spLocks noChangeArrowheads="1"/>
          </p:cNvSpPr>
          <p:nvPr/>
        </p:nvSpPr>
        <p:spPr bwMode="auto">
          <a:xfrm>
            <a:off x="8074025" y="2840038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x</a:t>
            </a:r>
          </a:p>
        </p:txBody>
      </p:sp>
      <p:grpSp>
        <p:nvGrpSpPr>
          <p:cNvPr id="419911" name="Group 71"/>
          <p:cNvGrpSpPr>
            <a:grpSpLocks/>
          </p:cNvGrpSpPr>
          <p:nvPr/>
        </p:nvGrpSpPr>
        <p:grpSpPr bwMode="auto">
          <a:xfrm>
            <a:off x="4572000" y="762000"/>
            <a:ext cx="2374900" cy="915988"/>
            <a:chOff x="2880" y="480"/>
            <a:chExt cx="1496" cy="577"/>
          </a:xfrm>
        </p:grpSpPr>
        <p:sp>
          <p:nvSpPr>
            <p:cNvPr id="419912" name="Text Box 72"/>
            <p:cNvSpPr txBox="1">
              <a:spLocks noChangeArrowheads="1"/>
            </p:cNvSpPr>
            <p:nvPr/>
          </p:nvSpPr>
          <p:spPr bwMode="auto">
            <a:xfrm>
              <a:off x="2880" y="480"/>
              <a:ext cx="10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=""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sx,sy = 1,1</a:t>
              </a:r>
            </a:p>
          </p:txBody>
        </p:sp>
        <p:sp>
          <p:nvSpPr>
            <p:cNvPr id="419913" name="Line 73"/>
            <p:cNvSpPr>
              <a:spLocks noChangeShapeType="1"/>
            </p:cNvSpPr>
            <p:nvPr/>
          </p:nvSpPr>
          <p:spPr bwMode="auto">
            <a:xfrm>
              <a:off x="3792" y="720"/>
              <a:ext cx="584" cy="33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9923" name="Line 83"/>
          <p:cNvSpPr>
            <a:spLocks noChangeShapeType="1"/>
          </p:cNvSpPr>
          <p:nvPr/>
        </p:nvSpPr>
        <p:spPr bwMode="auto">
          <a:xfrm>
            <a:off x="42863" y="13906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27" name="Text Box 87"/>
          <p:cNvSpPr txBox="1">
            <a:spLocks noChangeArrowheads="1"/>
          </p:cNvSpPr>
          <p:nvPr/>
        </p:nvSpPr>
        <p:spPr bwMode="auto">
          <a:xfrm>
            <a:off x="6826250" y="1573213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19932" name="Text Box 92"/>
          <p:cNvSpPr txBox="1">
            <a:spLocks noChangeArrowheads="1"/>
          </p:cNvSpPr>
          <p:nvPr/>
        </p:nvSpPr>
        <p:spPr bwMode="auto">
          <a:xfrm>
            <a:off x="6588125" y="154146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19956" name="Text Box 116"/>
          <p:cNvSpPr txBox="1">
            <a:spLocks noChangeArrowheads="1"/>
          </p:cNvSpPr>
          <p:nvPr/>
        </p:nvSpPr>
        <p:spPr bwMode="auto">
          <a:xfrm>
            <a:off x="7086600" y="153511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20008" name="Line 168"/>
          <p:cNvSpPr>
            <a:spLocks noChangeShapeType="1"/>
          </p:cNvSpPr>
          <p:nvPr/>
        </p:nvSpPr>
        <p:spPr bwMode="auto">
          <a:xfrm>
            <a:off x="7678497" y="6372225"/>
            <a:ext cx="1219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09" name="Rectangle 169"/>
          <p:cNvSpPr>
            <a:spLocks noChangeArrowheads="1"/>
          </p:cNvSpPr>
          <p:nvPr/>
        </p:nvSpPr>
        <p:spPr bwMode="auto">
          <a:xfrm>
            <a:off x="7692785" y="6053138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1 , 1</a:t>
            </a:r>
          </a:p>
        </p:txBody>
      </p:sp>
      <p:sp>
        <p:nvSpPr>
          <p:cNvPr id="420010" name="Line 170"/>
          <p:cNvSpPr>
            <a:spLocks noChangeShapeType="1"/>
          </p:cNvSpPr>
          <p:nvPr/>
        </p:nvSpPr>
        <p:spPr bwMode="auto">
          <a:xfrm>
            <a:off x="47625" y="164782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11" name="Line 171"/>
          <p:cNvSpPr>
            <a:spLocks noChangeShapeType="1"/>
          </p:cNvSpPr>
          <p:nvPr/>
        </p:nvSpPr>
        <p:spPr bwMode="auto">
          <a:xfrm>
            <a:off x="42863" y="19335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12" name="Line 172"/>
          <p:cNvSpPr>
            <a:spLocks noChangeShapeType="1"/>
          </p:cNvSpPr>
          <p:nvPr/>
        </p:nvSpPr>
        <p:spPr bwMode="auto">
          <a:xfrm>
            <a:off x="489752" y="220995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13" name="Text Box 173"/>
          <p:cNvSpPr txBox="1">
            <a:spLocks noChangeArrowheads="1"/>
          </p:cNvSpPr>
          <p:nvPr/>
        </p:nvSpPr>
        <p:spPr bwMode="auto">
          <a:xfrm>
            <a:off x="5802072" y="6299200"/>
            <a:ext cx="13398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 = 1,1</a:t>
            </a:r>
          </a:p>
        </p:txBody>
      </p:sp>
      <p:sp>
        <p:nvSpPr>
          <p:cNvPr id="420014" name="Freeform 174"/>
          <p:cNvSpPr>
            <a:spLocks/>
          </p:cNvSpPr>
          <p:nvPr/>
        </p:nvSpPr>
        <p:spPr bwMode="auto">
          <a:xfrm>
            <a:off x="6733935" y="5943600"/>
            <a:ext cx="914400" cy="355600"/>
          </a:xfrm>
          <a:custGeom>
            <a:avLst/>
            <a:gdLst>
              <a:gd name="T0" fmla="*/ 576 w 576"/>
              <a:gd name="T1" fmla="*/ 32 h 224"/>
              <a:gd name="T2" fmla="*/ 288 w 576"/>
              <a:gd name="T3" fmla="*/ 32 h 224"/>
              <a:gd name="T4" fmla="*/ 0 w 576"/>
              <a:gd name="T5" fmla="*/ 22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224">
                <a:moveTo>
                  <a:pt x="576" y="32"/>
                </a:moveTo>
                <a:cubicBezTo>
                  <a:pt x="480" y="16"/>
                  <a:pt x="384" y="0"/>
                  <a:pt x="288" y="32"/>
                </a:cubicBezTo>
                <a:cubicBezTo>
                  <a:pt x="192" y="64"/>
                  <a:pt x="96" y="144"/>
                  <a:pt x="0" y="224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15" name="Line 175"/>
          <p:cNvSpPr>
            <a:spLocks noChangeShapeType="1"/>
          </p:cNvSpPr>
          <p:nvPr/>
        </p:nvSpPr>
        <p:spPr bwMode="auto">
          <a:xfrm>
            <a:off x="489752" y="247189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16" name="Line 176"/>
          <p:cNvSpPr>
            <a:spLocks noChangeShapeType="1"/>
          </p:cNvSpPr>
          <p:nvPr/>
        </p:nvSpPr>
        <p:spPr bwMode="auto">
          <a:xfrm>
            <a:off x="499277" y="276240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17" name="Line 177"/>
          <p:cNvSpPr>
            <a:spLocks noChangeShapeType="1"/>
          </p:cNvSpPr>
          <p:nvPr/>
        </p:nvSpPr>
        <p:spPr bwMode="auto">
          <a:xfrm>
            <a:off x="479179" y="359584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18" name="Line 178"/>
          <p:cNvSpPr>
            <a:spLocks noChangeShapeType="1"/>
          </p:cNvSpPr>
          <p:nvPr/>
        </p:nvSpPr>
        <p:spPr bwMode="auto">
          <a:xfrm>
            <a:off x="762994" y="385778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21" name="Text Box 181"/>
          <p:cNvSpPr txBox="1">
            <a:spLocks noChangeArrowheads="1"/>
          </p:cNvSpPr>
          <p:nvPr/>
        </p:nvSpPr>
        <p:spPr bwMode="auto">
          <a:xfrm>
            <a:off x="7072313" y="1576388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0022" name="Line 182"/>
          <p:cNvSpPr>
            <a:spLocks noChangeShapeType="1"/>
          </p:cNvSpPr>
          <p:nvPr/>
        </p:nvSpPr>
        <p:spPr bwMode="auto">
          <a:xfrm>
            <a:off x="767756" y="413400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23" name="Rectangle 183"/>
          <p:cNvSpPr>
            <a:spLocks noChangeArrowheads="1"/>
          </p:cNvSpPr>
          <p:nvPr/>
        </p:nvSpPr>
        <p:spPr bwMode="auto">
          <a:xfrm>
            <a:off x="7692785" y="6049963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32A15"/>
                </a:solidFill>
              </a:rPr>
              <a:t>2</a:t>
            </a:r>
            <a:r>
              <a:rPr lang="en-US"/>
              <a:t> , 1</a:t>
            </a:r>
          </a:p>
        </p:txBody>
      </p:sp>
      <p:sp>
        <p:nvSpPr>
          <p:cNvPr id="420024" name="Text Box 184"/>
          <p:cNvSpPr txBox="1">
            <a:spLocks noChangeArrowheads="1"/>
          </p:cNvSpPr>
          <p:nvPr/>
        </p:nvSpPr>
        <p:spPr bwMode="auto">
          <a:xfrm>
            <a:off x="6842125" y="3551238"/>
            <a:ext cx="16494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6666"/>
                </a:solidFill>
              </a:rPr>
              <a:t>1,1 == 6,6?</a:t>
            </a:r>
          </a:p>
          <a:p>
            <a:pPr algn="ctr"/>
            <a:r>
              <a:rPr lang="en-US">
                <a:solidFill>
                  <a:srgbClr val="006666"/>
                </a:solidFill>
              </a:rPr>
              <a:t>Not yet!</a:t>
            </a:r>
          </a:p>
        </p:txBody>
      </p:sp>
      <p:sp>
        <p:nvSpPr>
          <p:cNvPr id="420025" name="Line 185"/>
          <p:cNvSpPr>
            <a:spLocks noChangeShapeType="1"/>
          </p:cNvSpPr>
          <p:nvPr/>
        </p:nvSpPr>
        <p:spPr bwMode="auto">
          <a:xfrm>
            <a:off x="509846" y="440547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27" name="Rectangle 187"/>
          <p:cNvSpPr>
            <a:spLocks noChangeArrowheads="1"/>
          </p:cNvSpPr>
          <p:nvPr/>
        </p:nvSpPr>
        <p:spPr bwMode="auto">
          <a:xfrm>
            <a:off x="6865938" y="1608138"/>
            <a:ext cx="298450" cy="30321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28" name="Line 188"/>
          <p:cNvSpPr>
            <a:spLocks noChangeShapeType="1"/>
          </p:cNvSpPr>
          <p:nvPr/>
        </p:nvSpPr>
        <p:spPr bwMode="auto">
          <a:xfrm>
            <a:off x="508277" y="524367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29" name="Text Box 189"/>
          <p:cNvSpPr txBox="1">
            <a:spLocks noChangeArrowheads="1"/>
          </p:cNvSpPr>
          <p:nvPr/>
        </p:nvSpPr>
        <p:spPr bwMode="auto">
          <a:xfrm>
            <a:off x="6838950" y="181451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20030" name="Line 190"/>
          <p:cNvSpPr>
            <a:spLocks noChangeShapeType="1"/>
          </p:cNvSpPr>
          <p:nvPr/>
        </p:nvSpPr>
        <p:spPr bwMode="auto">
          <a:xfrm>
            <a:off x="798944" y="553418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31" name="Text Box 191"/>
          <p:cNvSpPr txBox="1">
            <a:spLocks noChangeArrowheads="1"/>
          </p:cNvSpPr>
          <p:nvPr/>
        </p:nvSpPr>
        <p:spPr bwMode="auto">
          <a:xfrm>
            <a:off x="6810375" y="1857375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0032" name="Line 192"/>
          <p:cNvSpPr>
            <a:spLocks noChangeShapeType="1"/>
          </p:cNvSpPr>
          <p:nvPr/>
        </p:nvSpPr>
        <p:spPr bwMode="auto">
          <a:xfrm>
            <a:off x="789419" y="576754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33" name="Rectangle 193"/>
          <p:cNvSpPr>
            <a:spLocks noChangeArrowheads="1"/>
          </p:cNvSpPr>
          <p:nvPr/>
        </p:nvSpPr>
        <p:spPr bwMode="auto">
          <a:xfrm>
            <a:off x="7678497" y="5738813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 1 , </a:t>
            </a:r>
            <a:r>
              <a:rPr lang="en-US">
                <a:solidFill>
                  <a:srgbClr val="F32A15"/>
                </a:solidFill>
              </a:rPr>
              <a:t>2</a:t>
            </a:r>
            <a:r>
              <a:rPr lang="en-US">
                <a:solidFill>
                  <a:srgbClr val="6600CC"/>
                </a:solidFill>
              </a:rPr>
              <a:t> </a:t>
            </a:r>
            <a:endParaRPr lang="en-US"/>
          </a:p>
        </p:txBody>
      </p:sp>
      <p:sp>
        <p:nvSpPr>
          <p:cNvPr id="420026" name="Text Box 186"/>
          <p:cNvSpPr txBox="1">
            <a:spLocks noChangeArrowheads="1"/>
          </p:cNvSpPr>
          <p:nvPr/>
        </p:nvSpPr>
        <p:spPr bwMode="auto">
          <a:xfrm>
            <a:off x="6829425" y="128111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104" name="AutoShape 113" hidden="1">
            <a:extLst>
              <a:ext uri="{FF2B5EF4-FFF2-40B4-BE49-F238E27FC236}">
                <a16:creationId xmlns:a16="http://schemas.microsoft.com/office/drawing/2014/main" id="{F7F4BAA1-FDD5-49F1-98B2-E79421774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450" y="3803532"/>
            <a:ext cx="5192713" cy="1624012"/>
          </a:xfrm>
          <a:prstGeom prst="wedgeRoundRectCallout">
            <a:avLst>
              <a:gd name="adj1" fmla="val 67428"/>
              <a:gd name="adj2" fmla="val -172253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To do this, we can put a special value in the array at this location which indicates we’ve “visited” it.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C69F7F9-EA48-4181-9A12-873DEE3A85E5}"/>
              </a:ext>
            </a:extLst>
          </p:cNvPr>
          <p:cNvSpPr txBox="1"/>
          <p:nvPr/>
        </p:nvSpPr>
        <p:spPr>
          <a:xfrm>
            <a:off x="749503" y="2038350"/>
            <a:ext cx="4221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// Use the stack to explore the maze</a:t>
            </a:r>
          </a:p>
          <a:p>
            <a:r>
              <a:rPr lang="en-US" sz="1800" dirty="0"/>
              <a:t>// (we’ll see how in a bit)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19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20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19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420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20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420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420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1000"/>
                                        <p:tgtEl>
                                          <p:spTgt spid="420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3" dur="500"/>
                                        <p:tgtEl>
                                          <p:spTgt spid="420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3" grpId="0" uiExpand="1" build="p"/>
      <p:bldP spid="419923" grpId="0" animBg="1"/>
      <p:bldP spid="419923" grpId="1" animBg="1"/>
      <p:bldP spid="419927" grpId="0"/>
      <p:bldP spid="419932" grpId="0"/>
      <p:bldP spid="419932" grpId="1"/>
      <p:bldP spid="419956" grpId="0"/>
      <p:bldP spid="419956" grpId="1"/>
      <p:bldP spid="420009" grpId="0" animBg="1" autoUpdateAnimBg="0"/>
      <p:bldP spid="420009" grpId="1" animBg="1"/>
      <p:bldP spid="420010" grpId="0" animBg="1"/>
      <p:bldP spid="420010" grpId="1" animBg="1"/>
      <p:bldP spid="420011" grpId="0" animBg="1"/>
      <p:bldP spid="420011" grpId="1" animBg="1"/>
      <p:bldP spid="420012" grpId="0" animBg="1"/>
      <p:bldP spid="420012" grpId="1" animBg="1"/>
      <p:bldP spid="420013" grpId="0" animBg="1"/>
      <p:bldP spid="420014" grpId="0" animBg="1"/>
      <p:bldP spid="420014" grpId="1" animBg="1"/>
      <p:bldP spid="420015" grpId="0" animBg="1"/>
      <p:bldP spid="420015" grpId="1" animBg="1"/>
      <p:bldP spid="420016" grpId="0" animBg="1"/>
      <p:bldP spid="420016" grpId="1" animBg="1"/>
      <p:bldP spid="420017" grpId="0" animBg="1"/>
      <p:bldP spid="420017" grpId="1" animBg="1"/>
      <p:bldP spid="420018" grpId="0" animBg="1"/>
      <p:bldP spid="420018" grpId="1" animBg="1"/>
      <p:bldP spid="420021" grpId="0"/>
      <p:bldP spid="420022" grpId="0" animBg="1"/>
      <p:bldP spid="420022" grpId="1" animBg="1"/>
      <p:bldP spid="420023" grpId="0" animBg="1" autoUpdateAnimBg="0"/>
      <p:bldP spid="420024" grpId="0"/>
      <p:bldP spid="420024" grpId="1"/>
      <p:bldP spid="420025" grpId="0" animBg="1"/>
      <p:bldP spid="420025" grpId="1" animBg="1"/>
      <p:bldP spid="420027" grpId="0" animBg="1"/>
      <p:bldP spid="420028" grpId="0" animBg="1"/>
      <p:bldP spid="420028" grpId="1" animBg="1"/>
      <p:bldP spid="420029" grpId="0"/>
      <p:bldP spid="420029" grpId="1"/>
      <p:bldP spid="420030" grpId="0" animBg="1"/>
      <p:bldP spid="420030" grpId="1" animBg="1"/>
      <p:bldP spid="420031" grpId="0"/>
      <p:bldP spid="420032" grpId="0" animBg="1"/>
      <p:bldP spid="420032" grpId="1" animBg="1"/>
      <p:bldP spid="420033" grpId="0" animBg="1" autoUpdateAnimBg="0"/>
      <p:bldP spid="420026" grpId="0"/>
      <p:bldP spid="420026" grpId="1"/>
      <p:bldP spid="107" grpId="0"/>
      <p:bldP spid="107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8DBF-BCC2-4444-9CB2-EF1D7D4A8608}" type="slidenum">
              <a:rPr lang="en-US"/>
              <a:pPr/>
              <a:t>23</a:t>
            </a:fld>
            <a:endParaRPr lang="en-US"/>
          </a:p>
        </p:txBody>
      </p:sp>
      <p:sp>
        <p:nvSpPr>
          <p:cNvPr id="421892" name="Rectangle 4"/>
          <p:cNvSpPr>
            <a:spLocks noChangeArrowheads="1"/>
          </p:cNvSpPr>
          <p:nvPr/>
        </p:nvSpPr>
        <p:spPr bwMode="auto">
          <a:xfrm>
            <a:off x="6629400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893" name="Rectangle 5"/>
          <p:cNvSpPr>
            <a:spLocks noChangeArrowheads="1"/>
          </p:cNvSpPr>
          <p:nvPr/>
        </p:nvSpPr>
        <p:spPr bwMode="auto">
          <a:xfrm>
            <a:off x="6629400" y="16367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894" name="Rectangle 6"/>
          <p:cNvSpPr>
            <a:spLocks noChangeArrowheads="1"/>
          </p:cNvSpPr>
          <p:nvPr/>
        </p:nvSpPr>
        <p:spPr bwMode="auto">
          <a:xfrm>
            <a:off x="6629400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895" name="Rectangle 7"/>
          <p:cNvSpPr>
            <a:spLocks noChangeArrowheads="1"/>
          </p:cNvSpPr>
          <p:nvPr/>
        </p:nvSpPr>
        <p:spPr bwMode="auto">
          <a:xfrm>
            <a:off x="6629400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896" name="Rectangle 8"/>
          <p:cNvSpPr>
            <a:spLocks noChangeArrowheads="1"/>
          </p:cNvSpPr>
          <p:nvPr/>
        </p:nvSpPr>
        <p:spPr bwMode="auto">
          <a:xfrm>
            <a:off x="6629400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897" name="Rectangle 9"/>
          <p:cNvSpPr>
            <a:spLocks noChangeArrowheads="1"/>
          </p:cNvSpPr>
          <p:nvPr/>
        </p:nvSpPr>
        <p:spPr bwMode="auto">
          <a:xfrm>
            <a:off x="6629400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898" name="Rectangle 10"/>
          <p:cNvSpPr>
            <a:spLocks noChangeArrowheads="1"/>
          </p:cNvSpPr>
          <p:nvPr/>
        </p:nvSpPr>
        <p:spPr bwMode="auto">
          <a:xfrm>
            <a:off x="6629400" y="2960688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899" name="Rectangle 11"/>
          <p:cNvSpPr>
            <a:spLocks noChangeArrowheads="1"/>
          </p:cNvSpPr>
          <p:nvPr/>
        </p:nvSpPr>
        <p:spPr bwMode="auto">
          <a:xfrm>
            <a:off x="6629400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0" name="Rectangle 12"/>
          <p:cNvSpPr>
            <a:spLocks noChangeArrowheads="1"/>
          </p:cNvSpPr>
          <p:nvPr/>
        </p:nvSpPr>
        <p:spPr bwMode="auto">
          <a:xfrm>
            <a:off x="6880225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1" name="Rectangle 13"/>
          <p:cNvSpPr>
            <a:spLocks noChangeArrowheads="1"/>
          </p:cNvSpPr>
          <p:nvPr/>
        </p:nvSpPr>
        <p:spPr bwMode="auto">
          <a:xfrm>
            <a:off x="6880225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2" name="Rectangle 14"/>
          <p:cNvSpPr>
            <a:spLocks noChangeArrowheads="1"/>
          </p:cNvSpPr>
          <p:nvPr/>
        </p:nvSpPr>
        <p:spPr bwMode="auto">
          <a:xfrm>
            <a:off x="6880225" y="1901825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3" name="Rectangle 15"/>
          <p:cNvSpPr>
            <a:spLocks noChangeArrowheads="1"/>
          </p:cNvSpPr>
          <p:nvPr/>
        </p:nvSpPr>
        <p:spPr bwMode="auto">
          <a:xfrm>
            <a:off x="6891338" y="2433638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4" name="Rectangle 16"/>
          <p:cNvSpPr>
            <a:spLocks noChangeArrowheads="1"/>
          </p:cNvSpPr>
          <p:nvPr/>
        </p:nvSpPr>
        <p:spPr bwMode="auto">
          <a:xfrm>
            <a:off x="6886575" y="21621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5" name="Rectangle 17"/>
          <p:cNvSpPr>
            <a:spLocks noChangeArrowheads="1"/>
          </p:cNvSpPr>
          <p:nvPr/>
        </p:nvSpPr>
        <p:spPr bwMode="auto">
          <a:xfrm>
            <a:off x="6880225" y="26955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6" name="Rectangle 18"/>
          <p:cNvSpPr>
            <a:spLocks noChangeArrowheads="1"/>
          </p:cNvSpPr>
          <p:nvPr/>
        </p:nvSpPr>
        <p:spPr bwMode="auto">
          <a:xfrm>
            <a:off x="6880225" y="2960688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7" name="Rectangle 19"/>
          <p:cNvSpPr>
            <a:spLocks noChangeArrowheads="1"/>
          </p:cNvSpPr>
          <p:nvPr/>
        </p:nvSpPr>
        <p:spPr bwMode="auto">
          <a:xfrm>
            <a:off x="6880225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8" name="Rectangle 20"/>
          <p:cNvSpPr>
            <a:spLocks noChangeArrowheads="1"/>
          </p:cNvSpPr>
          <p:nvPr/>
        </p:nvSpPr>
        <p:spPr bwMode="auto">
          <a:xfrm>
            <a:off x="7129463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9" name="Rectangle 21"/>
          <p:cNvSpPr>
            <a:spLocks noChangeArrowheads="1"/>
          </p:cNvSpPr>
          <p:nvPr/>
        </p:nvSpPr>
        <p:spPr bwMode="auto">
          <a:xfrm>
            <a:off x="7129463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10" name="Rectangle 22"/>
          <p:cNvSpPr>
            <a:spLocks noChangeArrowheads="1"/>
          </p:cNvSpPr>
          <p:nvPr/>
        </p:nvSpPr>
        <p:spPr bwMode="auto">
          <a:xfrm>
            <a:off x="7129463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11" name="Rectangle 23"/>
          <p:cNvSpPr>
            <a:spLocks noChangeArrowheads="1"/>
          </p:cNvSpPr>
          <p:nvPr/>
        </p:nvSpPr>
        <p:spPr bwMode="auto">
          <a:xfrm>
            <a:off x="7129463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12" name="Rectangle 24"/>
          <p:cNvSpPr>
            <a:spLocks noChangeArrowheads="1"/>
          </p:cNvSpPr>
          <p:nvPr/>
        </p:nvSpPr>
        <p:spPr bwMode="auto">
          <a:xfrm>
            <a:off x="7129463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13" name="Rectangle 25"/>
          <p:cNvSpPr>
            <a:spLocks noChangeArrowheads="1"/>
          </p:cNvSpPr>
          <p:nvPr/>
        </p:nvSpPr>
        <p:spPr bwMode="auto">
          <a:xfrm>
            <a:off x="7129463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14" name="Rectangle 26"/>
          <p:cNvSpPr>
            <a:spLocks noChangeArrowheads="1"/>
          </p:cNvSpPr>
          <p:nvPr/>
        </p:nvSpPr>
        <p:spPr bwMode="auto">
          <a:xfrm>
            <a:off x="7129463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15" name="Rectangle 27"/>
          <p:cNvSpPr>
            <a:spLocks noChangeArrowheads="1"/>
          </p:cNvSpPr>
          <p:nvPr/>
        </p:nvSpPr>
        <p:spPr bwMode="auto">
          <a:xfrm>
            <a:off x="7129463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16" name="Rectangle 28"/>
          <p:cNvSpPr>
            <a:spLocks noChangeArrowheads="1"/>
          </p:cNvSpPr>
          <p:nvPr/>
        </p:nvSpPr>
        <p:spPr bwMode="auto">
          <a:xfrm>
            <a:off x="7380288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17" name="Rectangle 29"/>
          <p:cNvSpPr>
            <a:spLocks noChangeArrowheads="1"/>
          </p:cNvSpPr>
          <p:nvPr/>
        </p:nvSpPr>
        <p:spPr bwMode="auto">
          <a:xfrm>
            <a:off x="7380288" y="1636713"/>
            <a:ext cx="249237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18" name="Rectangle 30"/>
          <p:cNvSpPr>
            <a:spLocks noChangeArrowheads="1"/>
          </p:cNvSpPr>
          <p:nvPr/>
        </p:nvSpPr>
        <p:spPr bwMode="auto">
          <a:xfrm>
            <a:off x="7380288" y="1901825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19" name="Rectangle 31"/>
          <p:cNvSpPr>
            <a:spLocks noChangeArrowheads="1"/>
          </p:cNvSpPr>
          <p:nvPr/>
        </p:nvSpPr>
        <p:spPr bwMode="auto">
          <a:xfrm>
            <a:off x="7380288" y="2165350"/>
            <a:ext cx="249237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0" name="Rectangle 32"/>
          <p:cNvSpPr>
            <a:spLocks noChangeArrowheads="1"/>
          </p:cNvSpPr>
          <p:nvPr/>
        </p:nvSpPr>
        <p:spPr bwMode="auto">
          <a:xfrm>
            <a:off x="7380288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1" name="Rectangle 33"/>
          <p:cNvSpPr>
            <a:spLocks noChangeArrowheads="1"/>
          </p:cNvSpPr>
          <p:nvPr/>
        </p:nvSpPr>
        <p:spPr bwMode="auto">
          <a:xfrm>
            <a:off x="7380288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2" name="Rectangle 34"/>
          <p:cNvSpPr>
            <a:spLocks noChangeArrowheads="1"/>
          </p:cNvSpPr>
          <p:nvPr/>
        </p:nvSpPr>
        <p:spPr bwMode="auto">
          <a:xfrm>
            <a:off x="7380288" y="2960688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3" name="Rectangle 35"/>
          <p:cNvSpPr>
            <a:spLocks noChangeArrowheads="1"/>
          </p:cNvSpPr>
          <p:nvPr/>
        </p:nvSpPr>
        <p:spPr bwMode="auto">
          <a:xfrm>
            <a:off x="7380288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4" name="Rectangle 36"/>
          <p:cNvSpPr>
            <a:spLocks noChangeArrowheads="1"/>
          </p:cNvSpPr>
          <p:nvPr/>
        </p:nvSpPr>
        <p:spPr bwMode="auto">
          <a:xfrm>
            <a:off x="7629525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5" name="Rectangle 37"/>
          <p:cNvSpPr>
            <a:spLocks noChangeArrowheads="1"/>
          </p:cNvSpPr>
          <p:nvPr/>
        </p:nvSpPr>
        <p:spPr bwMode="auto">
          <a:xfrm>
            <a:off x="7629525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6" name="Rectangle 38"/>
          <p:cNvSpPr>
            <a:spLocks noChangeArrowheads="1"/>
          </p:cNvSpPr>
          <p:nvPr/>
        </p:nvSpPr>
        <p:spPr bwMode="auto">
          <a:xfrm>
            <a:off x="7629525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7" name="Rectangle 39"/>
          <p:cNvSpPr>
            <a:spLocks noChangeArrowheads="1"/>
          </p:cNvSpPr>
          <p:nvPr/>
        </p:nvSpPr>
        <p:spPr bwMode="auto">
          <a:xfrm>
            <a:off x="7629525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8" name="Rectangle 40"/>
          <p:cNvSpPr>
            <a:spLocks noChangeArrowheads="1"/>
          </p:cNvSpPr>
          <p:nvPr/>
        </p:nvSpPr>
        <p:spPr bwMode="auto">
          <a:xfrm>
            <a:off x="7629525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9" name="Rectangle 41"/>
          <p:cNvSpPr>
            <a:spLocks noChangeArrowheads="1"/>
          </p:cNvSpPr>
          <p:nvPr/>
        </p:nvSpPr>
        <p:spPr bwMode="auto">
          <a:xfrm>
            <a:off x="7629525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30" name="Rectangle 42"/>
          <p:cNvSpPr>
            <a:spLocks noChangeArrowheads="1"/>
          </p:cNvSpPr>
          <p:nvPr/>
        </p:nvSpPr>
        <p:spPr bwMode="auto">
          <a:xfrm>
            <a:off x="7629525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31" name="Rectangle 43"/>
          <p:cNvSpPr>
            <a:spLocks noChangeArrowheads="1"/>
          </p:cNvSpPr>
          <p:nvPr/>
        </p:nvSpPr>
        <p:spPr bwMode="auto">
          <a:xfrm>
            <a:off x="7629525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32" name="Rectangle 44"/>
          <p:cNvSpPr>
            <a:spLocks noChangeArrowheads="1"/>
          </p:cNvSpPr>
          <p:nvPr/>
        </p:nvSpPr>
        <p:spPr bwMode="auto">
          <a:xfrm>
            <a:off x="7880350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33" name="Rectangle 45"/>
          <p:cNvSpPr>
            <a:spLocks noChangeArrowheads="1"/>
          </p:cNvSpPr>
          <p:nvPr/>
        </p:nvSpPr>
        <p:spPr bwMode="auto">
          <a:xfrm>
            <a:off x="7880350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34" name="Rectangle 46"/>
          <p:cNvSpPr>
            <a:spLocks noChangeArrowheads="1"/>
          </p:cNvSpPr>
          <p:nvPr/>
        </p:nvSpPr>
        <p:spPr bwMode="auto">
          <a:xfrm>
            <a:off x="7880350" y="1901825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35" name="Rectangle 47"/>
          <p:cNvSpPr>
            <a:spLocks noChangeArrowheads="1"/>
          </p:cNvSpPr>
          <p:nvPr/>
        </p:nvSpPr>
        <p:spPr bwMode="auto">
          <a:xfrm>
            <a:off x="7880350" y="2165350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36" name="Rectangle 48"/>
          <p:cNvSpPr>
            <a:spLocks noChangeArrowheads="1"/>
          </p:cNvSpPr>
          <p:nvPr/>
        </p:nvSpPr>
        <p:spPr bwMode="auto">
          <a:xfrm>
            <a:off x="7880350" y="243046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37" name="Rectangle 49"/>
          <p:cNvSpPr>
            <a:spLocks noChangeArrowheads="1"/>
          </p:cNvSpPr>
          <p:nvPr/>
        </p:nvSpPr>
        <p:spPr bwMode="auto">
          <a:xfrm>
            <a:off x="7880350" y="2695575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38" name="Rectangle 50"/>
          <p:cNvSpPr>
            <a:spLocks noChangeArrowheads="1"/>
          </p:cNvSpPr>
          <p:nvPr/>
        </p:nvSpPr>
        <p:spPr bwMode="auto">
          <a:xfrm>
            <a:off x="7880350" y="2960688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39" name="Rectangle 51"/>
          <p:cNvSpPr>
            <a:spLocks noChangeArrowheads="1"/>
          </p:cNvSpPr>
          <p:nvPr/>
        </p:nvSpPr>
        <p:spPr bwMode="auto">
          <a:xfrm>
            <a:off x="7880350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0" name="Rectangle 52"/>
          <p:cNvSpPr>
            <a:spLocks noChangeArrowheads="1"/>
          </p:cNvSpPr>
          <p:nvPr/>
        </p:nvSpPr>
        <p:spPr bwMode="auto">
          <a:xfrm>
            <a:off x="8129588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1" name="Rectangle 53"/>
          <p:cNvSpPr>
            <a:spLocks noChangeArrowheads="1"/>
          </p:cNvSpPr>
          <p:nvPr/>
        </p:nvSpPr>
        <p:spPr bwMode="auto">
          <a:xfrm>
            <a:off x="8129588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2" name="Rectangle 54"/>
          <p:cNvSpPr>
            <a:spLocks noChangeArrowheads="1"/>
          </p:cNvSpPr>
          <p:nvPr/>
        </p:nvSpPr>
        <p:spPr bwMode="auto">
          <a:xfrm>
            <a:off x="8129588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3" name="Rectangle 55"/>
          <p:cNvSpPr>
            <a:spLocks noChangeArrowheads="1"/>
          </p:cNvSpPr>
          <p:nvPr/>
        </p:nvSpPr>
        <p:spPr bwMode="auto">
          <a:xfrm>
            <a:off x="8129588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4" name="Rectangle 56"/>
          <p:cNvSpPr>
            <a:spLocks noChangeArrowheads="1"/>
          </p:cNvSpPr>
          <p:nvPr/>
        </p:nvSpPr>
        <p:spPr bwMode="auto">
          <a:xfrm>
            <a:off x="8129588" y="243046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5" name="Rectangle 57"/>
          <p:cNvSpPr>
            <a:spLocks noChangeArrowheads="1"/>
          </p:cNvSpPr>
          <p:nvPr/>
        </p:nvSpPr>
        <p:spPr bwMode="auto">
          <a:xfrm>
            <a:off x="8129588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6" name="Rectangle 58"/>
          <p:cNvSpPr>
            <a:spLocks noChangeArrowheads="1"/>
          </p:cNvSpPr>
          <p:nvPr/>
        </p:nvSpPr>
        <p:spPr bwMode="auto">
          <a:xfrm>
            <a:off x="8129588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7" name="Rectangle 59"/>
          <p:cNvSpPr>
            <a:spLocks noChangeArrowheads="1"/>
          </p:cNvSpPr>
          <p:nvPr/>
        </p:nvSpPr>
        <p:spPr bwMode="auto">
          <a:xfrm>
            <a:off x="8129588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8" name="Rectangle 60"/>
          <p:cNvSpPr>
            <a:spLocks noChangeArrowheads="1"/>
          </p:cNvSpPr>
          <p:nvPr/>
        </p:nvSpPr>
        <p:spPr bwMode="auto">
          <a:xfrm>
            <a:off x="8380413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9" name="Rectangle 61"/>
          <p:cNvSpPr>
            <a:spLocks noChangeArrowheads="1"/>
          </p:cNvSpPr>
          <p:nvPr/>
        </p:nvSpPr>
        <p:spPr bwMode="auto">
          <a:xfrm>
            <a:off x="8380413" y="16367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50" name="Rectangle 62"/>
          <p:cNvSpPr>
            <a:spLocks noChangeArrowheads="1"/>
          </p:cNvSpPr>
          <p:nvPr/>
        </p:nvSpPr>
        <p:spPr bwMode="auto">
          <a:xfrm>
            <a:off x="8380413" y="1901825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51" name="Rectangle 63"/>
          <p:cNvSpPr>
            <a:spLocks noChangeArrowheads="1"/>
          </p:cNvSpPr>
          <p:nvPr/>
        </p:nvSpPr>
        <p:spPr bwMode="auto">
          <a:xfrm>
            <a:off x="8380413" y="216535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52" name="Rectangle 64"/>
          <p:cNvSpPr>
            <a:spLocks noChangeArrowheads="1"/>
          </p:cNvSpPr>
          <p:nvPr/>
        </p:nvSpPr>
        <p:spPr bwMode="auto">
          <a:xfrm>
            <a:off x="8380413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53" name="Rectangle 65"/>
          <p:cNvSpPr>
            <a:spLocks noChangeArrowheads="1"/>
          </p:cNvSpPr>
          <p:nvPr/>
        </p:nvSpPr>
        <p:spPr bwMode="auto">
          <a:xfrm>
            <a:off x="8380413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54" name="Rectangle 66"/>
          <p:cNvSpPr>
            <a:spLocks noChangeArrowheads="1"/>
          </p:cNvSpPr>
          <p:nvPr/>
        </p:nvSpPr>
        <p:spPr bwMode="auto">
          <a:xfrm>
            <a:off x="8380413" y="2960688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55" name="Rectangle 67"/>
          <p:cNvSpPr>
            <a:spLocks noChangeArrowheads="1"/>
          </p:cNvSpPr>
          <p:nvPr/>
        </p:nvSpPr>
        <p:spPr bwMode="auto">
          <a:xfrm>
            <a:off x="8380413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56" name="Text Box 68"/>
          <p:cNvSpPr txBox="1">
            <a:spLocks noChangeArrowheads="1"/>
          </p:cNvSpPr>
          <p:nvPr/>
        </p:nvSpPr>
        <p:spPr bwMode="auto">
          <a:xfrm>
            <a:off x="6248400" y="1344613"/>
            <a:ext cx="315913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</a:t>
            </a:r>
          </a:p>
          <a:p>
            <a:r>
              <a:rPr lang="en-US" sz="1700"/>
              <a:t>1</a:t>
            </a:r>
          </a:p>
          <a:p>
            <a:r>
              <a:rPr lang="en-US" sz="1700"/>
              <a:t>2</a:t>
            </a:r>
          </a:p>
          <a:p>
            <a:r>
              <a:rPr lang="en-US" sz="1700"/>
              <a:t>3</a:t>
            </a:r>
          </a:p>
          <a:p>
            <a:r>
              <a:rPr lang="en-US" sz="1700"/>
              <a:t>4</a:t>
            </a:r>
          </a:p>
          <a:p>
            <a:r>
              <a:rPr lang="en-US" sz="1700"/>
              <a:t>5</a:t>
            </a:r>
          </a:p>
          <a:p>
            <a:r>
              <a:rPr lang="en-US" sz="1700"/>
              <a:t>6</a:t>
            </a:r>
          </a:p>
          <a:p>
            <a:r>
              <a:rPr lang="en-US" sz="1700"/>
              <a:t>7</a:t>
            </a:r>
          </a:p>
        </p:txBody>
      </p:sp>
      <p:sp>
        <p:nvSpPr>
          <p:cNvPr id="421957" name="Text Box 69"/>
          <p:cNvSpPr txBox="1">
            <a:spLocks noChangeArrowheads="1"/>
          </p:cNvSpPr>
          <p:nvPr/>
        </p:nvSpPr>
        <p:spPr bwMode="auto">
          <a:xfrm>
            <a:off x="6629400" y="1020763"/>
            <a:ext cx="2049463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0  1  2  3  4  5  6 7</a:t>
            </a:r>
          </a:p>
        </p:txBody>
      </p:sp>
      <p:sp>
        <p:nvSpPr>
          <p:cNvPr id="421958" name="Text Box 70"/>
          <p:cNvSpPr txBox="1">
            <a:spLocks noChangeArrowheads="1"/>
          </p:cNvSpPr>
          <p:nvPr/>
        </p:nvSpPr>
        <p:spPr bwMode="auto">
          <a:xfrm>
            <a:off x="8074025" y="2840038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x</a:t>
            </a:r>
          </a:p>
        </p:txBody>
      </p:sp>
      <p:sp>
        <p:nvSpPr>
          <p:cNvPr id="421963" name="Text Box 75"/>
          <p:cNvSpPr txBox="1">
            <a:spLocks noChangeArrowheads="1"/>
          </p:cNvSpPr>
          <p:nvPr/>
        </p:nvSpPr>
        <p:spPr bwMode="auto">
          <a:xfrm>
            <a:off x="6826250" y="1573213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1966" name="Line 78"/>
          <p:cNvSpPr>
            <a:spLocks noChangeShapeType="1"/>
          </p:cNvSpPr>
          <p:nvPr/>
        </p:nvSpPr>
        <p:spPr bwMode="auto">
          <a:xfrm>
            <a:off x="7688545" y="6372225"/>
            <a:ext cx="1219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69" name="Line 81"/>
          <p:cNvSpPr>
            <a:spLocks noChangeShapeType="1"/>
          </p:cNvSpPr>
          <p:nvPr/>
        </p:nvSpPr>
        <p:spPr bwMode="auto">
          <a:xfrm>
            <a:off x="42863" y="19335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70" name="Line 82"/>
          <p:cNvSpPr>
            <a:spLocks noChangeShapeType="1"/>
          </p:cNvSpPr>
          <p:nvPr/>
        </p:nvSpPr>
        <p:spPr bwMode="auto">
          <a:xfrm>
            <a:off x="499800" y="2209954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71" name="Text Box 83"/>
          <p:cNvSpPr txBox="1">
            <a:spLocks noChangeArrowheads="1"/>
          </p:cNvSpPr>
          <p:nvPr/>
        </p:nvSpPr>
        <p:spPr bwMode="auto">
          <a:xfrm>
            <a:off x="5812120" y="6299200"/>
            <a:ext cx="138906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 = 1,</a:t>
            </a:r>
            <a:r>
              <a:rPr lang="en-US">
                <a:solidFill>
                  <a:srgbClr val="F32A15"/>
                </a:solidFill>
              </a:rPr>
              <a:t>2</a:t>
            </a:r>
          </a:p>
        </p:txBody>
      </p:sp>
      <p:sp>
        <p:nvSpPr>
          <p:cNvPr id="421972" name="Freeform 84"/>
          <p:cNvSpPr>
            <a:spLocks/>
          </p:cNvSpPr>
          <p:nvPr/>
        </p:nvSpPr>
        <p:spPr bwMode="auto">
          <a:xfrm>
            <a:off x="6743983" y="5791200"/>
            <a:ext cx="914400" cy="355600"/>
          </a:xfrm>
          <a:custGeom>
            <a:avLst/>
            <a:gdLst>
              <a:gd name="T0" fmla="*/ 576 w 576"/>
              <a:gd name="T1" fmla="*/ 32 h 224"/>
              <a:gd name="T2" fmla="*/ 288 w 576"/>
              <a:gd name="T3" fmla="*/ 32 h 224"/>
              <a:gd name="T4" fmla="*/ 0 w 576"/>
              <a:gd name="T5" fmla="*/ 22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224">
                <a:moveTo>
                  <a:pt x="576" y="32"/>
                </a:moveTo>
                <a:cubicBezTo>
                  <a:pt x="480" y="16"/>
                  <a:pt x="384" y="0"/>
                  <a:pt x="288" y="32"/>
                </a:cubicBezTo>
                <a:cubicBezTo>
                  <a:pt x="192" y="64"/>
                  <a:pt x="96" y="144"/>
                  <a:pt x="0" y="224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73" name="Line 85"/>
          <p:cNvSpPr>
            <a:spLocks noChangeShapeType="1"/>
          </p:cNvSpPr>
          <p:nvPr/>
        </p:nvSpPr>
        <p:spPr bwMode="auto">
          <a:xfrm>
            <a:off x="499800" y="2471891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74" name="Line 86"/>
          <p:cNvSpPr>
            <a:spLocks noChangeShapeType="1"/>
          </p:cNvSpPr>
          <p:nvPr/>
        </p:nvSpPr>
        <p:spPr bwMode="auto">
          <a:xfrm>
            <a:off x="509325" y="2762404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75" name="Line 87"/>
          <p:cNvSpPr>
            <a:spLocks noChangeShapeType="1"/>
          </p:cNvSpPr>
          <p:nvPr/>
        </p:nvSpPr>
        <p:spPr bwMode="auto">
          <a:xfrm>
            <a:off x="509325" y="3595841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77" name="Text Box 89"/>
          <p:cNvSpPr txBox="1">
            <a:spLocks noChangeArrowheads="1"/>
          </p:cNvSpPr>
          <p:nvPr/>
        </p:nvSpPr>
        <p:spPr bwMode="auto">
          <a:xfrm>
            <a:off x="7072313" y="1576388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1979" name="Rectangle 91"/>
          <p:cNvSpPr>
            <a:spLocks noChangeArrowheads="1"/>
          </p:cNvSpPr>
          <p:nvPr/>
        </p:nvSpPr>
        <p:spPr bwMode="auto">
          <a:xfrm>
            <a:off x="7688545" y="6049963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32A15"/>
                </a:solidFill>
              </a:rPr>
              <a:t>2</a:t>
            </a:r>
            <a:r>
              <a:rPr lang="en-US"/>
              <a:t> , 1</a:t>
            </a:r>
          </a:p>
        </p:txBody>
      </p:sp>
      <p:sp>
        <p:nvSpPr>
          <p:cNvPr id="421980" name="Text Box 92"/>
          <p:cNvSpPr txBox="1">
            <a:spLocks noChangeArrowheads="1"/>
          </p:cNvSpPr>
          <p:nvPr/>
        </p:nvSpPr>
        <p:spPr bwMode="auto">
          <a:xfrm>
            <a:off x="6818313" y="3551238"/>
            <a:ext cx="16986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6666"/>
                </a:solidFill>
              </a:rPr>
              <a:t>1,2 == 6,6?</a:t>
            </a:r>
          </a:p>
          <a:p>
            <a:pPr algn="ctr"/>
            <a:r>
              <a:rPr lang="en-US">
                <a:solidFill>
                  <a:srgbClr val="006666"/>
                </a:solidFill>
              </a:rPr>
              <a:t>Not yet!</a:t>
            </a:r>
          </a:p>
        </p:txBody>
      </p:sp>
      <p:sp>
        <p:nvSpPr>
          <p:cNvPr id="421981" name="Line 93"/>
          <p:cNvSpPr>
            <a:spLocks noChangeShapeType="1"/>
          </p:cNvSpPr>
          <p:nvPr/>
        </p:nvSpPr>
        <p:spPr bwMode="auto">
          <a:xfrm>
            <a:off x="499800" y="4405466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82" name="Rectangle 94"/>
          <p:cNvSpPr>
            <a:spLocks noChangeArrowheads="1"/>
          </p:cNvSpPr>
          <p:nvPr/>
        </p:nvSpPr>
        <p:spPr bwMode="auto">
          <a:xfrm>
            <a:off x="6865938" y="1608138"/>
            <a:ext cx="298450" cy="30321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83" name="Line 95"/>
          <p:cNvSpPr>
            <a:spLocks noChangeShapeType="1"/>
          </p:cNvSpPr>
          <p:nvPr/>
        </p:nvSpPr>
        <p:spPr bwMode="auto">
          <a:xfrm>
            <a:off x="528375" y="5243666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85" name="Line 97"/>
          <p:cNvSpPr>
            <a:spLocks noChangeShapeType="1"/>
          </p:cNvSpPr>
          <p:nvPr/>
        </p:nvSpPr>
        <p:spPr bwMode="auto">
          <a:xfrm>
            <a:off x="788899" y="5534179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86" name="Text Box 98"/>
          <p:cNvSpPr txBox="1">
            <a:spLocks noChangeArrowheads="1"/>
          </p:cNvSpPr>
          <p:nvPr/>
        </p:nvSpPr>
        <p:spPr bwMode="auto">
          <a:xfrm>
            <a:off x="6810375" y="1857375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1987" name="Line 99"/>
          <p:cNvSpPr>
            <a:spLocks noChangeShapeType="1"/>
          </p:cNvSpPr>
          <p:nvPr/>
        </p:nvSpPr>
        <p:spPr bwMode="auto">
          <a:xfrm>
            <a:off x="779374" y="5767541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88" name="Rectangle 100"/>
          <p:cNvSpPr>
            <a:spLocks noChangeArrowheads="1"/>
          </p:cNvSpPr>
          <p:nvPr/>
        </p:nvSpPr>
        <p:spPr bwMode="auto">
          <a:xfrm>
            <a:off x="7688545" y="5738813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 1 , </a:t>
            </a:r>
            <a:r>
              <a:rPr lang="en-US">
                <a:solidFill>
                  <a:srgbClr val="F32A15"/>
                </a:solidFill>
              </a:rPr>
              <a:t>2</a:t>
            </a:r>
            <a:r>
              <a:rPr lang="en-US">
                <a:solidFill>
                  <a:srgbClr val="6600CC"/>
                </a:solidFill>
              </a:rPr>
              <a:t> </a:t>
            </a:r>
            <a:endParaRPr lang="en-US"/>
          </a:p>
        </p:txBody>
      </p:sp>
      <p:sp>
        <p:nvSpPr>
          <p:cNvPr id="421992" name="Rectangle 104"/>
          <p:cNvSpPr>
            <a:spLocks noChangeArrowheads="1"/>
          </p:cNvSpPr>
          <p:nvPr/>
        </p:nvSpPr>
        <p:spPr bwMode="auto">
          <a:xfrm>
            <a:off x="6858000" y="1878013"/>
            <a:ext cx="298450" cy="30321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93" name="Text Box 105"/>
          <p:cNvSpPr txBox="1">
            <a:spLocks noChangeArrowheads="1"/>
          </p:cNvSpPr>
          <p:nvPr/>
        </p:nvSpPr>
        <p:spPr bwMode="auto">
          <a:xfrm>
            <a:off x="6561138" y="1809750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21994" name="Text Box 106"/>
          <p:cNvSpPr txBox="1">
            <a:spLocks noChangeArrowheads="1"/>
          </p:cNvSpPr>
          <p:nvPr/>
        </p:nvSpPr>
        <p:spPr bwMode="auto">
          <a:xfrm>
            <a:off x="7108825" y="181451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21995" name="Text Box 107"/>
          <p:cNvSpPr txBox="1">
            <a:spLocks noChangeArrowheads="1"/>
          </p:cNvSpPr>
          <p:nvPr/>
        </p:nvSpPr>
        <p:spPr bwMode="auto">
          <a:xfrm>
            <a:off x="6846888" y="1524000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21996" name="Text Box 108"/>
          <p:cNvSpPr txBox="1">
            <a:spLocks noChangeArrowheads="1"/>
          </p:cNvSpPr>
          <p:nvPr/>
        </p:nvSpPr>
        <p:spPr bwMode="auto">
          <a:xfrm>
            <a:off x="6843713" y="2071688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21997" name="Text Box 109"/>
          <p:cNvSpPr txBox="1">
            <a:spLocks noChangeArrowheads="1"/>
          </p:cNvSpPr>
          <p:nvPr/>
        </p:nvSpPr>
        <p:spPr bwMode="auto">
          <a:xfrm>
            <a:off x="6824663" y="2133600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1998" name="Rectangle 110"/>
          <p:cNvSpPr>
            <a:spLocks noChangeArrowheads="1"/>
          </p:cNvSpPr>
          <p:nvPr/>
        </p:nvSpPr>
        <p:spPr bwMode="auto">
          <a:xfrm>
            <a:off x="7688545" y="5729288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 1 , </a:t>
            </a:r>
            <a:r>
              <a:rPr lang="en-US">
                <a:solidFill>
                  <a:srgbClr val="F32A15"/>
                </a:solidFill>
              </a:rPr>
              <a:t>3</a:t>
            </a:r>
            <a:r>
              <a:rPr lang="en-US">
                <a:solidFill>
                  <a:srgbClr val="6600CC"/>
                </a:solidFill>
              </a:rPr>
              <a:t> </a:t>
            </a:r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BB39974-BB5C-45A0-A044-BE0E7B27EA49}"/>
              </a:ext>
            </a:extLst>
          </p:cNvPr>
          <p:cNvGrpSpPr/>
          <p:nvPr/>
        </p:nvGrpSpPr>
        <p:grpSpPr>
          <a:xfrm>
            <a:off x="288925" y="-152400"/>
            <a:ext cx="8169275" cy="6726912"/>
            <a:chOff x="288925" y="-152400"/>
            <a:chExt cx="8169275" cy="6726912"/>
          </a:xfrm>
        </p:grpSpPr>
        <p:sp>
          <p:nvSpPr>
            <p:cNvPr id="421890" name="Rectangle 2"/>
            <p:cNvSpPr>
              <a:spLocks noChangeArrowheads="1"/>
            </p:cNvSpPr>
            <p:nvPr/>
          </p:nvSpPr>
          <p:spPr bwMode="auto">
            <a:xfrm>
              <a:off x="685800" y="-152400"/>
              <a:ext cx="7772400" cy="1143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en-US" sz="4400"/>
                <a:t>Solving a Maze with a Stack!</a:t>
              </a:r>
            </a:p>
          </p:txBody>
        </p:sp>
        <p:sp>
          <p:nvSpPr>
            <p:cNvPr id="99" name="Text Box 3">
              <a:extLst>
                <a:ext uri="{FF2B5EF4-FFF2-40B4-BE49-F238E27FC236}">
                  <a16:creationId xmlns:a16="http://schemas.microsoft.com/office/drawing/2014/main" id="{518E911C-7554-4695-BDE7-0080E3DD5D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925" y="1219200"/>
              <a:ext cx="6188075" cy="5355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=""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r>
                <a:rPr lang="en-US" sz="1800" dirty="0">
                  <a:solidFill>
                    <a:schemeClr val="tx2"/>
                  </a:solidFill>
                  <a:latin typeface="Comic Sans MS" pitchFamily="66" charset="0"/>
                </a:rPr>
                <a:t>1.   PUSH </a:t>
              </a:r>
              <a:r>
                <a:rPr lang="en-US" sz="1800" dirty="0">
                  <a:solidFill>
                    <a:srgbClr val="000099"/>
                  </a:solidFill>
                  <a:latin typeface="Comic Sans MS" pitchFamily="66" charset="0"/>
                </a:rPr>
                <a:t>starting point</a:t>
              </a:r>
              <a:r>
                <a:rPr lang="en-US" sz="1800" dirty="0">
                  <a:solidFill>
                    <a:schemeClr val="tx2"/>
                  </a:solidFill>
                  <a:latin typeface="Comic Sans MS" pitchFamily="66" charset="0"/>
                </a:rPr>
                <a:t> onto the stack.</a:t>
              </a:r>
            </a:p>
            <a:p>
              <a:r>
                <a:rPr lang="en-US" sz="1800" dirty="0">
                  <a:solidFill>
                    <a:schemeClr val="tx2"/>
                  </a:solidFill>
                  <a:latin typeface="Comic Sans MS" pitchFamily="66" charset="0"/>
                </a:rPr>
                <a:t>2.  Mark the </a:t>
              </a:r>
              <a:r>
                <a:rPr lang="en-US" sz="1800" dirty="0">
                  <a:solidFill>
                    <a:schemeClr val="accent2"/>
                  </a:solidFill>
                  <a:latin typeface="Comic Sans MS" pitchFamily="66" charset="0"/>
                </a:rPr>
                <a:t>starting point </a:t>
              </a:r>
              <a:r>
                <a:rPr lang="en-US" sz="1800" dirty="0">
                  <a:solidFill>
                    <a:schemeClr val="tx2"/>
                  </a:solidFill>
                  <a:latin typeface="Comic Sans MS" pitchFamily="66" charset="0"/>
                </a:rPr>
                <a:t>as “discovered.”</a:t>
              </a:r>
            </a:p>
            <a:p>
              <a:r>
                <a:rPr lang="en-US" sz="1800" dirty="0">
                  <a:solidFill>
                    <a:schemeClr val="tx2"/>
                  </a:solidFill>
                  <a:latin typeface="Comic Sans MS" pitchFamily="66" charset="0"/>
                </a:rPr>
                <a:t>3.  While the stack is not empty:</a:t>
              </a:r>
            </a:p>
            <a:p>
              <a:r>
                <a:rPr lang="en-US" sz="1800" dirty="0">
                  <a:solidFill>
                    <a:schemeClr val="tx2"/>
                  </a:solidFill>
                  <a:latin typeface="Comic Sans MS" pitchFamily="66" charset="0"/>
                </a:rPr>
                <a:t>	A.  POP the top point off the stack into a variable.</a:t>
              </a:r>
            </a:p>
            <a:p>
              <a:r>
                <a:rPr lang="en-US" sz="1800" dirty="0">
                  <a:solidFill>
                    <a:schemeClr val="tx2"/>
                  </a:solidFill>
                  <a:latin typeface="Comic Sans MS" pitchFamily="66" charset="0"/>
                </a:rPr>
                <a:t>	B.  If we’re at the endpoint, DONE!  Otherwise…</a:t>
              </a:r>
            </a:p>
            <a:p>
              <a:r>
                <a:rPr lang="en-US" sz="1800" dirty="0">
                  <a:solidFill>
                    <a:schemeClr val="tx2"/>
                  </a:solidFill>
                  <a:latin typeface="Comic Sans MS" pitchFamily="66" charset="0"/>
                </a:rPr>
                <a:t>	C.  If slot to the </a:t>
              </a:r>
              <a:r>
                <a:rPr lang="en-US" sz="1800" dirty="0">
                  <a:solidFill>
                    <a:srgbClr val="000099"/>
                  </a:solidFill>
                  <a:latin typeface="Comic Sans MS" pitchFamily="66" charset="0"/>
                </a:rPr>
                <a:t>WEST</a:t>
              </a:r>
              <a:r>
                <a:rPr lang="en-US" sz="1800" dirty="0">
                  <a:solidFill>
                    <a:schemeClr val="tx2"/>
                  </a:solidFill>
                  <a:latin typeface="Comic Sans MS" pitchFamily="66" charset="0"/>
                </a:rPr>
                <a:t> is open &amp; is undiscovered</a:t>
              </a:r>
            </a:p>
            <a:p>
              <a:r>
                <a:rPr lang="en-US" sz="1800" dirty="0">
                  <a:solidFill>
                    <a:schemeClr val="tx2"/>
                  </a:solidFill>
                  <a:latin typeface="Comic Sans MS" pitchFamily="66" charset="0"/>
                </a:rPr>
                <a:t>           Mark (curx-1,cury) as “discovered”</a:t>
              </a:r>
            </a:p>
            <a:p>
              <a:r>
                <a:rPr lang="en-US" sz="1800" dirty="0">
                  <a:solidFill>
                    <a:schemeClr val="tx2"/>
                  </a:solidFill>
                  <a:latin typeface="Comic Sans MS" pitchFamily="66" charset="0"/>
                </a:rPr>
                <a:t>           PUSH (curx-1,cury) on stack.</a:t>
              </a:r>
            </a:p>
            <a:p>
              <a:r>
                <a:rPr lang="en-US" sz="1800" dirty="0">
                  <a:solidFill>
                    <a:schemeClr val="tx2"/>
                  </a:solidFill>
                  <a:latin typeface="Comic Sans MS" pitchFamily="66" charset="0"/>
                </a:rPr>
                <a:t>	D.  If slot to the </a:t>
              </a:r>
              <a:r>
                <a:rPr lang="en-US" sz="1800" dirty="0">
                  <a:solidFill>
                    <a:srgbClr val="000099"/>
                  </a:solidFill>
                  <a:latin typeface="Comic Sans MS" pitchFamily="66" charset="0"/>
                </a:rPr>
                <a:t>EAST </a:t>
              </a:r>
              <a:r>
                <a:rPr lang="en-US" sz="1800" dirty="0">
                  <a:solidFill>
                    <a:schemeClr val="tx2"/>
                  </a:solidFill>
                  <a:latin typeface="Comic Sans MS" pitchFamily="66" charset="0"/>
                </a:rPr>
                <a:t>is open &amp; is undiscovered</a:t>
              </a:r>
            </a:p>
            <a:p>
              <a:r>
                <a:rPr lang="en-US" sz="1800" dirty="0">
                  <a:solidFill>
                    <a:schemeClr val="tx2"/>
                  </a:solidFill>
                  <a:latin typeface="Comic Sans MS" pitchFamily="66" charset="0"/>
                </a:rPr>
                <a:t>           Mark (curx+1,cury) as “discovered”</a:t>
              </a:r>
            </a:p>
            <a:p>
              <a:r>
                <a:rPr lang="en-US" sz="1800" dirty="0">
                  <a:solidFill>
                    <a:schemeClr val="tx2"/>
                  </a:solidFill>
                  <a:latin typeface="Comic Sans MS" pitchFamily="66" charset="0"/>
                </a:rPr>
                <a:t>           PUSH (curx+1,cury) on stack.</a:t>
              </a:r>
            </a:p>
            <a:p>
              <a:r>
                <a:rPr lang="en-US" sz="1800" dirty="0">
                  <a:solidFill>
                    <a:schemeClr val="tx2"/>
                  </a:solidFill>
                  <a:latin typeface="Comic Sans MS" pitchFamily="66" charset="0"/>
                </a:rPr>
                <a:t>	E.  If slot to the </a:t>
              </a:r>
              <a:r>
                <a:rPr lang="en-US" sz="1800" dirty="0">
                  <a:solidFill>
                    <a:srgbClr val="000099"/>
                  </a:solidFill>
                  <a:latin typeface="Comic Sans MS" pitchFamily="66" charset="0"/>
                </a:rPr>
                <a:t>NORTH</a:t>
              </a:r>
              <a:r>
                <a:rPr lang="en-US" sz="1800" dirty="0">
                  <a:solidFill>
                    <a:schemeClr val="tx2"/>
                  </a:solidFill>
                  <a:latin typeface="Comic Sans MS" pitchFamily="66" charset="0"/>
                </a:rPr>
                <a:t> is open &amp; is undiscovered</a:t>
              </a:r>
            </a:p>
            <a:p>
              <a:r>
                <a:rPr lang="en-US" sz="1800" dirty="0">
                  <a:solidFill>
                    <a:schemeClr val="tx2"/>
                  </a:solidFill>
                  <a:latin typeface="Comic Sans MS" pitchFamily="66" charset="0"/>
                </a:rPr>
                <a:t>           Mark (curx,cury-1) as “discovered”</a:t>
              </a:r>
            </a:p>
            <a:p>
              <a:r>
                <a:rPr lang="en-US" sz="1800" dirty="0">
                  <a:solidFill>
                    <a:schemeClr val="tx2"/>
                  </a:solidFill>
                  <a:latin typeface="Comic Sans MS" pitchFamily="66" charset="0"/>
                </a:rPr>
                <a:t>           PUSH (curx,cury-1) on stack.</a:t>
              </a:r>
            </a:p>
            <a:p>
              <a:r>
                <a:rPr lang="en-US" sz="1800" dirty="0">
                  <a:solidFill>
                    <a:schemeClr val="tx2"/>
                  </a:solidFill>
                  <a:latin typeface="Comic Sans MS" pitchFamily="66" charset="0"/>
                </a:rPr>
                <a:t>	F.  If slot to the </a:t>
              </a:r>
              <a:r>
                <a:rPr lang="en-US" sz="1800" dirty="0">
                  <a:solidFill>
                    <a:srgbClr val="000099"/>
                  </a:solidFill>
                  <a:latin typeface="Comic Sans MS" pitchFamily="66" charset="0"/>
                </a:rPr>
                <a:t>SOUTH </a:t>
              </a:r>
              <a:r>
                <a:rPr lang="en-US" sz="1800" dirty="0">
                  <a:solidFill>
                    <a:schemeClr val="tx2"/>
                  </a:solidFill>
                  <a:latin typeface="Comic Sans MS" pitchFamily="66" charset="0"/>
                </a:rPr>
                <a:t>is open &amp; is undiscovered</a:t>
              </a:r>
            </a:p>
            <a:p>
              <a:r>
                <a:rPr lang="en-US" sz="1800" dirty="0">
                  <a:solidFill>
                    <a:schemeClr val="tx2"/>
                  </a:solidFill>
                  <a:latin typeface="Comic Sans MS" pitchFamily="66" charset="0"/>
                </a:rPr>
                <a:t>           Mark (curx,cury+1) as “discovered”</a:t>
              </a:r>
            </a:p>
            <a:p>
              <a:r>
                <a:rPr lang="en-US" sz="1800" dirty="0">
                  <a:solidFill>
                    <a:schemeClr val="tx2"/>
                  </a:solidFill>
                  <a:latin typeface="Comic Sans MS" pitchFamily="66" charset="0"/>
                </a:rPr>
                <a:t>           PUSH (curx,cury+1) on stack.</a:t>
              </a:r>
            </a:p>
            <a:p>
              <a:r>
                <a:rPr lang="en-US" sz="1800" dirty="0">
                  <a:solidFill>
                    <a:schemeClr val="tx2"/>
                  </a:solidFill>
                  <a:latin typeface="Comic Sans MS" pitchFamily="66" charset="0"/>
                </a:rPr>
                <a:t>4. If the stack is empty and we haven’t reached our</a:t>
              </a:r>
              <a:br>
                <a:rPr lang="en-US" sz="1800" dirty="0">
                  <a:solidFill>
                    <a:schemeClr val="tx2"/>
                  </a:solidFill>
                  <a:latin typeface="Comic Sans MS" pitchFamily="66" charset="0"/>
                </a:rPr>
              </a:br>
              <a:r>
                <a:rPr lang="en-US" sz="1800" dirty="0">
                  <a:solidFill>
                    <a:schemeClr val="tx2"/>
                  </a:solidFill>
                  <a:latin typeface="Comic Sans MS" pitchFamily="66" charset="0"/>
                </a:rPr>
                <a:t>goal position, then the maze is unsolvable.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21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4219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2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42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42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969" grpId="0" animBg="1"/>
      <p:bldP spid="421969" grpId="1" animBg="1"/>
      <p:bldP spid="421970" grpId="0" animBg="1"/>
      <p:bldP spid="421970" grpId="1" animBg="1"/>
      <p:bldP spid="421971" grpId="0" animBg="1"/>
      <p:bldP spid="421972" grpId="0" animBg="1"/>
      <p:bldP spid="421972" grpId="1" animBg="1"/>
      <p:bldP spid="421973" grpId="0" animBg="1"/>
      <p:bldP spid="421973" grpId="1" animBg="1"/>
      <p:bldP spid="421974" grpId="0" animBg="1"/>
      <p:bldP spid="421974" grpId="1" animBg="1"/>
      <p:bldP spid="421975" grpId="0" animBg="1"/>
      <p:bldP spid="421975" grpId="1" animBg="1"/>
      <p:bldP spid="421980" grpId="0"/>
      <p:bldP spid="421980" grpId="1"/>
      <p:bldP spid="421981" grpId="0" animBg="1"/>
      <p:bldP spid="421981" grpId="1" animBg="1"/>
      <p:bldP spid="421982" grpId="0" animBg="1"/>
      <p:bldP spid="421983" grpId="0" animBg="1"/>
      <p:bldP spid="421983" grpId="1" animBg="1"/>
      <p:bldP spid="421985" grpId="0" animBg="1"/>
      <p:bldP spid="421985" grpId="1" animBg="1"/>
      <p:bldP spid="421987" grpId="0" animBg="1"/>
      <p:bldP spid="421987" grpId="1" animBg="1"/>
      <p:bldP spid="421988" grpId="0" animBg="1"/>
      <p:bldP spid="421992" grpId="0" animBg="1"/>
      <p:bldP spid="421993" grpId="0"/>
      <p:bldP spid="421993" grpId="1"/>
      <p:bldP spid="421994" grpId="0"/>
      <p:bldP spid="421994" grpId="1"/>
      <p:bldP spid="421995" grpId="0"/>
      <p:bldP spid="421995" grpId="1"/>
      <p:bldP spid="421996" grpId="0"/>
      <p:bldP spid="421996" grpId="1"/>
      <p:bldP spid="421997" grpId="0"/>
      <p:bldP spid="421998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C9FA-4393-47E6-A93A-50CD2C4AF66C}" type="slidenum">
              <a:rPr lang="en-US"/>
              <a:pPr/>
              <a:t>24</a:t>
            </a:fld>
            <a:endParaRPr lang="en-US"/>
          </a:p>
        </p:txBody>
      </p:sp>
      <p:sp>
        <p:nvSpPr>
          <p:cNvPr id="423938" name="Rectangle 2"/>
          <p:cNvSpPr>
            <a:spLocks noChangeArrowheads="1"/>
          </p:cNvSpPr>
          <p:nvPr/>
        </p:nvSpPr>
        <p:spPr bwMode="auto">
          <a:xfrm>
            <a:off x="685800" y="-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Solving a Maze with a Stack!</a:t>
            </a:r>
          </a:p>
        </p:txBody>
      </p:sp>
      <p:sp>
        <p:nvSpPr>
          <p:cNvPr id="423940" name="Rectangle 4"/>
          <p:cNvSpPr>
            <a:spLocks noChangeArrowheads="1"/>
          </p:cNvSpPr>
          <p:nvPr/>
        </p:nvSpPr>
        <p:spPr bwMode="auto">
          <a:xfrm>
            <a:off x="6629400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41" name="Rectangle 5"/>
          <p:cNvSpPr>
            <a:spLocks noChangeArrowheads="1"/>
          </p:cNvSpPr>
          <p:nvPr/>
        </p:nvSpPr>
        <p:spPr bwMode="auto">
          <a:xfrm>
            <a:off x="6629400" y="16367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42" name="Rectangle 6"/>
          <p:cNvSpPr>
            <a:spLocks noChangeArrowheads="1"/>
          </p:cNvSpPr>
          <p:nvPr/>
        </p:nvSpPr>
        <p:spPr bwMode="auto">
          <a:xfrm>
            <a:off x="6629400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43" name="Rectangle 7"/>
          <p:cNvSpPr>
            <a:spLocks noChangeArrowheads="1"/>
          </p:cNvSpPr>
          <p:nvPr/>
        </p:nvSpPr>
        <p:spPr bwMode="auto">
          <a:xfrm>
            <a:off x="6629400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44" name="Rectangle 8"/>
          <p:cNvSpPr>
            <a:spLocks noChangeArrowheads="1"/>
          </p:cNvSpPr>
          <p:nvPr/>
        </p:nvSpPr>
        <p:spPr bwMode="auto">
          <a:xfrm>
            <a:off x="6629400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45" name="Rectangle 9"/>
          <p:cNvSpPr>
            <a:spLocks noChangeArrowheads="1"/>
          </p:cNvSpPr>
          <p:nvPr/>
        </p:nvSpPr>
        <p:spPr bwMode="auto">
          <a:xfrm>
            <a:off x="6629400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46" name="Rectangle 10"/>
          <p:cNvSpPr>
            <a:spLocks noChangeArrowheads="1"/>
          </p:cNvSpPr>
          <p:nvPr/>
        </p:nvSpPr>
        <p:spPr bwMode="auto">
          <a:xfrm>
            <a:off x="6629400" y="2960688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47" name="Rectangle 11"/>
          <p:cNvSpPr>
            <a:spLocks noChangeArrowheads="1"/>
          </p:cNvSpPr>
          <p:nvPr/>
        </p:nvSpPr>
        <p:spPr bwMode="auto">
          <a:xfrm>
            <a:off x="6629400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48" name="Rectangle 12"/>
          <p:cNvSpPr>
            <a:spLocks noChangeArrowheads="1"/>
          </p:cNvSpPr>
          <p:nvPr/>
        </p:nvSpPr>
        <p:spPr bwMode="auto">
          <a:xfrm>
            <a:off x="6880225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49" name="Rectangle 13"/>
          <p:cNvSpPr>
            <a:spLocks noChangeArrowheads="1"/>
          </p:cNvSpPr>
          <p:nvPr/>
        </p:nvSpPr>
        <p:spPr bwMode="auto">
          <a:xfrm>
            <a:off x="6880225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0" name="Rectangle 14"/>
          <p:cNvSpPr>
            <a:spLocks noChangeArrowheads="1"/>
          </p:cNvSpPr>
          <p:nvPr/>
        </p:nvSpPr>
        <p:spPr bwMode="auto">
          <a:xfrm>
            <a:off x="6880225" y="1901825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1" name="Rectangle 15"/>
          <p:cNvSpPr>
            <a:spLocks noChangeArrowheads="1"/>
          </p:cNvSpPr>
          <p:nvPr/>
        </p:nvSpPr>
        <p:spPr bwMode="auto">
          <a:xfrm>
            <a:off x="6891338" y="2433638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2" name="Rectangle 16"/>
          <p:cNvSpPr>
            <a:spLocks noChangeArrowheads="1"/>
          </p:cNvSpPr>
          <p:nvPr/>
        </p:nvSpPr>
        <p:spPr bwMode="auto">
          <a:xfrm>
            <a:off x="6886575" y="21621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3" name="Rectangle 17"/>
          <p:cNvSpPr>
            <a:spLocks noChangeArrowheads="1"/>
          </p:cNvSpPr>
          <p:nvPr/>
        </p:nvSpPr>
        <p:spPr bwMode="auto">
          <a:xfrm>
            <a:off x="6880225" y="26955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4" name="Rectangle 18"/>
          <p:cNvSpPr>
            <a:spLocks noChangeArrowheads="1"/>
          </p:cNvSpPr>
          <p:nvPr/>
        </p:nvSpPr>
        <p:spPr bwMode="auto">
          <a:xfrm>
            <a:off x="6880225" y="2960688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5" name="Rectangle 19"/>
          <p:cNvSpPr>
            <a:spLocks noChangeArrowheads="1"/>
          </p:cNvSpPr>
          <p:nvPr/>
        </p:nvSpPr>
        <p:spPr bwMode="auto">
          <a:xfrm>
            <a:off x="6880225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6" name="Rectangle 20"/>
          <p:cNvSpPr>
            <a:spLocks noChangeArrowheads="1"/>
          </p:cNvSpPr>
          <p:nvPr/>
        </p:nvSpPr>
        <p:spPr bwMode="auto">
          <a:xfrm>
            <a:off x="7129463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7" name="Rectangle 21"/>
          <p:cNvSpPr>
            <a:spLocks noChangeArrowheads="1"/>
          </p:cNvSpPr>
          <p:nvPr/>
        </p:nvSpPr>
        <p:spPr bwMode="auto">
          <a:xfrm>
            <a:off x="7129463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8" name="Rectangle 22"/>
          <p:cNvSpPr>
            <a:spLocks noChangeArrowheads="1"/>
          </p:cNvSpPr>
          <p:nvPr/>
        </p:nvSpPr>
        <p:spPr bwMode="auto">
          <a:xfrm>
            <a:off x="7129463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9" name="Rectangle 23"/>
          <p:cNvSpPr>
            <a:spLocks noChangeArrowheads="1"/>
          </p:cNvSpPr>
          <p:nvPr/>
        </p:nvSpPr>
        <p:spPr bwMode="auto">
          <a:xfrm>
            <a:off x="7129463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0" name="Rectangle 24"/>
          <p:cNvSpPr>
            <a:spLocks noChangeArrowheads="1"/>
          </p:cNvSpPr>
          <p:nvPr/>
        </p:nvSpPr>
        <p:spPr bwMode="auto">
          <a:xfrm>
            <a:off x="7129463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1" name="Rectangle 25"/>
          <p:cNvSpPr>
            <a:spLocks noChangeArrowheads="1"/>
          </p:cNvSpPr>
          <p:nvPr/>
        </p:nvSpPr>
        <p:spPr bwMode="auto">
          <a:xfrm>
            <a:off x="7129463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2" name="Rectangle 26"/>
          <p:cNvSpPr>
            <a:spLocks noChangeArrowheads="1"/>
          </p:cNvSpPr>
          <p:nvPr/>
        </p:nvSpPr>
        <p:spPr bwMode="auto">
          <a:xfrm>
            <a:off x="7129463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3" name="Rectangle 27"/>
          <p:cNvSpPr>
            <a:spLocks noChangeArrowheads="1"/>
          </p:cNvSpPr>
          <p:nvPr/>
        </p:nvSpPr>
        <p:spPr bwMode="auto">
          <a:xfrm>
            <a:off x="7129463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4" name="Rectangle 28"/>
          <p:cNvSpPr>
            <a:spLocks noChangeArrowheads="1"/>
          </p:cNvSpPr>
          <p:nvPr/>
        </p:nvSpPr>
        <p:spPr bwMode="auto">
          <a:xfrm>
            <a:off x="7380288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5" name="Rectangle 29"/>
          <p:cNvSpPr>
            <a:spLocks noChangeArrowheads="1"/>
          </p:cNvSpPr>
          <p:nvPr/>
        </p:nvSpPr>
        <p:spPr bwMode="auto">
          <a:xfrm>
            <a:off x="7380288" y="1636713"/>
            <a:ext cx="249237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6" name="Rectangle 30"/>
          <p:cNvSpPr>
            <a:spLocks noChangeArrowheads="1"/>
          </p:cNvSpPr>
          <p:nvPr/>
        </p:nvSpPr>
        <p:spPr bwMode="auto">
          <a:xfrm>
            <a:off x="7380288" y="1901825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7" name="Rectangle 31"/>
          <p:cNvSpPr>
            <a:spLocks noChangeArrowheads="1"/>
          </p:cNvSpPr>
          <p:nvPr/>
        </p:nvSpPr>
        <p:spPr bwMode="auto">
          <a:xfrm>
            <a:off x="7380288" y="2165350"/>
            <a:ext cx="249237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8" name="Rectangle 32"/>
          <p:cNvSpPr>
            <a:spLocks noChangeArrowheads="1"/>
          </p:cNvSpPr>
          <p:nvPr/>
        </p:nvSpPr>
        <p:spPr bwMode="auto">
          <a:xfrm>
            <a:off x="7380288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9" name="Rectangle 33"/>
          <p:cNvSpPr>
            <a:spLocks noChangeArrowheads="1"/>
          </p:cNvSpPr>
          <p:nvPr/>
        </p:nvSpPr>
        <p:spPr bwMode="auto">
          <a:xfrm>
            <a:off x="7380288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0" name="Rectangle 34"/>
          <p:cNvSpPr>
            <a:spLocks noChangeArrowheads="1"/>
          </p:cNvSpPr>
          <p:nvPr/>
        </p:nvSpPr>
        <p:spPr bwMode="auto">
          <a:xfrm>
            <a:off x="7380288" y="2960688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1" name="Rectangle 35"/>
          <p:cNvSpPr>
            <a:spLocks noChangeArrowheads="1"/>
          </p:cNvSpPr>
          <p:nvPr/>
        </p:nvSpPr>
        <p:spPr bwMode="auto">
          <a:xfrm>
            <a:off x="7380288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2" name="Rectangle 36"/>
          <p:cNvSpPr>
            <a:spLocks noChangeArrowheads="1"/>
          </p:cNvSpPr>
          <p:nvPr/>
        </p:nvSpPr>
        <p:spPr bwMode="auto">
          <a:xfrm>
            <a:off x="7629525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3" name="Rectangle 37"/>
          <p:cNvSpPr>
            <a:spLocks noChangeArrowheads="1"/>
          </p:cNvSpPr>
          <p:nvPr/>
        </p:nvSpPr>
        <p:spPr bwMode="auto">
          <a:xfrm>
            <a:off x="7629525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4" name="Rectangle 38"/>
          <p:cNvSpPr>
            <a:spLocks noChangeArrowheads="1"/>
          </p:cNvSpPr>
          <p:nvPr/>
        </p:nvSpPr>
        <p:spPr bwMode="auto">
          <a:xfrm>
            <a:off x="7629525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5" name="Rectangle 39"/>
          <p:cNvSpPr>
            <a:spLocks noChangeArrowheads="1"/>
          </p:cNvSpPr>
          <p:nvPr/>
        </p:nvSpPr>
        <p:spPr bwMode="auto">
          <a:xfrm>
            <a:off x="7629525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6" name="Rectangle 40"/>
          <p:cNvSpPr>
            <a:spLocks noChangeArrowheads="1"/>
          </p:cNvSpPr>
          <p:nvPr/>
        </p:nvSpPr>
        <p:spPr bwMode="auto">
          <a:xfrm>
            <a:off x="7629525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7" name="Rectangle 41"/>
          <p:cNvSpPr>
            <a:spLocks noChangeArrowheads="1"/>
          </p:cNvSpPr>
          <p:nvPr/>
        </p:nvSpPr>
        <p:spPr bwMode="auto">
          <a:xfrm>
            <a:off x="7629525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8" name="Rectangle 42"/>
          <p:cNvSpPr>
            <a:spLocks noChangeArrowheads="1"/>
          </p:cNvSpPr>
          <p:nvPr/>
        </p:nvSpPr>
        <p:spPr bwMode="auto">
          <a:xfrm>
            <a:off x="7629525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9" name="Rectangle 43"/>
          <p:cNvSpPr>
            <a:spLocks noChangeArrowheads="1"/>
          </p:cNvSpPr>
          <p:nvPr/>
        </p:nvSpPr>
        <p:spPr bwMode="auto">
          <a:xfrm>
            <a:off x="7629525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0" name="Rectangle 44"/>
          <p:cNvSpPr>
            <a:spLocks noChangeArrowheads="1"/>
          </p:cNvSpPr>
          <p:nvPr/>
        </p:nvSpPr>
        <p:spPr bwMode="auto">
          <a:xfrm>
            <a:off x="7880350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1" name="Rectangle 45"/>
          <p:cNvSpPr>
            <a:spLocks noChangeArrowheads="1"/>
          </p:cNvSpPr>
          <p:nvPr/>
        </p:nvSpPr>
        <p:spPr bwMode="auto">
          <a:xfrm>
            <a:off x="7880350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2" name="Rectangle 46"/>
          <p:cNvSpPr>
            <a:spLocks noChangeArrowheads="1"/>
          </p:cNvSpPr>
          <p:nvPr/>
        </p:nvSpPr>
        <p:spPr bwMode="auto">
          <a:xfrm>
            <a:off x="7880350" y="1901825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3" name="Rectangle 47"/>
          <p:cNvSpPr>
            <a:spLocks noChangeArrowheads="1"/>
          </p:cNvSpPr>
          <p:nvPr/>
        </p:nvSpPr>
        <p:spPr bwMode="auto">
          <a:xfrm>
            <a:off x="7880350" y="2165350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4" name="Rectangle 48"/>
          <p:cNvSpPr>
            <a:spLocks noChangeArrowheads="1"/>
          </p:cNvSpPr>
          <p:nvPr/>
        </p:nvSpPr>
        <p:spPr bwMode="auto">
          <a:xfrm>
            <a:off x="7880350" y="243046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5" name="Rectangle 49"/>
          <p:cNvSpPr>
            <a:spLocks noChangeArrowheads="1"/>
          </p:cNvSpPr>
          <p:nvPr/>
        </p:nvSpPr>
        <p:spPr bwMode="auto">
          <a:xfrm>
            <a:off x="7880350" y="2695575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6" name="Rectangle 50"/>
          <p:cNvSpPr>
            <a:spLocks noChangeArrowheads="1"/>
          </p:cNvSpPr>
          <p:nvPr/>
        </p:nvSpPr>
        <p:spPr bwMode="auto">
          <a:xfrm>
            <a:off x="7880350" y="2960688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7" name="Rectangle 51"/>
          <p:cNvSpPr>
            <a:spLocks noChangeArrowheads="1"/>
          </p:cNvSpPr>
          <p:nvPr/>
        </p:nvSpPr>
        <p:spPr bwMode="auto">
          <a:xfrm>
            <a:off x="7880350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8" name="Rectangle 52"/>
          <p:cNvSpPr>
            <a:spLocks noChangeArrowheads="1"/>
          </p:cNvSpPr>
          <p:nvPr/>
        </p:nvSpPr>
        <p:spPr bwMode="auto">
          <a:xfrm>
            <a:off x="8129588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9" name="Rectangle 53"/>
          <p:cNvSpPr>
            <a:spLocks noChangeArrowheads="1"/>
          </p:cNvSpPr>
          <p:nvPr/>
        </p:nvSpPr>
        <p:spPr bwMode="auto">
          <a:xfrm>
            <a:off x="8129588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90" name="Rectangle 54"/>
          <p:cNvSpPr>
            <a:spLocks noChangeArrowheads="1"/>
          </p:cNvSpPr>
          <p:nvPr/>
        </p:nvSpPr>
        <p:spPr bwMode="auto">
          <a:xfrm>
            <a:off x="8129588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91" name="Rectangle 55"/>
          <p:cNvSpPr>
            <a:spLocks noChangeArrowheads="1"/>
          </p:cNvSpPr>
          <p:nvPr/>
        </p:nvSpPr>
        <p:spPr bwMode="auto">
          <a:xfrm>
            <a:off x="8129588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92" name="Rectangle 56"/>
          <p:cNvSpPr>
            <a:spLocks noChangeArrowheads="1"/>
          </p:cNvSpPr>
          <p:nvPr/>
        </p:nvSpPr>
        <p:spPr bwMode="auto">
          <a:xfrm>
            <a:off x="8129588" y="243046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93" name="Rectangle 57"/>
          <p:cNvSpPr>
            <a:spLocks noChangeArrowheads="1"/>
          </p:cNvSpPr>
          <p:nvPr/>
        </p:nvSpPr>
        <p:spPr bwMode="auto">
          <a:xfrm>
            <a:off x="8129588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94" name="Rectangle 58"/>
          <p:cNvSpPr>
            <a:spLocks noChangeArrowheads="1"/>
          </p:cNvSpPr>
          <p:nvPr/>
        </p:nvSpPr>
        <p:spPr bwMode="auto">
          <a:xfrm>
            <a:off x="8129588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95" name="Rectangle 59"/>
          <p:cNvSpPr>
            <a:spLocks noChangeArrowheads="1"/>
          </p:cNvSpPr>
          <p:nvPr/>
        </p:nvSpPr>
        <p:spPr bwMode="auto">
          <a:xfrm>
            <a:off x="8129588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96" name="Rectangle 60"/>
          <p:cNvSpPr>
            <a:spLocks noChangeArrowheads="1"/>
          </p:cNvSpPr>
          <p:nvPr/>
        </p:nvSpPr>
        <p:spPr bwMode="auto">
          <a:xfrm>
            <a:off x="8380413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97" name="Rectangle 61"/>
          <p:cNvSpPr>
            <a:spLocks noChangeArrowheads="1"/>
          </p:cNvSpPr>
          <p:nvPr/>
        </p:nvSpPr>
        <p:spPr bwMode="auto">
          <a:xfrm>
            <a:off x="8380413" y="16367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98" name="Rectangle 62"/>
          <p:cNvSpPr>
            <a:spLocks noChangeArrowheads="1"/>
          </p:cNvSpPr>
          <p:nvPr/>
        </p:nvSpPr>
        <p:spPr bwMode="auto">
          <a:xfrm>
            <a:off x="8380413" y="1901825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99" name="Rectangle 63"/>
          <p:cNvSpPr>
            <a:spLocks noChangeArrowheads="1"/>
          </p:cNvSpPr>
          <p:nvPr/>
        </p:nvSpPr>
        <p:spPr bwMode="auto">
          <a:xfrm>
            <a:off x="8380413" y="216535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00" name="Rectangle 64"/>
          <p:cNvSpPr>
            <a:spLocks noChangeArrowheads="1"/>
          </p:cNvSpPr>
          <p:nvPr/>
        </p:nvSpPr>
        <p:spPr bwMode="auto">
          <a:xfrm>
            <a:off x="8380413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01" name="Rectangle 65"/>
          <p:cNvSpPr>
            <a:spLocks noChangeArrowheads="1"/>
          </p:cNvSpPr>
          <p:nvPr/>
        </p:nvSpPr>
        <p:spPr bwMode="auto">
          <a:xfrm>
            <a:off x="8380413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02" name="Rectangle 66"/>
          <p:cNvSpPr>
            <a:spLocks noChangeArrowheads="1"/>
          </p:cNvSpPr>
          <p:nvPr/>
        </p:nvSpPr>
        <p:spPr bwMode="auto">
          <a:xfrm>
            <a:off x="8380413" y="2960688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03" name="Rectangle 67"/>
          <p:cNvSpPr>
            <a:spLocks noChangeArrowheads="1"/>
          </p:cNvSpPr>
          <p:nvPr/>
        </p:nvSpPr>
        <p:spPr bwMode="auto">
          <a:xfrm>
            <a:off x="8380413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04" name="Text Box 68"/>
          <p:cNvSpPr txBox="1">
            <a:spLocks noChangeArrowheads="1"/>
          </p:cNvSpPr>
          <p:nvPr/>
        </p:nvSpPr>
        <p:spPr bwMode="auto">
          <a:xfrm>
            <a:off x="6248400" y="1344613"/>
            <a:ext cx="315913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</a:t>
            </a:r>
          </a:p>
          <a:p>
            <a:r>
              <a:rPr lang="en-US" sz="1700"/>
              <a:t>1</a:t>
            </a:r>
          </a:p>
          <a:p>
            <a:r>
              <a:rPr lang="en-US" sz="1700"/>
              <a:t>2</a:t>
            </a:r>
          </a:p>
          <a:p>
            <a:r>
              <a:rPr lang="en-US" sz="1700"/>
              <a:t>3</a:t>
            </a:r>
          </a:p>
          <a:p>
            <a:r>
              <a:rPr lang="en-US" sz="1700"/>
              <a:t>4</a:t>
            </a:r>
          </a:p>
          <a:p>
            <a:r>
              <a:rPr lang="en-US" sz="1700"/>
              <a:t>5</a:t>
            </a:r>
          </a:p>
          <a:p>
            <a:r>
              <a:rPr lang="en-US" sz="1700"/>
              <a:t>6</a:t>
            </a:r>
          </a:p>
          <a:p>
            <a:r>
              <a:rPr lang="en-US" sz="1700"/>
              <a:t>7</a:t>
            </a:r>
          </a:p>
        </p:txBody>
      </p:sp>
      <p:sp>
        <p:nvSpPr>
          <p:cNvPr id="424005" name="Text Box 69"/>
          <p:cNvSpPr txBox="1">
            <a:spLocks noChangeArrowheads="1"/>
          </p:cNvSpPr>
          <p:nvPr/>
        </p:nvSpPr>
        <p:spPr bwMode="auto">
          <a:xfrm>
            <a:off x="6629400" y="1020763"/>
            <a:ext cx="2049463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 dirty="0"/>
              <a:t>0  1  2  3  4  5  6 7</a:t>
            </a:r>
          </a:p>
        </p:txBody>
      </p:sp>
      <p:sp>
        <p:nvSpPr>
          <p:cNvPr id="424006" name="Text Box 70"/>
          <p:cNvSpPr txBox="1">
            <a:spLocks noChangeArrowheads="1"/>
          </p:cNvSpPr>
          <p:nvPr/>
        </p:nvSpPr>
        <p:spPr bwMode="auto">
          <a:xfrm>
            <a:off x="8074025" y="2840038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x</a:t>
            </a:r>
          </a:p>
        </p:txBody>
      </p:sp>
      <p:sp>
        <p:nvSpPr>
          <p:cNvPr id="424007" name="Text Box 71"/>
          <p:cNvSpPr txBox="1">
            <a:spLocks noChangeArrowheads="1"/>
          </p:cNvSpPr>
          <p:nvPr/>
        </p:nvSpPr>
        <p:spPr bwMode="auto">
          <a:xfrm>
            <a:off x="6826250" y="1573213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4008" name="Line 72"/>
          <p:cNvSpPr>
            <a:spLocks noChangeShapeType="1"/>
          </p:cNvSpPr>
          <p:nvPr/>
        </p:nvSpPr>
        <p:spPr bwMode="auto">
          <a:xfrm>
            <a:off x="7688545" y="6372225"/>
            <a:ext cx="1219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09" name="Line 73"/>
          <p:cNvSpPr>
            <a:spLocks noChangeShapeType="1"/>
          </p:cNvSpPr>
          <p:nvPr/>
        </p:nvSpPr>
        <p:spPr bwMode="auto">
          <a:xfrm>
            <a:off x="42863" y="19335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10" name="Line 74"/>
          <p:cNvSpPr>
            <a:spLocks noChangeShapeType="1"/>
          </p:cNvSpPr>
          <p:nvPr/>
        </p:nvSpPr>
        <p:spPr bwMode="auto">
          <a:xfrm>
            <a:off x="469653" y="220996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11" name="Text Box 75"/>
          <p:cNvSpPr txBox="1">
            <a:spLocks noChangeArrowheads="1"/>
          </p:cNvSpPr>
          <p:nvPr/>
        </p:nvSpPr>
        <p:spPr bwMode="auto">
          <a:xfrm>
            <a:off x="5812120" y="6299200"/>
            <a:ext cx="138906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 = 1,</a:t>
            </a:r>
            <a:r>
              <a:rPr lang="en-US">
                <a:solidFill>
                  <a:srgbClr val="F32A15"/>
                </a:solidFill>
              </a:rPr>
              <a:t>3</a:t>
            </a:r>
          </a:p>
        </p:txBody>
      </p:sp>
      <p:sp>
        <p:nvSpPr>
          <p:cNvPr id="424012" name="Freeform 76"/>
          <p:cNvSpPr>
            <a:spLocks/>
          </p:cNvSpPr>
          <p:nvPr/>
        </p:nvSpPr>
        <p:spPr bwMode="auto">
          <a:xfrm>
            <a:off x="6743983" y="5791200"/>
            <a:ext cx="914400" cy="355600"/>
          </a:xfrm>
          <a:custGeom>
            <a:avLst/>
            <a:gdLst>
              <a:gd name="T0" fmla="*/ 576 w 576"/>
              <a:gd name="T1" fmla="*/ 32 h 224"/>
              <a:gd name="T2" fmla="*/ 288 w 576"/>
              <a:gd name="T3" fmla="*/ 32 h 224"/>
              <a:gd name="T4" fmla="*/ 0 w 576"/>
              <a:gd name="T5" fmla="*/ 22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224">
                <a:moveTo>
                  <a:pt x="576" y="32"/>
                </a:moveTo>
                <a:cubicBezTo>
                  <a:pt x="480" y="16"/>
                  <a:pt x="384" y="0"/>
                  <a:pt x="288" y="32"/>
                </a:cubicBezTo>
                <a:cubicBezTo>
                  <a:pt x="192" y="64"/>
                  <a:pt x="96" y="144"/>
                  <a:pt x="0" y="224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13" name="Line 77"/>
          <p:cNvSpPr>
            <a:spLocks noChangeShapeType="1"/>
          </p:cNvSpPr>
          <p:nvPr/>
        </p:nvSpPr>
        <p:spPr bwMode="auto">
          <a:xfrm>
            <a:off x="469653" y="2471897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14" name="Line 78"/>
          <p:cNvSpPr>
            <a:spLocks noChangeShapeType="1"/>
          </p:cNvSpPr>
          <p:nvPr/>
        </p:nvSpPr>
        <p:spPr bwMode="auto">
          <a:xfrm>
            <a:off x="479178" y="276241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15" name="Line 79"/>
          <p:cNvSpPr>
            <a:spLocks noChangeShapeType="1"/>
          </p:cNvSpPr>
          <p:nvPr/>
        </p:nvSpPr>
        <p:spPr bwMode="auto">
          <a:xfrm>
            <a:off x="479178" y="3595847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16" name="Text Box 80"/>
          <p:cNvSpPr txBox="1">
            <a:spLocks noChangeArrowheads="1"/>
          </p:cNvSpPr>
          <p:nvPr/>
        </p:nvSpPr>
        <p:spPr bwMode="auto">
          <a:xfrm>
            <a:off x="7072313" y="1576388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4017" name="Rectangle 81"/>
          <p:cNvSpPr>
            <a:spLocks noChangeArrowheads="1"/>
          </p:cNvSpPr>
          <p:nvPr/>
        </p:nvSpPr>
        <p:spPr bwMode="auto">
          <a:xfrm>
            <a:off x="7688545" y="6049963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32A15"/>
                </a:solidFill>
              </a:rPr>
              <a:t>2</a:t>
            </a:r>
            <a:r>
              <a:rPr lang="en-US"/>
              <a:t> , 1</a:t>
            </a:r>
          </a:p>
        </p:txBody>
      </p:sp>
      <p:sp>
        <p:nvSpPr>
          <p:cNvPr id="424018" name="Text Box 82"/>
          <p:cNvSpPr txBox="1">
            <a:spLocks noChangeArrowheads="1"/>
          </p:cNvSpPr>
          <p:nvPr/>
        </p:nvSpPr>
        <p:spPr bwMode="auto">
          <a:xfrm>
            <a:off x="6818313" y="3551238"/>
            <a:ext cx="16986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6666"/>
                </a:solidFill>
              </a:rPr>
              <a:t>1,3 == 6,6?</a:t>
            </a:r>
          </a:p>
          <a:p>
            <a:pPr algn="ctr"/>
            <a:r>
              <a:rPr lang="en-US">
                <a:solidFill>
                  <a:srgbClr val="006666"/>
                </a:solidFill>
              </a:rPr>
              <a:t>Not yet!</a:t>
            </a:r>
          </a:p>
        </p:txBody>
      </p:sp>
      <p:sp>
        <p:nvSpPr>
          <p:cNvPr id="424019" name="Line 83"/>
          <p:cNvSpPr>
            <a:spLocks noChangeShapeType="1"/>
          </p:cNvSpPr>
          <p:nvPr/>
        </p:nvSpPr>
        <p:spPr bwMode="auto">
          <a:xfrm>
            <a:off x="469653" y="4405472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20" name="Rectangle 84"/>
          <p:cNvSpPr>
            <a:spLocks noChangeArrowheads="1"/>
          </p:cNvSpPr>
          <p:nvPr/>
        </p:nvSpPr>
        <p:spPr bwMode="auto">
          <a:xfrm>
            <a:off x="6864350" y="1878013"/>
            <a:ext cx="298450" cy="30321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21" name="Line 85"/>
          <p:cNvSpPr>
            <a:spLocks noChangeShapeType="1"/>
          </p:cNvSpPr>
          <p:nvPr/>
        </p:nvSpPr>
        <p:spPr bwMode="auto">
          <a:xfrm>
            <a:off x="498228" y="5243672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23" name="Text Box 87"/>
          <p:cNvSpPr txBox="1">
            <a:spLocks noChangeArrowheads="1"/>
          </p:cNvSpPr>
          <p:nvPr/>
        </p:nvSpPr>
        <p:spPr bwMode="auto">
          <a:xfrm>
            <a:off x="6810375" y="1857375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4028" name="Rectangle 92"/>
          <p:cNvSpPr>
            <a:spLocks noChangeArrowheads="1"/>
          </p:cNvSpPr>
          <p:nvPr/>
        </p:nvSpPr>
        <p:spPr bwMode="auto">
          <a:xfrm>
            <a:off x="6864350" y="2135188"/>
            <a:ext cx="298450" cy="30321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29" name="Text Box 93"/>
          <p:cNvSpPr txBox="1">
            <a:spLocks noChangeArrowheads="1"/>
          </p:cNvSpPr>
          <p:nvPr/>
        </p:nvSpPr>
        <p:spPr bwMode="auto">
          <a:xfrm>
            <a:off x="6561138" y="2071688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24030" name="Text Box 94"/>
          <p:cNvSpPr txBox="1">
            <a:spLocks noChangeArrowheads="1"/>
          </p:cNvSpPr>
          <p:nvPr/>
        </p:nvSpPr>
        <p:spPr bwMode="auto">
          <a:xfrm>
            <a:off x="7108825" y="2071688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24031" name="Text Box 95"/>
          <p:cNvSpPr txBox="1">
            <a:spLocks noChangeArrowheads="1"/>
          </p:cNvSpPr>
          <p:nvPr/>
        </p:nvSpPr>
        <p:spPr bwMode="auto">
          <a:xfrm>
            <a:off x="6846888" y="1800225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24033" name="Text Box 97"/>
          <p:cNvSpPr txBox="1">
            <a:spLocks noChangeArrowheads="1"/>
          </p:cNvSpPr>
          <p:nvPr/>
        </p:nvSpPr>
        <p:spPr bwMode="auto">
          <a:xfrm>
            <a:off x="6818313" y="2133600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4034" name="Rectangle 98"/>
          <p:cNvSpPr>
            <a:spLocks noChangeArrowheads="1"/>
          </p:cNvSpPr>
          <p:nvPr/>
        </p:nvSpPr>
        <p:spPr bwMode="auto">
          <a:xfrm>
            <a:off x="7683783" y="5729288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 1 , </a:t>
            </a:r>
            <a:r>
              <a:rPr lang="en-US">
                <a:solidFill>
                  <a:srgbClr val="F32A15"/>
                </a:solidFill>
              </a:rPr>
              <a:t>3</a:t>
            </a:r>
            <a:r>
              <a:rPr lang="en-US">
                <a:solidFill>
                  <a:srgbClr val="6600CC"/>
                </a:solidFill>
              </a:rPr>
              <a:t> </a:t>
            </a:r>
            <a:endParaRPr lang="en-US"/>
          </a:p>
        </p:txBody>
      </p:sp>
      <p:sp>
        <p:nvSpPr>
          <p:cNvPr id="424035" name="Text Box 99"/>
          <p:cNvSpPr txBox="1">
            <a:spLocks noChangeArrowheads="1"/>
          </p:cNvSpPr>
          <p:nvPr/>
        </p:nvSpPr>
        <p:spPr bwMode="auto">
          <a:xfrm>
            <a:off x="6846888" y="2347913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96" name="Text Box 3">
            <a:extLst>
              <a:ext uri="{FF2B5EF4-FFF2-40B4-BE49-F238E27FC236}">
                <a16:creationId xmlns:a16="http://schemas.microsoft.com/office/drawing/2014/main" id="{9DC648A8-CBB2-474F-A7CE-8C8C3B7AF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1219200"/>
            <a:ext cx="6188075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1.   PUSH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starting point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onto the stack.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2.  Mark the </a:t>
            </a:r>
            <a:r>
              <a:rPr lang="en-US" sz="1800" dirty="0">
                <a:solidFill>
                  <a:schemeClr val="accent2"/>
                </a:solidFill>
                <a:latin typeface="Comic Sans MS" pitchFamily="66" charset="0"/>
              </a:rPr>
              <a:t>starting point 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as “discovered.”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3.  While the stack is not empty: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	A.  POP the top point off the stack into a variable.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	B.  If we’re at the endpoint, DONE!  Otherwise…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	C.  If slot to the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WEST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  Mark (curx-1,cury) as “discovered”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  PUSH (curx-1,cury) on stack.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	D.  If slot to the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EAST 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  Mark (curx+1,cury) as “discovered”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  PUSH (curx+1,cury) on stack.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	E.  If slot to the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NORTH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  Mark (curx,cury-1) as “discovered”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  PUSH (curx,cury-1) on stack.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	F.  If slot to the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SOUTH 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  Mark (curx,cury+1) as “discovered”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  PUSH (curx,cury+1) on stack.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4. If the stack is empty and we haven’t reached our</a:t>
            </a:r>
            <a:br>
              <a:rPr lang="en-US" sz="1800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goal position, then the maze is unsolvable.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24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4240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24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009" grpId="0" animBg="1"/>
      <p:bldP spid="424009" grpId="1" animBg="1"/>
      <p:bldP spid="424010" grpId="0" animBg="1"/>
      <p:bldP spid="424010" grpId="1" animBg="1"/>
      <p:bldP spid="424011" grpId="0" animBg="1"/>
      <p:bldP spid="424012" grpId="0" animBg="1"/>
      <p:bldP spid="424012" grpId="1" animBg="1"/>
      <p:bldP spid="424013" grpId="0" animBg="1"/>
      <p:bldP spid="424013" grpId="1" animBg="1"/>
      <p:bldP spid="424014" grpId="0" animBg="1"/>
      <p:bldP spid="424014" grpId="1" animBg="1"/>
      <p:bldP spid="424015" grpId="0" animBg="1"/>
      <p:bldP spid="424015" grpId="1" animBg="1"/>
      <p:bldP spid="424018" grpId="0"/>
      <p:bldP spid="424018" grpId="1"/>
      <p:bldP spid="424019" grpId="0" animBg="1"/>
      <p:bldP spid="424019" grpId="1" animBg="1"/>
      <p:bldP spid="424020" grpId="0" animBg="1"/>
      <p:bldP spid="424021" grpId="0" animBg="1"/>
      <p:bldP spid="424021" grpId="1" animBg="1"/>
      <p:bldP spid="424028" grpId="0" animBg="1"/>
      <p:bldP spid="424029" grpId="0"/>
      <p:bldP spid="424029" grpId="1"/>
      <p:bldP spid="424030" grpId="0"/>
      <p:bldP spid="424030" grpId="1"/>
      <p:bldP spid="424031" grpId="0"/>
      <p:bldP spid="424031" grpId="1"/>
      <p:bldP spid="424034" grpId="0" animBg="1"/>
      <p:bldP spid="424035" grpId="0"/>
      <p:bldP spid="424035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58BC2-A701-402B-A263-567DBA9664C6}" type="slidenum">
              <a:rPr lang="en-US"/>
              <a:pPr/>
              <a:t>25</a:t>
            </a:fld>
            <a:endParaRPr lang="en-US"/>
          </a:p>
        </p:txBody>
      </p:sp>
      <p:sp>
        <p:nvSpPr>
          <p:cNvPr id="425986" name="Rectangle 2"/>
          <p:cNvSpPr>
            <a:spLocks noChangeArrowheads="1"/>
          </p:cNvSpPr>
          <p:nvPr/>
        </p:nvSpPr>
        <p:spPr bwMode="auto">
          <a:xfrm>
            <a:off x="685800" y="-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Solving a Maze with a Stack!</a:t>
            </a:r>
          </a:p>
        </p:txBody>
      </p:sp>
      <p:sp>
        <p:nvSpPr>
          <p:cNvPr id="425988" name="Rectangle 4"/>
          <p:cNvSpPr>
            <a:spLocks noChangeArrowheads="1"/>
          </p:cNvSpPr>
          <p:nvPr/>
        </p:nvSpPr>
        <p:spPr bwMode="auto">
          <a:xfrm>
            <a:off x="6629400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89" name="Rectangle 5"/>
          <p:cNvSpPr>
            <a:spLocks noChangeArrowheads="1"/>
          </p:cNvSpPr>
          <p:nvPr/>
        </p:nvSpPr>
        <p:spPr bwMode="auto">
          <a:xfrm>
            <a:off x="6629400" y="16367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90" name="Rectangle 6"/>
          <p:cNvSpPr>
            <a:spLocks noChangeArrowheads="1"/>
          </p:cNvSpPr>
          <p:nvPr/>
        </p:nvSpPr>
        <p:spPr bwMode="auto">
          <a:xfrm>
            <a:off x="6629400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91" name="Rectangle 7"/>
          <p:cNvSpPr>
            <a:spLocks noChangeArrowheads="1"/>
          </p:cNvSpPr>
          <p:nvPr/>
        </p:nvSpPr>
        <p:spPr bwMode="auto">
          <a:xfrm>
            <a:off x="6629400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92" name="Rectangle 8"/>
          <p:cNvSpPr>
            <a:spLocks noChangeArrowheads="1"/>
          </p:cNvSpPr>
          <p:nvPr/>
        </p:nvSpPr>
        <p:spPr bwMode="auto">
          <a:xfrm>
            <a:off x="6629400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93" name="Rectangle 9"/>
          <p:cNvSpPr>
            <a:spLocks noChangeArrowheads="1"/>
          </p:cNvSpPr>
          <p:nvPr/>
        </p:nvSpPr>
        <p:spPr bwMode="auto">
          <a:xfrm>
            <a:off x="6629400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94" name="Rectangle 10"/>
          <p:cNvSpPr>
            <a:spLocks noChangeArrowheads="1"/>
          </p:cNvSpPr>
          <p:nvPr/>
        </p:nvSpPr>
        <p:spPr bwMode="auto">
          <a:xfrm>
            <a:off x="6629400" y="2960688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95" name="Rectangle 11"/>
          <p:cNvSpPr>
            <a:spLocks noChangeArrowheads="1"/>
          </p:cNvSpPr>
          <p:nvPr/>
        </p:nvSpPr>
        <p:spPr bwMode="auto">
          <a:xfrm>
            <a:off x="6629400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96" name="Rectangle 12"/>
          <p:cNvSpPr>
            <a:spLocks noChangeArrowheads="1"/>
          </p:cNvSpPr>
          <p:nvPr/>
        </p:nvSpPr>
        <p:spPr bwMode="auto">
          <a:xfrm>
            <a:off x="6880225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97" name="Rectangle 13"/>
          <p:cNvSpPr>
            <a:spLocks noChangeArrowheads="1"/>
          </p:cNvSpPr>
          <p:nvPr/>
        </p:nvSpPr>
        <p:spPr bwMode="auto">
          <a:xfrm>
            <a:off x="6880225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98" name="Rectangle 14"/>
          <p:cNvSpPr>
            <a:spLocks noChangeArrowheads="1"/>
          </p:cNvSpPr>
          <p:nvPr/>
        </p:nvSpPr>
        <p:spPr bwMode="auto">
          <a:xfrm>
            <a:off x="6880225" y="1901825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99" name="Rectangle 15"/>
          <p:cNvSpPr>
            <a:spLocks noChangeArrowheads="1"/>
          </p:cNvSpPr>
          <p:nvPr/>
        </p:nvSpPr>
        <p:spPr bwMode="auto">
          <a:xfrm>
            <a:off x="6891338" y="2433638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00" name="Rectangle 16"/>
          <p:cNvSpPr>
            <a:spLocks noChangeArrowheads="1"/>
          </p:cNvSpPr>
          <p:nvPr/>
        </p:nvSpPr>
        <p:spPr bwMode="auto">
          <a:xfrm>
            <a:off x="6886575" y="21621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01" name="Rectangle 17"/>
          <p:cNvSpPr>
            <a:spLocks noChangeArrowheads="1"/>
          </p:cNvSpPr>
          <p:nvPr/>
        </p:nvSpPr>
        <p:spPr bwMode="auto">
          <a:xfrm>
            <a:off x="6880225" y="26955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02" name="Rectangle 18"/>
          <p:cNvSpPr>
            <a:spLocks noChangeArrowheads="1"/>
          </p:cNvSpPr>
          <p:nvPr/>
        </p:nvSpPr>
        <p:spPr bwMode="auto">
          <a:xfrm>
            <a:off x="6880225" y="2960688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03" name="Rectangle 19"/>
          <p:cNvSpPr>
            <a:spLocks noChangeArrowheads="1"/>
          </p:cNvSpPr>
          <p:nvPr/>
        </p:nvSpPr>
        <p:spPr bwMode="auto">
          <a:xfrm>
            <a:off x="6880225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04" name="Rectangle 20"/>
          <p:cNvSpPr>
            <a:spLocks noChangeArrowheads="1"/>
          </p:cNvSpPr>
          <p:nvPr/>
        </p:nvSpPr>
        <p:spPr bwMode="auto">
          <a:xfrm>
            <a:off x="7129463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05" name="Rectangle 21"/>
          <p:cNvSpPr>
            <a:spLocks noChangeArrowheads="1"/>
          </p:cNvSpPr>
          <p:nvPr/>
        </p:nvSpPr>
        <p:spPr bwMode="auto">
          <a:xfrm>
            <a:off x="7129463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06" name="Rectangle 22"/>
          <p:cNvSpPr>
            <a:spLocks noChangeArrowheads="1"/>
          </p:cNvSpPr>
          <p:nvPr/>
        </p:nvSpPr>
        <p:spPr bwMode="auto">
          <a:xfrm>
            <a:off x="7129463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07" name="Rectangle 23"/>
          <p:cNvSpPr>
            <a:spLocks noChangeArrowheads="1"/>
          </p:cNvSpPr>
          <p:nvPr/>
        </p:nvSpPr>
        <p:spPr bwMode="auto">
          <a:xfrm>
            <a:off x="7129463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08" name="Rectangle 24"/>
          <p:cNvSpPr>
            <a:spLocks noChangeArrowheads="1"/>
          </p:cNvSpPr>
          <p:nvPr/>
        </p:nvSpPr>
        <p:spPr bwMode="auto">
          <a:xfrm>
            <a:off x="7129463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09" name="Rectangle 25"/>
          <p:cNvSpPr>
            <a:spLocks noChangeArrowheads="1"/>
          </p:cNvSpPr>
          <p:nvPr/>
        </p:nvSpPr>
        <p:spPr bwMode="auto">
          <a:xfrm>
            <a:off x="7129463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10" name="Rectangle 26"/>
          <p:cNvSpPr>
            <a:spLocks noChangeArrowheads="1"/>
          </p:cNvSpPr>
          <p:nvPr/>
        </p:nvSpPr>
        <p:spPr bwMode="auto">
          <a:xfrm>
            <a:off x="7129463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11" name="Rectangle 27"/>
          <p:cNvSpPr>
            <a:spLocks noChangeArrowheads="1"/>
          </p:cNvSpPr>
          <p:nvPr/>
        </p:nvSpPr>
        <p:spPr bwMode="auto">
          <a:xfrm>
            <a:off x="7129463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12" name="Rectangle 28"/>
          <p:cNvSpPr>
            <a:spLocks noChangeArrowheads="1"/>
          </p:cNvSpPr>
          <p:nvPr/>
        </p:nvSpPr>
        <p:spPr bwMode="auto">
          <a:xfrm>
            <a:off x="7380288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13" name="Rectangle 29"/>
          <p:cNvSpPr>
            <a:spLocks noChangeArrowheads="1"/>
          </p:cNvSpPr>
          <p:nvPr/>
        </p:nvSpPr>
        <p:spPr bwMode="auto">
          <a:xfrm>
            <a:off x="7380288" y="1636713"/>
            <a:ext cx="249237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14" name="Rectangle 30"/>
          <p:cNvSpPr>
            <a:spLocks noChangeArrowheads="1"/>
          </p:cNvSpPr>
          <p:nvPr/>
        </p:nvSpPr>
        <p:spPr bwMode="auto">
          <a:xfrm>
            <a:off x="7380288" y="1901825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15" name="Rectangle 31"/>
          <p:cNvSpPr>
            <a:spLocks noChangeArrowheads="1"/>
          </p:cNvSpPr>
          <p:nvPr/>
        </p:nvSpPr>
        <p:spPr bwMode="auto">
          <a:xfrm>
            <a:off x="7380288" y="2165350"/>
            <a:ext cx="249237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16" name="Rectangle 32"/>
          <p:cNvSpPr>
            <a:spLocks noChangeArrowheads="1"/>
          </p:cNvSpPr>
          <p:nvPr/>
        </p:nvSpPr>
        <p:spPr bwMode="auto">
          <a:xfrm>
            <a:off x="7380288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17" name="Rectangle 33"/>
          <p:cNvSpPr>
            <a:spLocks noChangeArrowheads="1"/>
          </p:cNvSpPr>
          <p:nvPr/>
        </p:nvSpPr>
        <p:spPr bwMode="auto">
          <a:xfrm>
            <a:off x="7380288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18" name="Rectangle 34"/>
          <p:cNvSpPr>
            <a:spLocks noChangeArrowheads="1"/>
          </p:cNvSpPr>
          <p:nvPr/>
        </p:nvSpPr>
        <p:spPr bwMode="auto">
          <a:xfrm>
            <a:off x="7380288" y="2960688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19" name="Rectangle 35"/>
          <p:cNvSpPr>
            <a:spLocks noChangeArrowheads="1"/>
          </p:cNvSpPr>
          <p:nvPr/>
        </p:nvSpPr>
        <p:spPr bwMode="auto">
          <a:xfrm>
            <a:off x="7380288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20" name="Rectangle 36"/>
          <p:cNvSpPr>
            <a:spLocks noChangeArrowheads="1"/>
          </p:cNvSpPr>
          <p:nvPr/>
        </p:nvSpPr>
        <p:spPr bwMode="auto">
          <a:xfrm>
            <a:off x="7629525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21" name="Rectangle 37"/>
          <p:cNvSpPr>
            <a:spLocks noChangeArrowheads="1"/>
          </p:cNvSpPr>
          <p:nvPr/>
        </p:nvSpPr>
        <p:spPr bwMode="auto">
          <a:xfrm>
            <a:off x="7629525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22" name="Rectangle 38"/>
          <p:cNvSpPr>
            <a:spLocks noChangeArrowheads="1"/>
          </p:cNvSpPr>
          <p:nvPr/>
        </p:nvSpPr>
        <p:spPr bwMode="auto">
          <a:xfrm>
            <a:off x="7629525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23" name="Rectangle 39"/>
          <p:cNvSpPr>
            <a:spLocks noChangeArrowheads="1"/>
          </p:cNvSpPr>
          <p:nvPr/>
        </p:nvSpPr>
        <p:spPr bwMode="auto">
          <a:xfrm>
            <a:off x="7629525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24" name="Rectangle 40"/>
          <p:cNvSpPr>
            <a:spLocks noChangeArrowheads="1"/>
          </p:cNvSpPr>
          <p:nvPr/>
        </p:nvSpPr>
        <p:spPr bwMode="auto">
          <a:xfrm>
            <a:off x="7629525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25" name="Rectangle 41"/>
          <p:cNvSpPr>
            <a:spLocks noChangeArrowheads="1"/>
          </p:cNvSpPr>
          <p:nvPr/>
        </p:nvSpPr>
        <p:spPr bwMode="auto">
          <a:xfrm>
            <a:off x="7629525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26" name="Rectangle 42"/>
          <p:cNvSpPr>
            <a:spLocks noChangeArrowheads="1"/>
          </p:cNvSpPr>
          <p:nvPr/>
        </p:nvSpPr>
        <p:spPr bwMode="auto">
          <a:xfrm>
            <a:off x="7629525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27" name="Rectangle 43"/>
          <p:cNvSpPr>
            <a:spLocks noChangeArrowheads="1"/>
          </p:cNvSpPr>
          <p:nvPr/>
        </p:nvSpPr>
        <p:spPr bwMode="auto">
          <a:xfrm>
            <a:off x="7629525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28" name="Rectangle 44"/>
          <p:cNvSpPr>
            <a:spLocks noChangeArrowheads="1"/>
          </p:cNvSpPr>
          <p:nvPr/>
        </p:nvSpPr>
        <p:spPr bwMode="auto">
          <a:xfrm>
            <a:off x="7880350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29" name="Rectangle 45"/>
          <p:cNvSpPr>
            <a:spLocks noChangeArrowheads="1"/>
          </p:cNvSpPr>
          <p:nvPr/>
        </p:nvSpPr>
        <p:spPr bwMode="auto">
          <a:xfrm>
            <a:off x="7880350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0" name="Rectangle 46"/>
          <p:cNvSpPr>
            <a:spLocks noChangeArrowheads="1"/>
          </p:cNvSpPr>
          <p:nvPr/>
        </p:nvSpPr>
        <p:spPr bwMode="auto">
          <a:xfrm>
            <a:off x="7880350" y="1901825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1" name="Rectangle 47"/>
          <p:cNvSpPr>
            <a:spLocks noChangeArrowheads="1"/>
          </p:cNvSpPr>
          <p:nvPr/>
        </p:nvSpPr>
        <p:spPr bwMode="auto">
          <a:xfrm>
            <a:off x="7880350" y="2165350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2" name="Rectangle 48"/>
          <p:cNvSpPr>
            <a:spLocks noChangeArrowheads="1"/>
          </p:cNvSpPr>
          <p:nvPr/>
        </p:nvSpPr>
        <p:spPr bwMode="auto">
          <a:xfrm>
            <a:off x="7880350" y="243046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3" name="Rectangle 49"/>
          <p:cNvSpPr>
            <a:spLocks noChangeArrowheads="1"/>
          </p:cNvSpPr>
          <p:nvPr/>
        </p:nvSpPr>
        <p:spPr bwMode="auto">
          <a:xfrm>
            <a:off x="7880350" y="2695575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4" name="Rectangle 50"/>
          <p:cNvSpPr>
            <a:spLocks noChangeArrowheads="1"/>
          </p:cNvSpPr>
          <p:nvPr/>
        </p:nvSpPr>
        <p:spPr bwMode="auto">
          <a:xfrm>
            <a:off x="7880350" y="2960688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5" name="Rectangle 51"/>
          <p:cNvSpPr>
            <a:spLocks noChangeArrowheads="1"/>
          </p:cNvSpPr>
          <p:nvPr/>
        </p:nvSpPr>
        <p:spPr bwMode="auto">
          <a:xfrm>
            <a:off x="7880350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6" name="Rectangle 52"/>
          <p:cNvSpPr>
            <a:spLocks noChangeArrowheads="1"/>
          </p:cNvSpPr>
          <p:nvPr/>
        </p:nvSpPr>
        <p:spPr bwMode="auto">
          <a:xfrm>
            <a:off x="8129588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7" name="Rectangle 53"/>
          <p:cNvSpPr>
            <a:spLocks noChangeArrowheads="1"/>
          </p:cNvSpPr>
          <p:nvPr/>
        </p:nvSpPr>
        <p:spPr bwMode="auto">
          <a:xfrm>
            <a:off x="8129588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8" name="Rectangle 54"/>
          <p:cNvSpPr>
            <a:spLocks noChangeArrowheads="1"/>
          </p:cNvSpPr>
          <p:nvPr/>
        </p:nvSpPr>
        <p:spPr bwMode="auto">
          <a:xfrm>
            <a:off x="8129588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9" name="Rectangle 55"/>
          <p:cNvSpPr>
            <a:spLocks noChangeArrowheads="1"/>
          </p:cNvSpPr>
          <p:nvPr/>
        </p:nvSpPr>
        <p:spPr bwMode="auto">
          <a:xfrm>
            <a:off x="8129588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0" name="Rectangle 56"/>
          <p:cNvSpPr>
            <a:spLocks noChangeArrowheads="1"/>
          </p:cNvSpPr>
          <p:nvPr/>
        </p:nvSpPr>
        <p:spPr bwMode="auto">
          <a:xfrm>
            <a:off x="8129588" y="243046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1" name="Rectangle 57"/>
          <p:cNvSpPr>
            <a:spLocks noChangeArrowheads="1"/>
          </p:cNvSpPr>
          <p:nvPr/>
        </p:nvSpPr>
        <p:spPr bwMode="auto">
          <a:xfrm>
            <a:off x="8129588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2" name="Rectangle 58"/>
          <p:cNvSpPr>
            <a:spLocks noChangeArrowheads="1"/>
          </p:cNvSpPr>
          <p:nvPr/>
        </p:nvSpPr>
        <p:spPr bwMode="auto">
          <a:xfrm>
            <a:off x="8129588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3" name="Rectangle 59"/>
          <p:cNvSpPr>
            <a:spLocks noChangeArrowheads="1"/>
          </p:cNvSpPr>
          <p:nvPr/>
        </p:nvSpPr>
        <p:spPr bwMode="auto">
          <a:xfrm>
            <a:off x="8129588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4" name="Rectangle 60"/>
          <p:cNvSpPr>
            <a:spLocks noChangeArrowheads="1"/>
          </p:cNvSpPr>
          <p:nvPr/>
        </p:nvSpPr>
        <p:spPr bwMode="auto">
          <a:xfrm>
            <a:off x="8380413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5" name="Rectangle 61"/>
          <p:cNvSpPr>
            <a:spLocks noChangeArrowheads="1"/>
          </p:cNvSpPr>
          <p:nvPr/>
        </p:nvSpPr>
        <p:spPr bwMode="auto">
          <a:xfrm>
            <a:off x="8380413" y="16367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6" name="Rectangle 62"/>
          <p:cNvSpPr>
            <a:spLocks noChangeArrowheads="1"/>
          </p:cNvSpPr>
          <p:nvPr/>
        </p:nvSpPr>
        <p:spPr bwMode="auto">
          <a:xfrm>
            <a:off x="8380413" y="1901825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7" name="Rectangle 63"/>
          <p:cNvSpPr>
            <a:spLocks noChangeArrowheads="1"/>
          </p:cNvSpPr>
          <p:nvPr/>
        </p:nvSpPr>
        <p:spPr bwMode="auto">
          <a:xfrm>
            <a:off x="8380413" y="216535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8" name="Rectangle 64"/>
          <p:cNvSpPr>
            <a:spLocks noChangeArrowheads="1"/>
          </p:cNvSpPr>
          <p:nvPr/>
        </p:nvSpPr>
        <p:spPr bwMode="auto">
          <a:xfrm>
            <a:off x="8380413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9" name="Rectangle 65"/>
          <p:cNvSpPr>
            <a:spLocks noChangeArrowheads="1"/>
          </p:cNvSpPr>
          <p:nvPr/>
        </p:nvSpPr>
        <p:spPr bwMode="auto">
          <a:xfrm>
            <a:off x="8380413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50" name="Rectangle 66"/>
          <p:cNvSpPr>
            <a:spLocks noChangeArrowheads="1"/>
          </p:cNvSpPr>
          <p:nvPr/>
        </p:nvSpPr>
        <p:spPr bwMode="auto">
          <a:xfrm>
            <a:off x="8380413" y="2960688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51" name="Rectangle 67"/>
          <p:cNvSpPr>
            <a:spLocks noChangeArrowheads="1"/>
          </p:cNvSpPr>
          <p:nvPr/>
        </p:nvSpPr>
        <p:spPr bwMode="auto">
          <a:xfrm>
            <a:off x="8380413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52" name="Text Box 68"/>
          <p:cNvSpPr txBox="1">
            <a:spLocks noChangeArrowheads="1"/>
          </p:cNvSpPr>
          <p:nvPr/>
        </p:nvSpPr>
        <p:spPr bwMode="auto">
          <a:xfrm>
            <a:off x="6248400" y="1344613"/>
            <a:ext cx="315913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</a:t>
            </a:r>
          </a:p>
          <a:p>
            <a:r>
              <a:rPr lang="en-US" sz="1700"/>
              <a:t>1</a:t>
            </a:r>
          </a:p>
          <a:p>
            <a:r>
              <a:rPr lang="en-US" sz="1700"/>
              <a:t>2</a:t>
            </a:r>
          </a:p>
          <a:p>
            <a:r>
              <a:rPr lang="en-US" sz="1700"/>
              <a:t>3</a:t>
            </a:r>
          </a:p>
          <a:p>
            <a:r>
              <a:rPr lang="en-US" sz="1700"/>
              <a:t>4</a:t>
            </a:r>
          </a:p>
          <a:p>
            <a:r>
              <a:rPr lang="en-US" sz="1700"/>
              <a:t>5</a:t>
            </a:r>
          </a:p>
          <a:p>
            <a:r>
              <a:rPr lang="en-US" sz="1700"/>
              <a:t>6</a:t>
            </a:r>
          </a:p>
          <a:p>
            <a:r>
              <a:rPr lang="en-US" sz="1700"/>
              <a:t>7</a:t>
            </a:r>
          </a:p>
        </p:txBody>
      </p:sp>
      <p:sp>
        <p:nvSpPr>
          <p:cNvPr id="426053" name="Text Box 69"/>
          <p:cNvSpPr txBox="1">
            <a:spLocks noChangeArrowheads="1"/>
          </p:cNvSpPr>
          <p:nvPr/>
        </p:nvSpPr>
        <p:spPr bwMode="auto">
          <a:xfrm>
            <a:off x="6629400" y="1020763"/>
            <a:ext cx="2049463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0  1  2  3  4  5  6 7</a:t>
            </a:r>
          </a:p>
        </p:txBody>
      </p:sp>
      <p:sp>
        <p:nvSpPr>
          <p:cNvPr id="426054" name="Text Box 70"/>
          <p:cNvSpPr txBox="1">
            <a:spLocks noChangeArrowheads="1"/>
          </p:cNvSpPr>
          <p:nvPr/>
        </p:nvSpPr>
        <p:spPr bwMode="auto">
          <a:xfrm>
            <a:off x="8074025" y="2840038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x</a:t>
            </a:r>
          </a:p>
        </p:txBody>
      </p:sp>
      <p:sp>
        <p:nvSpPr>
          <p:cNvPr id="426055" name="Text Box 71"/>
          <p:cNvSpPr txBox="1">
            <a:spLocks noChangeArrowheads="1"/>
          </p:cNvSpPr>
          <p:nvPr/>
        </p:nvSpPr>
        <p:spPr bwMode="auto">
          <a:xfrm>
            <a:off x="6826250" y="1573213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6056" name="Line 72"/>
          <p:cNvSpPr>
            <a:spLocks noChangeShapeType="1"/>
          </p:cNvSpPr>
          <p:nvPr/>
        </p:nvSpPr>
        <p:spPr bwMode="auto">
          <a:xfrm>
            <a:off x="7688545" y="6372225"/>
            <a:ext cx="1219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57" name="Line 73"/>
          <p:cNvSpPr>
            <a:spLocks noChangeShapeType="1"/>
          </p:cNvSpPr>
          <p:nvPr/>
        </p:nvSpPr>
        <p:spPr bwMode="auto">
          <a:xfrm>
            <a:off x="42863" y="19335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58" name="Line 74"/>
          <p:cNvSpPr>
            <a:spLocks noChangeShapeType="1"/>
          </p:cNvSpPr>
          <p:nvPr/>
        </p:nvSpPr>
        <p:spPr bwMode="auto">
          <a:xfrm>
            <a:off x="489748" y="219990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59" name="Text Box 75"/>
          <p:cNvSpPr txBox="1">
            <a:spLocks noChangeArrowheads="1"/>
          </p:cNvSpPr>
          <p:nvPr/>
        </p:nvSpPr>
        <p:spPr bwMode="auto">
          <a:xfrm>
            <a:off x="5812120" y="6299200"/>
            <a:ext cx="138906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 = </a:t>
            </a:r>
            <a:r>
              <a:rPr lang="en-US">
                <a:solidFill>
                  <a:srgbClr val="F32A15"/>
                </a:solidFill>
              </a:rPr>
              <a:t>2</a:t>
            </a:r>
            <a:r>
              <a:rPr lang="en-US">
                <a:solidFill>
                  <a:schemeClr val="tx1"/>
                </a:solidFill>
              </a:rPr>
              <a:t>,1</a:t>
            </a:r>
          </a:p>
        </p:txBody>
      </p:sp>
      <p:sp>
        <p:nvSpPr>
          <p:cNvPr id="426060" name="Freeform 76"/>
          <p:cNvSpPr>
            <a:spLocks/>
          </p:cNvSpPr>
          <p:nvPr/>
        </p:nvSpPr>
        <p:spPr bwMode="auto">
          <a:xfrm>
            <a:off x="6743983" y="5962650"/>
            <a:ext cx="914400" cy="355600"/>
          </a:xfrm>
          <a:custGeom>
            <a:avLst/>
            <a:gdLst>
              <a:gd name="T0" fmla="*/ 576 w 576"/>
              <a:gd name="T1" fmla="*/ 32 h 224"/>
              <a:gd name="T2" fmla="*/ 288 w 576"/>
              <a:gd name="T3" fmla="*/ 32 h 224"/>
              <a:gd name="T4" fmla="*/ 0 w 576"/>
              <a:gd name="T5" fmla="*/ 22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224">
                <a:moveTo>
                  <a:pt x="576" y="32"/>
                </a:moveTo>
                <a:cubicBezTo>
                  <a:pt x="480" y="16"/>
                  <a:pt x="384" y="0"/>
                  <a:pt x="288" y="32"/>
                </a:cubicBezTo>
                <a:cubicBezTo>
                  <a:pt x="192" y="64"/>
                  <a:pt x="96" y="144"/>
                  <a:pt x="0" y="224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61" name="Line 77"/>
          <p:cNvSpPr>
            <a:spLocks noChangeShapeType="1"/>
          </p:cNvSpPr>
          <p:nvPr/>
        </p:nvSpPr>
        <p:spPr bwMode="auto">
          <a:xfrm>
            <a:off x="489748" y="246184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62" name="Line 78"/>
          <p:cNvSpPr>
            <a:spLocks noChangeShapeType="1"/>
          </p:cNvSpPr>
          <p:nvPr/>
        </p:nvSpPr>
        <p:spPr bwMode="auto">
          <a:xfrm>
            <a:off x="499273" y="275235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63" name="Line 79"/>
          <p:cNvSpPr>
            <a:spLocks noChangeShapeType="1"/>
          </p:cNvSpPr>
          <p:nvPr/>
        </p:nvSpPr>
        <p:spPr bwMode="auto">
          <a:xfrm>
            <a:off x="499273" y="358579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64" name="Text Box 80"/>
          <p:cNvSpPr txBox="1">
            <a:spLocks noChangeArrowheads="1"/>
          </p:cNvSpPr>
          <p:nvPr/>
        </p:nvSpPr>
        <p:spPr bwMode="auto">
          <a:xfrm>
            <a:off x="7072313" y="1576388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6065" name="Rectangle 81"/>
          <p:cNvSpPr>
            <a:spLocks noChangeArrowheads="1"/>
          </p:cNvSpPr>
          <p:nvPr/>
        </p:nvSpPr>
        <p:spPr bwMode="auto">
          <a:xfrm>
            <a:off x="7688545" y="6049963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32A15"/>
                </a:solidFill>
              </a:rPr>
              <a:t>2</a:t>
            </a:r>
            <a:r>
              <a:rPr lang="en-US"/>
              <a:t> , 1</a:t>
            </a:r>
          </a:p>
        </p:txBody>
      </p:sp>
      <p:sp>
        <p:nvSpPr>
          <p:cNvPr id="426066" name="Text Box 82"/>
          <p:cNvSpPr txBox="1">
            <a:spLocks noChangeArrowheads="1"/>
          </p:cNvSpPr>
          <p:nvPr/>
        </p:nvSpPr>
        <p:spPr bwMode="auto">
          <a:xfrm>
            <a:off x="6818313" y="3551238"/>
            <a:ext cx="16986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6666"/>
                </a:solidFill>
              </a:rPr>
              <a:t>2,1 == 6,6?</a:t>
            </a:r>
          </a:p>
          <a:p>
            <a:pPr algn="ctr"/>
            <a:r>
              <a:rPr lang="en-US">
                <a:solidFill>
                  <a:srgbClr val="006666"/>
                </a:solidFill>
              </a:rPr>
              <a:t>Not yet!</a:t>
            </a:r>
          </a:p>
        </p:txBody>
      </p:sp>
      <p:sp>
        <p:nvSpPr>
          <p:cNvPr id="426068" name="Rectangle 84"/>
          <p:cNvSpPr>
            <a:spLocks noChangeArrowheads="1"/>
          </p:cNvSpPr>
          <p:nvPr/>
        </p:nvSpPr>
        <p:spPr bwMode="auto">
          <a:xfrm>
            <a:off x="6850063" y="2135188"/>
            <a:ext cx="298450" cy="30321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70" name="Text Box 86"/>
          <p:cNvSpPr txBox="1">
            <a:spLocks noChangeArrowheads="1"/>
          </p:cNvSpPr>
          <p:nvPr/>
        </p:nvSpPr>
        <p:spPr bwMode="auto">
          <a:xfrm>
            <a:off x="6810375" y="1857375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6073" name="Rectangle 89"/>
          <p:cNvSpPr>
            <a:spLocks noChangeArrowheads="1"/>
          </p:cNvSpPr>
          <p:nvPr/>
        </p:nvSpPr>
        <p:spPr bwMode="auto">
          <a:xfrm>
            <a:off x="7107238" y="1614488"/>
            <a:ext cx="298450" cy="30321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74" name="Text Box 90"/>
          <p:cNvSpPr txBox="1">
            <a:spLocks noChangeArrowheads="1"/>
          </p:cNvSpPr>
          <p:nvPr/>
        </p:nvSpPr>
        <p:spPr bwMode="auto">
          <a:xfrm>
            <a:off x="6832600" y="1538288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26075" name="Text Box 91"/>
          <p:cNvSpPr txBox="1">
            <a:spLocks noChangeArrowheads="1"/>
          </p:cNvSpPr>
          <p:nvPr/>
        </p:nvSpPr>
        <p:spPr bwMode="auto">
          <a:xfrm>
            <a:off x="7366000" y="1538288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26077" name="Text Box 93"/>
          <p:cNvSpPr txBox="1">
            <a:spLocks noChangeArrowheads="1"/>
          </p:cNvSpPr>
          <p:nvPr/>
        </p:nvSpPr>
        <p:spPr bwMode="auto">
          <a:xfrm>
            <a:off x="6818313" y="2133600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6081" name="Line 97"/>
          <p:cNvSpPr>
            <a:spLocks noChangeShapeType="1"/>
          </p:cNvSpPr>
          <p:nvPr/>
        </p:nvSpPr>
        <p:spPr bwMode="auto">
          <a:xfrm>
            <a:off x="761947" y="384773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82" name="Text Box 98"/>
          <p:cNvSpPr txBox="1">
            <a:spLocks noChangeArrowheads="1"/>
          </p:cNvSpPr>
          <p:nvPr/>
        </p:nvSpPr>
        <p:spPr bwMode="auto">
          <a:xfrm>
            <a:off x="7343775" y="1571625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6083" name="Line 99"/>
          <p:cNvSpPr>
            <a:spLocks noChangeShapeType="1"/>
          </p:cNvSpPr>
          <p:nvPr/>
        </p:nvSpPr>
        <p:spPr bwMode="auto">
          <a:xfrm>
            <a:off x="776234" y="412395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84" name="Rectangle 100"/>
          <p:cNvSpPr>
            <a:spLocks noChangeArrowheads="1"/>
          </p:cNvSpPr>
          <p:nvPr/>
        </p:nvSpPr>
        <p:spPr bwMode="auto">
          <a:xfrm>
            <a:off x="7688545" y="6043613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 </a:t>
            </a:r>
            <a:r>
              <a:rPr lang="en-US">
                <a:solidFill>
                  <a:srgbClr val="F32A15"/>
                </a:solidFill>
              </a:rPr>
              <a:t>3</a:t>
            </a:r>
            <a:r>
              <a:rPr lang="en-US">
                <a:solidFill>
                  <a:schemeClr val="tx1"/>
                </a:solidFill>
              </a:rPr>
              <a:t> , 1 </a:t>
            </a:r>
          </a:p>
        </p:txBody>
      </p:sp>
      <p:sp>
        <p:nvSpPr>
          <p:cNvPr id="426085" name="Line 101"/>
          <p:cNvSpPr>
            <a:spLocks noChangeShapeType="1"/>
          </p:cNvSpPr>
          <p:nvPr/>
        </p:nvSpPr>
        <p:spPr bwMode="auto">
          <a:xfrm>
            <a:off x="518323" y="436684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86" name="Text Box 102"/>
          <p:cNvSpPr txBox="1">
            <a:spLocks noChangeArrowheads="1"/>
          </p:cNvSpPr>
          <p:nvPr/>
        </p:nvSpPr>
        <p:spPr bwMode="auto">
          <a:xfrm>
            <a:off x="7086600" y="128111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26087" name="Line 103"/>
          <p:cNvSpPr>
            <a:spLocks noChangeShapeType="1"/>
          </p:cNvSpPr>
          <p:nvPr/>
        </p:nvSpPr>
        <p:spPr bwMode="auto">
          <a:xfrm>
            <a:off x="504036" y="522409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88" name="Text Box 104"/>
          <p:cNvSpPr txBox="1">
            <a:spLocks noChangeArrowheads="1"/>
          </p:cNvSpPr>
          <p:nvPr/>
        </p:nvSpPr>
        <p:spPr bwMode="auto">
          <a:xfrm>
            <a:off x="7086600" y="1800225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99" name="Text Box 3">
            <a:extLst>
              <a:ext uri="{FF2B5EF4-FFF2-40B4-BE49-F238E27FC236}">
                <a16:creationId xmlns:a16="http://schemas.microsoft.com/office/drawing/2014/main" id="{65904915-D6BD-4EB1-B41E-FA2F1E562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1219200"/>
            <a:ext cx="6188075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1.   PUSH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starting point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onto the stack.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2.  Mark the </a:t>
            </a:r>
            <a:r>
              <a:rPr lang="en-US" sz="1800" dirty="0">
                <a:solidFill>
                  <a:schemeClr val="accent2"/>
                </a:solidFill>
                <a:latin typeface="Comic Sans MS" pitchFamily="66" charset="0"/>
              </a:rPr>
              <a:t>starting point 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as “discovered.”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3.  While the stack is not empty: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	A.  POP the top point off the stack into a variable.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	B.  If we’re at the endpoint, DONE!  Otherwise…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	C.  If slot to the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WEST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  Mark (curx-1,cury) as “discovered”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  PUSH (curx-1,cury) on stack.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	D.  If slot to the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EAST 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  Mark (curx+1,cury) as “discovered”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  PUSH (curx+1,cury) on stack.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	E.  If slot to the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NORTH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  Mark (curx,cury-1) as “discovered”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  PUSH (curx,cury-1) on stack.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	F.  If slot to the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SOUTH 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  Mark (curx,cury+1) as “discovered”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  PUSH (curx,cury+1) on stack.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4. If the stack is empty and we haven’t reached our</a:t>
            </a:r>
            <a:br>
              <a:rPr lang="en-US" sz="1800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goal position, then the maze is unsolvable.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26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4260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26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2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42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6057" grpId="0" animBg="1"/>
      <p:bldP spid="426057" grpId="1" animBg="1"/>
      <p:bldP spid="426058" grpId="0" animBg="1"/>
      <p:bldP spid="426058" grpId="1" animBg="1"/>
      <p:bldP spid="426059" grpId="0" animBg="1"/>
      <p:bldP spid="426060" grpId="0" animBg="1"/>
      <p:bldP spid="426060" grpId="1" animBg="1"/>
      <p:bldP spid="426061" grpId="0" animBg="1"/>
      <p:bldP spid="426061" grpId="1" animBg="1"/>
      <p:bldP spid="426062" grpId="0" animBg="1"/>
      <p:bldP spid="426062" grpId="1" animBg="1"/>
      <p:bldP spid="426063" grpId="0" animBg="1"/>
      <p:bldP spid="426063" grpId="1" animBg="1"/>
      <p:bldP spid="426065" grpId="0" animBg="1"/>
      <p:bldP spid="426066" grpId="0"/>
      <p:bldP spid="426066" grpId="1"/>
      <p:bldP spid="426068" grpId="0" animBg="1"/>
      <p:bldP spid="426073" grpId="0" animBg="1"/>
      <p:bldP spid="426074" grpId="0"/>
      <p:bldP spid="426074" grpId="1"/>
      <p:bldP spid="426075" grpId="0"/>
      <p:bldP spid="426075" grpId="1"/>
      <p:bldP spid="426081" grpId="0" animBg="1"/>
      <p:bldP spid="426081" grpId="1" animBg="1"/>
      <p:bldP spid="426082" grpId="0"/>
      <p:bldP spid="426083" grpId="0" animBg="1"/>
      <p:bldP spid="426083" grpId="1" animBg="1"/>
      <p:bldP spid="426084" grpId="0" animBg="1" autoUpdateAnimBg="0"/>
      <p:bldP spid="426085" grpId="0" animBg="1"/>
      <p:bldP spid="426085" grpId="1" animBg="1"/>
      <p:bldP spid="426086" grpId="0"/>
      <p:bldP spid="426086" grpId="1"/>
      <p:bldP spid="426087" grpId="0" animBg="1"/>
      <p:bldP spid="426087" grpId="1" animBg="1"/>
      <p:bldP spid="426088" grpId="0"/>
      <p:bldP spid="426088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 Box 3">
            <a:extLst>
              <a:ext uri="{FF2B5EF4-FFF2-40B4-BE49-F238E27FC236}">
                <a16:creationId xmlns:a16="http://schemas.microsoft.com/office/drawing/2014/main" id="{00D0EC19-452D-4869-94DC-4D0EF6734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1219200"/>
            <a:ext cx="6188075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1.   PUSH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starting point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onto the stack.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2.  Mark the </a:t>
            </a:r>
            <a:r>
              <a:rPr lang="en-US" sz="1800" dirty="0">
                <a:solidFill>
                  <a:schemeClr val="accent2"/>
                </a:solidFill>
                <a:latin typeface="Comic Sans MS" pitchFamily="66" charset="0"/>
              </a:rPr>
              <a:t>starting point 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as “discovered.”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3.  While the stack is not empty: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	A.  POP the top point off the stack into a variable.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	B.  If we’re at the endpoint, DONE!  Otherwise…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	C.  If slot to the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WEST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  Mark (curx-1,cury) as “discovered”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  PUSH (curx-1,cury) on stack.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	D.  If slot to the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EAST 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  Mark (curx+1,cury) as “discovered”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  PUSH (curx+1,cury) on stack.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	E.  If slot to the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NORTH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  Mark (curx,cury-1) as “discovered”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  PUSH (curx,cury-1) on stack.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	F.  If slot to the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SOUTH 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  Mark (curx,cury+1) as “discovered”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  PUSH (curx,cury+1) on stack.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4. If the stack is empty and we haven’t reached our</a:t>
            </a:r>
            <a:br>
              <a:rPr lang="en-US" sz="1800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goal position, then the maze is unsolvable.</a:t>
            </a:r>
          </a:p>
        </p:txBody>
      </p:sp>
      <p:sp>
        <p:nvSpPr>
          <p:cNvPr id="10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5921D-9BF5-45ED-B8B4-9D16D3E28980}" type="slidenum">
              <a:rPr lang="en-US"/>
              <a:pPr/>
              <a:t>26</a:t>
            </a:fld>
            <a:endParaRPr lang="en-US"/>
          </a:p>
        </p:txBody>
      </p:sp>
      <p:sp>
        <p:nvSpPr>
          <p:cNvPr id="428034" name="Rectangle 2"/>
          <p:cNvSpPr>
            <a:spLocks noChangeArrowheads="1"/>
          </p:cNvSpPr>
          <p:nvPr/>
        </p:nvSpPr>
        <p:spPr bwMode="auto">
          <a:xfrm>
            <a:off x="685800" y="-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 dirty="0"/>
              <a:t>Solving a Maze with a Stack!</a:t>
            </a:r>
          </a:p>
        </p:txBody>
      </p:sp>
      <p:sp>
        <p:nvSpPr>
          <p:cNvPr id="428036" name="Rectangle 4"/>
          <p:cNvSpPr>
            <a:spLocks noChangeArrowheads="1"/>
          </p:cNvSpPr>
          <p:nvPr/>
        </p:nvSpPr>
        <p:spPr bwMode="auto">
          <a:xfrm>
            <a:off x="6629400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37" name="Rectangle 5"/>
          <p:cNvSpPr>
            <a:spLocks noChangeArrowheads="1"/>
          </p:cNvSpPr>
          <p:nvPr/>
        </p:nvSpPr>
        <p:spPr bwMode="auto">
          <a:xfrm>
            <a:off x="6629400" y="16367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38" name="Rectangle 6"/>
          <p:cNvSpPr>
            <a:spLocks noChangeArrowheads="1"/>
          </p:cNvSpPr>
          <p:nvPr/>
        </p:nvSpPr>
        <p:spPr bwMode="auto">
          <a:xfrm>
            <a:off x="6629400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39" name="Rectangle 7"/>
          <p:cNvSpPr>
            <a:spLocks noChangeArrowheads="1"/>
          </p:cNvSpPr>
          <p:nvPr/>
        </p:nvSpPr>
        <p:spPr bwMode="auto">
          <a:xfrm>
            <a:off x="6629400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0" name="Rectangle 8"/>
          <p:cNvSpPr>
            <a:spLocks noChangeArrowheads="1"/>
          </p:cNvSpPr>
          <p:nvPr/>
        </p:nvSpPr>
        <p:spPr bwMode="auto">
          <a:xfrm>
            <a:off x="6629400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1" name="Rectangle 9"/>
          <p:cNvSpPr>
            <a:spLocks noChangeArrowheads="1"/>
          </p:cNvSpPr>
          <p:nvPr/>
        </p:nvSpPr>
        <p:spPr bwMode="auto">
          <a:xfrm>
            <a:off x="6629400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2" name="Rectangle 10"/>
          <p:cNvSpPr>
            <a:spLocks noChangeArrowheads="1"/>
          </p:cNvSpPr>
          <p:nvPr/>
        </p:nvSpPr>
        <p:spPr bwMode="auto">
          <a:xfrm>
            <a:off x="6629400" y="2960688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3" name="Rectangle 11"/>
          <p:cNvSpPr>
            <a:spLocks noChangeArrowheads="1"/>
          </p:cNvSpPr>
          <p:nvPr/>
        </p:nvSpPr>
        <p:spPr bwMode="auto">
          <a:xfrm>
            <a:off x="6629400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4" name="Rectangle 12"/>
          <p:cNvSpPr>
            <a:spLocks noChangeArrowheads="1"/>
          </p:cNvSpPr>
          <p:nvPr/>
        </p:nvSpPr>
        <p:spPr bwMode="auto">
          <a:xfrm>
            <a:off x="6880225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5" name="Rectangle 13"/>
          <p:cNvSpPr>
            <a:spLocks noChangeArrowheads="1"/>
          </p:cNvSpPr>
          <p:nvPr/>
        </p:nvSpPr>
        <p:spPr bwMode="auto">
          <a:xfrm>
            <a:off x="6880225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6" name="Rectangle 14"/>
          <p:cNvSpPr>
            <a:spLocks noChangeArrowheads="1"/>
          </p:cNvSpPr>
          <p:nvPr/>
        </p:nvSpPr>
        <p:spPr bwMode="auto">
          <a:xfrm>
            <a:off x="6880225" y="1901825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7" name="Rectangle 15"/>
          <p:cNvSpPr>
            <a:spLocks noChangeArrowheads="1"/>
          </p:cNvSpPr>
          <p:nvPr/>
        </p:nvSpPr>
        <p:spPr bwMode="auto">
          <a:xfrm>
            <a:off x="6891338" y="2433638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8" name="Rectangle 16"/>
          <p:cNvSpPr>
            <a:spLocks noChangeArrowheads="1"/>
          </p:cNvSpPr>
          <p:nvPr/>
        </p:nvSpPr>
        <p:spPr bwMode="auto">
          <a:xfrm>
            <a:off x="6886575" y="21621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9" name="Rectangle 17"/>
          <p:cNvSpPr>
            <a:spLocks noChangeArrowheads="1"/>
          </p:cNvSpPr>
          <p:nvPr/>
        </p:nvSpPr>
        <p:spPr bwMode="auto">
          <a:xfrm>
            <a:off x="6880225" y="26955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0" name="Rectangle 18"/>
          <p:cNvSpPr>
            <a:spLocks noChangeArrowheads="1"/>
          </p:cNvSpPr>
          <p:nvPr/>
        </p:nvSpPr>
        <p:spPr bwMode="auto">
          <a:xfrm>
            <a:off x="6880225" y="2960688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1" name="Rectangle 19"/>
          <p:cNvSpPr>
            <a:spLocks noChangeArrowheads="1"/>
          </p:cNvSpPr>
          <p:nvPr/>
        </p:nvSpPr>
        <p:spPr bwMode="auto">
          <a:xfrm>
            <a:off x="6880225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2" name="Rectangle 20"/>
          <p:cNvSpPr>
            <a:spLocks noChangeArrowheads="1"/>
          </p:cNvSpPr>
          <p:nvPr/>
        </p:nvSpPr>
        <p:spPr bwMode="auto">
          <a:xfrm>
            <a:off x="7129463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3" name="Rectangle 21"/>
          <p:cNvSpPr>
            <a:spLocks noChangeArrowheads="1"/>
          </p:cNvSpPr>
          <p:nvPr/>
        </p:nvSpPr>
        <p:spPr bwMode="auto">
          <a:xfrm>
            <a:off x="7129463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4" name="Rectangle 22"/>
          <p:cNvSpPr>
            <a:spLocks noChangeArrowheads="1"/>
          </p:cNvSpPr>
          <p:nvPr/>
        </p:nvSpPr>
        <p:spPr bwMode="auto">
          <a:xfrm>
            <a:off x="7129463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5" name="Rectangle 23"/>
          <p:cNvSpPr>
            <a:spLocks noChangeArrowheads="1"/>
          </p:cNvSpPr>
          <p:nvPr/>
        </p:nvSpPr>
        <p:spPr bwMode="auto">
          <a:xfrm>
            <a:off x="7129463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6" name="Rectangle 24"/>
          <p:cNvSpPr>
            <a:spLocks noChangeArrowheads="1"/>
          </p:cNvSpPr>
          <p:nvPr/>
        </p:nvSpPr>
        <p:spPr bwMode="auto">
          <a:xfrm>
            <a:off x="7129463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7" name="Rectangle 25"/>
          <p:cNvSpPr>
            <a:spLocks noChangeArrowheads="1"/>
          </p:cNvSpPr>
          <p:nvPr/>
        </p:nvSpPr>
        <p:spPr bwMode="auto">
          <a:xfrm>
            <a:off x="7129463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8" name="Rectangle 26"/>
          <p:cNvSpPr>
            <a:spLocks noChangeArrowheads="1"/>
          </p:cNvSpPr>
          <p:nvPr/>
        </p:nvSpPr>
        <p:spPr bwMode="auto">
          <a:xfrm>
            <a:off x="7129463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9" name="Rectangle 27"/>
          <p:cNvSpPr>
            <a:spLocks noChangeArrowheads="1"/>
          </p:cNvSpPr>
          <p:nvPr/>
        </p:nvSpPr>
        <p:spPr bwMode="auto">
          <a:xfrm>
            <a:off x="7129463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0" name="Rectangle 28"/>
          <p:cNvSpPr>
            <a:spLocks noChangeArrowheads="1"/>
          </p:cNvSpPr>
          <p:nvPr/>
        </p:nvSpPr>
        <p:spPr bwMode="auto">
          <a:xfrm>
            <a:off x="7380288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1" name="Rectangle 29"/>
          <p:cNvSpPr>
            <a:spLocks noChangeArrowheads="1"/>
          </p:cNvSpPr>
          <p:nvPr/>
        </p:nvSpPr>
        <p:spPr bwMode="auto">
          <a:xfrm>
            <a:off x="7380288" y="1636713"/>
            <a:ext cx="249237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2" name="Rectangle 30"/>
          <p:cNvSpPr>
            <a:spLocks noChangeArrowheads="1"/>
          </p:cNvSpPr>
          <p:nvPr/>
        </p:nvSpPr>
        <p:spPr bwMode="auto">
          <a:xfrm>
            <a:off x="7380288" y="1901825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3" name="Rectangle 31"/>
          <p:cNvSpPr>
            <a:spLocks noChangeArrowheads="1"/>
          </p:cNvSpPr>
          <p:nvPr/>
        </p:nvSpPr>
        <p:spPr bwMode="auto">
          <a:xfrm>
            <a:off x="7380288" y="2165350"/>
            <a:ext cx="249237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4" name="Rectangle 32"/>
          <p:cNvSpPr>
            <a:spLocks noChangeArrowheads="1"/>
          </p:cNvSpPr>
          <p:nvPr/>
        </p:nvSpPr>
        <p:spPr bwMode="auto">
          <a:xfrm>
            <a:off x="7380288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5" name="Rectangle 33"/>
          <p:cNvSpPr>
            <a:spLocks noChangeArrowheads="1"/>
          </p:cNvSpPr>
          <p:nvPr/>
        </p:nvSpPr>
        <p:spPr bwMode="auto">
          <a:xfrm>
            <a:off x="7380288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6" name="Rectangle 34"/>
          <p:cNvSpPr>
            <a:spLocks noChangeArrowheads="1"/>
          </p:cNvSpPr>
          <p:nvPr/>
        </p:nvSpPr>
        <p:spPr bwMode="auto">
          <a:xfrm>
            <a:off x="7380288" y="2960688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7" name="Rectangle 35"/>
          <p:cNvSpPr>
            <a:spLocks noChangeArrowheads="1"/>
          </p:cNvSpPr>
          <p:nvPr/>
        </p:nvSpPr>
        <p:spPr bwMode="auto">
          <a:xfrm>
            <a:off x="7380288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8" name="Rectangle 36"/>
          <p:cNvSpPr>
            <a:spLocks noChangeArrowheads="1"/>
          </p:cNvSpPr>
          <p:nvPr/>
        </p:nvSpPr>
        <p:spPr bwMode="auto">
          <a:xfrm>
            <a:off x="7629525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9" name="Rectangle 37"/>
          <p:cNvSpPr>
            <a:spLocks noChangeArrowheads="1"/>
          </p:cNvSpPr>
          <p:nvPr/>
        </p:nvSpPr>
        <p:spPr bwMode="auto">
          <a:xfrm>
            <a:off x="7629525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0" name="Rectangle 38"/>
          <p:cNvSpPr>
            <a:spLocks noChangeArrowheads="1"/>
          </p:cNvSpPr>
          <p:nvPr/>
        </p:nvSpPr>
        <p:spPr bwMode="auto">
          <a:xfrm>
            <a:off x="7629525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1" name="Rectangle 39"/>
          <p:cNvSpPr>
            <a:spLocks noChangeArrowheads="1"/>
          </p:cNvSpPr>
          <p:nvPr/>
        </p:nvSpPr>
        <p:spPr bwMode="auto">
          <a:xfrm>
            <a:off x="7629525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2" name="Rectangle 40"/>
          <p:cNvSpPr>
            <a:spLocks noChangeArrowheads="1"/>
          </p:cNvSpPr>
          <p:nvPr/>
        </p:nvSpPr>
        <p:spPr bwMode="auto">
          <a:xfrm>
            <a:off x="7629525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3" name="Rectangle 41"/>
          <p:cNvSpPr>
            <a:spLocks noChangeArrowheads="1"/>
          </p:cNvSpPr>
          <p:nvPr/>
        </p:nvSpPr>
        <p:spPr bwMode="auto">
          <a:xfrm>
            <a:off x="7629525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4" name="Rectangle 42"/>
          <p:cNvSpPr>
            <a:spLocks noChangeArrowheads="1"/>
          </p:cNvSpPr>
          <p:nvPr/>
        </p:nvSpPr>
        <p:spPr bwMode="auto">
          <a:xfrm>
            <a:off x="7629525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5" name="Rectangle 43"/>
          <p:cNvSpPr>
            <a:spLocks noChangeArrowheads="1"/>
          </p:cNvSpPr>
          <p:nvPr/>
        </p:nvSpPr>
        <p:spPr bwMode="auto">
          <a:xfrm>
            <a:off x="7629525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6" name="Rectangle 44"/>
          <p:cNvSpPr>
            <a:spLocks noChangeArrowheads="1"/>
          </p:cNvSpPr>
          <p:nvPr/>
        </p:nvSpPr>
        <p:spPr bwMode="auto">
          <a:xfrm>
            <a:off x="7880350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7" name="Rectangle 45"/>
          <p:cNvSpPr>
            <a:spLocks noChangeArrowheads="1"/>
          </p:cNvSpPr>
          <p:nvPr/>
        </p:nvSpPr>
        <p:spPr bwMode="auto">
          <a:xfrm>
            <a:off x="7880350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8" name="Rectangle 46"/>
          <p:cNvSpPr>
            <a:spLocks noChangeArrowheads="1"/>
          </p:cNvSpPr>
          <p:nvPr/>
        </p:nvSpPr>
        <p:spPr bwMode="auto">
          <a:xfrm>
            <a:off x="7880350" y="1901825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9" name="Rectangle 47"/>
          <p:cNvSpPr>
            <a:spLocks noChangeArrowheads="1"/>
          </p:cNvSpPr>
          <p:nvPr/>
        </p:nvSpPr>
        <p:spPr bwMode="auto">
          <a:xfrm>
            <a:off x="7880350" y="2165350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80" name="Rectangle 48"/>
          <p:cNvSpPr>
            <a:spLocks noChangeArrowheads="1"/>
          </p:cNvSpPr>
          <p:nvPr/>
        </p:nvSpPr>
        <p:spPr bwMode="auto">
          <a:xfrm>
            <a:off x="7880350" y="243046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81" name="Rectangle 49"/>
          <p:cNvSpPr>
            <a:spLocks noChangeArrowheads="1"/>
          </p:cNvSpPr>
          <p:nvPr/>
        </p:nvSpPr>
        <p:spPr bwMode="auto">
          <a:xfrm>
            <a:off x="7880350" y="2695575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82" name="Rectangle 50"/>
          <p:cNvSpPr>
            <a:spLocks noChangeArrowheads="1"/>
          </p:cNvSpPr>
          <p:nvPr/>
        </p:nvSpPr>
        <p:spPr bwMode="auto">
          <a:xfrm>
            <a:off x="7880350" y="2960688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83" name="Rectangle 51"/>
          <p:cNvSpPr>
            <a:spLocks noChangeArrowheads="1"/>
          </p:cNvSpPr>
          <p:nvPr/>
        </p:nvSpPr>
        <p:spPr bwMode="auto">
          <a:xfrm>
            <a:off x="7880350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84" name="Rectangle 52"/>
          <p:cNvSpPr>
            <a:spLocks noChangeArrowheads="1"/>
          </p:cNvSpPr>
          <p:nvPr/>
        </p:nvSpPr>
        <p:spPr bwMode="auto">
          <a:xfrm>
            <a:off x="8129588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85" name="Rectangle 53"/>
          <p:cNvSpPr>
            <a:spLocks noChangeArrowheads="1"/>
          </p:cNvSpPr>
          <p:nvPr/>
        </p:nvSpPr>
        <p:spPr bwMode="auto">
          <a:xfrm>
            <a:off x="8129588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86" name="Rectangle 54"/>
          <p:cNvSpPr>
            <a:spLocks noChangeArrowheads="1"/>
          </p:cNvSpPr>
          <p:nvPr/>
        </p:nvSpPr>
        <p:spPr bwMode="auto">
          <a:xfrm>
            <a:off x="8129588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87" name="Rectangle 55"/>
          <p:cNvSpPr>
            <a:spLocks noChangeArrowheads="1"/>
          </p:cNvSpPr>
          <p:nvPr/>
        </p:nvSpPr>
        <p:spPr bwMode="auto">
          <a:xfrm>
            <a:off x="8129588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88" name="Rectangle 56"/>
          <p:cNvSpPr>
            <a:spLocks noChangeArrowheads="1"/>
          </p:cNvSpPr>
          <p:nvPr/>
        </p:nvSpPr>
        <p:spPr bwMode="auto">
          <a:xfrm>
            <a:off x="8129588" y="243046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89" name="Rectangle 57"/>
          <p:cNvSpPr>
            <a:spLocks noChangeArrowheads="1"/>
          </p:cNvSpPr>
          <p:nvPr/>
        </p:nvSpPr>
        <p:spPr bwMode="auto">
          <a:xfrm>
            <a:off x="8129588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90" name="Rectangle 58"/>
          <p:cNvSpPr>
            <a:spLocks noChangeArrowheads="1"/>
          </p:cNvSpPr>
          <p:nvPr/>
        </p:nvSpPr>
        <p:spPr bwMode="auto">
          <a:xfrm>
            <a:off x="8129588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91" name="Rectangle 59"/>
          <p:cNvSpPr>
            <a:spLocks noChangeArrowheads="1"/>
          </p:cNvSpPr>
          <p:nvPr/>
        </p:nvSpPr>
        <p:spPr bwMode="auto">
          <a:xfrm>
            <a:off x="8129588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92" name="Rectangle 60"/>
          <p:cNvSpPr>
            <a:spLocks noChangeArrowheads="1"/>
          </p:cNvSpPr>
          <p:nvPr/>
        </p:nvSpPr>
        <p:spPr bwMode="auto">
          <a:xfrm>
            <a:off x="8380413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93" name="Rectangle 61"/>
          <p:cNvSpPr>
            <a:spLocks noChangeArrowheads="1"/>
          </p:cNvSpPr>
          <p:nvPr/>
        </p:nvSpPr>
        <p:spPr bwMode="auto">
          <a:xfrm>
            <a:off x="8380413" y="16367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94" name="Rectangle 62"/>
          <p:cNvSpPr>
            <a:spLocks noChangeArrowheads="1"/>
          </p:cNvSpPr>
          <p:nvPr/>
        </p:nvSpPr>
        <p:spPr bwMode="auto">
          <a:xfrm>
            <a:off x="8380413" y="1901825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95" name="Rectangle 63"/>
          <p:cNvSpPr>
            <a:spLocks noChangeArrowheads="1"/>
          </p:cNvSpPr>
          <p:nvPr/>
        </p:nvSpPr>
        <p:spPr bwMode="auto">
          <a:xfrm>
            <a:off x="8380413" y="216535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96" name="Rectangle 64"/>
          <p:cNvSpPr>
            <a:spLocks noChangeArrowheads="1"/>
          </p:cNvSpPr>
          <p:nvPr/>
        </p:nvSpPr>
        <p:spPr bwMode="auto">
          <a:xfrm>
            <a:off x="8380413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97" name="Rectangle 65"/>
          <p:cNvSpPr>
            <a:spLocks noChangeArrowheads="1"/>
          </p:cNvSpPr>
          <p:nvPr/>
        </p:nvSpPr>
        <p:spPr bwMode="auto">
          <a:xfrm>
            <a:off x="8380413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98" name="Rectangle 66"/>
          <p:cNvSpPr>
            <a:spLocks noChangeArrowheads="1"/>
          </p:cNvSpPr>
          <p:nvPr/>
        </p:nvSpPr>
        <p:spPr bwMode="auto">
          <a:xfrm>
            <a:off x="8380413" y="2960688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99" name="Rectangle 67"/>
          <p:cNvSpPr>
            <a:spLocks noChangeArrowheads="1"/>
          </p:cNvSpPr>
          <p:nvPr/>
        </p:nvSpPr>
        <p:spPr bwMode="auto">
          <a:xfrm>
            <a:off x="8380413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00" name="Text Box 68"/>
          <p:cNvSpPr txBox="1">
            <a:spLocks noChangeArrowheads="1"/>
          </p:cNvSpPr>
          <p:nvPr/>
        </p:nvSpPr>
        <p:spPr bwMode="auto">
          <a:xfrm>
            <a:off x="6248400" y="1344613"/>
            <a:ext cx="315913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</a:t>
            </a:r>
          </a:p>
          <a:p>
            <a:r>
              <a:rPr lang="en-US" sz="1700"/>
              <a:t>1</a:t>
            </a:r>
          </a:p>
          <a:p>
            <a:r>
              <a:rPr lang="en-US" sz="1700"/>
              <a:t>2</a:t>
            </a:r>
          </a:p>
          <a:p>
            <a:r>
              <a:rPr lang="en-US" sz="1700"/>
              <a:t>3</a:t>
            </a:r>
          </a:p>
          <a:p>
            <a:r>
              <a:rPr lang="en-US" sz="1700"/>
              <a:t>4</a:t>
            </a:r>
          </a:p>
          <a:p>
            <a:r>
              <a:rPr lang="en-US" sz="1700"/>
              <a:t>5</a:t>
            </a:r>
          </a:p>
          <a:p>
            <a:r>
              <a:rPr lang="en-US" sz="1700"/>
              <a:t>6</a:t>
            </a:r>
          </a:p>
          <a:p>
            <a:r>
              <a:rPr lang="en-US" sz="1700"/>
              <a:t>7</a:t>
            </a:r>
          </a:p>
        </p:txBody>
      </p:sp>
      <p:sp>
        <p:nvSpPr>
          <p:cNvPr id="428101" name="Text Box 69"/>
          <p:cNvSpPr txBox="1">
            <a:spLocks noChangeArrowheads="1"/>
          </p:cNvSpPr>
          <p:nvPr/>
        </p:nvSpPr>
        <p:spPr bwMode="auto">
          <a:xfrm>
            <a:off x="6629400" y="1020763"/>
            <a:ext cx="2049463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0  1  2  3  4  5  6 7</a:t>
            </a:r>
          </a:p>
        </p:txBody>
      </p:sp>
      <p:sp>
        <p:nvSpPr>
          <p:cNvPr id="428102" name="Text Box 70"/>
          <p:cNvSpPr txBox="1">
            <a:spLocks noChangeArrowheads="1"/>
          </p:cNvSpPr>
          <p:nvPr/>
        </p:nvSpPr>
        <p:spPr bwMode="auto">
          <a:xfrm>
            <a:off x="8074025" y="2840038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x</a:t>
            </a:r>
          </a:p>
        </p:txBody>
      </p:sp>
      <p:sp>
        <p:nvSpPr>
          <p:cNvPr id="428103" name="Text Box 71"/>
          <p:cNvSpPr txBox="1">
            <a:spLocks noChangeArrowheads="1"/>
          </p:cNvSpPr>
          <p:nvPr/>
        </p:nvSpPr>
        <p:spPr bwMode="auto">
          <a:xfrm>
            <a:off x="6826250" y="1573213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8104" name="Line 72"/>
          <p:cNvSpPr>
            <a:spLocks noChangeShapeType="1"/>
          </p:cNvSpPr>
          <p:nvPr/>
        </p:nvSpPr>
        <p:spPr bwMode="auto">
          <a:xfrm>
            <a:off x="7688545" y="6372225"/>
            <a:ext cx="1219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05" name="Line 73"/>
          <p:cNvSpPr>
            <a:spLocks noChangeShapeType="1"/>
          </p:cNvSpPr>
          <p:nvPr/>
        </p:nvSpPr>
        <p:spPr bwMode="auto">
          <a:xfrm>
            <a:off x="42863" y="19335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06" name="Line 74"/>
          <p:cNvSpPr>
            <a:spLocks noChangeShapeType="1"/>
          </p:cNvSpPr>
          <p:nvPr/>
        </p:nvSpPr>
        <p:spPr bwMode="auto">
          <a:xfrm>
            <a:off x="529942" y="2199911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07" name="Text Box 75"/>
          <p:cNvSpPr txBox="1">
            <a:spLocks noChangeArrowheads="1"/>
          </p:cNvSpPr>
          <p:nvPr/>
        </p:nvSpPr>
        <p:spPr bwMode="auto">
          <a:xfrm>
            <a:off x="5812120" y="6299200"/>
            <a:ext cx="138906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 = </a:t>
            </a:r>
            <a:r>
              <a:rPr lang="en-US">
                <a:solidFill>
                  <a:srgbClr val="F32A15"/>
                </a:solidFill>
              </a:rPr>
              <a:t>3</a:t>
            </a:r>
            <a:r>
              <a:rPr lang="en-US">
                <a:solidFill>
                  <a:schemeClr val="tx1"/>
                </a:solidFill>
              </a:rPr>
              <a:t>,1</a:t>
            </a:r>
          </a:p>
        </p:txBody>
      </p:sp>
      <p:sp>
        <p:nvSpPr>
          <p:cNvPr id="428108" name="Freeform 76"/>
          <p:cNvSpPr>
            <a:spLocks/>
          </p:cNvSpPr>
          <p:nvPr/>
        </p:nvSpPr>
        <p:spPr bwMode="auto">
          <a:xfrm>
            <a:off x="6743983" y="5962650"/>
            <a:ext cx="914400" cy="355600"/>
          </a:xfrm>
          <a:custGeom>
            <a:avLst/>
            <a:gdLst>
              <a:gd name="T0" fmla="*/ 576 w 576"/>
              <a:gd name="T1" fmla="*/ 32 h 224"/>
              <a:gd name="T2" fmla="*/ 288 w 576"/>
              <a:gd name="T3" fmla="*/ 32 h 224"/>
              <a:gd name="T4" fmla="*/ 0 w 576"/>
              <a:gd name="T5" fmla="*/ 22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224">
                <a:moveTo>
                  <a:pt x="576" y="32"/>
                </a:moveTo>
                <a:cubicBezTo>
                  <a:pt x="480" y="16"/>
                  <a:pt x="384" y="0"/>
                  <a:pt x="288" y="32"/>
                </a:cubicBezTo>
                <a:cubicBezTo>
                  <a:pt x="192" y="64"/>
                  <a:pt x="96" y="144"/>
                  <a:pt x="0" y="224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09" name="Line 77"/>
          <p:cNvSpPr>
            <a:spLocks noChangeShapeType="1"/>
          </p:cNvSpPr>
          <p:nvPr/>
        </p:nvSpPr>
        <p:spPr bwMode="auto">
          <a:xfrm>
            <a:off x="529942" y="246184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10" name="Line 78"/>
          <p:cNvSpPr>
            <a:spLocks noChangeShapeType="1"/>
          </p:cNvSpPr>
          <p:nvPr/>
        </p:nvSpPr>
        <p:spPr bwMode="auto">
          <a:xfrm>
            <a:off x="539467" y="2752361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11" name="Line 79"/>
          <p:cNvSpPr>
            <a:spLocks noChangeShapeType="1"/>
          </p:cNvSpPr>
          <p:nvPr/>
        </p:nvSpPr>
        <p:spPr bwMode="auto">
          <a:xfrm>
            <a:off x="529419" y="3565702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12" name="Text Box 80"/>
          <p:cNvSpPr txBox="1">
            <a:spLocks noChangeArrowheads="1"/>
          </p:cNvSpPr>
          <p:nvPr/>
        </p:nvSpPr>
        <p:spPr bwMode="auto">
          <a:xfrm>
            <a:off x="7072313" y="1576388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8114" name="Text Box 82"/>
          <p:cNvSpPr txBox="1">
            <a:spLocks noChangeArrowheads="1"/>
          </p:cNvSpPr>
          <p:nvPr/>
        </p:nvSpPr>
        <p:spPr bwMode="auto">
          <a:xfrm>
            <a:off x="6818313" y="3551238"/>
            <a:ext cx="16986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6666"/>
                </a:solidFill>
              </a:rPr>
              <a:t>3,1 == 6,6?</a:t>
            </a:r>
          </a:p>
          <a:p>
            <a:pPr algn="ctr"/>
            <a:r>
              <a:rPr lang="en-US">
                <a:solidFill>
                  <a:srgbClr val="006666"/>
                </a:solidFill>
              </a:rPr>
              <a:t>Not yet!</a:t>
            </a:r>
          </a:p>
        </p:txBody>
      </p:sp>
      <p:sp>
        <p:nvSpPr>
          <p:cNvPr id="428115" name="Rectangle 83"/>
          <p:cNvSpPr>
            <a:spLocks noChangeArrowheads="1"/>
          </p:cNvSpPr>
          <p:nvPr/>
        </p:nvSpPr>
        <p:spPr bwMode="auto">
          <a:xfrm>
            <a:off x="7107238" y="1616075"/>
            <a:ext cx="298450" cy="30321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16" name="Text Box 84"/>
          <p:cNvSpPr txBox="1">
            <a:spLocks noChangeArrowheads="1"/>
          </p:cNvSpPr>
          <p:nvPr/>
        </p:nvSpPr>
        <p:spPr bwMode="auto">
          <a:xfrm>
            <a:off x="6810375" y="1857375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8118" name="Rectangle 86"/>
          <p:cNvSpPr>
            <a:spLocks noChangeArrowheads="1"/>
          </p:cNvSpPr>
          <p:nvPr/>
        </p:nvSpPr>
        <p:spPr bwMode="auto">
          <a:xfrm>
            <a:off x="7354888" y="1614488"/>
            <a:ext cx="298450" cy="30321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19" name="Text Box 87"/>
          <p:cNvSpPr txBox="1">
            <a:spLocks noChangeArrowheads="1"/>
          </p:cNvSpPr>
          <p:nvPr/>
        </p:nvSpPr>
        <p:spPr bwMode="auto">
          <a:xfrm>
            <a:off x="7072313" y="1538288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28120" name="Text Box 88"/>
          <p:cNvSpPr txBox="1">
            <a:spLocks noChangeArrowheads="1"/>
          </p:cNvSpPr>
          <p:nvPr/>
        </p:nvSpPr>
        <p:spPr bwMode="auto">
          <a:xfrm>
            <a:off x="7594600" y="1538288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28121" name="Text Box 89"/>
          <p:cNvSpPr txBox="1">
            <a:spLocks noChangeArrowheads="1"/>
          </p:cNvSpPr>
          <p:nvPr/>
        </p:nvSpPr>
        <p:spPr bwMode="auto">
          <a:xfrm>
            <a:off x="6818313" y="2133600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8122" name="Line 90"/>
          <p:cNvSpPr>
            <a:spLocks noChangeShapeType="1"/>
          </p:cNvSpPr>
          <p:nvPr/>
        </p:nvSpPr>
        <p:spPr bwMode="auto">
          <a:xfrm>
            <a:off x="792095" y="38376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23" name="Text Box 91"/>
          <p:cNvSpPr txBox="1">
            <a:spLocks noChangeArrowheads="1"/>
          </p:cNvSpPr>
          <p:nvPr/>
        </p:nvSpPr>
        <p:spPr bwMode="auto">
          <a:xfrm>
            <a:off x="7585075" y="1571625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8124" name="Line 92"/>
          <p:cNvSpPr>
            <a:spLocks noChangeShapeType="1"/>
          </p:cNvSpPr>
          <p:nvPr/>
        </p:nvSpPr>
        <p:spPr bwMode="auto">
          <a:xfrm>
            <a:off x="806382" y="41139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25" name="Rectangle 93"/>
          <p:cNvSpPr>
            <a:spLocks noChangeArrowheads="1"/>
          </p:cNvSpPr>
          <p:nvPr/>
        </p:nvSpPr>
        <p:spPr bwMode="auto">
          <a:xfrm>
            <a:off x="7698070" y="6043613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 </a:t>
            </a:r>
            <a:r>
              <a:rPr lang="en-US">
                <a:solidFill>
                  <a:srgbClr val="F32A15"/>
                </a:solidFill>
              </a:rPr>
              <a:t>3</a:t>
            </a:r>
            <a:r>
              <a:rPr lang="en-US">
                <a:solidFill>
                  <a:schemeClr val="tx1"/>
                </a:solidFill>
              </a:rPr>
              <a:t> , 1 </a:t>
            </a:r>
          </a:p>
        </p:txBody>
      </p:sp>
      <p:sp>
        <p:nvSpPr>
          <p:cNvPr id="428126" name="Line 94"/>
          <p:cNvSpPr>
            <a:spLocks noChangeShapeType="1"/>
          </p:cNvSpPr>
          <p:nvPr/>
        </p:nvSpPr>
        <p:spPr bwMode="auto">
          <a:xfrm>
            <a:off x="548469" y="4376896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27" name="Text Box 95"/>
          <p:cNvSpPr txBox="1">
            <a:spLocks noChangeArrowheads="1"/>
          </p:cNvSpPr>
          <p:nvPr/>
        </p:nvSpPr>
        <p:spPr bwMode="auto">
          <a:xfrm>
            <a:off x="7351713" y="1281113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28128" name="Line 96"/>
          <p:cNvSpPr>
            <a:spLocks noChangeShapeType="1"/>
          </p:cNvSpPr>
          <p:nvPr/>
        </p:nvSpPr>
        <p:spPr bwMode="auto">
          <a:xfrm>
            <a:off x="544230" y="522409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29" name="Text Box 97"/>
          <p:cNvSpPr txBox="1">
            <a:spLocks noChangeArrowheads="1"/>
          </p:cNvSpPr>
          <p:nvPr/>
        </p:nvSpPr>
        <p:spPr bwMode="auto">
          <a:xfrm>
            <a:off x="7351713" y="1800225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28130" name="Line 98"/>
          <p:cNvSpPr>
            <a:spLocks noChangeShapeType="1"/>
          </p:cNvSpPr>
          <p:nvPr/>
        </p:nvSpPr>
        <p:spPr bwMode="auto">
          <a:xfrm>
            <a:off x="796855" y="549873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31" name="Text Box 99"/>
          <p:cNvSpPr txBox="1">
            <a:spLocks noChangeArrowheads="1"/>
          </p:cNvSpPr>
          <p:nvPr/>
        </p:nvSpPr>
        <p:spPr bwMode="auto">
          <a:xfrm>
            <a:off x="7337425" y="1573213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8132" name="Rectangle 100"/>
          <p:cNvSpPr>
            <a:spLocks noChangeArrowheads="1"/>
          </p:cNvSpPr>
          <p:nvPr/>
        </p:nvSpPr>
        <p:spPr bwMode="auto">
          <a:xfrm>
            <a:off x="7709183" y="6048375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 </a:t>
            </a:r>
            <a:r>
              <a:rPr lang="en-US">
                <a:solidFill>
                  <a:srgbClr val="F32A15"/>
                </a:solidFill>
              </a:rPr>
              <a:t>4</a:t>
            </a:r>
            <a:r>
              <a:rPr lang="en-US">
                <a:solidFill>
                  <a:schemeClr val="tx1"/>
                </a:solidFill>
              </a:rPr>
              <a:t> , 1 </a:t>
            </a:r>
          </a:p>
        </p:txBody>
      </p:sp>
      <p:sp>
        <p:nvSpPr>
          <p:cNvPr id="428133" name="Text Box 101"/>
          <p:cNvSpPr txBox="1">
            <a:spLocks noChangeArrowheads="1"/>
          </p:cNvSpPr>
          <p:nvPr/>
        </p:nvSpPr>
        <p:spPr bwMode="auto">
          <a:xfrm>
            <a:off x="7327900" y="1857375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8134" name="Line 102"/>
          <p:cNvSpPr>
            <a:spLocks noChangeShapeType="1"/>
          </p:cNvSpPr>
          <p:nvPr/>
        </p:nvSpPr>
        <p:spPr bwMode="auto">
          <a:xfrm>
            <a:off x="806380" y="5767022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35" name="Rectangle 103"/>
          <p:cNvSpPr>
            <a:spLocks noChangeArrowheads="1"/>
          </p:cNvSpPr>
          <p:nvPr/>
        </p:nvSpPr>
        <p:spPr bwMode="auto">
          <a:xfrm>
            <a:off x="7702833" y="5729288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 3 , </a:t>
            </a:r>
            <a:r>
              <a:rPr lang="en-US">
                <a:solidFill>
                  <a:srgbClr val="F32A15"/>
                </a:solidFill>
              </a:rPr>
              <a:t>2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28117" name="Text Box 85"/>
          <p:cNvSpPr txBox="1">
            <a:spLocks noChangeArrowheads="1"/>
          </p:cNvSpPr>
          <p:nvPr/>
        </p:nvSpPr>
        <p:spPr bwMode="auto">
          <a:xfrm rot="-777576">
            <a:off x="252048" y="2733676"/>
            <a:ext cx="8308975" cy="1555750"/>
          </a:xfrm>
          <a:prstGeom prst="rect">
            <a:avLst/>
          </a:prstGeom>
          <a:solidFill>
            <a:srgbClr val="FFEB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rgbClr val="006666"/>
                </a:solidFill>
              </a:rPr>
              <a:t>Eventually, we’ll find the solution to the maze, or our stack will empty out, indicating that there is no solution!</a:t>
            </a:r>
          </a:p>
          <a:p>
            <a:pPr algn="ctr"/>
            <a:endParaRPr lang="en-US" dirty="0">
              <a:solidFill>
                <a:srgbClr val="006666"/>
              </a:solidFill>
            </a:endParaRPr>
          </a:p>
          <a:p>
            <a:pPr algn="ctr"/>
            <a:r>
              <a:rPr lang="en-US" dirty="0"/>
              <a:t>This searching algorithm is called a “depth-first search.”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28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428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28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28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42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42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42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105" grpId="0" animBg="1"/>
      <p:bldP spid="428105" grpId="1" animBg="1"/>
      <p:bldP spid="428106" grpId="0" animBg="1"/>
      <p:bldP spid="428106" grpId="1" animBg="1"/>
      <p:bldP spid="428107" grpId="0" animBg="1"/>
      <p:bldP spid="428108" grpId="0" animBg="1"/>
      <p:bldP spid="428108" grpId="1" animBg="1"/>
      <p:bldP spid="428109" grpId="0" animBg="1"/>
      <p:bldP spid="428109" grpId="1" animBg="1"/>
      <p:bldP spid="428110" grpId="0" animBg="1"/>
      <p:bldP spid="428110" grpId="1" animBg="1"/>
      <p:bldP spid="428111" grpId="0" animBg="1"/>
      <p:bldP spid="428111" grpId="1" animBg="1"/>
      <p:bldP spid="428114" grpId="0"/>
      <p:bldP spid="428114" grpId="1"/>
      <p:bldP spid="428115" grpId="0" animBg="1"/>
      <p:bldP spid="428118" grpId="0" animBg="1"/>
      <p:bldP spid="428119" grpId="0"/>
      <p:bldP spid="428119" grpId="1"/>
      <p:bldP spid="428120" grpId="0"/>
      <p:bldP spid="428120" grpId="1"/>
      <p:bldP spid="428122" grpId="0" animBg="1"/>
      <p:bldP spid="428122" grpId="1" animBg="1"/>
      <p:bldP spid="428123" grpId="0"/>
      <p:bldP spid="428124" grpId="0" animBg="1"/>
      <p:bldP spid="428124" grpId="1" animBg="1"/>
      <p:bldP spid="428125" grpId="0" animBg="1"/>
      <p:bldP spid="428126" grpId="0" animBg="1"/>
      <p:bldP spid="428126" grpId="1" animBg="1"/>
      <p:bldP spid="428127" grpId="0"/>
      <p:bldP spid="428127" grpId="1"/>
      <p:bldP spid="428128" grpId="0" animBg="1"/>
      <p:bldP spid="428128" grpId="1" animBg="1"/>
      <p:bldP spid="428129" grpId="0"/>
      <p:bldP spid="428129" grpId="1"/>
      <p:bldP spid="428130" grpId="0" animBg="1"/>
      <p:bldP spid="428130" grpId="1" animBg="1"/>
      <p:bldP spid="428132" grpId="0" animBg="1" autoUpdateAnimBg="0"/>
      <p:bldP spid="428133" grpId="0"/>
      <p:bldP spid="428134" grpId="0" animBg="1"/>
      <p:bldP spid="428134" grpId="1" animBg="1"/>
      <p:bldP spid="428135" grpId="0" animBg="1" autoUpdateAnimBg="0"/>
      <p:bldP spid="4281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Rectangle 41">
            <a:extLst>
              <a:ext uri="{FF2B5EF4-FFF2-40B4-BE49-F238E27FC236}">
                <a16:creationId xmlns:a16="http://schemas.microsoft.com/office/drawing/2014/main" id="{8A951B01-9DD1-4ABA-9DD5-333C64E0D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6643" y="4506640"/>
            <a:ext cx="487448" cy="49375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400" dirty="0"/>
          </a:p>
        </p:txBody>
      </p:sp>
      <p:sp>
        <p:nvSpPr>
          <p:cNvPr id="150" name="Text Box 68">
            <a:extLst>
              <a:ext uri="{FF2B5EF4-FFF2-40B4-BE49-F238E27FC236}">
                <a16:creationId xmlns:a16="http://schemas.microsoft.com/office/drawing/2014/main" id="{AD19A952-4B72-49E8-B9A5-1EBA5F03D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049" y="2002125"/>
            <a:ext cx="434734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/>
              <a:t>0</a:t>
            </a:r>
          </a:p>
          <a:p>
            <a:r>
              <a:rPr lang="en-US" sz="3200" dirty="0"/>
              <a:t>1</a:t>
            </a:r>
          </a:p>
          <a:p>
            <a:r>
              <a:rPr lang="en-US" sz="3200" dirty="0"/>
              <a:t>2</a:t>
            </a:r>
          </a:p>
          <a:p>
            <a:r>
              <a:rPr lang="en-US" sz="3200" dirty="0"/>
              <a:t>3</a:t>
            </a:r>
          </a:p>
          <a:p>
            <a:r>
              <a:rPr lang="en-US" sz="3200" dirty="0"/>
              <a:t>4</a:t>
            </a:r>
          </a:p>
          <a:p>
            <a:r>
              <a:rPr lang="en-US" sz="3200" dirty="0"/>
              <a:t>5</a:t>
            </a:r>
          </a:p>
          <a:p>
            <a:r>
              <a:rPr lang="en-US" sz="3200" dirty="0"/>
              <a:t>6</a:t>
            </a:r>
          </a:p>
          <a:p>
            <a:r>
              <a:rPr lang="en-US" sz="3200" dirty="0"/>
              <a:t>7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A81C26-9655-4389-A8F8-D4E2614C0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AC29E-9AB8-4319-99FA-A4A23764D23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3D500AD-4691-40D0-A6F2-AAF23775A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365" y="3536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 dirty="0"/>
              <a:t>Solving a Maze with a Stack</a:t>
            </a:r>
            <a:br>
              <a:rPr lang="en-US" sz="4400" dirty="0"/>
            </a:br>
            <a:r>
              <a:rPr lang="en-US" sz="3200" dirty="0"/>
              <a:t>Depth-first Search Visualization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BEDDAEBB-7316-4275-9325-51D39D8D5D3A}"/>
              </a:ext>
            </a:extLst>
          </p:cNvPr>
          <p:cNvGrpSpPr/>
          <p:nvPr/>
        </p:nvGrpSpPr>
        <p:grpSpPr>
          <a:xfrm>
            <a:off x="1119549" y="2039311"/>
            <a:ext cx="3887244" cy="3944095"/>
            <a:chOff x="2998590" y="2129743"/>
            <a:chExt cx="3887244" cy="3944095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D71220B1-8BE6-4A2E-AD71-830DA8AC9377}"/>
                </a:ext>
              </a:extLst>
            </p:cNvPr>
            <p:cNvGrpSpPr/>
            <p:nvPr/>
          </p:nvGrpSpPr>
          <p:grpSpPr>
            <a:xfrm>
              <a:off x="2998590" y="2129743"/>
              <a:ext cx="3887244" cy="3944095"/>
              <a:chOff x="6629400" y="1371600"/>
              <a:chExt cx="2000250" cy="2117725"/>
            </a:xfrm>
          </p:grpSpPr>
          <p:sp>
            <p:nvSpPr>
              <p:cNvPr id="10" name="Rectangle 4">
                <a:extLst>
                  <a:ext uri="{FF2B5EF4-FFF2-40B4-BE49-F238E27FC236}">
                    <a16:creationId xmlns:a16="http://schemas.microsoft.com/office/drawing/2014/main" id="{7DF37E16-09C9-40B1-AA54-2F684CC6F9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29400" y="1371600"/>
                <a:ext cx="250825" cy="265113"/>
              </a:xfrm>
              <a:prstGeom prst="rect">
                <a:avLst/>
              </a:prstGeom>
              <a:solidFill>
                <a:srgbClr val="9933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/>
              </a:p>
            </p:txBody>
          </p:sp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7221764E-241C-4E10-BABF-61E09F855D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29400" y="1636713"/>
                <a:ext cx="250825" cy="265112"/>
              </a:xfrm>
              <a:prstGeom prst="rect">
                <a:avLst/>
              </a:prstGeom>
              <a:solidFill>
                <a:srgbClr val="9933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/>
              </a:p>
            </p:txBody>
          </p:sp>
          <p:sp>
            <p:nvSpPr>
              <p:cNvPr id="12" name="Rectangle 6">
                <a:extLst>
                  <a:ext uri="{FF2B5EF4-FFF2-40B4-BE49-F238E27FC236}">
                    <a16:creationId xmlns:a16="http://schemas.microsoft.com/office/drawing/2014/main" id="{18867874-C9FF-4D08-9399-D4F1048034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29400" y="1901825"/>
                <a:ext cx="250825" cy="263525"/>
              </a:xfrm>
              <a:prstGeom prst="rect">
                <a:avLst/>
              </a:prstGeom>
              <a:solidFill>
                <a:srgbClr val="9933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/>
              </a:p>
            </p:txBody>
          </p:sp>
          <p:sp>
            <p:nvSpPr>
              <p:cNvPr id="13" name="Rectangle 7">
                <a:extLst>
                  <a:ext uri="{FF2B5EF4-FFF2-40B4-BE49-F238E27FC236}">
                    <a16:creationId xmlns:a16="http://schemas.microsoft.com/office/drawing/2014/main" id="{27E1D85C-EA61-4105-9B7D-17CE632353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29400" y="2165350"/>
                <a:ext cx="250825" cy="265113"/>
              </a:xfrm>
              <a:prstGeom prst="rect">
                <a:avLst/>
              </a:prstGeom>
              <a:solidFill>
                <a:srgbClr val="9933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/>
              </a:p>
            </p:txBody>
          </p:sp>
          <p:sp>
            <p:nvSpPr>
              <p:cNvPr id="14" name="Rectangle 8">
                <a:extLst>
                  <a:ext uri="{FF2B5EF4-FFF2-40B4-BE49-F238E27FC236}">
                    <a16:creationId xmlns:a16="http://schemas.microsoft.com/office/drawing/2014/main" id="{5FFD62F3-50EE-46E4-8837-7AA8D85093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29400" y="2430463"/>
                <a:ext cx="250825" cy="265112"/>
              </a:xfrm>
              <a:prstGeom prst="rect">
                <a:avLst/>
              </a:prstGeom>
              <a:solidFill>
                <a:srgbClr val="9933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/>
              </a:p>
            </p:txBody>
          </p:sp>
          <p:sp>
            <p:nvSpPr>
              <p:cNvPr id="15" name="Rectangle 9">
                <a:extLst>
                  <a:ext uri="{FF2B5EF4-FFF2-40B4-BE49-F238E27FC236}">
                    <a16:creationId xmlns:a16="http://schemas.microsoft.com/office/drawing/2014/main" id="{CB482A36-747D-46F5-83A4-336EB21CFC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29400" y="2695575"/>
                <a:ext cx="250825" cy="265113"/>
              </a:xfrm>
              <a:prstGeom prst="rect">
                <a:avLst/>
              </a:prstGeom>
              <a:solidFill>
                <a:srgbClr val="9933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/>
              </a:p>
            </p:txBody>
          </p:sp>
          <p:sp>
            <p:nvSpPr>
              <p:cNvPr id="16" name="Rectangle 10">
                <a:extLst>
                  <a:ext uri="{FF2B5EF4-FFF2-40B4-BE49-F238E27FC236}">
                    <a16:creationId xmlns:a16="http://schemas.microsoft.com/office/drawing/2014/main" id="{C3C9F0D8-F4EC-4A25-A01D-36B4BDF3FA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29400" y="2960688"/>
                <a:ext cx="250825" cy="263525"/>
              </a:xfrm>
              <a:prstGeom prst="rect">
                <a:avLst/>
              </a:prstGeom>
              <a:solidFill>
                <a:srgbClr val="9933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/>
              </a:p>
            </p:txBody>
          </p:sp>
          <p:sp>
            <p:nvSpPr>
              <p:cNvPr id="17" name="Rectangle 11">
                <a:extLst>
                  <a:ext uri="{FF2B5EF4-FFF2-40B4-BE49-F238E27FC236}">
                    <a16:creationId xmlns:a16="http://schemas.microsoft.com/office/drawing/2014/main" id="{A48D4A13-3803-4AE9-8C4B-29FB83D2BF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29400" y="3224213"/>
                <a:ext cx="250825" cy="265112"/>
              </a:xfrm>
              <a:prstGeom prst="rect">
                <a:avLst/>
              </a:prstGeom>
              <a:solidFill>
                <a:srgbClr val="9933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/>
              </a:p>
            </p:txBody>
          </p:sp>
          <p:sp>
            <p:nvSpPr>
              <p:cNvPr id="18" name="Rectangle 12">
                <a:extLst>
                  <a:ext uri="{FF2B5EF4-FFF2-40B4-BE49-F238E27FC236}">
                    <a16:creationId xmlns:a16="http://schemas.microsoft.com/office/drawing/2014/main" id="{38F22FAF-3933-44D8-A8B7-1DFA829848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0225" y="1371600"/>
                <a:ext cx="249238" cy="265113"/>
              </a:xfrm>
              <a:prstGeom prst="rect">
                <a:avLst/>
              </a:prstGeom>
              <a:solidFill>
                <a:srgbClr val="9933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/>
              </a:p>
            </p:txBody>
          </p:sp>
          <p:sp>
            <p:nvSpPr>
              <p:cNvPr id="19" name="Rectangle 13">
                <a:extLst>
                  <a:ext uri="{FF2B5EF4-FFF2-40B4-BE49-F238E27FC236}">
                    <a16:creationId xmlns:a16="http://schemas.microsoft.com/office/drawing/2014/main" id="{845127E3-2A34-44C8-BD2A-96C7D02401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0225" y="1636713"/>
                <a:ext cx="249238" cy="26511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/>
              </a:p>
            </p:txBody>
          </p:sp>
          <p:sp>
            <p:nvSpPr>
              <p:cNvPr id="20" name="Rectangle 14">
                <a:extLst>
                  <a:ext uri="{FF2B5EF4-FFF2-40B4-BE49-F238E27FC236}">
                    <a16:creationId xmlns:a16="http://schemas.microsoft.com/office/drawing/2014/main" id="{482BB9FB-6EAC-4768-BAF8-6A7FEE28FD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0225" y="1901825"/>
                <a:ext cx="249238" cy="26352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/>
              </a:p>
            </p:txBody>
          </p:sp>
          <p:sp>
            <p:nvSpPr>
              <p:cNvPr id="21" name="Rectangle 15">
                <a:extLst>
                  <a:ext uri="{FF2B5EF4-FFF2-40B4-BE49-F238E27FC236}">
                    <a16:creationId xmlns:a16="http://schemas.microsoft.com/office/drawing/2014/main" id="{A732BE90-BD1F-4584-A5C8-FCE19EF53F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1534" y="2433638"/>
                <a:ext cx="249237" cy="265112"/>
              </a:xfrm>
              <a:prstGeom prst="rect">
                <a:avLst/>
              </a:prstGeom>
              <a:solidFill>
                <a:srgbClr val="9933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 dirty="0"/>
              </a:p>
            </p:txBody>
          </p:sp>
          <p:sp>
            <p:nvSpPr>
              <p:cNvPr id="22" name="Rectangle 16">
                <a:extLst>
                  <a:ext uri="{FF2B5EF4-FFF2-40B4-BE49-F238E27FC236}">
                    <a16:creationId xmlns:a16="http://schemas.microsoft.com/office/drawing/2014/main" id="{A4CF4E96-FDCF-4D8D-98F2-D1817DBF2C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1673" y="2167291"/>
                <a:ext cx="249238" cy="265113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/>
              </a:p>
            </p:txBody>
          </p:sp>
          <p:sp>
            <p:nvSpPr>
              <p:cNvPr id="23" name="Rectangle 17">
                <a:extLst>
                  <a:ext uri="{FF2B5EF4-FFF2-40B4-BE49-F238E27FC236}">
                    <a16:creationId xmlns:a16="http://schemas.microsoft.com/office/drawing/2014/main" id="{ADBB8E56-02EB-4182-8742-24F1C1E1F3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0225" y="2695575"/>
                <a:ext cx="249238" cy="265113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/>
              </a:p>
            </p:txBody>
          </p:sp>
          <p:sp>
            <p:nvSpPr>
              <p:cNvPr id="24" name="Rectangle 18">
                <a:extLst>
                  <a:ext uri="{FF2B5EF4-FFF2-40B4-BE49-F238E27FC236}">
                    <a16:creationId xmlns:a16="http://schemas.microsoft.com/office/drawing/2014/main" id="{4A1624A4-FC56-44ED-B72B-D55D88C2B3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0225" y="2960688"/>
                <a:ext cx="249238" cy="26352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/>
              </a:p>
            </p:txBody>
          </p:sp>
          <p:sp>
            <p:nvSpPr>
              <p:cNvPr id="25" name="Rectangle 19">
                <a:extLst>
                  <a:ext uri="{FF2B5EF4-FFF2-40B4-BE49-F238E27FC236}">
                    <a16:creationId xmlns:a16="http://schemas.microsoft.com/office/drawing/2014/main" id="{233D5299-D770-4677-918A-1E0315CBE6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0225" y="3224213"/>
                <a:ext cx="249238" cy="265112"/>
              </a:xfrm>
              <a:prstGeom prst="rect">
                <a:avLst/>
              </a:prstGeom>
              <a:solidFill>
                <a:srgbClr val="9933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/>
              </a:p>
            </p:txBody>
          </p:sp>
          <p:sp>
            <p:nvSpPr>
              <p:cNvPr id="26" name="Rectangle 20">
                <a:extLst>
                  <a:ext uri="{FF2B5EF4-FFF2-40B4-BE49-F238E27FC236}">
                    <a16:creationId xmlns:a16="http://schemas.microsoft.com/office/drawing/2014/main" id="{F5BECFF7-AEFC-43B6-8AEF-21CEABF5F8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9463" y="1371600"/>
                <a:ext cx="250825" cy="265113"/>
              </a:xfrm>
              <a:prstGeom prst="rect">
                <a:avLst/>
              </a:prstGeom>
              <a:solidFill>
                <a:srgbClr val="9933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/>
              </a:p>
            </p:txBody>
          </p:sp>
          <p:sp>
            <p:nvSpPr>
              <p:cNvPr id="27" name="Rectangle 21">
                <a:extLst>
                  <a:ext uri="{FF2B5EF4-FFF2-40B4-BE49-F238E27FC236}">
                    <a16:creationId xmlns:a16="http://schemas.microsoft.com/office/drawing/2014/main" id="{572100A5-00A7-4904-BF46-1BFBB18CE4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9463" y="1636713"/>
                <a:ext cx="250825" cy="26511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/>
              </a:p>
            </p:txBody>
          </p:sp>
          <p:sp>
            <p:nvSpPr>
              <p:cNvPr id="28" name="Rectangle 22">
                <a:extLst>
                  <a:ext uri="{FF2B5EF4-FFF2-40B4-BE49-F238E27FC236}">
                    <a16:creationId xmlns:a16="http://schemas.microsoft.com/office/drawing/2014/main" id="{F37AD662-5FFD-4BD7-93CB-24F5F856AE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9463" y="1901825"/>
                <a:ext cx="250825" cy="263525"/>
              </a:xfrm>
              <a:prstGeom prst="rect">
                <a:avLst/>
              </a:prstGeom>
              <a:solidFill>
                <a:srgbClr val="9933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/>
              </a:p>
            </p:txBody>
          </p:sp>
          <p:sp>
            <p:nvSpPr>
              <p:cNvPr id="29" name="Rectangle 23">
                <a:extLst>
                  <a:ext uri="{FF2B5EF4-FFF2-40B4-BE49-F238E27FC236}">
                    <a16:creationId xmlns:a16="http://schemas.microsoft.com/office/drawing/2014/main" id="{3FA60B60-7277-4AE0-99ED-68BD7D2393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9463" y="2165350"/>
                <a:ext cx="250825" cy="265113"/>
              </a:xfrm>
              <a:prstGeom prst="rect">
                <a:avLst/>
              </a:prstGeom>
              <a:solidFill>
                <a:srgbClr val="9933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/>
              </a:p>
            </p:txBody>
          </p:sp>
          <p:sp>
            <p:nvSpPr>
              <p:cNvPr id="30" name="Rectangle 24">
                <a:extLst>
                  <a:ext uri="{FF2B5EF4-FFF2-40B4-BE49-F238E27FC236}">
                    <a16:creationId xmlns:a16="http://schemas.microsoft.com/office/drawing/2014/main" id="{C55B5456-BA0B-4AA2-BC79-9777865C81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9463" y="2430463"/>
                <a:ext cx="250825" cy="265112"/>
              </a:xfrm>
              <a:prstGeom prst="rect">
                <a:avLst/>
              </a:prstGeom>
              <a:solidFill>
                <a:srgbClr val="9933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/>
              </a:p>
            </p:txBody>
          </p:sp>
          <p:sp>
            <p:nvSpPr>
              <p:cNvPr id="31" name="Rectangle 25">
                <a:extLst>
                  <a:ext uri="{FF2B5EF4-FFF2-40B4-BE49-F238E27FC236}">
                    <a16:creationId xmlns:a16="http://schemas.microsoft.com/office/drawing/2014/main" id="{F7C51C1B-1D77-4BBE-80A4-ABAF910533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9463" y="2695575"/>
                <a:ext cx="250825" cy="265113"/>
              </a:xfrm>
              <a:prstGeom prst="rect">
                <a:avLst/>
              </a:prstGeom>
              <a:solidFill>
                <a:srgbClr val="9933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/>
              </a:p>
            </p:txBody>
          </p:sp>
          <p:sp>
            <p:nvSpPr>
              <p:cNvPr id="32" name="Rectangle 26">
                <a:extLst>
                  <a:ext uri="{FF2B5EF4-FFF2-40B4-BE49-F238E27FC236}">
                    <a16:creationId xmlns:a16="http://schemas.microsoft.com/office/drawing/2014/main" id="{36DEC3F7-DDC6-4A8D-B9F8-DD76BD49AB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9463" y="2960688"/>
                <a:ext cx="250825" cy="26352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/>
              </a:p>
            </p:txBody>
          </p:sp>
          <p:sp>
            <p:nvSpPr>
              <p:cNvPr id="33" name="Rectangle 27">
                <a:extLst>
                  <a:ext uri="{FF2B5EF4-FFF2-40B4-BE49-F238E27FC236}">
                    <a16:creationId xmlns:a16="http://schemas.microsoft.com/office/drawing/2014/main" id="{55EA79C0-F14F-4C25-95E0-62C10002DE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9463" y="3224213"/>
                <a:ext cx="250825" cy="265112"/>
              </a:xfrm>
              <a:prstGeom prst="rect">
                <a:avLst/>
              </a:prstGeom>
              <a:solidFill>
                <a:srgbClr val="9933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/>
              </a:p>
            </p:txBody>
          </p:sp>
          <p:sp>
            <p:nvSpPr>
              <p:cNvPr id="34" name="Rectangle 28">
                <a:extLst>
                  <a:ext uri="{FF2B5EF4-FFF2-40B4-BE49-F238E27FC236}">
                    <a16:creationId xmlns:a16="http://schemas.microsoft.com/office/drawing/2014/main" id="{FBCABEC3-35DA-46B0-922A-AA78BDD8A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80288" y="1371600"/>
                <a:ext cx="249237" cy="265113"/>
              </a:xfrm>
              <a:prstGeom prst="rect">
                <a:avLst/>
              </a:prstGeom>
              <a:solidFill>
                <a:srgbClr val="9933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/>
              </a:p>
            </p:txBody>
          </p:sp>
          <p:sp>
            <p:nvSpPr>
              <p:cNvPr id="35" name="Rectangle 29">
                <a:extLst>
                  <a:ext uri="{FF2B5EF4-FFF2-40B4-BE49-F238E27FC236}">
                    <a16:creationId xmlns:a16="http://schemas.microsoft.com/office/drawing/2014/main" id="{E1CCC786-A171-4245-803C-FC1CC7E48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80288" y="1636713"/>
                <a:ext cx="249237" cy="26511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/>
              </a:p>
            </p:txBody>
          </p:sp>
          <p:sp>
            <p:nvSpPr>
              <p:cNvPr id="37" name="Rectangle 31">
                <a:extLst>
                  <a:ext uri="{FF2B5EF4-FFF2-40B4-BE49-F238E27FC236}">
                    <a16:creationId xmlns:a16="http://schemas.microsoft.com/office/drawing/2014/main" id="{9542FBE9-9D28-4F22-B830-D0C1F5C9CE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80288" y="2165350"/>
                <a:ext cx="249237" cy="265113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/>
              </a:p>
            </p:txBody>
          </p:sp>
          <p:sp>
            <p:nvSpPr>
              <p:cNvPr id="38" name="Rectangle 32">
                <a:extLst>
                  <a:ext uri="{FF2B5EF4-FFF2-40B4-BE49-F238E27FC236}">
                    <a16:creationId xmlns:a16="http://schemas.microsoft.com/office/drawing/2014/main" id="{190408E4-23F5-4D1F-8E51-E58DD73B73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80288" y="2430463"/>
                <a:ext cx="249237" cy="265112"/>
              </a:xfrm>
              <a:prstGeom prst="rect">
                <a:avLst/>
              </a:prstGeom>
              <a:solidFill>
                <a:srgbClr val="9933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/>
              </a:p>
            </p:txBody>
          </p:sp>
          <p:sp>
            <p:nvSpPr>
              <p:cNvPr id="39" name="Rectangle 33">
                <a:extLst>
                  <a:ext uri="{FF2B5EF4-FFF2-40B4-BE49-F238E27FC236}">
                    <a16:creationId xmlns:a16="http://schemas.microsoft.com/office/drawing/2014/main" id="{1C3CAB9D-D003-4328-898E-F9FA68FCB5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80288" y="2695575"/>
                <a:ext cx="249237" cy="265113"/>
              </a:xfrm>
              <a:prstGeom prst="rect">
                <a:avLst/>
              </a:prstGeom>
              <a:solidFill>
                <a:srgbClr val="9933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/>
              </a:p>
            </p:txBody>
          </p:sp>
          <p:sp>
            <p:nvSpPr>
              <p:cNvPr id="40" name="Rectangle 34">
                <a:extLst>
                  <a:ext uri="{FF2B5EF4-FFF2-40B4-BE49-F238E27FC236}">
                    <a16:creationId xmlns:a16="http://schemas.microsoft.com/office/drawing/2014/main" id="{6445F569-70D3-4A99-9028-FB416936B0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80288" y="2960688"/>
                <a:ext cx="249237" cy="26352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/>
              </a:p>
            </p:txBody>
          </p:sp>
          <p:sp>
            <p:nvSpPr>
              <p:cNvPr id="41" name="Rectangle 35">
                <a:extLst>
                  <a:ext uri="{FF2B5EF4-FFF2-40B4-BE49-F238E27FC236}">
                    <a16:creationId xmlns:a16="http://schemas.microsoft.com/office/drawing/2014/main" id="{42BC8AD0-E2FC-461C-870D-6A0DF8C69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80288" y="3224213"/>
                <a:ext cx="249237" cy="265112"/>
              </a:xfrm>
              <a:prstGeom prst="rect">
                <a:avLst/>
              </a:prstGeom>
              <a:solidFill>
                <a:srgbClr val="9933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/>
              </a:p>
            </p:txBody>
          </p:sp>
          <p:sp>
            <p:nvSpPr>
              <p:cNvPr id="42" name="Rectangle 36">
                <a:extLst>
                  <a:ext uri="{FF2B5EF4-FFF2-40B4-BE49-F238E27FC236}">
                    <a16:creationId xmlns:a16="http://schemas.microsoft.com/office/drawing/2014/main" id="{4CBBED9E-9173-4B77-82DB-2BC6811294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9525" y="1371600"/>
                <a:ext cx="250825" cy="265113"/>
              </a:xfrm>
              <a:prstGeom prst="rect">
                <a:avLst/>
              </a:prstGeom>
              <a:solidFill>
                <a:srgbClr val="9933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/>
              </a:p>
            </p:txBody>
          </p:sp>
          <p:sp>
            <p:nvSpPr>
              <p:cNvPr id="43" name="Rectangle 37">
                <a:extLst>
                  <a:ext uri="{FF2B5EF4-FFF2-40B4-BE49-F238E27FC236}">
                    <a16:creationId xmlns:a16="http://schemas.microsoft.com/office/drawing/2014/main" id="{17837EED-B2FF-4B6C-B061-61F8105983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9525" y="1636713"/>
                <a:ext cx="250825" cy="26511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/>
              </a:p>
            </p:txBody>
          </p:sp>
          <p:sp>
            <p:nvSpPr>
              <p:cNvPr id="44" name="Rectangle 38">
                <a:extLst>
                  <a:ext uri="{FF2B5EF4-FFF2-40B4-BE49-F238E27FC236}">
                    <a16:creationId xmlns:a16="http://schemas.microsoft.com/office/drawing/2014/main" id="{60FB4276-B24B-49B5-94F7-B292652449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9525" y="1901825"/>
                <a:ext cx="250825" cy="263525"/>
              </a:xfrm>
              <a:prstGeom prst="rect">
                <a:avLst/>
              </a:prstGeom>
              <a:solidFill>
                <a:srgbClr val="9933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/>
              </a:p>
            </p:txBody>
          </p:sp>
          <p:sp>
            <p:nvSpPr>
              <p:cNvPr id="45" name="Rectangle 39">
                <a:extLst>
                  <a:ext uri="{FF2B5EF4-FFF2-40B4-BE49-F238E27FC236}">
                    <a16:creationId xmlns:a16="http://schemas.microsoft.com/office/drawing/2014/main" id="{167BC87C-B148-48CD-9D1C-BA0F7A751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9525" y="2165350"/>
                <a:ext cx="250825" cy="265113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/>
              </a:p>
            </p:txBody>
          </p:sp>
          <p:sp>
            <p:nvSpPr>
              <p:cNvPr id="46" name="Rectangle 40">
                <a:extLst>
                  <a:ext uri="{FF2B5EF4-FFF2-40B4-BE49-F238E27FC236}">
                    <a16:creationId xmlns:a16="http://schemas.microsoft.com/office/drawing/2014/main" id="{AAD7471F-1AAC-4DD6-B9D0-2CDF5C5FB1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9525" y="2430463"/>
                <a:ext cx="250825" cy="265112"/>
              </a:xfrm>
              <a:prstGeom prst="rect">
                <a:avLst/>
              </a:prstGeom>
              <a:solidFill>
                <a:srgbClr val="9933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/>
              </a:p>
            </p:txBody>
          </p:sp>
          <p:sp>
            <p:nvSpPr>
              <p:cNvPr id="47" name="Rectangle 41">
                <a:extLst>
                  <a:ext uri="{FF2B5EF4-FFF2-40B4-BE49-F238E27FC236}">
                    <a16:creationId xmlns:a16="http://schemas.microsoft.com/office/drawing/2014/main" id="{1B61305B-9675-4A6D-91AC-0F793DBD38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9525" y="2695575"/>
                <a:ext cx="250825" cy="265113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 dirty="0"/>
              </a:p>
            </p:txBody>
          </p:sp>
          <p:sp>
            <p:nvSpPr>
              <p:cNvPr id="48" name="Rectangle 42">
                <a:extLst>
                  <a:ext uri="{FF2B5EF4-FFF2-40B4-BE49-F238E27FC236}">
                    <a16:creationId xmlns:a16="http://schemas.microsoft.com/office/drawing/2014/main" id="{0DD901DA-5295-4280-B31D-1DA78013BD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9525" y="2960688"/>
                <a:ext cx="250825" cy="26352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/>
              </a:p>
            </p:txBody>
          </p:sp>
          <p:sp>
            <p:nvSpPr>
              <p:cNvPr id="49" name="Rectangle 43">
                <a:extLst>
                  <a:ext uri="{FF2B5EF4-FFF2-40B4-BE49-F238E27FC236}">
                    <a16:creationId xmlns:a16="http://schemas.microsoft.com/office/drawing/2014/main" id="{45E33F90-292B-4E7B-917F-82B3C9E6B7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9525" y="3224213"/>
                <a:ext cx="250825" cy="265112"/>
              </a:xfrm>
              <a:prstGeom prst="rect">
                <a:avLst/>
              </a:prstGeom>
              <a:solidFill>
                <a:srgbClr val="9933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/>
              </a:p>
            </p:txBody>
          </p:sp>
          <p:sp>
            <p:nvSpPr>
              <p:cNvPr id="50" name="Rectangle 44">
                <a:extLst>
                  <a:ext uri="{FF2B5EF4-FFF2-40B4-BE49-F238E27FC236}">
                    <a16:creationId xmlns:a16="http://schemas.microsoft.com/office/drawing/2014/main" id="{BC50C399-5B9A-4166-8921-9B9E1B071B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80350" y="1371600"/>
                <a:ext cx="249238" cy="265113"/>
              </a:xfrm>
              <a:prstGeom prst="rect">
                <a:avLst/>
              </a:prstGeom>
              <a:solidFill>
                <a:srgbClr val="9933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/>
              </a:p>
            </p:txBody>
          </p:sp>
          <p:sp>
            <p:nvSpPr>
              <p:cNvPr id="51" name="Rectangle 45">
                <a:extLst>
                  <a:ext uri="{FF2B5EF4-FFF2-40B4-BE49-F238E27FC236}">
                    <a16:creationId xmlns:a16="http://schemas.microsoft.com/office/drawing/2014/main" id="{33F66C28-B35B-4164-8DBC-70AE7E7F90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80350" y="1636713"/>
                <a:ext cx="249238" cy="26511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/>
              </a:p>
            </p:txBody>
          </p:sp>
          <p:sp>
            <p:nvSpPr>
              <p:cNvPr id="52" name="Rectangle 46">
                <a:extLst>
                  <a:ext uri="{FF2B5EF4-FFF2-40B4-BE49-F238E27FC236}">
                    <a16:creationId xmlns:a16="http://schemas.microsoft.com/office/drawing/2014/main" id="{48F37FED-27C9-4A57-A0EE-FFEB179A3B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80350" y="1901825"/>
                <a:ext cx="249238" cy="263525"/>
              </a:xfrm>
              <a:prstGeom prst="rect">
                <a:avLst/>
              </a:prstGeom>
              <a:solidFill>
                <a:srgbClr val="9933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/>
              </a:p>
            </p:txBody>
          </p:sp>
          <p:sp>
            <p:nvSpPr>
              <p:cNvPr id="54" name="Rectangle 48">
                <a:extLst>
                  <a:ext uri="{FF2B5EF4-FFF2-40B4-BE49-F238E27FC236}">
                    <a16:creationId xmlns:a16="http://schemas.microsoft.com/office/drawing/2014/main" id="{A31067EC-9EB6-4854-B817-1BF260BD3B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80350" y="2430463"/>
                <a:ext cx="249238" cy="265112"/>
              </a:xfrm>
              <a:prstGeom prst="rect">
                <a:avLst/>
              </a:prstGeom>
              <a:solidFill>
                <a:srgbClr val="9933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/>
              </a:p>
            </p:txBody>
          </p:sp>
          <p:sp>
            <p:nvSpPr>
              <p:cNvPr id="56" name="Rectangle 50">
                <a:extLst>
                  <a:ext uri="{FF2B5EF4-FFF2-40B4-BE49-F238E27FC236}">
                    <a16:creationId xmlns:a16="http://schemas.microsoft.com/office/drawing/2014/main" id="{A64AF298-65A7-42C6-BA97-5DCF200150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80350" y="2960688"/>
                <a:ext cx="249238" cy="263525"/>
              </a:xfrm>
              <a:prstGeom prst="rect">
                <a:avLst/>
              </a:prstGeom>
              <a:solidFill>
                <a:srgbClr val="9933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/>
              </a:p>
            </p:txBody>
          </p:sp>
          <p:sp>
            <p:nvSpPr>
              <p:cNvPr id="57" name="Rectangle 51">
                <a:extLst>
                  <a:ext uri="{FF2B5EF4-FFF2-40B4-BE49-F238E27FC236}">
                    <a16:creationId xmlns:a16="http://schemas.microsoft.com/office/drawing/2014/main" id="{D61649A1-5997-469A-9849-6B6ECC9F2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80350" y="3224213"/>
                <a:ext cx="249238" cy="265112"/>
              </a:xfrm>
              <a:prstGeom prst="rect">
                <a:avLst/>
              </a:prstGeom>
              <a:solidFill>
                <a:srgbClr val="9933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/>
              </a:p>
            </p:txBody>
          </p:sp>
          <p:sp>
            <p:nvSpPr>
              <p:cNvPr id="58" name="Rectangle 52">
                <a:extLst>
                  <a:ext uri="{FF2B5EF4-FFF2-40B4-BE49-F238E27FC236}">
                    <a16:creationId xmlns:a16="http://schemas.microsoft.com/office/drawing/2014/main" id="{67009C5D-E336-4053-997A-0F596B9A3F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29588" y="1371600"/>
                <a:ext cx="250825" cy="265113"/>
              </a:xfrm>
              <a:prstGeom prst="rect">
                <a:avLst/>
              </a:prstGeom>
              <a:solidFill>
                <a:srgbClr val="9933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/>
              </a:p>
            </p:txBody>
          </p:sp>
          <p:sp>
            <p:nvSpPr>
              <p:cNvPr id="59" name="Rectangle 53">
                <a:extLst>
                  <a:ext uri="{FF2B5EF4-FFF2-40B4-BE49-F238E27FC236}">
                    <a16:creationId xmlns:a16="http://schemas.microsoft.com/office/drawing/2014/main" id="{16F030C4-C77A-48BD-8D81-322AC40608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29588" y="1636713"/>
                <a:ext cx="250825" cy="26511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/>
              </a:p>
            </p:txBody>
          </p:sp>
          <p:sp>
            <p:nvSpPr>
              <p:cNvPr id="61" name="Rectangle 55">
                <a:extLst>
                  <a:ext uri="{FF2B5EF4-FFF2-40B4-BE49-F238E27FC236}">
                    <a16:creationId xmlns:a16="http://schemas.microsoft.com/office/drawing/2014/main" id="{AC90DE7D-F59D-4A0D-B75E-70702B228F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29588" y="2165350"/>
                <a:ext cx="250825" cy="265113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/>
              </a:p>
            </p:txBody>
          </p:sp>
          <p:sp>
            <p:nvSpPr>
              <p:cNvPr id="62" name="Rectangle 56">
                <a:extLst>
                  <a:ext uri="{FF2B5EF4-FFF2-40B4-BE49-F238E27FC236}">
                    <a16:creationId xmlns:a16="http://schemas.microsoft.com/office/drawing/2014/main" id="{32A89E5C-0E6F-4D9E-BC54-122275F9B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29588" y="2430463"/>
                <a:ext cx="250825" cy="26511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/>
              </a:p>
            </p:txBody>
          </p:sp>
          <p:sp>
            <p:nvSpPr>
              <p:cNvPr id="63" name="Rectangle 57">
                <a:extLst>
                  <a:ext uri="{FF2B5EF4-FFF2-40B4-BE49-F238E27FC236}">
                    <a16:creationId xmlns:a16="http://schemas.microsoft.com/office/drawing/2014/main" id="{3114C286-6AE0-49AB-878A-CBCC58AD5E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29588" y="2695575"/>
                <a:ext cx="250825" cy="265113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/>
              </a:p>
            </p:txBody>
          </p:sp>
          <p:sp>
            <p:nvSpPr>
              <p:cNvPr id="64" name="Rectangle 58">
                <a:extLst>
                  <a:ext uri="{FF2B5EF4-FFF2-40B4-BE49-F238E27FC236}">
                    <a16:creationId xmlns:a16="http://schemas.microsoft.com/office/drawing/2014/main" id="{49E391A0-51CE-4DA5-9E26-42B005E90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29588" y="2960688"/>
                <a:ext cx="250825" cy="26352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/>
              </a:p>
            </p:txBody>
          </p:sp>
          <p:sp>
            <p:nvSpPr>
              <p:cNvPr id="65" name="Rectangle 59">
                <a:extLst>
                  <a:ext uri="{FF2B5EF4-FFF2-40B4-BE49-F238E27FC236}">
                    <a16:creationId xmlns:a16="http://schemas.microsoft.com/office/drawing/2014/main" id="{AA7EE05B-2F25-4573-AD25-C7BFB8BE7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29588" y="3224213"/>
                <a:ext cx="250825" cy="265112"/>
              </a:xfrm>
              <a:prstGeom prst="rect">
                <a:avLst/>
              </a:prstGeom>
              <a:solidFill>
                <a:srgbClr val="9933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/>
              </a:p>
            </p:txBody>
          </p:sp>
          <p:sp>
            <p:nvSpPr>
              <p:cNvPr id="66" name="Rectangle 60">
                <a:extLst>
                  <a:ext uri="{FF2B5EF4-FFF2-40B4-BE49-F238E27FC236}">
                    <a16:creationId xmlns:a16="http://schemas.microsoft.com/office/drawing/2014/main" id="{3958877F-9052-4C72-9B5A-4603AA37C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0413" y="1371600"/>
                <a:ext cx="249237" cy="265113"/>
              </a:xfrm>
              <a:prstGeom prst="rect">
                <a:avLst/>
              </a:prstGeom>
              <a:solidFill>
                <a:srgbClr val="9933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/>
              </a:p>
            </p:txBody>
          </p:sp>
          <p:sp>
            <p:nvSpPr>
              <p:cNvPr id="67" name="Rectangle 61">
                <a:extLst>
                  <a:ext uri="{FF2B5EF4-FFF2-40B4-BE49-F238E27FC236}">
                    <a16:creationId xmlns:a16="http://schemas.microsoft.com/office/drawing/2014/main" id="{192FEAF7-9543-4DB2-80F6-B64DF19C4B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0413" y="1636713"/>
                <a:ext cx="249237" cy="265112"/>
              </a:xfrm>
              <a:prstGeom prst="rect">
                <a:avLst/>
              </a:prstGeom>
              <a:solidFill>
                <a:srgbClr val="9933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/>
              </a:p>
            </p:txBody>
          </p:sp>
          <p:sp>
            <p:nvSpPr>
              <p:cNvPr id="68" name="Rectangle 62">
                <a:extLst>
                  <a:ext uri="{FF2B5EF4-FFF2-40B4-BE49-F238E27FC236}">
                    <a16:creationId xmlns:a16="http://schemas.microsoft.com/office/drawing/2014/main" id="{91565E17-BCCE-489E-9B30-24610558F2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0413" y="1901825"/>
                <a:ext cx="249237" cy="263525"/>
              </a:xfrm>
              <a:prstGeom prst="rect">
                <a:avLst/>
              </a:prstGeom>
              <a:solidFill>
                <a:srgbClr val="9933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/>
              </a:p>
            </p:txBody>
          </p:sp>
          <p:sp>
            <p:nvSpPr>
              <p:cNvPr id="69" name="Rectangle 63">
                <a:extLst>
                  <a:ext uri="{FF2B5EF4-FFF2-40B4-BE49-F238E27FC236}">
                    <a16:creationId xmlns:a16="http://schemas.microsoft.com/office/drawing/2014/main" id="{58B6370F-EA56-422A-8F32-9275FE303C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0413" y="2165350"/>
                <a:ext cx="249237" cy="265113"/>
              </a:xfrm>
              <a:prstGeom prst="rect">
                <a:avLst/>
              </a:prstGeom>
              <a:solidFill>
                <a:srgbClr val="9933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/>
              </a:p>
            </p:txBody>
          </p:sp>
          <p:sp>
            <p:nvSpPr>
              <p:cNvPr id="70" name="Rectangle 64">
                <a:extLst>
                  <a:ext uri="{FF2B5EF4-FFF2-40B4-BE49-F238E27FC236}">
                    <a16:creationId xmlns:a16="http://schemas.microsoft.com/office/drawing/2014/main" id="{0CFB0DAB-96D1-4005-A86A-637EE17AD1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0413" y="2430463"/>
                <a:ext cx="249237" cy="265112"/>
              </a:xfrm>
              <a:prstGeom prst="rect">
                <a:avLst/>
              </a:prstGeom>
              <a:solidFill>
                <a:srgbClr val="9933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/>
              </a:p>
            </p:txBody>
          </p:sp>
          <p:sp>
            <p:nvSpPr>
              <p:cNvPr id="71" name="Rectangle 65">
                <a:extLst>
                  <a:ext uri="{FF2B5EF4-FFF2-40B4-BE49-F238E27FC236}">
                    <a16:creationId xmlns:a16="http://schemas.microsoft.com/office/drawing/2014/main" id="{0AD37144-E702-455D-B355-B707CF4084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0413" y="2695575"/>
                <a:ext cx="249237" cy="265113"/>
              </a:xfrm>
              <a:prstGeom prst="rect">
                <a:avLst/>
              </a:prstGeom>
              <a:solidFill>
                <a:srgbClr val="9933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/>
              </a:p>
            </p:txBody>
          </p:sp>
          <p:sp>
            <p:nvSpPr>
              <p:cNvPr id="72" name="Rectangle 66">
                <a:extLst>
                  <a:ext uri="{FF2B5EF4-FFF2-40B4-BE49-F238E27FC236}">
                    <a16:creationId xmlns:a16="http://schemas.microsoft.com/office/drawing/2014/main" id="{CF31F87F-AD9E-479E-B61F-628B0BBA4E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0413" y="2960688"/>
                <a:ext cx="249237" cy="263525"/>
              </a:xfrm>
              <a:prstGeom prst="rect">
                <a:avLst/>
              </a:prstGeom>
              <a:solidFill>
                <a:srgbClr val="9933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/>
              </a:p>
            </p:txBody>
          </p:sp>
          <p:sp>
            <p:nvSpPr>
              <p:cNvPr id="73" name="Rectangle 67">
                <a:extLst>
                  <a:ext uri="{FF2B5EF4-FFF2-40B4-BE49-F238E27FC236}">
                    <a16:creationId xmlns:a16="http://schemas.microsoft.com/office/drawing/2014/main" id="{8953E549-AD4F-4055-B1FA-E55A8C35C7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0413" y="3224213"/>
                <a:ext cx="249237" cy="265112"/>
              </a:xfrm>
              <a:prstGeom prst="rect">
                <a:avLst/>
              </a:prstGeom>
              <a:solidFill>
                <a:srgbClr val="9933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/>
              </a:p>
            </p:txBody>
          </p:sp>
        </p:grpSp>
        <p:sp>
          <p:nvSpPr>
            <p:cNvPr id="105" name="Rectangle 30">
              <a:extLst>
                <a:ext uri="{FF2B5EF4-FFF2-40B4-BE49-F238E27FC236}">
                  <a16:creationId xmlns:a16="http://schemas.microsoft.com/office/drawing/2014/main" id="{800AB464-4773-4F09-8B8E-BBEDC8D760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7152" y="3121269"/>
              <a:ext cx="484362" cy="49079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400"/>
            </a:p>
          </p:txBody>
        </p:sp>
        <p:sp>
          <p:nvSpPr>
            <p:cNvPr id="106" name="Rectangle 54">
              <a:extLst>
                <a:ext uri="{FF2B5EF4-FFF2-40B4-BE49-F238E27FC236}">
                  <a16:creationId xmlns:a16="http://schemas.microsoft.com/office/drawing/2014/main" id="{147F7247-615C-4902-B9B7-515AC3977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5957" y="3609518"/>
              <a:ext cx="487448" cy="490794"/>
            </a:xfrm>
            <a:prstGeom prst="rect">
              <a:avLst/>
            </a:prstGeom>
            <a:solidFill>
              <a:srgbClr val="9933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400" dirty="0"/>
            </a:p>
          </p:txBody>
        </p:sp>
        <p:sp>
          <p:nvSpPr>
            <p:cNvPr id="107" name="Rectangle 30">
              <a:extLst>
                <a:ext uri="{FF2B5EF4-FFF2-40B4-BE49-F238E27FC236}">
                  <a16:creationId xmlns:a16="http://schemas.microsoft.com/office/drawing/2014/main" id="{1C8565EC-0BAD-4960-B4AC-2981C2320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020" y="3121269"/>
              <a:ext cx="484362" cy="49079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400"/>
            </a:p>
          </p:txBody>
        </p:sp>
      </p:grp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B634F5C0-F948-4012-BC87-80D7F5EF47FF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1293935" y="3280694"/>
            <a:ext cx="1057843" cy="12700"/>
          </a:xfrm>
          <a:prstGeom prst="bentConnector3">
            <a:avLst>
              <a:gd name="adj1" fmla="val 102244"/>
            </a:avLst>
          </a:prstGeom>
          <a:solidFill>
            <a:srgbClr val="CCFFFF"/>
          </a:solidFill>
          <a:ln w="57150" cap="flat" cmpd="sng" algn="ctr">
            <a:solidFill>
              <a:srgbClr val="00808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076E2B6D-D831-4D42-92C8-02C13470E34E}"/>
              </a:ext>
            </a:extLst>
          </p:cNvPr>
          <p:cNvCxnSpPr>
            <a:cxnSpLocks/>
          </p:cNvCxnSpPr>
          <p:nvPr/>
        </p:nvCxnSpPr>
        <p:spPr bwMode="auto">
          <a:xfrm>
            <a:off x="2299540" y="2772547"/>
            <a:ext cx="1098714" cy="981893"/>
          </a:xfrm>
          <a:prstGeom prst="bentConnector3">
            <a:avLst>
              <a:gd name="adj1" fmla="val 50000"/>
            </a:avLst>
          </a:prstGeom>
          <a:solidFill>
            <a:srgbClr val="CCFFFF"/>
          </a:solidFill>
          <a:ln w="57150" cap="flat" cmpd="sng" algn="ctr">
            <a:solidFill>
              <a:srgbClr val="00808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BD40E479-4D2A-4082-A173-B1B3B7F49AB7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2546331" y="3533111"/>
            <a:ext cx="2527594" cy="1006466"/>
          </a:xfrm>
          <a:prstGeom prst="bentConnector3">
            <a:avLst>
              <a:gd name="adj1" fmla="val -91"/>
            </a:avLst>
          </a:prstGeom>
          <a:solidFill>
            <a:srgbClr val="CCFFFF"/>
          </a:solidFill>
          <a:ln w="57150" cap="flat" cmpd="sng" algn="ctr">
            <a:solidFill>
              <a:srgbClr val="00808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" name="Text Box 87">
            <a:extLst>
              <a:ext uri="{FF2B5EF4-FFF2-40B4-BE49-F238E27FC236}">
                <a16:creationId xmlns:a16="http://schemas.microsoft.com/office/drawing/2014/main" id="{E86C7C3A-4C1C-483A-A0C5-A71242370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5167" y="2459729"/>
            <a:ext cx="57419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2C3277DE-070E-439D-A961-D8B8C693D108}"/>
              </a:ext>
            </a:extLst>
          </p:cNvPr>
          <p:cNvSpPr/>
          <p:nvPr/>
        </p:nvSpPr>
        <p:spPr bwMode="auto">
          <a:xfrm>
            <a:off x="1614711" y="2525672"/>
            <a:ext cx="493618" cy="49375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0000">
                <a:alpha val="40000"/>
              </a:srgbClr>
            </a:glow>
          </a:effectLst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3" name="Text Box 87">
            <a:extLst>
              <a:ext uri="{FF2B5EF4-FFF2-40B4-BE49-F238E27FC236}">
                <a16:creationId xmlns:a16="http://schemas.microsoft.com/office/drawing/2014/main" id="{FDCBEE8B-9EC4-475D-8463-8D51FAB621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1986" y="2467120"/>
            <a:ext cx="57419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114" name="Text Box 87">
            <a:extLst>
              <a:ext uri="{FF2B5EF4-FFF2-40B4-BE49-F238E27FC236}">
                <a16:creationId xmlns:a16="http://schemas.microsoft.com/office/drawing/2014/main" id="{56DCD07F-7044-4829-B6DC-3BA2368FA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0304" y="2982016"/>
            <a:ext cx="57419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7BB26B1B-77B1-4FD6-BDEE-FB05504B87E7}"/>
              </a:ext>
            </a:extLst>
          </p:cNvPr>
          <p:cNvSpPr/>
          <p:nvPr/>
        </p:nvSpPr>
        <p:spPr bwMode="auto">
          <a:xfrm>
            <a:off x="1603913" y="3024810"/>
            <a:ext cx="493618" cy="49375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0000">
                <a:alpha val="40000"/>
              </a:srgbClr>
            </a:glow>
          </a:effectLst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6" name="Text Box 87">
            <a:extLst>
              <a:ext uri="{FF2B5EF4-FFF2-40B4-BE49-F238E27FC236}">
                <a16:creationId xmlns:a16="http://schemas.microsoft.com/office/drawing/2014/main" id="{1BB80882-91D0-4901-8858-4675A4024F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5167" y="3454087"/>
            <a:ext cx="57419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9EA3D2D6-9647-415E-8A74-0EA64B7CD4C0}"/>
              </a:ext>
            </a:extLst>
          </p:cNvPr>
          <p:cNvSpPr/>
          <p:nvPr/>
        </p:nvSpPr>
        <p:spPr bwMode="auto">
          <a:xfrm>
            <a:off x="1603913" y="3515604"/>
            <a:ext cx="493618" cy="49375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0000">
                <a:alpha val="40000"/>
              </a:srgbClr>
            </a:glow>
          </a:effectLst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C9B8128D-9AD7-465B-B805-F952A20FF5CF}"/>
              </a:ext>
            </a:extLst>
          </p:cNvPr>
          <p:cNvSpPr/>
          <p:nvPr/>
        </p:nvSpPr>
        <p:spPr bwMode="auto">
          <a:xfrm>
            <a:off x="2089797" y="2531585"/>
            <a:ext cx="493618" cy="49375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0000">
                <a:alpha val="40000"/>
              </a:srgbClr>
            </a:glow>
          </a:effectLst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9" name="Text Box 87">
            <a:extLst>
              <a:ext uri="{FF2B5EF4-FFF2-40B4-BE49-F238E27FC236}">
                <a16:creationId xmlns:a16="http://schemas.microsoft.com/office/drawing/2014/main" id="{E078D78B-74A5-4367-9AF9-E1639E14A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2579" y="2477942"/>
            <a:ext cx="57419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2988323F-02F7-4AFA-AA1F-C1129F158FA9}"/>
              </a:ext>
            </a:extLst>
          </p:cNvPr>
          <p:cNvSpPr/>
          <p:nvPr/>
        </p:nvSpPr>
        <p:spPr bwMode="auto">
          <a:xfrm>
            <a:off x="2592649" y="2517463"/>
            <a:ext cx="493618" cy="49375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0000">
                <a:alpha val="40000"/>
              </a:srgbClr>
            </a:glow>
          </a:effectLst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21" name="Text Box 87">
            <a:extLst>
              <a:ext uri="{FF2B5EF4-FFF2-40B4-BE49-F238E27FC236}">
                <a16:creationId xmlns:a16="http://schemas.microsoft.com/office/drawing/2014/main" id="{3C7F6C1E-47C3-4825-A586-DCDC0427B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3437" y="2459729"/>
            <a:ext cx="57419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122" name="Text Box 87">
            <a:extLst>
              <a:ext uri="{FF2B5EF4-FFF2-40B4-BE49-F238E27FC236}">
                <a16:creationId xmlns:a16="http://schemas.microsoft.com/office/drawing/2014/main" id="{8CD162AF-F989-4D33-A8A3-2419700347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519" y="2994987"/>
            <a:ext cx="57419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4D725234-4FA8-4258-8B2B-A3B672B6FF25}"/>
              </a:ext>
            </a:extLst>
          </p:cNvPr>
          <p:cNvSpPr/>
          <p:nvPr/>
        </p:nvSpPr>
        <p:spPr bwMode="auto">
          <a:xfrm>
            <a:off x="2582607" y="3032890"/>
            <a:ext cx="493618" cy="49375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0000">
                <a:alpha val="40000"/>
              </a:srgbClr>
            </a:glow>
          </a:effectLst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24" name="Text Box 87">
            <a:extLst>
              <a:ext uri="{FF2B5EF4-FFF2-40B4-BE49-F238E27FC236}">
                <a16:creationId xmlns:a16="http://schemas.microsoft.com/office/drawing/2014/main" id="{A9EA02CB-11E1-4220-977B-597108CA45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8344" y="3467434"/>
            <a:ext cx="57419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19FA89CD-8BF4-4801-9367-E82A394B829E}"/>
              </a:ext>
            </a:extLst>
          </p:cNvPr>
          <p:cNvSpPr/>
          <p:nvPr/>
        </p:nvSpPr>
        <p:spPr bwMode="auto">
          <a:xfrm>
            <a:off x="2582607" y="3523523"/>
            <a:ext cx="493618" cy="49375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0000">
                <a:alpha val="40000"/>
              </a:srgbClr>
            </a:glow>
          </a:effectLst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26" name="Text Box 87">
            <a:extLst>
              <a:ext uri="{FF2B5EF4-FFF2-40B4-BE49-F238E27FC236}">
                <a16:creationId xmlns:a16="http://schemas.microsoft.com/office/drawing/2014/main" id="{38866497-79DE-4AB2-BE89-8408A315C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1967" y="3454086"/>
            <a:ext cx="57419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797B3581-413E-4416-AA1F-840181426692}"/>
              </a:ext>
            </a:extLst>
          </p:cNvPr>
          <p:cNvSpPr/>
          <p:nvPr/>
        </p:nvSpPr>
        <p:spPr bwMode="auto">
          <a:xfrm>
            <a:off x="3083290" y="3513585"/>
            <a:ext cx="493618" cy="49375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0000">
                <a:alpha val="40000"/>
              </a:srgbClr>
            </a:glow>
          </a:effectLst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9C3F18FF-982F-4630-93B1-11389A120EDF}"/>
              </a:ext>
            </a:extLst>
          </p:cNvPr>
          <p:cNvSpPr/>
          <p:nvPr/>
        </p:nvSpPr>
        <p:spPr bwMode="auto">
          <a:xfrm>
            <a:off x="3066257" y="2519252"/>
            <a:ext cx="493618" cy="49375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0000">
                <a:alpha val="40000"/>
              </a:srgbClr>
            </a:glow>
          </a:effectLst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29" name="Text Box 87">
            <a:extLst>
              <a:ext uri="{FF2B5EF4-FFF2-40B4-BE49-F238E27FC236}">
                <a16:creationId xmlns:a16="http://schemas.microsoft.com/office/drawing/2014/main" id="{1F8AA22E-1FDF-4210-8C12-85C34CF5D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3871" y="2456772"/>
            <a:ext cx="57419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6E4A95C6-DEE4-4FA2-9C62-AEEC1AC51C26}"/>
              </a:ext>
            </a:extLst>
          </p:cNvPr>
          <p:cNvSpPr/>
          <p:nvPr/>
        </p:nvSpPr>
        <p:spPr bwMode="auto">
          <a:xfrm>
            <a:off x="3527337" y="2529039"/>
            <a:ext cx="493618" cy="49375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0000">
                <a:alpha val="40000"/>
              </a:srgbClr>
            </a:glow>
          </a:effectLst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2" name="Text Box 87">
            <a:extLst>
              <a:ext uri="{FF2B5EF4-FFF2-40B4-BE49-F238E27FC236}">
                <a16:creationId xmlns:a16="http://schemas.microsoft.com/office/drawing/2014/main" id="{FFF27867-8312-4B95-9045-5F23D711E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6368" y="2477810"/>
            <a:ext cx="57419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69B4C1E9-4F60-4585-A74C-42F0C2108C36}"/>
              </a:ext>
            </a:extLst>
          </p:cNvPr>
          <p:cNvSpPr/>
          <p:nvPr/>
        </p:nvSpPr>
        <p:spPr bwMode="auto">
          <a:xfrm>
            <a:off x="4042262" y="2525860"/>
            <a:ext cx="493618" cy="49375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0000">
                <a:alpha val="40000"/>
              </a:srgbClr>
            </a:glow>
          </a:effectLst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4" name="Text Box 87">
            <a:extLst>
              <a:ext uri="{FF2B5EF4-FFF2-40B4-BE49-F238E27FC236}">
                <a16:creationId xmlns:a16="http://schemas.microsoft.com/office/drawing/2014/main" id="{1DF57072-ED45-4DF1-822C-E56E80AE1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6779" y="2981394"/>
            <a:ext cx="57419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C507FDF5-A947-4BCD-B034-8C1FFE6CA15E}"/>
              </a:ext>
            </a:extLst>
          </p:cNvPr>
          <p:cNvSpPr/>
          <p:nvPr/>
        </p:nvSpPr>
        <p:spPr bwMode="auto">
          <a:xfrm>
            <a:off x="4046323" y="3047337"/>
            <a:ext cx="493618" cy="49375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0000">
                <a:alpha val="40000"/>
              </a:srgbClr>
            </a:glow>
          </a:effectLst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6" name="Text Box 87">
            <a:extLst>
              <a:ext uri="{FF2B5EF4-FFF2-40B4-BE49-F238E27FC236}">
                <a16:creationId xmlns:a16="http://schemas.microsoft.com/office/drawing/2014/main" id="{D6056966-3F90-49E1-A910-B672B40E7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1916" y="3503681"/>
            <a:ext cx="57419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00B5C7F4-687C-4C4F-A9FB-9BB28C574194}"/>
              </a:ext>
            </a:extLst>
          </p:cNvPr>
          <p:cNvSpPr/>
          <p:nvPr/>
        </p:nvSpPr>
        <p:spPr bwMode="auto">
          <a:xfrm>
            <a:off x="4035525" y="3546475"/>
            <a:ext cx="493618" cy="49375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0000">
                <a:alpha val="40000"/>
              </a:srgbClr>
            </a:glow>
          </a:effectLst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8" name="Text Box 87">
            <a:extLst>
              <a:ext uri="{FF2B5EF4-FFF2-40B4-BE49-F238E27FC236}">
                <a16:creationId xmlns:a16="http://schemas.microsoft.com/office/drawing/2014/main" id="{DB88EF1F-C267-47B1-9413-6101D4865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6779" y="3975752"/>
            <a:ext cx="57419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41271FD6-9BC9-43C7-9BC5-DA81D1137557}"/>
              </a:ext>
            </a:extLst>
          </p:cNvPr>
          <p:cNvSpPr/>
          <p:nvPr/>
        </p:nvSpPr>
        <p:spPr bwMode="auto">
          <a:xfrm>
            <a:off x="4035525" y="4037269"/>
            <a:ext cx="493618" cy="49375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0000">
                <a:alpha val="40000"/>
              </a:srgbClr>
            </a:glow>
          </a:effectLst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40" name="Text Box 87">
            <a:extLst>
              <a:ext uri="{FF2B5EF4-FFF2-40B4-BE49-F238E27FC236}">
                <a16:creationId xmlns:a16="http://schemas.microsoft.com/office/drawing/2014/main" id="{B45A75B6-8D4A-4B3A-9AA9-C3FDBA4B6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7132" y="4457688"/>
            <a:ext cx="57419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A8727AE4-0277-46B1-A741-E260E40BD734}"/>
              </a:ext>
            </a:extLst>
          </p:cNvPr>
          <p:cNvSpPr/>
          <p:nvPr/>
        </p:nvSpPr>
        <p:spPr bwMode="auto">
          <a:xfrm>
            <a:off x="4046676" y="4523631"/>
            <a:ext cx="493618" cy="49375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0000">
                <a:alpha val="40000"/>
              </a:srgbClr>
            </a:glow>
          </a:effectLst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42" name="Text Box 87">
            <a:extLst>
              <a:ext uri="{FF2B5EF4-FFF2-40B4-BE49-F238E27FC236}">
                <a16:creationId xmlns:a16="http://schemas.microsoft.com/office/drawing/2014/main" id="{1C98ADD3-582E-43AE-A2C0-1D88EB921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2269" y="4979975"/>
            <a:ext cx="57419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5F440446-265C-48B1-BB4F-EABEE10C9690}"/>
              </a:ext>
            </a:extLst>
          </p:cNvPr>
          <p:cNvSpPr/>
          <p:nvPr/>
        </p:nvSpPr>
        <p:spPr bwMode="auto">
          <a:xfrm>
            <a:off x="4035878" y="5002673"/>
            <a:ext cx="493618" cy="49375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0000">
                <a:alpha val="40000"/>
              </a:srgbClr>
            </a:glow>
          </a:effectLst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51" name="Text Box 69">
            <a:extLst>
              <a:ext uri="{FF2B5EF4-FFF2-40B4-BE49-F238E27FC236}">
                <a16:creationId xmlns:a16="http://schemas.microsoft.com/office/drawing/2014/main" id="{E9646922-BDDB-40FC-B4CA-633420B88F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4177" y="1557859"/>
            <a:ext cx="38475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/>
              <a:t>0  1  2  3  4  5  6 </a:t>
            </a:r>
            <a:r>
              <a:rPr lang="en-US" sz="1800" dirty="0"/>
              <a:t> </a:t>
            </a:r>
            <a:r>
              <a:rPr lang="en-US" sz="3200" dirty="0"/>
              <a:t>7</a:t>
            </a:r>
          </a:p>
        </p:txBody>
      </p:sp>
      <p:sp>
        <p:nvSpPr>
          <p:cNvPr id="152" name="Arrow: Right 151">
            <a:extLst>
              <a:ext uri="{FF2B5EF4-FFF2-40B4-BE49-F238E27FC236}">
                <a16:creationId xmlns:a16="http://schemas.microsoft.com/office/drawing/2014/main" id="{0EA6A9EA-7E55-4543-A6CC-333C5FD88CD8}"/>
              </a:ext>
            </a:extLst>
          </p:cNvPr>
          <p:cNvSpPr/>
          <p:nvPr/>
        </p:nvSpPr>
        <p:spPr bwMode="auto">
          <a:xfrm>
            <a:off x="201216" y="2238583"/>
            <a:ext cx="1391067" cy="1035024"/>
          </a:xfrm>
          <a:prstGeom prst="rightArrow">
            <a:avLst/>
          </a:prstGeom>
          <a:solidFill>
            <a:srgbClr val="FFC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start</a:t>
            </a:r>
          </a:p>
        </p:txBody>
      </p:sp>
      <p:sp>
        <p:nvSpPr>
          <p:cNvPr id="154" name="Arrow: Left 153">
            <a:extLst>
              <a:ext uri="{FF2B5EF4-FFF2-40B4-BE49-F238E27FC236}">
                <a16:creationId xmlns:a16="http://schemas.microsoft.com/office/drawing/2014/main" id="{6E83F9A3-38DA-4655-9F91-8182E70D6F57}"/>
              </a:ext>
            </a:extLst>
          </p:cNvPr>
          <p:cNvSpPr/>
          <p:nvPr/>
        </p:nvSpPr>
        <p:spPr bwMode="auto">
          <a:xfrm>
            <a:off x="4489304" y="4736681"/>
            <a:ext cx="1339215" cy="1015154"/>
          </a:xfrm>
          <a:prstGeom prst="leftArrow">
            <a:avLst/>
          </a:prstGeom>
          <a:solidFill>
            <a:srgbClr val="FFC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goal</a:t>
            </a:r>
          </a:p>
        </p:txBody>
      </p:sp>
      <p:sp>
        <p:nvSpPr>
          <p:cNvPr id="162" name="Text Box 87">
            <a:extLst>
              <a:ext uri="{FF2B5EF4-FFF2-40B4-BE49-F238E27FC236}">
                <a16:creationId xmlns:a16="http://schemas.microsoft.com/office/drawing/2014/main" id="{3CD24377-F303-4CE1-8B74-4CBB5F6C4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1468" y="4448443"/>
            <a:ext cx="57419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ABC2E15-B15B-4A52-8992-5B0E527CFDA8}"/>
              </a:ext>
            </a:extLst>
          </p:cNvPr>
          <p:cNvSpPr txBox="1"/>
          <p:nvPr/>
        </p:nvSpPr>
        <p:spPr>
          <a:xfrm>
            <a:off x="5316998" y="1850246"/>
            <a:ext cx="36046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Watch how our search goes “deep” in the same direction until it hits a dead end… 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C585C068-C7E5-4AEF-94AB-8249FDE19ADC}"/>
              </a:ext>
            </a:extLst>
          </p:cNvPr>
          <p:cNvSpPr txBox="1"/>
          <p:nvPr/>
        </p:nvSpPr>
        <p:spPr>
          <a:xfrm>
            <a:off x="5242423" y="4177076"/>
            <a:ext cx="37537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Which happens to be right next to the current square being processed.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01EC67A-E4EA-41D8-943E-500C6D09B77A}"/>
              </a:ext>
            </a:extLst>
          </p:cNvPr>
          <p:cNvSpPr txBox="1"/>
          <p:nvPr/>
        </p:nvSpPr>
        <p:spPr>
          <a:xfrm>
            <a:off x="5242423" y="3051498"/>
            <a:ext cx="37537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It does this because it always processes the last item pushed on the stack…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130E233-4A60-4504-8C20-3A095FDABC6A}"/>
              </a:ext>
            </a:extLst>
          </p:cNvPr>
          <p:cNvSpPr txBox="1"/>
          <p:nvPr/>
        </p:nvSpPr>
        <p:spPr>
          <a:xfrm>
            <a:off x="5316998" y="5609059"/>
            <a:ext cx="37537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This is why it’s called a “depth-first” search.</a:t>
            </a:r>
          </a:p>
        </p:txBody>
      </p:sp>
    </p:spTree>
    <p:extLst>
      <p:ext uri="{BB962C8B-B14F-4D97-AF65-F5344CB8AC3E}">
        <p14:creationId xmlns:p14="http://schemas.microsoft.com/office/powerpoint/2010/main" val="2849127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5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000"/>
                            </p:stCondLst>
                            <p:childTnLst>
                              <p:par>
                                <p:cTn id="81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0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95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500"/>
                            </p:stCondLst>
                            <p:childTnLst>
                              <p:par>
                                <p:cTn id="94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15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4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3500"/>
                            </p:stCondLst>
                            <p:childTnLst>
                              <p:par>
                                <p:cTn id="10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4500"/>
                            </p:stCondLst>
                            <p:childTnLst>
                              <p:par>
                                <p:cTn id="114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5500"/>
                            </p:stCondLst>
                            <p:childTnLst>
                              <p:par>
                                <p:cTn id="11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6000"/>
                            </p:stCondLst>
                            <p:childTnLst>
                              <p:par>
                                <p:cTn id="121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700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7500"/>
                            </p:stCondLst>
                            <p:childTnLst>
                              <p:par>
                                <p:cTn id="12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8000"/>
                            </p:stCondLst>
                            <p:childTnLst>
                              <p:par>
                                <p:cTn id="131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9000"/>
                            </p:stCondLst>
                            <p:childTnLst>
                              <p:par>
                                <p:cTn id="13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9500"/>
                            </p:stCondLst>
                            <p:childTnLst>
                              <p:par>
                                <p:cTn id="13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0000"/>
                            </p:stCondLst>
                            <p:childTnLst>
                              <p:par>
                                <p:cTn id="141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1000"/>
                            </p:stCondLst>
                            <p:childTnLst>
                              <p:par>
                                <p:cTn id="14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21500"/>
                            </p:stCondLst>
                            <p:childTnLst>
                              <p:par>
                                <p:cTn id="14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2000"/>
                            </p:stCondLst>
                            <p:childTnLst>
                              <p:par>
                                <p:cTn id="151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23000"/>
                            </p:stCondLst>
                            <p:childTnLst>
                              <p:par>
                                <p:cTn id="15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23500"/>
                            </p:stCondLst>
                            <p:childTnLst>
                              <p:par>
                                <p:cTn id="15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4000"/>
                            </p:stCondLst>
                            <p:childTnLst>
                              <p:par>
                                <p:cTn id="161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5000"/>
                            </p:stCondLst>
                            <p:childTnLst>
                              <p:par>
                                <p:cTn id="16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25500"/>
                            </p:stCondLst>
                            <p:childTnLst>
                              <p:par>
                                <p:cTn id="16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26000"/>
                            </p:stCondLst>
                            <p:childTnLst>
                              <p:par>
                                <p:cTn id="171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27000"/>
                            </p:stCondLst>
                            <p:childTnLst>
                              <p:par>
                                <p:cTn id="17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27500"/>
                            </p:stCondLst>
                            <p:childTnLst>
                              <p:par>
                                <p:cTn id="17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28000"/>
                            </p:stCondLst>
                            <p:childTnLst>
                              <p:par>
                                <p:cTn id="181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29000"/>
                            </p:stCondLst>
                            <p:childTnLst>
                              <p:par>
                                <p:cTn id="18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29500"/>
                            </p:stCondLst>
                            <p:childTnLst>
                              <p:par>
                                <p:cTn id="18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30000"/>
                            </p:stCondLst>
                            <p:childTnLst>
                              <p:par>
                                <p:cTn id="19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30500"/>
                            </p:stCondLst>
                            <p:childTnLst>
                              <p:par>
                                <p:cTn id="194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31500"/>
                            </p:stCondLst>
                            <p:childTnLst>
                              <p:par>
                                <p:cTn id="19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32000"/>
                            </p:stCondLst>
                            <p:childTnLst>
                              <p:par>
                                <p:cTn id="2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109" grpId="0" animBg="1"/>
      <p:bldP spid="109" grpId="1" animBg="1"/>
      <p:bldP spid="113" grpId="0"/>
      <p:bldP spid="114" grpId="0"/>
      <p:bldP spid="115" grpId="0" animBg="1"/>
      <p:bldP spid="115" grpId="1" animBg="1"/>
      <p:bldP spid="116" grpId="0"/>
      <p:bldP spid="117" grpId="0" animBg="1"/>
      <p:bldP spid="117" grpId="1" animBg="1"/>
      <p:bldP spid="118" grpId="0" animBg="1"/>
      <p:bldP spid="118" grpId="1" animBg="1"/>
      <p:bldP spid="119" grpId="0"/>
      <p:bldP spid="120" grpId="0" animBg="1"/>
      <p:bldP spid="120" grpId="1" animBg="1"/>
      <p:bldP spid="121" grpId="0"/>
      <p:bldP spid="122" grpId="0"/>
      <p:bldP spid="123" grpId="0" animBg="1"/>
      <p:bldP spid="123" grpId="1" animBg="1"/>
      <p:bldP spid="124" grpId="0"/>
      <p:bldP spid="125" grpId="0" animBg="1"/>
      <p:bldP spid="125" grpId="1" animBg="1"/>
      <p:bldP spid="126" grpId="0"/>
      <p:bldP spid="127" grpId="0" animBg="1"/>
      <p:bldP spid="127" grpId="1" animBg="1"/>
      <p:bldP spid="128" grpId="0" animBg="1"/>
      <p:bldP spid="128" grpId="1" animBg="1"/>
      <p:bldP spid="129" grpId="0"/>
      <p:bldP spid="130" grpId="0" animBg="1"/>
      <p:bldP spid="130" grpId="1" animBg="1"/>
      <p:bldP spid="132" grpId="0"/>
      <p:bldP spid="133" grpId="0" animBg="1"/>
      <p:bldP spid="133" grpId="1" animBg="1"/>
      <p:bldP spid="134" grpId="0"/>
      <p:bldP spid="135" grpId="0" animBg="1"/>
      <p:bldP spid="135" grpId="1" animBg="1"/>
      <p:bldP spid="136" grpId="0"/>
      <p:bldP spid="137" grpId="0" animBg="1"/>
      <p:bldP spid="137" grpId="1" animBg="1"/>
      <p:bldP spid="138" grpId="0"/>
      <p:bldP spid="139" grpId="0" animBg="1"/>
      <p:bldP spid="139" grpId="1" animBg="1"/>
      <p:bldP spid="140" grpId="0"/>
      <p:bldP spid="141" grpId="0" animBg="1"/>
      <p:bldP spid="141" grpId="1" animBg="1"/>
      <p:bldP spid="142" grpId="0"/>
      <p:bldP spid="143" grpId="0" animBg="1"/>
      <p:bldP spid="152" grpId="0" animBg="1"/>
      <p:bldP spid="154" grpId="0" animBg="1"/>
      <p:bldP spid="162" grpId="0"/>
      <p:bldP spid="163" grpId="0"/>
      <p:bldP spid="164" grpId="0"/>
      <p:bldP spid="165" grpId="0"/>
      <p:bldP spid="16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509047" y="37708"/>
            <a:ext cx="828851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Queues</a:t>
            </a:r>
            <a:br>
              <a:rPr lang="en-US" sz="3200" dirty="0">
                <a:solidFill>
                  <a:schemeClr val="tx2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What’s the big picture?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87747" y="1180708"/>
            <a:ext cx="6363882" cy="563958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9894" y="1151639"/>
            <a:ext cx="58858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A queue is a super-useful* data structure that resembles a conveyer belt of dishes.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01CDE4-83E2-43BF-ABAA-8EEC48FB5C11}"/>
              </a:ext>
            </a:extLst>
          </p:cNvPr>
          <p:cNvSpPr txBox="1"/>
          <p:nvPr/>
        </p:nvSpPr>
        <p:spPr>
          <a:xfrm>
            <a:off x="367529" y="1962401"/>
            <a:ext cx="61856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Dishes are added to the rear of the queue...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48CD23-D98D-4623-8D03-138522E86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629" y="1279591"/>
            <a:ext cx="1657656" cy="1064215"/>
          </a:xfrm>
          <a:prstGeom prst="rect">
            <a:avLst/>
          </a:prstGeom>
        </p:spPr>
      </p:pic>
      <p:pic>
        <p:nvPicPr>
          <p:cNvPr id="29" name="Picture 28" descr="A picture containing icon&#10;&#10;Description automatically generated">
            <a:extLst>
              <a:ext uri="{FF2B5EF4-FFF2-40B4-BE49-F238E27FC236}">
                <a16:creationId xmlns:a16="http://schemas.microsoft.com/office/drawing/2014/main" id="{632A76A0-D178-4347-891D-7225E9F09DA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42" y="3490147"/>
            <a:ext cx="2773429" cy="614002"/>
          </a:xfrm>
          <a:prstGeom prst="rect">
            <a:avLst/>
          </a:prstGeom>
        </p:spPr>
      </p:pic>
      <p:sp>
        <p:nvSpPr>
          <p:cNvPr id="13329" name="TextBox 13328">
            <a:extLst>
              <a:ext uri="{FF2B5EF4-FFF2-40B4-BE49-F238E27FC236}">
                <a16:creationId xmlns:a16="http://schemas.microsoft.com/office/drawing/2014/main" id="{5DFF74C8-DC95-4505-B672-FCCF90BFD1B2}"/>
              </a:ext>
            </a:extLst>
          </p:cNvPr>
          <p:cNvSpPr txBox="1"/>
          <p:nvPr/>
        </p:nvSpPr>
        <p:spPr>
          <a:xfrm>
            <a:off x="41485" y="6116400"/>
            <a:ext cx="6665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The first-in/first-out property of queues is opposite of the last-in-first-out property of stacks. 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AD761CC-80CD-4DFC-87AA-D1A57369EF2F}"/>
              </a:ext>
            </a:extLst>
          </p:cNvPr>
          <p:cNvGrpSpPr/>
          <p:nvPr/>
        </p:nvGrpSpPr>
        <p:grpSpPr>
          <a:xfrm>
            <a:off x="-155838" y="2403038"/>
            <a:ext cx="1531275" cy="1056390"/>
            <a:chOff x="454883" y="2818148"/>
            <a:chExt cx="1794834" cy="1178027"/>
          </a:xfrm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3B3B50DE-CE06-40B7-B7B6-E9F0A06D28A6}"/>
                </a:ext>
              </a:extLst>
            </p:cNvPr>
            <p:cNvSpPr/>
            <p:nvPr/>
          </p:nvSpPr>
          <p:spPr bwMode="auto">
            <a:xfrm>
              <a:off x="2006934" y="3427402"/>
              <a:ext cx="242783" cy="385318"/>
            </a:xfrm>
            <a:custGeom>
              <a:avLst/>
              <a:gdLst>
                <a:gd name="connsiteX0" fmla="*/ 0 w 364885"/>
                <a:gd name="connsiteY0" fmla="*/ 0 h 544285"/>
                <a:gd name="connsiteX1" fmla="*/ 315686 w 364885"/>
                <a:gd name="connsiteY1" fmla="*/ 206828 h 544285"/>
                <a:gd name="connsiteX2" fmla="*/ 359229 w 364885"/>
                <a:gd name="connsiteY2" fmla="*/ 544285 h 544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4885" h="544285">
                  <a:moveTo>
                    <a:pt x="0" y="0"/>
                  </a:moveTo>
                  <a:cubicBezTo>
                    <a:pt x="127907" y="58057"/>
                    <a:pt x="255815" y="116114"/>
                    <a:pt x="315686" y="206828"/>
                  </a:cubicBezTo>
                  <a:cubicBezTo>
                    <a:pt x="375557" y="297542"/>
                    <a:pt x="367393" y="420913"/>
                    <a:pt x="359229" y="544285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2A1707F9-C594-4DBA-965A-B1F20B75793E}"/>
                </a:ext>
              </a:extLst>
            </p:cNvPr>
            <p:cNvGrpSpPr/>
            <p:nvPr/>
          </p:nvGrpSpPr>
          <p:grpSpPr>
            <a:xfrm>
              <a:off x="1064488" y="2933559"/>
              <a:ext cx="925110" cy="1062616"/>
              <a:chOff x="-738256" y="4141161"/>
              <a:chExt cx="1437245" cy="1437245"/>
            </a:xfrm>
          </p:grpSpPr>
          <p:pic>
            <p:nvPicPr>
              <p:cNvPr id="67" name="Picture 66" descr="A close up of a bowl&#10;&#10;Description automatically generated">
                <a:extLst>
                  <a:ext uri="{FF2B5EF4-FFF2-40B4-BE49-F238E27FC236}">
                    <a16:creationId xmlns:a16="http://schemas.microsoft.com/office/drawing/2014/main" id="{966E5D68-FBDA-46BC-A89A-516EDF7FB6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738256" y="4141161"/>
                <a:ext cx="1437245" cy="1437245"/>
              </a:xfrm>
              <a:prstGeom prst="rect">
                <a:avLst/>
              </a:prstGeom>
            </p:spPr>
          </p:pic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17D1446-173B-4883-B0D2-4CFF231C91A3}"/>
                  </a:ext>
                </a:extLst>
              </p:cNvPr>
              <p:cNvSpPr txBox="1"/>
              <p:nvPr/>
            </p:nvSpPr>
            <p:spPr>
              <a:xfrm>
                <a:off x="-419962" y="4560892"/>
                <a:ext cx="5100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10</a:t>
                </a:r>
              </a:p>
            </p:txBody>
          </p:sp>
        </p:grpSp>
        <p:pic>
          <p:nvPicPr>
            <p:cNvPr id="66" name="Picture 65" descr="A picture containing person, person, dark, hand&#10;&#10;Description automatically generated">
              <a:extLst>
                <a:ext uri="{FF2B5EF4-FFF2-40B4-BE49-F238E27FC236}">
                  <a16:creationId xmlns:a16="http://schemas.microsoft.com/office/drawing/2014/main" id="{6E12260C-98FC-4DE3-9FA9-5D938928F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883" y="2818148"/>
              <a:ext cx="1364831" cy="83545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B183172-BDA2-4B43-B2C3-87F5F0D59CDD}"/>
              </a:ext>
            </a:extLst>
          </p:cNvPr>
          <p:cNvGrpSpPr/>
          <p:nvPr/>
        </p:nvGrpSpPr>
        <p:grpSpPr>
          <a:xfrm>
            <a:off x="1127459" y="2513686"/>
            <a:ext cx="2085611" cy="1327167"/>
            <a:chOff x="1279598" y="2863030"/>
            <a:chExt cx="2085611" cy="1327167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1E247E4F-7AEA-468B-A70C-2E7CB219056A}"/>
                </a:ext>
              </a:extLst>
            </p:cNvPr>
            <p:cNvGrpSpPr/>
            <p:nvPr/>
          </p:nvGrpSpPr>
          <p:grpSpPr>
            <a:xfrm>
              <a:off x="1279598" y="2863030"/>
              <a:ext cx="600655" cy="452727"/>
              <a:chOff x="2636456" y="4921140"/>
              <a:chExt cx="704039" cy="504856"/>
            </a:xfrm>
          </p:grpSpPr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8F011876-C8F8-41B1-AB10-D7185D0DD8F4}"/>
                  </a:ext>
                </a:extLst>
              </p:cNvPr>
              <p:cNvSpPr txBox="1"/>
              <p:nvPr/>
            </p:nvSpPr>
            <p:spPr>
              <a:xfrm>
                <a:off x="2636456" y="4921140"/>
                <a:ext cx="7040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rear</a:t>
                </a:r>
                <a:endParaRPr lang="en-US" dirty="0"/>
              </a:p>
            </p:txBody>
          </p: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6C4FF267-34CF-4605-A53C-E671EFB5FCA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984876" y="5288592"/>
                <a:ext cx="3600" cy="137404"/>
              </a:xfrm>
              <a:prstGeom prst="straightConnector1">
                <a:avLst/>
              </a:prstGeom>
              <a:solidFill>
                <a:srgbClr val="CCFFFF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7C2BA40-556C-450F-B825-C404ADCA251E}"/>
                </a:ext>
              </a:extLst>
            </p:cNvPr>
            <p:cNvGrpSpPr/>
            <p:nvPr/>
          </p:nvGrpSpPr>
          <p:grpSpPr>
            <a:xfrm>
              <a:off x="2575946" y="3237301"/>
              <a:ext cx="789263" cy="952896"/>
              <a:chOff x="1421664" y="3612625"/>
              <a:chExt cx="925110" cy="1062616"/>
            </a:xfrm>
          </p:grpSpPr>
          <p:pic>
            <p:nvPicPr>
              <p:cNvPr id="2" name="Picture 1" descr="A close up of a bowl&#10;&#10;Description automatically generated">
                <a:extLst>
                  <a:ext uri="{FF2B5EF4-FFF2-40B4-BE49-F238E27FC236}">
                    <a16:creationId xmlns:a16="http://schemas.microsoft.com/office/drawing/2014/main" id="{DC18A50A-356C-4418-A971-3A7CF7A1B4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21664" y="3612625"/>
                <a:ext cx="925110" cy="1062616"/>
              </a:xfrm>
              <a:prstGeom prst="rect">
                <a:avLst/>
              </a:prstGeom>
            </p:spPr>
          </p:pic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1CA2857-C699-467E-862D-7D23FB7B7B0F}"/>
                  </a:ext>
                </a:extLst>
              </p:cNvPr>
              <p:cNvSpPr txBox="1"/>
              <p:nvPr/>
            </p:nvSpPr>
            <p:spPr>
              <a:xfrm>
                <a:off x="1680970" y="3922950"/>
                <a:ext cx="372218" cy="426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B93B951-5F2C-4A1E-8837-D15D66FCFE27}"/>
                </a:ext>
              </a:extLst>
            </p:cNvPr>
            <p:cNvGrpSpPr/>
            <p:nvPr/>
          </p:nvGrpSpPr>
          <p:grpSpPr>
            <a:xfrm>
              <a:off x="1757050" y="3213030"/>
              <a:ext cx="789263" cy="952896"/>
              <a:chOff x="461822" y="3600623"/>
              <a:chExt cx="925110" cy="1062616"/>
            </a:xfrm>
          </p:grpSpPr>
          <p:pic>
            <p:nvPicPr>
              <p:cNvPr id="6" name="Picture 5" descr="A close up of a bowl&#10;&#10;Description automatically generated">
                <a:extLst>
                  <a:ext uri="{FF2B5EF4-FFF2-40B4-BE49-F238E27FC236}">
                    <a16:creationId xmlns:a16="http://schemas.microsoft.com/office/drawing/2014/main" id="{94D2F8FB-A309-45DB-9DB0-A0C72D6382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1822" y="3600623"/>
                <a:ext cx="925110" cy="1062616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1AE1EDB-591F-4C4B-9A34-619E0285799E}"/>
                  </a:ext>
                </a:extLst>
              </p:cNvPr>
              <p:cNvSpPr txBox="1"/>
              <p:nvPr/>
            </p:nvSpPr>
            <p:spPr>
              <a:xfrm>
                <a:off x="655812" y="3910948"/>
                <a:ext cx="5100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14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A24DF37-E569-4CAB-85A0-6756C0F59FC3}"/>
                </a:ext>
              </a:extLst>
            </p:cNvPr>
            <p:cNvGrpSpPr/>
            <p:nvPr/>
          </p:nvGrpSpPr>
          <p:grpSpPr>
            <a:xfrm>
              <a:off x="2610338" y="2885828"/>
              <a:ext cx="705962" cy="462587"/>
              <a:chOff x="2610338" y="2885828"/>
              <a:chExt cx="705962" cy="462587"/>
            </a:xfrm>
          </p:grpSpPr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71E722AD-6603-4219-BD28-69CFA5CA5C63}"/>
                  </a:ext>
                </a:extLst>
              </p:cNvPr>
              <p:cNvSpPr txBox="1"/>
              <p:nvPr/>
            </p:nvSpPr>
            <p:spPr>
              <a:xfrm>
                <a:off x="2610338" y="2885828"/>
                <a:ext cx="705962" cy="3587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front</a:t>
                </a:r>
                <a:endParaRPr lang="en-US" dirty="0"/>
              </a:p>
            </p:txBody>
          </p: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E60B2C96-9975-4D8A-9E16-8A23B294659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991998" y="3225199"/>
                <a:ext cx="3071" cy="123216"/>
              </a:xfrm>
              <a:prstGeom prst="straightConnector1">
                <a:avLst/>
              </a:prstGeom>
              <a:solidFill>
                <a:srgbClr val="CCFFFF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CE66EDE-4012-4E1A-8C4B-309FF8C23600}"/>
              </a:ext>
            </a:extLst>
          </p:cNvPr>
          <p:cNvGrpSpPr/>
          <p:nvPr/>
        </p:nvGrpSpPr>
        <p:grpSpPr>
          <a:xfrm>
            <a:off x="3362616" y="2498946"/>
            <a:ext cx="3103496" cy="1341907"/>
            <a:chOff x="3362616" y="2542490"/>
            <a:chExt cx="3103496" cy="1341907"/>
          </a:xfrm>
        </p:grpSpPr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85500AE0-2EF8-4689-99E6-35EDB986CCC0}"/>
                </a:ext>
              </a:extLst>
            </p:cNvPr>
            <p:cNvSpPr/>
            <p:nvPr/>
          </p:nvSpPr>
          <p:spPr bwMode="auto">
            <a:xfrm>
              <a:off x="3362616" y="3110532"/>
              <a:ext cx="223687" cy="517927"/>
            </a:xfrm>
            <a:prstGeom prst="rightArrow">
              <a:avLst/>
            </a:prstGeom>
            <a:solidFill>
              <a:srgbClr val="CCFFFF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6C6CF44-6616-4467-8963-91E884387F0C}"/>
                </a:ext>
              </a:extLst>
            </p:cNvPr>
            <p:cNvGrpSpPr/>
            <p:nvPr/>
          </p:nvGrpSpPr>
          <p:grpSpPr>
            <a:xfrm>
              <a:off x="3640802" y="2542490"/>
              <a:ext cx="2825310" cy="1341907"/>
              <a:chOff x="3771434" y="2879949"/>
              <a:chExt cx="2825310" cy="1341907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69BF9EBD-D4F5-4033-AD0D-6F3CD5F1976A}"/>
                  </a:ext>
                </a:extLst>
              </p:cNvPr>
              <p:cNvGrpSpPr/>
              <p:nvPr/>
            </p:nvGrpSpPr>
            <p:grpSpPr>
              <a:xfrm>
                <a:off x="3771434" y="2879949"/>
                <a:ext cx="2825310" cy="1341907"/>
                <a:chOff x="3452056" y="2757203"/>
                <a:chExt cx="3311597" cy="1496419"/>
              </a:xfrm>
            </p:grpSpPr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DBD5C618-4634-4768-89A7-6FA9BD33B29E}"/>
                    </a:ext>
                  </a:extLst>
                </p:cNvPr>
                <p:cNvGrpSpPr/>
                <p:nvPr/>
              </p:nvGrpSpPr>
              <p:grpSpPr>
                <a:xfrm>
                  <a:off x="3452056" y="2757203"/>
                  <a:ext cx="704039" cy="504856"/>
                  <a:chOff x="2636456" y="4921140"/>
                  <a:chExt cx="704039" cy="504856"/>
                </a:xfrm>
              </p:grpSpPr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DF2C43B2-3B9C-46FC-89D6-3F4DECF98F28}"/>
                      </a:ext>
                    </a:extLst>
                  </p:cNvPr>
                  <p:cNvSpPr txBox="1"/>
                  <p:nvPr/>
                </p:nvSpPr>
                <p:spPr>
                  <a:xfrm>
                    <a:off x="2636456" y="4921140"/>
                    <a:ext cx="704039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/>
                      <a:t>rear</a:t>
                    </a:r>
                    <a:endParaRPr lang="en-US" dirty="0"/>
                  </a:p>
                </p:txBody>
              </p:sp>
              <p:cxnSp>
                <p:nvCxnSpPr>
                  <p:cNvPr id="79" name="Straight Arrow Connector 78">
                    <a:extLst>
                      <a:ext uri="{FF2B5EF4-FFF2-40B4-BE49-F238E27FC236}">
                        <a16:creationId xmlns:a16="http://schemas.microsoft.com/office/drawing/2014/main" id="{73245CBC-1884-4E72-A8A2-F57D1062D0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H="1">
                    <a:off x="2984876" y="5288592"/>
                    <a:ext cx="3600" cy="137404"/>
                  </a:xfrm>
                  <a:prstGeom prst="straightConnector1">
                    <a:avLst/>
                  </a:prstGeom>
                  <a:solidFill>
                    <a:srgbClr val="CCFFFF"/>
                  </a:solidFill>
                  <a:ln w="285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342B587B-3690-4D8F-9901-A8031E4A6B25}"/>
                    </a:ext>
                  </a:extLst>
                </p:cNvPr>
                <p:cNvGrpSpPr/>
                <p:nvPr/>
              </p:nvGrpSpPr>
              <p:grpSpPr>
                <a:xfrm>
                  <a:off x="5838543" y="3191006"/>
                  <a:ext cx="925110" cy="1062616"/>
                  <a:chOff x="1421664" y="3612625"/>
                  <a:chExt cx="925110" cy="1062616"/>
                </a:xfrm>
              </p:grpSpPr>
              <p:pic>
                <p:nvPicPr>
                  <p:cNvPr id="81" name="Picture 80" descr="A close up of a bowl&#10;&#10;Description automatically generated">
                    <a:extLst>
                      <a:ext uri="{FF2B5EF4-FFF2-40B4-BE49-F238E27FC236}">
                        <a16:creationId xmlns:a16="http://schemas.microsoft.com/office/drawing/2014/main" id="{42322162-65B1-4154-ACC6-41B2A6F42E6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421664" y="3612625"/>
                    <a:ext cx="925110" cy="1062616"/>
                  </a:xfrm>
                  <a:prstGeom prst="rect">
                    <a:avLst/>
                  </a:prstGeom>
                </p:spPr>
              </p:pic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FB2A01E6-5909-486D-B9F6-C450993BEACA}"/>
                      </a:ext>
                    </a:extLst>
                  </p:cNvPr>
                  <p:cNvSpPr txBox="1"/>
                  <p:nvPr/>
                </p:nvSpPr>
                <p:spPr>
                  <a:xfrm>
                    <a:off x="1680970" y="3922950"/>
                    <a:ext cx="372218" cy="42681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8</a:t>
                    </a:r>
                  </a:p>
                </p:txBody>
              </p:sp>
            </p:grpSp>
            <p:grpSp>
              <p:nvGrpSpPr>
                <p:cNvPr id="92" name="Group 91">
                  <a:extLst>
                    <a:ext uri="{FF2B5EF4-FFF2-40B4-BE49-F238E27FC236}">
                      <a16:creationId xmlns:a16="http://schemas.microsoft.com/office/drawing/2014/main" id="{CE18D439-52F2-4EB1-990B-8CD2C76D017C}"/>
                    </a:ext>
                  </a:extLst>
                </p:cNvPr>
                <p:cNvGrpSpPr/>
                <p:nvPr/>
              </p:nvGrpSpPr>
              <p:grpSpPr>
                <a:xfrm>
                  <a:off x="4878701" y="3179004"/>
                  <a:ext cx="925110" cy="1062616"/>
                  <a:chOff x="461822" y="3600623"/>
                  <a:chExt cx="925110" cy="1062616"/>
                </a:xfrm>
              </p:grpSpPr>
              <p:pic>
                <p:nvPicPr>
                  <p:cNvPr id="93" name="Picture 92" descr="A close up of a bowl&#10;&#10;Description automatically generated">
                    <a:extLst>
                      <a:ext uri="{FF2B5EF4-FFF2-40B4-BE49-F238E27FC236}">
                        <a16:creationId xmlns:a16="http://schemas.microsoft.com/office/drawing/2014/main" id="{4C8B8F35-C3AE-461F-91E8-8568F6B5C7C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61822" y="3600623"/>
                    <a:ext cx="925110" cy="1062616"/>
                  </a:xfrm>
                  <a:prstGeom prst="rect">
                    <a:avLst/>
                  </a:prstGeom>
                </p:spPr>
              </p:pic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40482FAC-07FE-4A29-BDEA-765D730C2D46}"/>
                      </a:ext>
                    </a:extLst>
                  </p:cNvPr>
                  <p:cNvSpPr txBox="1"/>
                  <p:nvPr/>
                </p:nvSpPr>
                <p:spPr>
                  <a:xfrm>
                    <a:off x="655812" y="3910948"/>
                    <a:ext cx="51007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14</a:t>
                    </a:r>
                  </a:p>
                </p:txBody>
              </p:sp>
            </p:grpSp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57CF5C6C-3602-4A9F-92CF-19CA298D54D4}"/>
                    </a:ext>
                  </a:extLst>
                </p:cNvPr>
                <p:cNvGrpSpPr/>
                <p:nvPr/>
              </p:nvGrpSpPr>
              <p:grpSpPr>
                <a:xfrm>
                  <a:off x="3910730" y="3179004"/>
                  <a:ext cx="925110" cy="1062616"/>
                  <a:chOff x="461822" y="3600623"/>
                  <a:chExt cx="925110" cy="1062616"/>
                </a:xfrm>
              </p:grpSpPr>
              <p:pic>
                <p:nvPicPr>
                  <p:cNvPr id="97" name="Picture 96" descr="A close up of a bowl&#10;&#10;Description automatically generated">
                    <a:extLst>
                      <a:ext uri="{FF2B5EF4-FFF2-40B4-BE49-F238E27FC236}">
                        <a16:creationId xmlns:a16="http://schemas.microsoft.com/office/drawing/2014/main" id="{0FEE3902-65ED-4277-9CB6-F951F12E48B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61822" y="3600623"/>
                    <a:ext cx="925110" cy="1062616"/>
                  </a:xfrm>
                  <a:prstGeom prst="rect">
                    <a:avLst/>
                  </a:prstGeom>
                </p:spPr>
              </p:pic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11D54740-2FDE-4CBF-9C1E-70ABEA3E6652}"/>
                      </a:ext>
                    </a:extLst>
                  </p:cNvPr>
                  <p:cNvSpPr txBox="1"/>
                  <p:nvPr/>
                </p:nvSpPr>
                <p:spPr>
                  <a:xfrm>
                    <a:off x="655812" y="3910948"/>
                    <a:ext cx="51007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10</a:t>
                    </a:r>
                  </a:p>
                </p:txBody>
              </p:sp>
            </p:grp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FD4BA93A-1E4C-4C98-BC1C-49528BF94AA2}"/>
                  </a:ext>
                </a:extLst>
              </p:cNvPr>
              <p:cNvGrpSpPr/>
              <p:nvPr/>
            </p:nvGrpSpPr>
            <p:grpSpPr>
              <a:xfrm>
                <a:off x="5809987" y="2909463"/>
                <a:ext cx="705962" cy="462587"/>
                <a:chOff x="2653882" y="2885828"/>
                <a:chExt cx="705962" cy="462587"/>
              </a:xfrm>
            </p:grpSpPr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1EDFC889-CA65-40B7-A98C-2C452C032F55}"/>
                    </a:ext>
                  </a:extLst>
                </p:cNvPr>
                <p:cNvSpPr txBox="1"/>
                <p:nvPr/>
              </p:nvSpPr>
              <p:spPr>
                <a:xfrm>
                  <a:off x="2653882" y="2885828"/>
                  <a:ext cx="705962" cy="3587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front</a:t>
                  </a:r>
                  <a:endParaRPr lang="en-US" dirty="0"/>
                </a:p>
              </p:txBody>
            </p:sp>
            <p:cxnSp>
              <p:nvCxnSpPr>
                <p:cNvPr id="102" name="Straight Arrow Connector 101">
                  <a:extLst>
                    <a:ext uri="{FF2B5EF4-FFF2-40B4-BE49-F238E27FC236}">
                      <a16:creationId xmlns:a16="http://schemas.microsoft.com/office/drawing/2014/main" id="{709F17F3-BAD1-4ABA-B986-970F192A61AB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3035542" y="3225199"/>
                  <a:ext cx="3071" cy="123216"/>
                </a:xfrm>
                <a:prstGeom prst="straightConnector1">
                  <a:avLst/>
                </a:prstGeom>
                <a:solidFill>
                  <a:srgbClr val="CCFFFF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E499ADD9-053E-4F9A-BE3C-95B704A15769}"/>
              </a:ext>
            </a:extLst>
          </p:cNvPr>
          <p:cNvGrpSpPr/>
          <p:nvPr/>
        </p:nvGrpSpPr>
        <p:grpSpPr>
          <a:xfrm>
            <a:off x="499911" y="4479530"/>
            <a:ext cx="2825310" cy="1341907"/>
            <a:chOff x="3771434" y="2879949"/>
            <a:chExt cx="2825310" cy="1341907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C3369707-3A41-4810-A025-E22603BB2FB8}"/>
                </a:ext>
              </a:extLst>
            </p:cNvPr>
            <p:cNvGrpSpPr/>
            <p:nvPr/>
          </p:nvGrpSpPr>
          <p:grpSpPr>
            <a:xfrm>
              <a:off x="3771434" y="2879949"/>
              <a:ext cx="2825310" cy="1341907"/>
              <a:chOff x="3452056" y="2757203"/>
              <a:chExt cx="3311597" cy="1496419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BB6B6439-3B6B-46C2-A081-45E2FC69A4A8}"/>
                  </a:ext>
                </a:extLst>
              </p:cNvPr>
              <p:cNvGrpSpPr/>
              <p:nvPr/>
            </p:nvGrpSpPr>
            <p:grpSpPr>
              <a:xfrm>
                <a:off x="3452056" y="2757203"/>
                <a:ext cx="704039" cy="504856"/>
                <a:chOff x="2636456" y="4921140"/>
                <a:chExt cx="704039" cy="504856"/>
              </a:xfrm>
            </p:grpSpPr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CAFF40C2-CCA0-441F-A63F-A791FD84D56C}"/>
                    </a:ext>
                  </a:extLst>
                </p:cNvPr>
                <p:cNvSpPr txBox="1"/>
                <p:nvPr/>
              </p:nvSpPr>
              <p:spPr>
                <a:xfrm>
                  <a:off x="2636456" y="4921140"/>
                  <a:ext cx="70403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rear</a:t>
                  </a:r>
                  <a:endParaRPr lang="en-US" dirty="0"/>
                </a:p>
              </p:txBody>
            </p:sp>
            <p:cxnSp>
              <p:nvCxnSpPr>
                <p:cNvPr id="152" name="Straight Arrow Connector 151">
                  <a:extLst>
                    <a:ext uri="{FF2B5EF4-FFF2-40B4-BE49-F238E27FC236}">
                      <a16:creationId xmlns:a16="http://schemas.microsoft.com/office/drawing/2014/main" id="{AB2407FA-F871-4919-8057-7A1400E3260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2984876" y="5288592"/>
                  <a:ext cx="3600" cy="137404"/>
                </a:xfrm>
                <a:prstGeom prst="straightConnector1">
                  <a:avLst/>
                </a:prstGeom>
                <a:solidFill>
                  <a:srgbClr val="CCFFFF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E6F05CC6-22BB-4545-946D-A444B062C8BA}"/>
                  </a:ext>
                </a:extLst>
              </p:cNvPr>
              <p:cNvGrpSpPr/>
              <p:nvPr/>
            </p:nvGrpSpPr>
            <p:grpSpPr>
              <a:xfrm>
                <a:off x="5838543" y="3191006"/>
                <a:ext cx="925110" cy="1062616"/>
                <a:chOff x="1421664" y="3612625"/>
                <a:chExt cx="925110" cy="1062616"/>
              </a:xfrm>
            </p:grpSpPr>
            <p:pic>
              <p:nvPicPr>
                <p:cNvPr id="149" name="Picture 148" descr="A close up of a bowl&#10;&#10;Description automatically generated">
                  <a:extLst>
                    <a:ext uri="{FF2B5EF4-FFF2-40B4-BE49-F238E27FC236}">
                      <a16:creationId xmlns:a16="http://schemas.microsoft.com/office/drawing/2014/main" id="{17D8FAF9-F0C6-4EFE-B369-0890F47265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21664" y="3612625"/>
                  <a:ext cx="925110" cy="1062616"/>
                </a:xfrm>
                <a:prstGeom prst="rect">
                  <a:avLst/>
                </a:prstGeom>
              </p:spPr>
            </p:pic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52EDF5F1-3C1C-4892-8B54-26A78811CF06}"/>
                    </a:ext>
                  </a:extLst>
                </p:cNvPr>
                <p:cNvSpPr txBox="1"/>
                <p:nvPr/>
              </p:nvSpPr>
              <p:spPr>
                <a:xfrm>
                  <a:off x="1680970" y="3922950"/>
                  <a:ext cx="372218" cy="42681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8</a:t>
                  </a:r>
                </a:p>
              </p:txBody>
            </p:sp>
          </p:grp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BFDDE255-3EC0-43C1-97E8-63D7A965F331}"/>
                  </a:ext>
                </a:extLst>
              </p:cNvPr>
              <p:cNvGrpSpPr/>
              <p:nvPr/>
            </p:nvGrpSpPr>
            <p:grpSpPr>
              <a:xfrm>
                <a:off x="4878701" y="3179004"/>
                <a:ext cx="925110" cy="1062616"/>
                <a:chOff x="461822" y="3600623"/>
                <a:chExt cx="925110" cy="1062616"/>
              </a:xfrm>
            </p:grpSpPr>
            <p:pic>
              <p:nvPicPr>
                <p:cNvPr id="147" name="Picture 146" descr="A close up of a bowl&#10;&#10;Description automatically generated">
                  <a:extLst>
                    <a:ext uri="{FF2B5EF4-FFF2-40B4-BE49-F238E27FC236}">
                      <a16:creationId xmlns:a16="http://schemas.microsoft.com/office/drawing/2014/main" id="{33A47284-1D75-48C1-83BA-419ABF939D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1822" y="3600623"/>
                  <a:ext cx="925110" cy="1062616"/>
                </a:xfrm>
                <a:prstGeom prst="rect">
                  <a:avLst/>
                </a:prstGeom>
              </p:spPr>
            </p:pic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C1CAAB7D-E384-423B-96F1-A7C53C3FD27E}"/>
                    </a:ext>
                  </a:extLst>
                </p:cNvPr>
                <p:cNvSpPr txBox="1"/>
                <p:nvPr/>
              </p:nvSpPr>
              <p:spPr>
                <a:xfrm>
                  <a:off x="655812" y="3910948"/>
                  <a:ext cx="51007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14</a:t>
                  </a:r>
                </a:p>
              </p:txBody>
            </p:sp>
          </p:grp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82CD3D69-3205-4DED-AF90-4CE626B9F510}"/>
                  </a:ext>
                </a:extLst>
              </p:cNvPr>
              <p:cNvGrpSpPr/>
              <p:nvPr/>
            </p:nvGrpSpPr>
            <p:grpSpPr>
              <a:xfrm>
                <a:off x="3910730" y="3179004"/>
                <a:ext cx="925110" cy="1062616"/>
                <a:chOff x="461822" y="3600623"/>
                <a:chExt cx="925110" cy="1062616"/>
              </a:xfrm>
            </p:grpSpPr>
            <p:pic>
              <p:nvPicPr>
                <p:cNvPr id="145" name="Picture 144" descr="A close up of a bowl&#10;&#10;Description automatically generated">
                  <a:extLst>
                    <a:ext uri="{FF2B5EF4-FFF2-40B4-BE49-F238E27FC236}">
                      <a16:creationId xmlns:a16="http://schemas.microsoft.com/office/drawing/2014/main" id="{BFF90C5F-04F2-4454-AA4E-0997384ECF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1822" y="3600623"/>
                  <a:ext cx="925110" cy="1062616"/>
                </a:xfrm>
                <a:prstGeom prst="rect">
                  <a:avLst/>
                </a:prstGeom>
              </p:spPr>
            </p:pic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E44D1693-0C96-4F05-861A-D500B79A0E1B}"/>
                    </a:ext>
                  </a:extLst>
                </p:cNvPr>
                <p:cNvSpPr txBox="1"/>
                <p:nvPr/>
              </p:nvSpPr>
              <p:spPr>
                <a:xfrm>
                  <a:off x="655812" y="3910948"/>
                  <a:ext cx="51007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10</a:t>
                  </a:r>
                </a:p>
              </p:txBody>
            </p:sp>
          </p:grp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35B791E5-2BB3-46B7-A7EC-AC4A418D8892}"/>
                </a:ext>
              </a:extLst>
            </p:cNvPr>
            <p:cNvGrpSpPr/>
            <p:nvPr/>
          </p:nvGrpSpPr>
          <p:grpSpPr>
            <a:xfrm>
              <a:off x="5766443" y="2909463"/>
              <a:ext cx="705962" cy="462587"/>
              <a:chOff x="2610338" y="2885828"/>
              <a:chExt cx="705962" cy="462587"/>
            </a:xfrm>
          </p:grpSpPr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977B6158-A4B9-4A27-91E1-55218FF9C9EA}"/>
                  </a:ext>
                </a:extLst>
              </p:cNvPr>
              <p:cNvSpPr txBox="1"/>
              <p:nvPr/>
            </p:nvSpPr>
            <p:spPr>
              <a:xfrm>
                <a:off x="2610338" y="2885828"/>
                <a:ext cx="705962" cy="3587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front</a:t>
                </a:r>
                <a:endParaRPr lang="en-US" dirty="0"/>
              </a:p>
            </p:txBody>
          </p: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5ECDC522-F27E-41EF-9724-CAADCAAF697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991998" y="3225199"/>
                <a:ext cx="3071" cy="123216"/>
              </a:xfrm>
              <a:prstGeom prst="straightConnector1">
                <a:avLst/>
              </a:prstGeom>
              <a:solidFill>
                <a:srgbClr val="CCFFFF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pic>
        <p:nvPicPr>
          <p:cNvPr id="21" name="Picture 20" descr="A picture containing person, person, dark, hand&#10;&#10;Description automatically generated">
            <a:extLst>
              <a:ext uri="{FF2B5EF4-FFF2-40B4-BE49-F238E27FC236}">
                <a16:creationId xmlns:a16="http://schemas.microsoft.com/office/drawing/2014/main" id="{AED45A30-DB42-47A2-8F66-DC2D15F7909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17830" y="4690781"/>
            <a:ext cx="1164415" cy="749186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3BF06D1E-D62A-434B-B6E9-63E025DEEC46}"/>
              </a:ext>
            </a:extLst>
          </p:cNvPr>
          <p:cNvGrpSpPr/>
          <p:nvPr/>
        </p:nvGrpSpPr>
        <p:grpSpPr>
          <a:xfrm>
            <a:off x="3850492" y="4468871"/>
            <a:ext cx="2356929" cy="1331144"/>
            <a:chOff x="3850492" y="4512415"/>
            <a:chExt cx="2356929" cy="1331144"/>
          </a:xfrm>
        </p:grpSpPr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AB74AB0F-8D0D-4993-A54D-322D3CDA0BAB}"/>
                </a:ext>
              </a:extLst>
            </p:cNvPr>
            <p:cNvSpPr/>
            <p:nvPr/>
          </p:nvSpPr>
          <p:spPr bwMode="auto">
            <a:xfrm>
              <a:off x="3850492" y="5015175"/>
              <a:ext cx="223687" cy="517927"/>
            </a:xfrm>
            <a:prstGeom prst="rightArrow">
              <a:avLst/>
            </a:prstGeom>
            <a:solidFill>
              <a:srgbClr val="CCFFFF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E6B54793-CEE9-4F9D-B19D-66EC35598F81}"/>
                </a:ext>
              </a:extLst>
            </p:cNvPr>
            <p:cNvGrpSpPr/>
            <p:nvPr/>
          </p:nvGrpSpPr>
          <p:grpSpPr>
            <a:xfrm>
              <a:off x="4201006" y="4512415"/>
              <a:ext cx="2006415" cy="1331144"/>
              <a:chOff x="3771434" y="2879949"/>
              <a:chExt cx="2006415" cy="1331144"/>
            </a:xfrm>
          </p:grpSpPr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A044C20C-AA08-4BC1-A144-90F40C8E520E}"/>
                  </a:ext>
                </a:extLst>
              </p:cNvPr>
              <p:cNvGrpSpPr/>
              <p:nvPr/>
            </p:nvGrpSpPr>
            <p:grpSpPr>
              <a:xfrm>
                <a:off x="3771434" y="2879949"/>
                <a:ext cx="2006415" cy="1331144"/>
                <a:chOff x="3452056" y="2757203"/>
                <a:chExt cx="2351755" cy="1484417"/>
              </a:xfrm>
            </p:grpSpPr>
            <p:grpSp>
              <p:nvGrpSpPr>
                <p:cNvPr id="160" name="Group 159">
                  <a:extLst>
                    <a:ext uri="{FF2B5EF4-FFF2-40B4-BE49-F238E27FC236}">
                      <a16:creationId xmlns:a16="http://schemas.microsoft.com/office/drawing/2014/main" id="{816149EB-2556-4E7D-A579-B938E650789A}"/>
                    </a:ext>
                  </a:extLst>
                </p:cNvPr>
                <p:cNvGrpSpPr/>
                <p:nvPr/>
              </p:nvGrpSpPr>
              <p:grpSpPr>
                <a:xfrm>
                  <a:off x="3452056" y="2757203"/>
                  <a:ext cx="704039" cy="504856"/>
                  <a:chOff x="2636456" y="4921140"/>
                  <a:chExt cx="704039" cy="504856"/>
                </a:xfrm>
              </p:grpSpPr>
              <p:sp>
                <p:nvSpPr>
                  <p:cNvPr id="170" name="TextBox 169">
                    <a:extLst>
                      <a:ext uri="{FF2B5EF4-FFF2-40B4-BE49-F238E27FC236}">
                        <a16:creationId xmlns:a16="http://schemas.microsoft.com/office/drawing/2014/main" id="{1FBAC867-84F6-4EA7-BD34-A3953008D9F2}"/>
                      </a:ext>
                    </a:extLst>
                  </p:cNvPr>
                  <p:cNvSpPr txBox="1"/>
                  <p:nvPr/>
                </p:nvSpPr>
                <p:spPr>
                  <a:xfrm>
                    <a:off x="2636456" y="4921140"/>
                    <a:ext cx="704039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/>
                      <a:t>rear</a:t>
                    </a:r>
                    <a:endParaRPr lang="en-US" dirty="0"/>
                  </a:p>
                </p:txBody>
              </p:sp>
              <p:cxnSp>
                <p:nvCxnSpPr>
                  <p:cNvPr id="171" name="Straight Arrow Connector 170">
                    <a:extLst>
                      <a:ext uri="{FF2B5EF4-FFF2-40B4-BE49-F238E27FC236}">
                        <a16:creationId xmlns:a16="http://schemas.microsoft.com/office/drawing/2014/main" id="{B21222ED-87F0-46F3-BAF5-41C56B6D92E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H="1">
                    <a:off x="2984876" y="5288592"/>
                    <a:ext cx="3600" cy="137404"/>
                  </a:xfrm>
                  <a:prstGeom prst="straightConnector1">
                    <a:avLst/>
                  </a:prstGeom>
                  <a:solidFill>
                    <a:srgbClr val="CCFFFF"/>
                  </a:solidFill>
                  <a:ln w="285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grpSp>
              <p:nvGrpSpPr>
                <p:cNvPr id="162" name="Group 161">
                  <a:extLst>
                    <a:ext uri="{FF2B5EF4-FFF2-40B4-BE49-F238E27FC236}">
                      <a16:creationId xmlns:a16="http://schemas.microsoft.com/office/drawing/2014/main" id="{30D1A8C5-F122-46D7-A418-965471371B07}"/>
                    </a:ext>
                  </a:extLst>
                </p:cNvPr>
                <p:cNvGrpSpPr/>
                <p:nvPr/>
              </p:nvGrpSpPr>
              <p:grpSpPr>
                <a:xfrm>
                  <a:off x="4878701" y="3179004"/>
                  <a:ext cx="925110" cy="1062616"/>
                  <a:chOff x="461822" y="3600623"/>
                  <a:chExt cx="925110" cy="1062616"/>
                </a:xfrm>
              </p:grpSpPr>
              <p:pic>
                <p:nvPicPr>
                  <p:cNvPr id="166" name="Picture 165" descr="A close up of a bowl&#10;&#10;Description automatically generated">
                    <a:extLst>
                      <a:ext uri="{FF2B5EF4-FFF2-40B4-BE49-F238E27FC236}">
                        <a16:creationId xmlns:a16="http://schemas.microsoft.com/office/drawing/2014/main" id="{BA47EA02-958A-4C49-AE30-A11FFE54EC6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61822" y="3600623"/>
                    <a:ext cx="925110" cy="1062616"/>
                  </a:xfrm>
                  <a:prstGeom prst="rect">
                    <a:avLst/>
                  </a:prstGeom>
                </p:spPr>
              </p:pic>
              <p:sp>
                <p:nvSpPr>
                  <p:cNvPr id="167" name="TextBox 166">
                    <a:extLst>
                      <a:ext uri="{FF2B5EF4-FFF2-40B4-BE49-F238E27FC236}">
                        <a16:creationId xmlns:a16="http://schemas.microsoft.com/office/drawing/2014/main" id="{B63246F7-0321-4DBA-A66A-4082C7EDFDC4}"/>
                      </a:ext>
                    </a:extLst>
                  </p:cNvPr>
                  <p:cNvSpPr txBox="1"/>
                  <p:nvPr/>
                </p:nvSpPr>
                <p:spPr>
                  <a:xfrm>
                    <a:off x="655812" y="3910948"/>
                    <a:ext cx="51007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14</a:t>
                    </a:r>
                  </a:p>
                </p:txBody>
              </p:sp>
            </p:grpSp>
            <p:grpSp>
              <p:nvGrpSpPr>
                <p:cNvPr id="163" name="Group 162">
                  <a:extLst>
                    <a:ext uri="{FF2B5EF4-FFF2-40B4-BE49-F238E27FC236}">
                      <a16:creationId xmlns:a16="http://schemas.microsoft.com/office/drawing/2014/main" id="{ECFAC628-A3C7-4AC4-A0A3-513D7331DE10}"/>
                    </a:ext>
                  </a:extLst>
                </p:cNvPr>
                <p:cNvGrpSpPr/>
                <p:nvPr/>
              </p:nvGrpSpPr>
              <p:grpSpPr>
                <a:xfrm>
                  <a:off x="3910730" y="3179004"/>
                  <a:ext cx="925110" cy="1062616"/>
                  <a:chOff x="461822" y="3600623"/>
                  <a:chExt cx="925110" cy="1062616"/>
                </a:xfrm>
              </p:grpSpPr>
              <p:pic>
                <p:nvPicPr>
                  <p:cNvPr id="164" name="Picture 163" descr="A close up of a bowl&#10;&#10;Description automatically generated">
                    <a:extLst>
                      <a:ext uri="{FF2B5EF4-FFF2-40B4-BE49-F238E27FC236}">
                        <a16:creationId xmlns:a16="http://schemas.microsoft.com/office/drawing/2014/main" id="{220CCF84-9FDC-49C8-BC8B-23C118B6333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61822" y="3600623"/>
                    <a:ext cx="925110" cy="1062616"/>
                  </a:xfrm>
                  <a:prstGeom prst="rect">
                    <a:avLst/>
                  </a:prstGeom>
                </p:spPr>
              </p:pic>
              <p:sp>
                <p:nvSpPr>
                  <p:cNvPr id="165" name="TextBox 164">
                    <a:extLst>
                      <a:ext uri="{FF2B5EF4-FFF2-40B4-BE49-F238E27FC236}">
                        <a16:creationId xmlns:a16="http://schemas.microsoft.com/office/drawing/2014/main" id="{3DAEC71F-E58D-4235-857A-72DE6C623927}"/>
                      </a:ext>
                    </a:extLst>
                  </p:cNvPr>
                  <p:cNvSpPr txBox="1"/>
                  <p:nvPr/>
                </p:nvSpPr>
                <p:spPr>
                  <a:xfrm>
                    <a:off x="655812" y="3910948"/>
                    <a:ext cx="51007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10</a:t>
                    </a:r>
                  </a:p>
                </p:txBody>
              </p:sp>
            </p:grpSp>
          </p:grpSp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4EBD2F96-6434-4681-BEF0-8FA271F552D7}"/>
                  </a:ext>
                </a:extLst>
              </p:cNvPr>
              <p:cNvGrpSpPr/>
              <p:nvPr/>
            </p:nvGrpSpPr>
            <p:grpSpPr>
              <a:xfrm>
                <a:off x="4993557" y="2909463"/>
                <a:ext cx="705962" cy="462587"/>
                <a:chOff x="1837452" y="2885828"/>
                <a:chExt cx="705962" cy="462587"/>
              </a:xfrm>
            </p:grpSpPr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759FA274-1FDD-47BE-9323-65A089EA1472}"/>
                    </a:ext>
                  </a:extLst>
                </p:cNvPr>
                <p:cNvSpPr txBox="1"/>
                <p:nvPr/>
              </p:nvSpPr>
              <p:spPr>
                <a:xfrm>
                  <a:off x="1837452" y="2885828"/>
                  <a:ext cx="705962" cy="3587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front</a:t>
                  </a:r>
                  <a:endParaRPr lang="en-US" dirty="0"/>
                </a:p>
              </p:txBody>
            </p:sp>
            <p:cxnSp>
              <p:nvCxnSpPr>
                <p:cNvPr id="159" name="Straight Arrow Connector 158">
                  <a:extLst>
                    <a:ext uri="{FF2B5EF4-FFF2-40B4-BE49-F238E27FC236}">
                      <a16:creationId xmlns:a16="http://schemas.microsoft.com/office/drawing/2014/main" id="{AB3D6203-EB73-435E-BFDD-34212F6B7CF0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2219112" y="3225199"/>
                  <a:ext cx="3071" cy="123216"/>
                </a:xfrm>
                <a:prstGeom prst="straightConnector1">
                  <a:avLst/>
                </a:prstGeom>
                <a:solidFill>
                  <a:srgbClr val="CCFFFF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</p:grpSp>
      <p:sp>
        <p:nvSpPr>
          <p:cNvPr id="172" name="TextBox 171">
            <a:extLst>
              <a:ext uri="{FF2B5EF4-FFF2-40B4-BE49-F238E27FC236}">
                <a16:creationId xmlns:a16="http://schemas.microsoft.com/office/drawing/2014/main" id="{62F0B507-0757-4DA3-B04F-5F4FD74ED911}"/>
              </a:ext>
            </a:extLst>
          </p:cNvPr>
          <p:cNvSpPr txBox="1"/>
          <p:nvPr/>
        </p:nvSpPr>
        <p:spPr>
          <a:xfrm>
            <a:off x="388528" y="4063948"/>
            <a:ext cx="61856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FF0000"/>
                </a:solidFill>
              </a:rPr>
              <a:t>and dishes are extracted from its front...</a:t>
            </a:r>
          </a:p>
        </p:txBody>
      </p:sp>
      <p:pic>
        <p:nvPicPr>
          <p:cNvPr id="30" name="Picture 29" descr="A picture containing icon&#10;&#10;Description automatically generated">
            <a:extLst>
              <a:ext uri="{FF2B5EF4-FFF2-40B4-BE49-F238E27FC236}">
                <a16:creationId xmlns:a16="http://schemas.microsoft.com/office/drawing/2014/main" id="{51B6B1BF-EFE3-4E97-BBAF-36C265B33B6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849" y="3523297"/>
            <a:ext cx="2853164" cy="614002"/>
          </a:xfrm>
          <a:prstGeom prst="rect">
            <a:avLst/>
          </a:prstGeom>
        </p:spPr>
      </p:pic>
      <p:pic>
        <p:nvPicPr>
          <p:cNvPr id="31" name="Picture 30" descr="A picture containing icon&#10;&#10;Description automatically generated">
            <a:extLst>
              <a:ext uri="{FF2B5EF4-FFF2-40B4-BE49-F238E27FC236}">
                <a16:creationId xmlns:a16="http://schemas.microsoft.com/office/drawing/2014/main" id="{B38C7F8B-4B03-4E43-8338-6FA15EBDF54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42" y="5461255"/>
            <a:ext cx="2780608" cy="614002"/>
          </a:xfrm>
          <a:prstGeom prst="rect">
            <a:avLst/>
          </a:prstGeom>
        </p:spPr>
      </p:pic>
      <p:pic>
        <p:nvPicPr>
          <p:cNvPr id="32" name="Picture 31" descr="A picture containing icon&#10;&#10;Description automatically generated">
            <a:extLst>
              <a:ext uri="{FF2B5EF4-FFF2-40B4-BE49-F238E27FC236}">
                <a16:creationId xmlns:a16="http://schemas.microsoft.com/office/drawing/2014/main" id="{8508118A-CF52-40C6-89D8-4EF5D304051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848" y="5481892"/>
            <a:ext cx="2796157" cy="614002"/>
          </a:xfrm>
          <a:prstGeom prst="rect">
            <a:avLst/>
          </a:prstGeom>
        </p:spPr>
      </p:pic>
      <p:sp>
        <p:nvSpPr>
          <p:cNvPr id="87" name="Rectangle: Beveled 86">
            <a:extLst>
              <a:ext uri="{FF2B5EF4-FFF2-40B4-BE49-F238E27FC236}">
                <a16:creationId xmlns:a16="http://schemas.microsoft.com/office/drawing/2014/main" id="{3C28DAF0-4204-4334-A584-54528E6D67B0}"/>
              </a:ext>
            </a:extLst>
          </p:cNvPr>
          <p:cNvSpPr/>
          <p:nvPr/>
        </p:nvSpPr>
        <p:spPr bwMode="auto">
          <a:xfrm>
            <a:off x="6586865" y="4484561"/>
            <a:ext cx="2412488" cy="2324614"/>
          </a:xfrm>
          <a:prstGeom prst="bevel">
            <a:avLst>
              <a:gd name="adj" fmla="val 504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Uses: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700" dirty="0"/>
          </a:p>
          <a:p>
            <a:pPr algn="ctr"/>
            <a:r>
              <a:rPr lang="en-US" sz="1800" dirty="0"/>
              <a:t>Use queues for vehicle navigation, implementing twitter feeds, queueing songs on Spotify, etc.</a:t>
            </a:r>
          </a:p>
        </p:txBody>
      </p:sp>
    </p:spTree>
    <p:extLst>
      <p:ext uri="{BB962C8B-B14F-4D97-AF65-F5344CB8AC3E}">
        <p14:creationId xmlns:p14="http://schemas.microsoft.com/office/powerpoint/2010/main" val="177802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329" grpId="0"/>
      <p:bldP spid="172" grpId="0"/>
      <p:bldP spid="8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1204-07C0-48D3-9F17-05636940CF43}" type="slidenum">
              <a:rPr lang="en-US"/>
              <a:pPr/>
              <a:t>29</a:t>
            </a:fld>
            <a:endParaRPr lang="en-US"/>
          </a:p>
        </p:txBody>
      </p:sp>
      <p:sp>
        <p:nvSpPr>
          <p:cNvPr id="312331" name="Text Box 11"/>
          <p:cNvSpPr txBox="1">
            <a:spLocks noChangeArrowheads="1"/>
          </p:cNvSpPr>
          <p:nvPr/>
        </p:nvSpPr>
        <p:spPr bwMode="auto">
          <a:xfrm>
            <a:off x="7935913" y="48006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312333" name="Text Box 13"/>
          <p:cNvSpPr txBox="1">
            <a:spLocks noChangeArrowheads="1"/>
          </p:cNvSpPr>
          <p:nvPr/>
        </p:nvSpPr>
        <p:spPr bwMode="auto">
          <a:xfrm>
            <a:off x="7391400" y="4813300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17</a:t>
            </a:r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ADT: The Queue</a:t>
            </a:r>
          </a:p>
        </p:txBody>
      </p:sp>
      <p:sp>
        <p:nvSpPr>
          <p:cNvPr id="312323" name="Text Box 3"/>
          <p:cNvSpPr txBox="1">
            <a:spLocks noChangeArrowheads="1"/>
          </p:cNvSpPr>
          <p:nvPr/>
        </p:nvSpPr>
        <p:spPr bwMode="auto">
          <a:xfrm>
            <a:off x="685800" y="1112838"/>
            <a:ext cx="7924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cs typeface="Courier New" pitchFamily="49" charset="0"/>
              </a:rPr>
              <a:t>The queue is another ADT that is just a like a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line</a:t>
            </a:r>
            <a:r>
              <a:rPr lang="en-US" dirty="0">
                <a:cs typeface="Courier New" pitchFamily="49" charset="0"/>
              </a:rPr>
              <a:t> at the store or at the bank.</a:t>
            </a:r>
            <a:endParaRPr lang="en-US" dirty="0"/>
          </a:p>
        </p:txBody>
      </p:sp>
      <p:sp>
        <p:nvSpPr>
          <p:cNvPr id="312324" name="Rectangle 4"/>
          <p:cNvSpPr>
            <a:spLocks noChangeArrowheads="1"/>
          </p:cNvSpPr>
          <p:nvPr/>
        </p:nvSpPr>
        <p:spPr bwMode="auto">
          <a:xfrm>
            <a:off x="685800" y="2133600"/>
            <a:ext cx="8229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cs typeface="Courier New" pitchFamily="49" charset="0"/>
              </a:rPr>
              <a:t>The first person in line is the first person out of line and served.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12325" name="Text Box 5"/>
          <p:cNvSpPr txBox="1">
            <a:spLocks noChangeArrowheads="1"/>
          </p:cNvSpPr>
          <p:nvPr/>
        </p:nvSpPr>
        <p:spPr bwMode="auto">
          <a:xfrm>
            <a:off x="1971675" y="3063875"/>
            <a:ext cx="54324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cs typeface="Courier New" pitchFamily="49" charset="0"/>
              </a:rPr>
              <a:t>This is called a FIFO data structure:</a:t>
            </a:r>
            <a:endParaRPr lang="en-US"/>
          </a:p>
          <a:p>
            <a:pPr algn="ctr"/>
            <a:r>
              <a:rPr lang="en-US">
                <a:solidFill>
                  <a:srgbClr val="6600CC"/>
                </a:solidFill>
                <a:cs typeface="Courier New" pitchFamily="49" charset="0"/>
              </a:rPr>
              <a:t> FIRST IN, FIRST OUT.</a:t>
            </a:r>
            <a:r>
              <a:rPr lang="en-US"/>
              <a:t> </a:t>
            </a:r>
          </a:p>
        </p:txBody>
      </p:sp>
      <p:grpSp>
        <p:nvGrpSpPr>
          <p:cNvPr id="312347" name="Group 27"/>
          <p:cNvGrpSpPr>
            <a:grpSpLocks/>
          </p:cNvGrpSpPr>
          <p:nvPr/>
        </p:nvGrpSpPr>
        <p:grpSpPr bwMode="auto">
          <a:xfrm>
            <a:off x="5410200" y="4267200"/>
            <a:ext cx="3006725" cy="1143000"/>
            <a:chOff x="3408" y="2688"/>
            <a:chExt cx="1894" cy="720"/>
          </a:xfrm>
        </p:grpSpPr>
        <p:sp>
          <p:nvSpPr>
            <p:cNvPr id="312327" name="Line 7"/>
            <p:cNvSpPr>
              <a:spLocks noChangeShapeType="1"/>
            </p:cNvSpPr>
            <p:nvPr/>
          </p:nvSpPr>
          <p:spPr bwMode="auto">
            <a:xfrm>
              <a:off x="3504" y="2976"/>
              <a:ext cx="17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28" name="Line 8"/>
            <p:cNvSpPr>
              <a:spLocks noChangeShapeType="1"/>
            </p:cNvSpPr>
            <p:nvPr/>
          </p:nvSpPr>
          <p:spPr bwMode="auto">
            <a:xfrm>
              <a:off x="3504" y="3408"/>
              <a:ext cx="17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29" name="Text Box 9"/>
            <p:cNvSpPr txBox="1">
              <a:spLocks noChangeArrowheads="1"/>
            </p:cNvSpPr>
            <p:nvPr/>
          </p:nvSpPr>
          <p:spPr bwMode="auto">
            <a:xfrm>
              <a:off x="4704" y="2688"/>
              <a:ext cx="5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=""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front</a:t>
              </a:r>
            </a:p>
          </p:txBody>
        </p:sp>
        <p:sp>
          <p:nvSpPr>
            <p:cNvPr id="312330" name="Text Box 10"/>
            <p:cNvSpPr txBox="1">
              <a:spLocks noChangeArrowheads="1"/>
            </p:cNvSpPr>
            <p:nvPr/>
          </p:nvSpPr>
          <p:spPr bwMode="auto">
            <a:xfrm>
              <a:off x="3408" y="2688"/>
              <a:ext cx="50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=""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rear</a:t>
              </a:r>
            </a:p>
          </p:txBody>
        </p:sp>
      </p:grpSp>
      <p:grpSp>
        <p:nvGrpSpPr>
          <p:cNvPr id="312340" name="Group 20"/>
          <p:cNvGrpSpPr>
            <a:grpSpLocks/>
          </p:cNvGrpSpPr>
          <p:nvPr/>
        </p:nvGrpSpPr>
        <p:grpSpPr bwMode="auto">
          <a:xfrm>
            <a:off x="7924800" y="4800600"/>
            <a:ext cx="838200" cy="685800"/>
            <a:chOff x="4992" y="3024"/>
            <a:chExt cx="528" cy="432"/>
          </a:xfrm>
        </p:grpSpPr>
        <p:sp>
          <p:nvSpPr>
            <p:cNvPr id="312338" name="Oval 18"/>
            <p:cNvSpPr>
              <a:spLocks noChangeArrowheads="1"/>
            </p:cNvSpPr>
            <p:nvPr/>
          </p:nvSpPr>
          <p:spPr bwMode="auto">
            <a:xfrm>
              <a:off x="4992" y="3024"/>
              <a:ext cx="240" cy="28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39" name="Freeform 19"/>
            <p:cNvSpPr>
              <a:spLocks/>
            </p:cNvSpPr>
            <p:nvPr/>
          </p:nvSpPr>
          <p:spPr bwMode="auto">
            <a:xfrm>
              <a:off x="5232" y="3112"/>
              <a:ext cx="288" cy="344"/>
            </a:xfrm>
            <a:custGeom>
              <a:avLst/>
              <a:gdLst>
                <a:gd name="T0" fmla="*/ 0 w 288"/>
                <a:gd name="T1" fmla="*/ 8 h 344"/>
                <a:gd name="T2" fmla="*/ 192 w 288"/>
                <a:gd name="T3" fmla="*/ 56 h 344"/>
                <a:gd name="T4" fmla="*/ 288 w 288"/>
                <a:gd name="T5" fmla="*/ 34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344">
                  <a:moveTo>
                    <a:pt x="0" y="8"/>
                  </a:moveTo>
                  <a:cubicBezTo>
                    <a:pt x="72" y="4"/>
                    <a:pt x="144" y="0"/>
                    <a:pt x="192" y="56"/>
                  </a:cubicBezTo>
                  <a:cubicBezTo>
                    <a:pt x="240" y="112"/>
                    <a:pt x="264" y="228"/>
                    <a:pt x="288" y="344"/>
                  </a:cubicBezTo>
                </a:path>
              </a:pathLst>
            </a:custGeom>
            <a:noFill/>
            <a:ln w="22225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2342" name="Text Box 22"/>
          <p:cNvSpPr txBox="1">
            <a:spLocks noChangeArrowheads="1"/>
          </p:cNvSpPr>
          <p:nvPr/>
        </p:nvSpPr>
        <p:spPr bwMode="auto">
          <a:xfrm>
            <a:off x="7467600" y="4826000"/>
            <a:ext cx="86836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   17</a:t>
            </a:r>
          </a:p>
        </p:txBody>
      </p:sp>
      <p:sp>
        <p:nvSpPr>
          <p:cNvPr id="312334" name="Text Box 14"/>
          <p:cNvSpPr txBox="1">
            <a:spLocks noChangeArrowheads="1"/>
          </p:cNvSpPr>
          <p:nvPr/>
        </p:nvSpPr>
        <p:spPr bwMode="auto">
          <a:xfrm>
            <a:off x="7351713" y="4826000"/>
            <a:ext cx="496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-3</a:t>
            </a:r>
          </a:p>
        </p:txBody>
      </p:sp>
      <p:sp>
        <p:nvSpPr>
          <p:cNvPr id="312335" name="Text Box 15"/>
          <p:cNvSpPr txBox="1">
            <a:spLocks noChangeArrowheads="1"/>
          </p:cNvSpPr>
          <p:nvPr/>
        </p:nvSpPr>
        <p:spPr bwMode="auto">
          <a:xfrm>
            <a:off x="6945313" y="48260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312332" name="Rectangle 12"/>
          <p:cNvSpPr>
            <a:spLocks noChangeArrowheads="1"/>
          </p:cNvSpPr>
          <p:nvPr/>
        </p:nvSpPr>
        <p:spPr bwMode="auto">
          <a:xfrm>
            <a:off x="0" y="3962400"/>
            <a:ext cx="5473700" cy="2921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12326" name="Rectangle 6"/>
          <p:cNvSpPr>
            <a:spLocks noChangeArrowheads="1"/>
          </p:cNvSpPr>
          <p:nvPr/>
        </p:nvSpPr>
        <p:spPr bwMode="auto">
          <a:xfrm>
            <a:off x="381000" y="4343400"/>
            <a:ext cx="38100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Every queue has a </a:t>
            </a:r>
            <a:r>
              <a:rPr lang="en-US" i="1" dirty="0">
                <a:solidFill>
                  <a:schemeClr val="tx1"/>
                </a:solidFill>
                <a:cs typeface="Courier New" pitchFamily="49" charset="0"/>
              </a:rPr>
              <a:t>front 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and a </a:t>
            </a:r>
            <a:r>
              <a:rPr lang="en-US" i="1" dirty="0">
                <a:solidFill>
                  <a:schemeClr val="tx1"/>
                </a:solidFill>
                <a:cs typeface="Courier New" pitchFamily="49" charset="0"/>
              </a:rPr>
              <a:t>rear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.  You </a:t>
            </a:r>
            <a:r>
              <a:rPr lang="en-US" dirty="0" err="1">
                <a:solidFill>
                  <a:srgbClr val="6600CC"/>
                </a:solidFill>
                <a:cs typeface="Courier New" pitchFamily="49" charset="0"/>
              </a:rPr>
              <a:t>enqueue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 items at the </a:t>
            </a:r>
            <a:r>
              <a:rPr lang="en-US" i="1" dirty="0">
                <a:solidFill>
                  <a:schemeClr val="tx1"/>
                </a:solidFill>
                <a:cs typeface="Courier New" pitchFamily="49" charset="0"/>
              </a:rPr>
              <a:t>rear 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and </a:t>
            </a:r>
            <a:r>
              <a:rPr lang="en-US" dirty="0" err="1">
                <a:solidFill>
                  <a:srgbClr val="6600CC"/>
                </a:solidFill>
                <a:cs typeface="Courier New" pitchFamily="49" charset="0"/>
              </a:rPr>
              <a:t>dequeue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 from the front.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12337" name="Text Box 17"/>
          <p:cNvSpPr txBox="1">
            <a:spLocks noChangeArrowheads="1"/>
          </p:cNvSpPr>
          <p:nvPr/>
        </p:nvSpPr>
        <p:spPr bwMode="auto">
          <a:xfrm>
            <a:off x="428625" y="6180138"/>
            <a:ext cx="8501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990000"/>
                </a:solidFill>
              </a:rPr>
              <a:t>What data structures could you use to implement a queue?</a:t>
            </a:r>
          </a:p>
        </p:txBody>
      </p:sp>
      <p:grpSp>
        <p:nvGrpSpPr>
          <p:cNvPr id="312343" name="Group 23"/>
          <p:cNvGrpSpPr>
            <a:grpSpLocks/>
          </p:cNvGrpSpPr>
          <p:nvPr/>
        </p:nvGrpSpPr>
        <p:grpSpPr bwMode="auto">
          <a:xfrm>
            <a:off x="7899400" y="4800600"/>
            <a:ext cx="838200" cy="685800"/>
            <a:chOff x="4992" y="3024"/>
            <a:chExt cx="528" cy="432"/>
          </a:xfrm>
        </p:grpSpPr>
        <p:sp>
          <p:nvSpPr>
            <p:cNvPr id="312344" name="Oval 24"/>
            <p:cNvSpPr>
              <a:spLocks noChangeArrowheads="1"/>
            </p:cNvSpPr>
            <p:nvPr/>
          </p:nvSpPr>
          <p:spPr bwMode="auto">
            <a:xfrm>
              <a:off x="4992" y="3024"/>
              <a:ext cx="240" cy="28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45" name="Freeform 25"/>
            <p:cNvSpPr>
              <a:spLocks/>
            </p:cNvSpPr>
            <p:nvPr/>
          </p:nvSpPr>
          <p:spPr bwMode="auto">
            <a:xfrm>
              <a:off x="5232" y="3112"/>
              <a:ext cx="288" cy="344"/>
            </a:xfrm>
            <a:custGeom>
              <a:avLst/>
              <a:gdLst>
                <a:gd name="T0" fmla="*/ 0 w 288"/>
                <a:gd name="T1" fmla="*/ 8 h 344"/>
                <a:gd name="T2" fmla="*/ 192 w 288"/>
                <a:gd name="T3" fmla="*/ 56 h 344"/>
                <a:gd name="T4" fmla="*/ 288 w 288"/>
                <a:gd name="T5" fmla="*/ 34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344">
                  <a:moveTo>
                    <a:pt x="0" y="8"/>
                  </a:moveTo>
                  <a:cubicBezTo>
                    <a:pt x="72" y="4"/>
                    <a:pt x="144" y="0"/>
                    <a:pt x="192" y="56"/>
                  </a:cubicBezTo>
                  <a:cubicBezTo>
                    <a:pt x="240" y="112"/>
                    <a:pt x="264" y="228"/>
                    <a:pt x="288" y="344"/>
                  </a:cubicBezTo>
                </a:path>
              </a:pathLst>
            </a:custGeom>
            <a:noFill/>
            <a:ln w="22225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2346" name="Text Box 26"/>
          <p:cNvSpPr txBox="1">
            <a:spLocks noChangeArrowheads="1"/>
          </p:cNvSpPr>
          <p:nvPr/>
        </p:nvSpPr>
        <p:spPr bwMode="auto">
          <a:xfrm>
            <a:off x="7046913" y="4826000"/>
            <a:ext cx="1233487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    4 –3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312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312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312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12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1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312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312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312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312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12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12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12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31" grpId="0" autoUpdateAnimBg="0"/>
      <p:bldP spid="312333" grpId="0" autoUpdateAnimBg="0"/>
      <p:bldP spid="312324" grpId="0"/>
      <p:bldP spid="312325" grpId="0"/>
      <p:bldP spid="312342" grpId="0" animBg="1" autoUpdateAnimBg="0"/>
      <p:bldP spid="312334" grpId="0" autoUpdateAnimBg="0"/>
      <p:bldP spid="312335" grpId="0" autoUpdateAnimBg="0"/>
      <p:bldP spid="312326" grpId="0"/>
      <p:bldP spid="312337" grpId="0" autoUpdateAnimBg="0"/>
      <p:bldP spid="312346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A6617-5E67-4A7B-BECE-53BB89589338}" type="slidenum">
              <a:rPr lang="en-US"/>
              <a:pPr/>
              <a:t>3</a:t>
            </a:fld>
            <a:endParaRPr lang="en-US"/>
          </a:p>
        </p:txBody>
      </p:sp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Stack: A Useful ADT</a:t>
            </a:r>
          </a:p>
        </p:txBody>
      </p:sp>
      <p:sp>
        <p:nvSpPr>
          <p:cNvPr id="292867" name="Text Box 3"/>
          <p:cNvSpPr txBox="1">
            <a:spLocks noChangeArrowheads="1"/>
          </p:cNvSpPr>
          <p:nvPr/>
        </p:nvSpPr>
        <p:spPr bwMode="auto">
          <a:xfrm>
            <a:off x="161925" y="1082675"/>
            <a:ext cx="8763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cs typeface="Courier New" pitchFamily="49" charset="0"/>
              </a:rPr>
              <a:t>A stack is an ADT that holds a collection of items (like </a:t>
            </a:r>
            <a:r>
              <a:rPr lang="en-US">
                <a:solidFill>
                  <a:srgbClr val="6600CC"/>
                </a:solidFill>
                <a:cs typeface="Courier New" pitchFamily="49" charset="0"/>
              </a:rPr>
              <a:t>int</a:t>
            </a:r>
            <a:r>
              <a:rPr lang="en-US">
                <a:cs typeface="Courier New" pitchFamily="49" charset="0"/>
              </a:rPr>
              <a:t>s) where the elements are always added to one end.</a:t>
            </a:r>
            <a:endParaRPr lang="en-US"/>
          </a:p>
        </p:txBody>
      </p:sp>
      <p:sp>
        <p:nvSpPr>
          <p:cNvPr id="292868" name="Text Box 4"/>
          <p:cNvSpPr txBox="1">
            <a:spLocks noChangeArrowheads="1"/>
          </p:cNvSpPr>
          <p:nvPr/>
        </p:nvSpPr>
        <p:spPr bwMode="auto">
          <a:xfrm>
            <a:off x="441325" y="3217863"/>
            <a:ext cx="2686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Stack operations:</a:t>
            </a:r>
          </a:p>
        </p:txBody>
      </p:sp>
      <p:sp>
        <p:nvSpPr>
          <p:cNvPr id="292869" name="Text Box 5"/>
          <p:cNvSpPr txBox="1">
            <a:spLocks noChangeArrowheads="1"/>
          </p:cNvSpPr>
          <p:nvPr/>
        </p:nvSpPr>
        <p:spPr bwMode="auto">
          <a:xfrm>
            <a:off x="628650" y="3781425"/>
            <a:ext cx="82105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>
                <a:cs typeface="Courier New" pitchFamily="49" charset="0"/>
              </a:rPr>
              <a:t> put something on top of the stack (</a:t>
            </a:r>
            <a:r>
              <a:rPr lang="en-US">
                <a:solidFill>
                  <a:srgbClr val="6600CC"/>
                </a:solidFill>
                <a:cs typeface="Courier New" pitchFamily="49" charset="0"/>
              </a:rPr>
              <a:t>PUSH</a:t>
            </a:r>
            <a:r>
              <a:rPr lang="en-US">
                <a:cs typeface="Courier New" pitchFamily="49" charset="0"/>
              </a:rPr>
              <a:t>) </a:t>
            </a:r>
            <a:endParaRPr lang="en-US"/>
          </a:p>
          <a:p>
            <a:pPr>
              <a:buFontTx/>
              <a:buChar char="•"/>
            </a:pPr>
            <a:r>
              <a:rPr lang="en-US">
                <a:cs typeface="Courier New" pitchFamily="49" charset="0"/>
              </a:rPr>
              <a:t> remove the top item (</a:t>
            </a:r>
            <a:r>
              <a:rPr lang="en-US">
                <a:solidFill>
                  <a:srgbClr val="6600CC"/>
                </a:solidFill>
                <a:cs typeface="Courier New" pitchFamily="49" charset="0"/>
              </a:rPr>
              <a:t>POP</a:t>
            </a:r>
            <a:r>
              <a:rPr lang="en-US">
                <a:cs typeface="Courier New" pitchFamily="49" charset="0"/>
              </a:rPr>
              <a:t>) </a:t>
            </a:r>
            <a:endParaRPr lang="en-US"/>
          </a:p>
          <a:p>
            <a:pPr>
              <a:buFontTx/>
              <a:buChar char="•"/>
            </a:pPr>
            <a:r>
              <a:rPr lang="en-US">
                <a:cs typeface="Courier New" pitchFamily="49" charset="0"/>
              </a:rPr>
              <a:t> look at the top item, without removing it</a:t>
            </a:r>
            <a:endParaRPr lang="en-US"/>
          </a:p>
          <a:p>
            <a:pPr>
              <a:buFontTx/>
              <a:buChar char="•"/>
            </a:pPr>
            <a:r>
              <a:rPr lang="en-US">
                <a:cs typeface="Courier New" pitchFamily="49" charset="0"/>
              </a:rPr>
              <a:t> check to see if the stack is empty  </a:t>
            </a:r>
          </a:p>
        </p:txBody>
      </p:sp>
      <p:sp>
        <p:nvSpPr>
          <p:cNvPr id="292871" name="Text Box 7"/>
          <p:cNvSpPr txBox="1">
            <a:spLocks noChangeArrowheads="1"/>
          </p:cNvSpPr>
          <p:nvPr/>
        </p:nvSpPr>
        <p:spPr bwMode="auto">
          <a:xfrm>
            <a:off x="974725" y="5761038"/>
            <a:ext cx="7534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We can have a stack of any type of variable we like:</a:t>
            </a:r>
          </a:p>
          <a:p>
            <a:pPr algn="ctr"/>
            <a:r>
              <a:rPr lang="en-US">
                <a:solidFill>
                  <a:schemeClr val="accent2"/>
                </a:solidFill>
              </a:rPr>
              <a:t>ints, Squares, floats, strings, etc.</a:t>
            </a:r>
          </a:p>
        </p:txBody>
      </p:sp>
      <p:sp>
        <p:nvSpPr>
          <p:cNvPr id="292872" name="Text Box 8"/>
          <p:cNvSpPr txBox="1">
            <a:spLocks noChangeArrowheads="1"/>
          </p:cNvSpPr>
          <p:nvPr/>
        </p:nvSpPr>
        <p:spPr bwMode="auto">
          <a:xfrm>
            <a:off x="304800" y="2225675"/>
            <a:ext cx="8763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cs typeface="Courier New" pitchFamily="49" charset="0"/>
              </a:rPr>
              <a:t>Just like a stack of plates, the last item pushed onto the top of a stack is the first item to be removed.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2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2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8" grpId="0"/>
      <p:bldP spid="292869" grpId="0" build="p" autoUpdateAnimBg="0"/>
      <p:bldP spid="292871" grpId="0" autoUpdateAnimBg="0"/>
      <p:bldP spid="29287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CE152-47F8-4949-9C2C-A94CE26C69E1}" type="slidenum">
              <a:rPr lang="en-US"/>
              <a:pPr/>
              <a:t>30</a:t>
            </a:fld>
            <a:endParaRPr lang="en-US"/>
          </a:p>
        </p:txBody>
      </p:sp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Queue Interface</a:t>
            </a:r>
          </a:p>
        </p:txBody>
      </p:sp>
      <p:sp>
        <p:nvSpPr>
          <p:cNvPr id="313347" name="Text Box 3"/>
          <p:cNvSpPr txBox="1">
            <a:spLocks noChangeArrowheads="1"/>
          </p:cNvSpPr>
          <p:nvPr/>
        </p:nvSpPr>
        <p:spPr bwMode="auto">
          <a:xfrm>
            <a:off x="533400" y="1241425"/>
            <a:ext cx="8229600" cy="5139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6600CC"/>
                </a:solidFill>
                <a:cs typeface="Courier New" pitchFamily="49" charset="0"/>
              </a:rPr>
              <a:t>void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enqueue(int a):</a:t>
            </a:r>
            <a:r>
              <a:rPr lang="en-US" dirty="0">
                <a:cs typeface="Courier New" pitchFamily="49" charset="0"/>
              </a:rPr>
              <a:t> </a:t>
            </a:r>
            <a:endParaRPr lang="en-US" dirty="0"/>
          </a:p>
          <a:p>
            <a:r>
              <a:rPr lang="en-US" dirty="0">
                <a:cs typeface="Courier New" pitchFamily="49" charset="0"/>
              </a:rPr>
              <a:t>   </a:t>
            </a:r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Inserts an item on the rear of the queue</a:t>
            </a:r>
            <a:endParaRPr lang="en-US" sz="1000" dirty="0">
              <a:solidFill>
                <a:srgbClr val="006666"/>
              </a:solidFill>
            </a:endParaRPr>
          </a:p>
          <a:p>
            <a:r>
              <a:rPr lang="en-US" sz="1000" dirty="0">
                <a:cs typeface="Courier New" pitchFamily="49" charset="0"/>
              </a:rPr>
              <a:t> </a:t>
            </a:r>
            <a:endParaRPr lang="en-US" sz="1000" dirty="0"/>
          </a:p>
          <a:p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int dequeue():</a:t>
            </a:r>
            <a:r>
              <a:rPr lang="en-US" dirty="0">
                <a:cs typeface="Courier New" pitchFamily="49" charset="0"/>
              </a:rPr>
              <a:t> </a:t>
            </a:r>
            <a:endParaRPr lang="en-US" dirty="0"/>
          </a:p>
          <a:p>
            <a:r>
              <a:rPr lang="en-US" dirty="0">
                <a:cs typeface="Courier New" pitchFamily="49" charset="0"/>
              </a:rPr>
              <a:t>   </a:t>
            </a:r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Removes and returns the top item from the front </a:t>
            </a:r>
            <a:br>
              <a:rPr lang="en-US" dirty="0">
                <a:solidFill>
                  <a:srgbClr val="006666"/>
                </a:solidFill>
                <a:cs typeface="Courier New" pitchFamily="49" charset="0"/>
              </a:rPr>
            </a:br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   of the queue</a:t>
            </a:r>
            <a:endParaRPr lang="en-US" dirty="0">
              <a:solidFill>
                <a:srgbClr val="006666"/>
              </a:solidFill>
            </a:endParaRPr>
          </a:p>
          <a:p>
            <a:r>
              <a:rPr lang="en-US" sz="1000" dirty="0">
                <a:cs typeface="Courier New" pitchFamily="49" charset="0"/>
              </a:rPr>
              <a:t> </a:t>
            </a:r>
            <a:endParaRPr lang="en-US" sz="1000" dirty="0"/>
          </a:p>
          <a:p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bool </a:t>
            </a:r>
            <a:r>
              <a:rPr lang="en-US" dirty="0" err="1">
                <a:solidFill>
                  <a:srgbClr val="6600CC"/>
                </a:solidFill>
                <a:cs typeface="Courier New" pitchFamily="49" charset="0"/>
              </a:rPr>
              <a:t>isEmpty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():</a:t>
            </a:r>
            <a:r>
              <a:rPr lang="en-US" dirty="0">
                <a:cs typeface="Courier New" pitchFamily="49" charset="0"/>
              </a:rPr>
              <a:t> </a:t>
            </a:r>
            <a:endParaRPr lang="en-US" dirty="0"/>
          </a:p>
          <a:p>
            <a:r>
              <a:rPr lang="en-US" dirty="0">
                <a:cs typeface="Courier New" pitchFamily="49" charset="0"/>
              </a:rPr>
              <a:t>   </a:t>
            </a:r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Determines if the queue is empty</a:t>
            </a:r>
            <a:endParaRPr lang="en-US" dirty="0">
              <a:solidFill>
                <a:srgbClr val="006666"/>
              </a:solidFill>
            </a:endParaRPr>
          </a:p>
          <a:p>
            <a:r>
              <a:rPr lang="en-US" sz="1000" dirty="0">
                <a:solidFill>
                  <a:srgbClr val="006666"/>
                </a:solidFill>
                <a:cs typeface="Courier New" pitchFamily="49" charset="0"/>
              </a:rPr>
              <a:t> </a:t>
            </a:r>
            <a:endParaRPr lang="en-US" sz="1000" dirty="0">
              <a:solidFill>
                <a:srgbClr val="006666"/>
              </a:solidFill>
            </a:endParaRPr>
          </a:p>
          <a:p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int size():</a:t>
            </a:r>
            <a:r>
              <a:rPr lang="en-US" dirty="0">
                <a:cs typeface="Courier New" pitchFamily="49" charset="0"/>
              </a:rPr>
              <a:t> </a:t>
            </a:r>
            <a:endParaRPr lang="en-US" dirty="0"/>
          </a:p>
          <a:p>
            <a:r>
              <a:rPr lang="en-US" dirty="0">
                <a:cs typeface="Courier New" pitchFamily="49" charset="0"/>
              </a:rPr>
              <a:t>   </a:t>
            </a:r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Determines the # of items in the queue</a:t>
            </a:r>
            <a:endParaRPr lang="en-US" dirty="0">
              <a:solidFill>
                <a:srgbClr val="006666"/>
              </a:solidFill>
            </a:endParaRPr>
          </a:p>
          <a:p>
            <a:r>
              <a:rPr lang="en-US" sz="1000" dirty="0">
                <a:cs typeface="Courier New" pitchFamily="49" charset="0"/>
              </a:rPr>
              <a:t> </a:t>
            </a:r>
            <a:endParaRPr lang="en-US" sz="1000" dirty="0"/>
          </a:p>
          <a:p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int </a:t>
            </a:r>
            <a:r>
              <a:rPr lang="en-US" dirty="0" err="1">
                <a:solidFill>
                  <a:srgbClr val="6600CC"/>
                </a:solidFill>
                <a:cs typeface="Courier New" pitchFamily="49" charset="0"/>
              </a:rPr>
              <a:t>getFront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():</a:t>
            </a:r>
            <a:endParaRPr lang="en-US" dirty="0">
              <a:solidFill>
                <a:srgbClr val="6600CC"/>
              </a:solidFill>
            </a:endParaRPr>
          </a:p>
          <a:p>
            <a:r>
              <a:rPr lang="en-US" dirty="0">
                <a:cs typeface="Courier New" pitchFamily="49" charset="0"/>
              </a:rPr>
              <a:t>   </a:t>
            </a:r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Gives the value of the top item on the queue </a:t>
            </a:r>
            <a:br>
              <a:rPr lang="en-US" dirty="0">
                <a:solidFill>
                  <a:srgbClr val="006666"/>
                </a:solidFill>
                <a:cs typeface="Courier New" pitchFamily="49" charset="0"/>
              </a:rPr>
            </a:br>
            <a:r>
              <a:rPr lang="en-US" dirty="0">
                <a:solidFill>
                  <a:srgbClr val="006666"/>
                </a:solidFill>
                <a:cs typeface="Courier New" pitchFamily="49" charset="0"/>
              </a:rPr>
              <a:t>   without removing it like dequeue</a:t>
            </a:r>
            <a:r>
              <a:rPr lang="en-US" dirty="0">
                <a:cs typeface="Courier New" pitchFamily="49" charset="0"/>
              </a:rPr>
              <a:t> </a:t>
            </a:r>
            <a:endParaRPr lang="en-US" dirty="0"/>
          </a:p>
        </p:txBody>
      </p:sp>
      <p:sp>
        <p:nvSpPr>
          <p:cNvPr id="313349" name="Rectangle 5"/>
          <p:cNvSpPr>
            <a:spLocks noChangeArrowheads="1"/>
          </p:cNvSpPr>
          <p:nvPr/>
        </p:nvSpPr>
        <p:spPr bwMode="auto">
          <a:xfrm>
            <a:off x="6343650" y="4456113"/>
            <a:ext cx="2762250" cy="22860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Like a Stack, we can have queues of any type of data! Queues of </a:t>
            </a:r>
            <a:r>
              <a:rPr lang="en-US">
                <a:solidFill>
                  <a:srgbClr val="6600CC"/>
                </a:solidFill>
              </a:rPr>
              <a:t>strings</a:t>
            </a:r>
            <a:r>
              <a:rPr lang="en-US"/>
              <a:t>, </a:t>
            </a:r>
            <a:r>
              <a:rPr lang="en-US">
                <a:solidFill>
                  <a:srgbClr val="6600CC"/>
                </a:solidFill>
              </a:rPr>
              <a:t>Points</a:t>
            </a:r>
            <a:r>
              <a:rPr lang="en-US"/>
              <a:t>, </a:t>
            </a:r>
            <a:r>
              <a:rPr lang="en-US">
                <a:solidFill>
                  <a:srgbClr val="6600CC"/>
                </a:solidFill>
              </a:rPr>
              <a:t>Nerds</a:t>
            </a:r>
            <a:r>
              <a:rPr lang="en-US"/>
              <a:t>, </a:t>
            </a:r>
            <a:r>
              <a:rPr lang="en-US">
                <a:solidFill>
                  <a:srgbClr val="6600CC"/>
                </a:solidFill>
              </a:rPr>
              <a:t>ints</a:t>
            </a:r>
            <a:r>
              <a:rPr lang="en-US"/>
              <a:t>, etc!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7" grpId="0" build="p"/>
      <p:bldP spid="31334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32DF-F89F-4707-8131-24E33FDDCB91}" type="slidenum">
              <a:rPr lang="en-US"/>
              <a:pPr/>
              <a:t>31</a:t>
            </a:fld>
            <a:endParaRPr lang="en-US"/>
          </a:p>
        </p:txBody>
      </p:sp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Uses for Queues</a:t>
            </a:r>
          </a:p>
        </p:txBody>
      </p:sp>
      <p:sp>
        <p:nvSpPr>
          <p:cNvPr id="314372" name="Rectangle 4"/>
          <p:cNvSpPr>
            <a:spLocks noChangeArrowheads="1"/>
          </p:cNvSpPr>
          <p:nvPr/>
        </p:nvSpPr>
        <p:spPr bwMode="auto">
          <a:xfrm>
            <a:off x="762000" y="2514600"/>
            <a:ext cx="7924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  <a:cs typeface="Courier New" pitchFamily="49" charset="0"/>
              </a:rPr>
              <a:t>Every time your computer receives a character, it enqueues it: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14373" name="Rectangle 5"/>
          <p:cNvSpPr>
            <a:spLocks noChangeArrowheads="1"/>
          </p:cNvSpPr>
          <p:nvPr/>
        </p:nvSpPr>
        <p:spPr bwMode="auto">
          <a:xfrm>
            <a:off x="800100" y="4038600"/>
            <a:ext cx="75819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  <a:cs typeface="Courier New" pitchFamily="49" charset="0"/>
              </a:rPr>
              <a:t>Every time your Internet browser is ready to get and display new data, it looks in the queue: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14374" name="Rectangle 6"/>
          <p:cNvSpPr>
            <a:spLocks noChangeArrowheads="1"/>
          </p:cNvSpPr>
          <p:nvPr/>
        </p:nvSpPr>
        <p:spPr bwMode="auto">
          <a:xfrm>
            <a:off x="1143000" y="4981575"/>
            <a:ext cx="6400800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while (internetQueue.isEmpty() == false)</a:t>
            </a:r>
          </a:p>
          <a:p>
            <a:pPr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{</a:t>
            </a:r>
            <a:endParaRPr lang="en-US" sz="1800" b="1">
              <a:solidFill>
                <a:srgbClr val="990000"/>
              </a:solidFill>
            </a:endParaRPr>
          </a:p>
          <a:p>
            <a:pPr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 char ch = internetQueue.dequeue();</a:t>
            </a:r>
            <a:endParaRPr lang="en-US" sz="1800" b="1">
              <a:solidFill>
                <a:srgbClr val="990000"/>
              </a:solidFill>
            </a:endParaRPr>
          </a:p>
          <a:p>
            <a:pPr eaLnBrk="0" hangingPunct="0"/>
            <a:r>
              <a:rPr lang="en-US" sz="1800" b="1">
                <a:solidFill>
                  <a:srgbClr val="990000"/>
                </a:solidFill>
                <a:latin typeface="Times New Roman"/>
                <a:cs typeface="Courier New" pitchFamily="49" charset="0"/>
              </a:rPr>
              <a:t> </a:t>
            </a:r>
            <a:endParaRPr lang="en-US" sz="1800" b="1">
              <a:solidFill>
                <a:srgbClr val="990000"/>
              </a:solidFill>
            </a:endParaRPr>
          </a:p>
          <a:p>
            <a:pPr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 cout &lt;&lt; ch;  // display web page</a:t>
            </a:r>
            <a:r>
              <a:rPr lang="en-US" sz="1800" b="1">
                <a:solidFill>
                  <a:srgbClr val="990000"/>
                </a:solidFill>
                <a:latin typeface="Times New Roman"/>
                <a:cs typeface="Courier New" pitchFamily="49" charset="0"/>
              </a:rPr>
              <a:t>…</a:t>
            </a:r>
            <a:endParaRPr lang="en-US" sz="1800" b="1">
              <a:solidFill>
                <a:srgbClr val="990000"/>
              </a:solidFill>
            </a:endParaRPr>
          </a:p>
          <a:p>
            <a:pPr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}</a:t>
            </a:r>
            <a:endParaRPr lang="en-US" sz="1800" b="1">
              <a:solidFill>
                <a:srgbClr val="990000"/>
              </a:solidFill>
            </a:endParaRPr>
          </a:p>
          <a:p>
            <a:pPr eaLnBrk="0" hangingPunct="0"/>
            <a:endParaRPr lang="en-US">
              <a:solidFill>
                <a:srgbClr val="990000"/>
              </a:solidFill>
              <a:latin typeface="Times New Roman" pitchFamily="18" charset="0"/>
            </a:endParaRPr>
          </a:p>
        </p:txBody>
      </p:sp>
      <p:sp>
        <p:nvSpPr>
          <p:cNvPr id="314375" name="Rectangle 7"/>
          <p:cNvSpPr>
            <a:spLocks noChangeArrowheads="1"/>
          </p:cNvSpPr>
          <p:nvPr/>
        </p:nvSpPr>
        <p:spPr bwMode="auto">
          <a:xfrm>
            <a:off x="1219200" y="3505200"/>
            <a:ext cx="464820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internetQueue.enqueue(c);</a:t>
            </a:r>
            <a:endParaRPr lang="en-US" sz="1800" b="1">
              <a:solidFill>
                <a:srgbClr val="990000"/>
              </a:solidFill>
            </a:endParaRPr>
          </a:p>
          <a:p>
            <a:pPr eaLnBrk="0" hangingPunct="0"/>
            <a:endParaRPr lang="en-US">
              <a:solidFill>
                <a:srgbClr val="990000"/>
              </a:solidFill>
              <a:latin typeface="Times New Roman" pitchFamily="18" charset="0"/>
            </a:endParaRPr>
          </a:p>
        </p:txBody>
      </p:sp>
      <p:sp>
        <p:nvSpPr>
          <p:cNvPr id="314376" name="Text Box 8"/>
          <p:cNvSpPr txBox="1">
            <a:spLocks noChangeArrowheads="1"/>
          </p:cNvSpPr>
          <p:nvPr/>
        </p:nvSpPr>
        <p:spPr bwMode="auto">
          <a:xfrm>
            <a:off x="609600" y="1022350"/>
            <a:ext cx="80660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</a:rPr>
              <a:t>Often, data flows from the Internet faster than the computer can use it. We use a queue to hold the data  until the browser is ready to display it...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2" grpId="0"/>
      <p:bldP spid="314373" grpId="0"/>
      <p:bldP spid="314374" grpId="0"/>
      <p:bldP spid="31437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EC4BF-7B44-4AF5-8E81-7BA1339885C8}" type="slidenum">
              <a:rPr lang="en-US"/>
              <a:pPr/>
              <a:t>32</a:t>
            </a:fld>
            <a:endParaRPr lang="en-US"/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Common Uses for Queues</a:t>
            </a:r>
          </a:p>
        </p:txBody>
      </p:sp>
      <p:sp>
        <p:nvSpPr>
          <p:cNvPr id="315396" name="Text Box 4"/>
          <p:cNvSpPr txBox="1">
            <a:spLocks noChangeArrowheads="1"/>
          </p:cNvSpPr>
          <p:nvPr/>
        </p:nvSpPr>
        <p:spPr bwMode="auto">
          <a:xfrm>
            <a:off x="1039813" y="1066800"/>
            <a:ext cx="7189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You can also use queues to search through </a:t>
            </a:r>
            <a:r>
              <a:rPr lang="en-US">
                <a:solidFill>
                  <a:srgbClr val="990000"/>
                </a:solidFill>
              </a:rPr>
              <a:t>mazes</a:t>
            </a:r>
            <a:r>
              <a:rPr lang="en-US"/>
              <a:t>!</a:t>
            </a:r>
          </a:p>
        </p:txBody>
      </p:sp>
      <p:sp>
        <p:nvSpPr>
          <p:cNvPr id="315397" name="Text Box 5"/>
          <p:cNvSpPr txBox="1">
            <a:spLocks noChangeArrowheads="1"/>
          </p:cNvSpPr>
          <p:nvPr/>
        </p:nvSpPr>
        <p:spPr bwMode="auto">
          <a:xfrm>
            <a:off x="533400" y="1981200"/>
            <a:ext cx="8229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If you </a:t>
            </a:r>
            <a:r>
              <a:rPr lang="en-US">
                <a:solidFill>
                  <a:schemeClr val="accent2"/>
                </a:solidFill>
              </a:rPr>
              <a:t>use a queue instead of a stack</a:t>
            </a:r>
            <a:r>
              <a:rPr lang="en-US"/>
              <a:t> in our searching algorithm, it will search the maze in a different order…</a:t>
            </a:r>
          </a:p>
        </p:txBody>
      </p:sp>
      <p:sp>
        <p:nvSpPr>
          <p:cNvPr id="315398" name="Text Box 6"/>
          <p:cNvSpPr txBox="1">
            <a:spLocks noChangeArrowheads="1"/>
          </p:cNvSpPr>
          <p:nvPr/>
        </p:nvSpPr>
        <p:spPr bwMode="auto">
          <a:xfrm>
            <a:off x="381000" y="3536950"/>
            <a:ext cx="82296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Instead of </a:t>
            </a:r>
            <a:r>
              <a:rPr lang="en-US" dirty="0">
                <a:solidFill>
                  <a:srgbClr val="6600CC"/>
                </a:solidFill>
              </a:rPr>
              <a:t>always exploring the </a:t>
            </a:r>
            <a:r>
              <a:rPr lang="en-US" dirty="0">
                <a:solidFill>
                  <a:srgbClr val="008080"/>
                </a:solidFill>
              </a:rPr>
              <a:t>last</a:t>
            </a:r>
            <a:r>
              <a:rPr lang="en-US" dirty="0">
                <a:solidFill>
                  <a:srgbClr val="6600CC"/>
                </a:solidFill>
              </a:rPr>
              <a:t> </a:t>
            </a:r>
            <a:r>
              <a:rPr lang="en-US" dirty="0" err="1">
                <a:solidFill>
                  <a:srgbClr val="6600CC"/>
                </a:solidFill>
              </a:rPr>
              <a:t>x,y</a:t>
            </a:r>
            <a:r>
              <a:rPr lang="en-US" dirty="0">
                <a:solidFill>
                  <a:srgbClr val="6600CC"/>
                </a:solidFill>
              </a:rPr>
              <a:t> location</a:t>
            </a:r>
            <a:r>
              <a:rPr lang="en-US" dirty="0"/>
              <a:t> pushed on top of the stack first…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The new algorithm </a:t>
            </a:r>
            <a:r>
              <a:rPr lang="en-US" dirty="0">
                <a:solidFill>
                  <a:srgbClr val="6600CC"/>
                </a:solidFill>
              </a:rPr>
              <a:t>explores the </a:t>
            </a:r>
            <a:r>
              <a:rPr lang="en-US" dirty="0">
                <a:solidFill>
                  <a:srgbClr val="008080"/>
                </a:solidFill>
              </a:rPr>
              <a:t>oldest</a:t>
            </a:r>
            <a:r>
              <a:rPr lang="en-US" dirty="0">
                <a:solidFill>
                  <a:srgbClr val="6600CC"/>
                </a:solidFill>
              </a:rPr>
              <a:t> </a:t>
            </a:r>
            <a:r>
              <a:rPr lang="en-US" dirty="0" err="1">
                <a:solidFill>
                  <a:srgbClr val="6600CC"/>
                </a:solidFill>
              </a:rPr>
              <a:t>x,y</a:t>
            </a:r>
            <a:r>
              <a:rPr lang="en-US" dirty="0">
                <a:solidFill>
                  <a:srgbClr val="6600CC"/>
                </a:solidFill>
              </a:rPr>
              <a:t> location </a:t>
            </a:r>
            <a:r>
              <a:rPr lang="en-US" dirty="0"/>
              <a:t>inserted into the queue first.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7" grpId="0"/>
      <p:bldP spid="315398" grpId="0" build="p"/>
      <p:bldP spid="315398" grpI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8520B-B4D6-49CB-9D5B-2C3E8B64E575}" type="slidenum">
              <a:rPr lang="en-US"/>
              <a:pPr/>
              <a:t>33</a:t>
            </a:fld>
            <a:endParaRPr lang="en-US"/>
          </a:p>
        </p:txBody>
      </p:sp>
      <p:sp>
        <p:nvSpPr>
          <p:cNvPr id="406530" name="Rectangle 2"/>
          <p:cNvSpPr>
            <a:spLocks noChangeArrowheads="1"/>
          </p:cNvSpPr>
          <p:nvPr/>
        </p:nvSpPr>
        <p:spPr bwMode="auto">
          <a:xfrm>
            <a:off x="677779" y="-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dirty="0"/>
              <a:t>Solving a Maze with a Queue!</a:t>
            </a:r>
          </a:p>
          <a:p>
            <a:pPr algn="ctr"/>
            <a:r>
              <a:rPr lang="en-US" sz="1400" dirty="0"/>
              <a:t>(AKA Breadth-first Search)</a:t>
            </a:r>
          </a:p>
        </p:txBody>
      </p:sp>
      <p:sp>
        <p:nvSpPr>
          <p:cNvPr id="406531" name="Text Box 3"/>
          <p:cNvSpPr txBox="1">
            <a:spLocks noChangeArrowheads="1"/>
          </p:cNvSpPr>
          <p:nvPr/>
        </p:nvSpPr>
        <p:spPr bwMode="auto">
          <a:xfrm>
            <a:off x="288925" y="1219200"/>
            <a:ext cx="6188075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1.   Insert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starting point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onto the queue.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2.  Mark the </a:t>
            </a:r>
            <a:r>
              <a:rPr lang="en-US" sz="1800" dirty="0">
                <a:solidFill>
                  <a:schemeClr val="accent2"/>
                </a:solidFill>
                <a:latin typeface="Comic Sans MS" pitchFamily="66" charset="0"/>
              </a:rPr>
              <a:t>starting point 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as “discovered.”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3.  While the queue is not empty: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	A.  Remove the front point from the queue.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	B.  If we’re at the endpoint, DONE!  Otherwise…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	C.  If slot to the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WEST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  Mark (curx-1,cury) as “discovered”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  INSERT (curx-1,cury) on queue.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	D.  If slot to the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EAST 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  Mark (curx+1,cury) as “discovered”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  INSERT (curx+1,cury) on queue.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	E.  If slot to the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NORTH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  Mark (curx,cury-1) as “discovered”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  INSERT (curx,cury-1) on queue.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	F.  If slot to the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SOUTH 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  Mark (curx,cury+1) as “discovered”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  INSERT (curx,cury+1) on queue.</a:t>
            </a:r>
          </a:p>
        </p:txBody>
      </p:sp>
      <p:sp>
        <p:nvSpPr>
          <p:cNvPr id="406532" name="Rectangle 4"/>
          <p:cNvSpPr>
            <a:spLocks noChangeArrowheads="1"/>
          </p:cNvSpPr>
          <p:nvPr/>
        </p:nvSpPr>
        <p:spPr bwMode="auto">
          <a:xfrm>
            <a:off x="6629400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33" name="Rectangle 5"/>
          <p:cNvSpPr>
            <a:spLocks noChangeArrowheads="1"/>
          </p:cNvSpPr>
          <p:nvPr/>
        </p:nvSpPr>
        <p:spPr bwMode="auto">
          <a:xfrm>
            <a:off x="6629400" y="16367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34" name="Rectangle 6"/>
          <p:cNvSpPr>
            <a:spLocks noChangeArrowheads="1"/>
          </p:cNvSpPr>
          <p:nvPr/>
        </p:nvSpPr>
        <p:spPr bwMode="auto">
          <a:xfrm>
            <a:off x="6629400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35" name="Rectangle 7"/>
          <p:cNvSpPr>
            <a:spLocks noChangeArrowheads="1"/>
          </p:cNvSpPr>
          <p:nvPr/>
        </p:nvSpPr>
        <p:spPr bwMode="auto">
          <a:xfrm>
            <a:off x="6629400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36" name="Rectangle 8"/>
          <p:cNvSpPr>
            <a:spLocks noChangeArrowheads="1"/>
          </p:cNvSpPr>
          <p:nvPr/>
        </p:nvSpPr>
        <p:spPr bwMode="auto">
          <a:xfrm>
            <a:off x="6629400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37" name="Rectangle 9"/>
          <p:cNvSpPr>
            <a:spLocks noChangeArrowheads="1"/>
          </p:cNvSpPr>
          <p:nvPr/>
        </p:nvSpPr>
        <p:spPr bwMode="auto">
          <a:xfrm>
            <a:off x="6629400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38" name="Rectangle 10"/>
          <p:cNvSpPr>
            <a:spLocks noChangeArrowheads="1"/>
          </p:cNvSpPr>
          <p:nvPr/>
        </p:nvSpPr>
        <p:spPr bwMode="auto">
          <a:xfrm>
            <a:off x="6629400" y="2960688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39" name="Rectangle 11"/>
          <p:cNvSpPr>
            <a:spLocks noChangeArrowheads="1"/>
          </p:cNvSpPr>
          <p:nvPr/>
        </p:nvSpPr>
        <p:spPr bwMode="auto">
          <a:xfrm>
            <a:off x="6629400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40" name="Rectangle 12"/>
          <p:cNvSpPr>
            <a:spLocks noChangeArrowheads="1"/>
          </p:cNvSpPr>
          <p:nvPr/>
        </p:nvSpPr>
        <p:spPr bwMode="auto">
          <a:xfrm>
            <a:off x="6880225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41" name="Rectangle 13"/>
          <p:cNvSpPr>
            <a:spLocks noChangeArrowheads="1"/>
          </p:cNvSpPr>
          <p:nvPr/>
        </p:nvSpPr>
        <p:spPr bwMode="auto">
          <a:xfrm>
            <a:off x="6880225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42" name="Rectangle 14"/>
          <p:cNvSpPr>
            <a:spLocks noChangeArrowheads="1"/>
          </p:cNvSpPr>
          <p:nvPr/>
        </p:nvSpPr>
        <p:spPr bwMode="auto">
          <a:xfrm>
            <a:off x="6880225" y="1901825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43" name="Rectangle 15"/>
          <p:cNvSpPr>
            <a:spLocks noChangeArrowheads="1"/>
          </p:cNvSpPr>
          <p:nvPr/>
        </p:nvSpPr>
        <p:spPr bwMode="auto">
          <a:xfrm>
            <a:off x="6891338" y="2433638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44" name="Rectangle 16"/>
          <p:cNvSpPr>
            <a:spLocks noChangeArrowheads="1"/>
          </p:cNvSpPr>
          <p:nvPr/>
        </p:nvSpPr>
        <p:spPr bwMode="auto">
          <a:xfrm>
            <a:off x="6886575" y="217646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45" name="Rectangle 17"/>
          <p:cNvSpPr>
            <a:spLocks noChangeArrowheads="1"/>
          </p:cNvSpPr>
          <p:nvPr/>
        </p:nvSpPr>
        <p:spPr bwMode="auto">
          <a:xfrm>
            <a:off x="6880225" y="26955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46" name="Rectangle 18"/>
          <p:cNvSpPr>
            <a:spLocks noChangeArrowheads="1"/>
          </p:cNvSpPr>
          <p:nvPr/>
        </p:nvSpPr>
        <p:spPr bwMode="auto">
          <a:xfrm>
            <a:off x="6880225" y="2960688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47" name="Rectangle 19"/>
          <p:cNvSpPr>
            <a:spLocks noChangeArrowheads="1"/>
          </p:cNvSpPr>
          <p:nvPr/>
        </p:nvSpPr>
        <p:spPr bwMode="auto">
          <a:xfrm>
            <a:off x="6880225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48" name="Rectangle 20"/>
          <p:cNvSpPr>
            <a:spLocks noChangeArrowheads="1"/>
          </p:cNvSpPr>
          <p:nvPr/>
        </p:nvSpPr>
        <p:spPr bwMode="auto">
          <a:xfrm>
            <a:off x="7129463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49" name="Rectangle 21"/>
          <p:cNvSpPr>
            <a:spLocks noChangeArrowheads="1"/>
          </p:cNvSpPr>
          <p:nvPr/>
        </p:nvSpPr>
        <p:spPr bwMode="auto">
          <a:xfrm>
            <a:off x="7129463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50" name="Rectangle 22"/>
          <p:cNvSpPr>
            <a:spLocks noChangeArrowheads="1"/>
          </p:cNvSpPr>
          <p:nvPr/>
        </p:nvSpPr>
        <p:spPr bwMode="auto">
          <a:xfrm>
            <a:off x="7129463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51" name="Rectangle 23"/>
          <p:cNvSpPr>
            <a:spLocks noChangeArrowheads="1"/>
          </p:cNvSpPr>
          <p:nvPr/>
        </p:nvSpPr>
        <p:spPr bwMode="auto">
          <a:xfrm>
            <a:off x="7129463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52" name="Rectangle 24"/>
          <p:cNvSpPr>
            <a:spLocks noChangeArrowheads="1"/>
          </p:cNvSpPr>
          <p:nvPr/>
        </p:nvSpPr>
        <p:spPr bwMode="auto">
          <a:xfrm>
            <a:off x="7129463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53" name="Rectangle 25"/>
          <p:cNvSpPr>
            <a:spLocks noChangeArrowheads="1"/>
          </p:cNvSpPr>
          <p:nvPr/>
        </p:nvSpPr>
        <p:spPr bwMode="auto">
          <a:xfrm>
            <a:off x="7129463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54" name="Rectangle 26"/>
          <p:cNvSpPr>
            <a:spLocks noChangeArrowheads="1"/>
          </p:cNvSpPr>
          <p:nvPr/>
        </p:nvSpPr>
        <p:spPr bwMode="auto">
          <a:xfrm>
            <a:off x="7129463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55" name="Rectangle 27"/>
          <p:cNvSpPr>
            <a:spLocks noChangeArrowheads="1"/>
          </p:cNvSpPr>
          <p:nvPr/>
        </p:nvSpPr>
        <p:spPr bwMode="auto">
          <a:xfrm>
            <a:off x="7129463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56" name="Rectangle 28"/>
          <p:cNvSpPr>
            <a:spLocks noChangeArrowheads="1"/>
          </p:cNvSpPr>
          <p:nvPr/>
        </p:nvSpPr>
        <p:spPr bwMode="auto">
          <a:xfrm>
            <a:off x="7380288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57" name="Rectangle 29"/>
          <p:cNvSpPr>
            <a:spLocks noChangeArrowheads="1"/>
          </p:cNvSpPr>
          <p:nvPr/>
        </p:nvSpPr>
        <p:spPr bwMode="auto">
          <a:xfrm>
            <a:off x="7380288" y="1636713"/>
            <a:ext cx="249237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58" name="Rectangle 30"/>
          <p:cNvSpPr>
            <a:spLocks noChangeArrowheads="1"/>
          </p:cNvSpPr>
          <p:nvPr/>
        </p:nvSpPr>
        <p:spPr bwMode="auto">
          <a:xfrm>
            <a:off x="7380288" y="1901825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59" name="Rectangle 31"/>
          <p:cNvSpPr>
            <a:spLocks noChangeArrowheads="1"/>
          </p:cNvSpPr>
          <p:nvPr/>
        </p:nvSpPr>
        <p:spPr bwMode="auto">
          <a:xfrm>
            <a:off x="7380288" y="2165350"/>
            <a:ext cx="249237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60" name="Rectangle 32"/>
          <p:cNvSpPr>
            <a:spLocks noChangeArrowheads="1"/>
          </p:cNvSpPr>
          <p:nvPr/>
        </p:nvSpPr>
        <p:spPr bwMode="auto">
          <a:xfrm>
            <a:off x="7380288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61" name="Rectangle 33"/>
          <p:cNvSpPr>
            <a:spLocks noChangeArrowheads="1"/>
          </p:cNvSpPr>
          <p:nvPr/>
        </p:nvSpPr>
        <p:spPr bwMode="auto">
          <a:xfrm>
            <a:off x="7380288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62" name="Rectangle 34"/>
          <p:cNvSpPr>
            <a:spLocks noChangeArrowheads="1"/>
          </p:cNvSpPr>
          <p:nvPr/>
        </p:nvSpPr>
        <p:spPr bwMode="auto">
          <a:xfrm>
            <a:off x="7380288" y="2960688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63" name="Rectangle 35"/>
          <p:cNvSpPr>
            <a:spLocks noChangeArrowheads="1"/>
          </p:cNvSpPr>
          <p:nvPr/>
        </p:nvSpPr>
        <p:spPr bwMode="auto">
          <a:xfrm>
            <a:off x="7380288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64" name="Rectangle 36"/>
          <p:cNvSpPr>
            <a:spLocks noChangeArrowheads="1"/>
          </p:cNvSpPr>
          <p:nvPr/>
        </p:nvSpPr>
        <p:spPr bwMode="auto">
          <a:xfrm>
            <a:off x="7629525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65" name="Rectangle 37"/>
          <p:cNvSpPr>
            <a:spLocks noChangeArrowheads="1"/>
          </p:cNvSpPr>
          <p:nvPr/>
        </p:nvSpPr>
        <p:spPr bwMode="auto">
          <a:xfrm>
            <a:off x="7629525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66" name="Rectangle 38"/>
          <p:cNvSpPr>
            <a:spLocks noChangeArrowheads="1"/>
          </p:cNvSpPr>
          <p:nvPr/>
        </p:nvSpPr>
        <p:spPr bwMode="auto">
          <a:xfrm>
            <a:off x="7629525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67" name="Rectangle 39"/>
          <p:cNvSpPr>
            <a:spLocks noChangeArrowheads="1"/>
          </p:cNvSpPr>
          <p:nvPr/>
        </p:nvSpPr>
        <p:spPr bwMode="auto">
          <a:xfrm>
            <a:off x="7629525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68" name="Rectangle 40"/>
          <p:cNvSpPr>
            <a:spLocks noChangeArrowheads="1"/>
          </p:cNvSpPr>
          <p:nvPr/>
        </p:nvSpPr>
        <p:spPr bwMode="auto">
          <a:xfrm>
            <a:off x="7629525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69" name="Rectangle 41"/>
          <p:cNvSpPr>
            <a:spLocks noChangeArrowheads="1"/>
          </p:cNvSpPr>
          <p:nvPr/>
        </p:nvSpPr>
        <p:spPr bwMode="auto">
          <a:xfrm>
            <a:off x="7629525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70" name="Rectangle 42"/>
          <p:cNvSpPr>
            <a:spLocks noChangeArrowheads="1"/>
          </p:cNvSpPr>
          <p:nvPr/>
        </p:nvSpPr>
        <p:spPr bwMode="auto">
          <a:xfrm>
            <a:off x="7629525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71" name="Rectangle 43"/>
          <p:cNvSpPr>
            <a:spLocks noChangeArrowheads="1"/>
          </p:cNvSpPr>
          <p:nvPr/>
        </p:nvSpPr>
        <p:spPr bwMode="auto">
          <a:xfrm>
            <a:off x="7629525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72" name="Rectangle 44"/>
          <p:cNvSpPr>
            <a:spLocks noChangeArrowheads="1"/>
          </p:cNvSpPr>
          <p:nvPr/>
        </p:nvSpPr>
        <p:spPr bwMode="auto">
          <a:xfrm>
            <a:off x="7880350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73" name="Rectangle 45"/>
          <p:cNvSpPr>
            <a:spLocks noChangeArrowheads="1"/>
          </p:cNvSpPr>
          <p:nvPr/>
        </p:nvSpPr>
        <p:spPr bwMode="auto">
          <a:xfrm>
            <a:off x="7880350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74" name="Rectangle 46"/>
          <p:cNvSpPr>
            <a:spLocks noChangeArrowheads="1"/>
          </p:cNvSpPr>
          <p:nvPr/>
        </p:nvSpPr>
        <p:spPr bwMode="auto">
          <a:xfrm>
            <a:off x="7880350" y="1901825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75" name="Rectangle 47"/>
          <p:cNvSpPr>
            <a:spLocks noChangeArrowheads="1"/>
          </p:cNvSpPr>
          <p:nvPr/>
        </p:nvSpPr>
        <p:spPr bwMode="auto">
          <a:xfrm>
            <a:off x="7880350" y="2165350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76" name="Rectangle 48"/>
          <p:cNvSpPr>
            <a:spLocks noChangeArrowheads="1"/>
          </p:cNvSpPr>
          <p:nvPr/>
        </p:nvSpPr>
        <p:spPr bwMode="auto">
          <a:xfrm>
            <a:off x="7880350" y="243046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77" name="Rectangle 49"/>
          <p:cNvSpPr>
            <a:spLocks noChangeArrowheads="1"/>
          </p:cNvSpPr>
          <p:nvPr/>
        </p:nvSpPr>
        <p:spPr bwMode="auto">
          <a:xfrm>
            <a:off x="7880350" y="2695575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78" name="Rectangle 50"/>
          <p:cNvSpPr>
            <a:spLocks noChangeArrowheads="1"/>
          </p:cNvSpPr>
          <p:nvPr/>
        </p:nvSpPr>
        <p:spPr bwMode="auto">
          <a:xfrm>
            <a:off x="7880350" y="2960688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79" name="Rectangle 51"/>
          <p:cNvSpPr>
            <a:spLocks noChangeArrowheads="1"/>
          </p:cNvSpPr>
          <p:nvPr/>
        </p:nvSpPr>
        <p:spPr bwMode="auto">
          <a:xfrm>
            <a:off x="7880350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80" name="Rectangle 52"/>
          <p:cNvSpPr>
            <a:spLocks noChangeArrowheads="1"/>
          </p:cNvSpPr>
          <p:nvPr/>
        </p:nvSpPr>
        <p:spPr bwMode="auto">
          <a:xfrm>
            <a:off x="8129588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81" name="Rectangle 53"/>
          <p:cNvSpPr>
            <a:spLocks noChangeArrowheads="1"/>
          </p:cNvSpPr>
          <p:nvPr/>
        </p:nvSpPr>
        <p:spPr bwMode="auto">
          <a:xfrm>
            <a:off x="8129588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82" name="Rectangle 54"/>
          <p:cNvSpPr>
            <a:spLocks noChangeArrowheads="1"/>
          </p:cNvSpPr>
          <p:nvPr/>
        </p:nvSpPr>
        <p:spPr bwMode="auto">
          <a:xfrm>
            <a:off x="8129588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83" name="Rectangle 55"/>
          <p:cNvSpPr>
            <a:spLocks noChangeArrowheads="1"/>
          </p:cNvSpPr>
          <p:nvPr/>
        </p:nvSpPr>
        <p:spPr bwMode="auto">
          <a:xfrm>
            <a:off x="8129588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84" name="Rectangle 56"/>
          <p:cNvSpPr>
            <a:spLocks noChangeArrowheads="1"/>
          </p:cNvSpPr>
          <p:nvPr/>
        </p:nvSpPr>
        <p:spPr bwMode="auto">
          <a:xfrm>
            <a:off x="8129588" y="243046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85" name="Rectangle 57"/>
          <p:cNvSpPr>
            <a:spLocks noChangeArrowheads="1"/>
          </p:cNvSpPr>
          <p:nvPr/>
        </p:nvSpPr>
        <p:spPr bwMode="auto">
          <a:xfrm>
            <a:off x="8129588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86" name="Rectangle 58"/>
          <p:cNvSpPr>
            <a:spLocks noChangeArrowheads="1"/>
          </p:cNvSpPr>
          <p:nvPr/>
        </p:nvSpPr>
        <p:spPr bwMode="auto">
          <a:xfrm>
            <a:off x="8129588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87" name="Rectangle 59"/>
          <p:cNvSpPr>
            <a:spLocks noChangeArrowheads="1"/>
          </p:cNvSpPr>
          <p:nvPr/>
        </p:nvSpPr>
        <p:spPr bwMode="auto">
          <a:xfrm>
            <a:off x="8129588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88" name="Rectangle 60"/>
          <p:cNvSpPr>
            <a:spLocks noChangeArrowheads="1"/>
          </p:cNvSpPr>
          <p:nvPr/>
        </p:nvSpPr>
        <p:spPr bwMode="auto">
          <a:xfrm>
            <a:off x="8380413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89" name="Rectangle 61"/>
          <p:cNvSpPr>
            <a:spLocks noChangeArrowheads="1"/>
          </p:cNvSpPr>
          <p:nvPr/>
        </p:nvSpPr>
        <p:spPr bwMode="auto">
          <a:xfrm>
            <a:off x="8380413" y="16367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90" name="Rectangle 62"/>
          <p:cNvSpPr>
            <a:spLocks noChangeArrowheads="1"/>
          </p:cNvSpPr>
          <p:nvPr/>
        </p:nvSpPr>
        <p:spPr bwMode="auto">
          <a:xfrm>
            <a:off x="8380413" y="1901825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91" name="Rectangle 63"/>
          <p:cNvSpPr>
            <a:spLocks noChangeArrowheads="1"/>
          </p:cNvSpPr>
          <p:nvPr/>
        </p:nvSpPr>
        <p:spPr bwMode="auto">
          <a:xfrm>
            <a:off x="8380413" y="216535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92" name="Rectangle 64"/>
          <p:cNvSpPr>
            <a:spLocks noChangeArrowheads="1"/>
          </p:cNvSpPr>
          <p:nvPr/>
        </p:nvSpPr>
        <p:spPr bwMode="auto">
          <a:xfrm>
            <a:off x="8380413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93" name="Rectangle 65"/>
          <p:cNvSpPr>
            <a:spLocks noChangeArrowheads="1"/>
          </p:cNvSpPr>
          <p:nvPr/>
        </p:nvSpPr>
        <p:spPr bwMode="auto">
          <a:xfrm>
            <a:off x="8380413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94" name="Rectangle 66"/>
          <p:cNvSpPr>
            <a:spLocks noChangeArrowheads="1"/>
          </p:cNvSpPr>
          <p:nvPr/>
        </p:nvSpPr>
        <p:spPr bwMode="auto">
          <a:xfrm>
            <a:off x="8380413" y="2960688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95" name="Rectangle 67"/>
          <p:cNvSpPr>
            <a:spLocks noChangeArrowheads="1"/>
          </p:cNvSpPr>
          <p:nvPr/>
        </p:nvSpPr>
        <p:spPr bwMode="auto">
          <a:xfrm>
            <a:off x="8380413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96" name="Text Box 68"/>
          <p:cNvSpPr txBox="1">
            <a:spLocks noChangeArrowheads="1"/>
          </p:cNvSpPr>
          <p:nvPr/>
        </p:nvSpPr>
        <p:spPr bwMode="auto">
          <a:xfrm>
            <a:off x="6248400" y="1344613"/>
            <a:ext cx="315913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</a:t>
            </a:r>
          </a:p>
          <a:p>
            <a:r>
              <a:rPr lang="en-US" sz="1700"/>
              <a:t>1</a:t>
            </a:r>
          </a:p>
          <a:p>
            <a:r>
              <a:rPr lang="en-US" sz="1700"/>
              <a:t>2</a:t>
            </a:r>
          </a:p>
          <a:p>
            <a:r>
              <a:rPr lang="en-US" sz="1700"/>
              <a:t>3</a:t>
            </a:r>
          </a:p>
          <a:p>
            <a:r>
              <a:rPr lang="en-US" sz="1700"/>
              <a:t>4</a:t>
            </a:r>
          </a:p>
          <a:p>
            <a:r>
              <a:rPr lang="en-US" sz="1700"/>
              <a:t>5</a:t>
            </a:r>
          </a:p>
          <a:p>
            <a:r>
              <a:rPr lang="en-US" sz="1700"/>
              <a:t>6</a:t>
            </a:r>
          </a:p>
          <a:p>
            <a:r>
              <a:rPr lang="en-US" sz="1700"/>
              <a:t>7</a:t>
            </a:r>
          </a:p>
        </p:txBody>
      </p:sp>
      <p:sp>
        <p:nvSpPr>
          <p:cNvPr id="406598" name="Text Box 70"/>
          <p:cNvSpPr txBox="1">
            <a:spLocks noChangeArrowheads="1"/>
          </p:cNvSpPr>
          <p:nvPr/>
        </p:nvSpPr>
        <p:spPr bwMode="auto">
          <a:xfrm>
            <a:off x="6629400" y="1020763"/>
            <a:ext cx="2049463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0  1  2  3  4  5  6 7</a:t>
            </a:r>
          </a:p>
        </p:txBody>
      </p:sp>
      <p:sp>
        <p:nvSpPr>
          <p:cNvPr id="406599" name="Text Box 71"/>
          <p:cNvSpPr txBox="1">
            <a:spLocks noChangeArrowheads="1"/>
          </p:cNvSpPr>
          <p:nvPr/>
        </p:nvSpPr>
        <p:spPr bwMode="auto">
          <a:xfrm>
            <a:off x="8074025" y="2840038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x</a:t>
            </a:r>
          </a:p>
        </p:txBody>
      </p:sp>
      <p:grpSp>
        <p:nvGrpSpPr>
          <p:cNvPr id="406601" name="Group 73"/>
          <p:cNvGrpSpPr>
            <a:grpSpLocks/>
          </p:cNvGrpSpPr>
          <p:nvPr/>
        </p:nvGrpSpPr>
        <p:grpSpPr bwMode="auto">
          <a:xfrm>
            <a:off x="4572000" y="762000"/>
            <a:ext cx="2374900" cy="915988"/>
            <a:chOff x="2880" y="480"/>
            <a:chExt cx="1496" cy="577"/>
          </a:xfrm>
        </p:grpSpPr>
        <p:sp>
          <p:nvSpPr>
            <p:cNvPr id="406602" name="Text Box 74"/>
            <p:cNvSpPr txBox="1">
              <a:spLocks noChangeArrowheads="1"/>
            </p:cNvSpPr>
            <p:nvPr/>
          </p:nvSpPr>
          <p:spPr bwMode="auto">
            <a:xfrm>
              <a:off x="2880" y="480"/>
              <a:ext cx="10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=""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sx,sy = 1,1</a:t>
              </a:r>
            </a:p>
          </p:txBody>
        </p:sp>
        <p:sp>
          <p:nvSpPr>
            <p:cNvPr id="406603" name="Line 75"/>
            <p:cNvSpPr>
              <a:spLocks noChangeShapeType="1"/>
            </p:cNvSpPr>
            <p:nvPr/>
          </p:nvSpPr>
          <p:spPr bwMode="auto">
            <a:xfrm>
              <a:off x="3792" y="720"/>
              <a:ext cx="584" cy="33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6604" name="Group 76"/>
          <p:cNvGrpSpPr>
            <a:grpSpLocks/>
          </p:cNvGrpSpPr>
          <p:nvPr/>
        </p:nvGrpSpPr>
        <p:grpSpPr bwMode="auto">
          <a:xfrm>
            <a:off x="5638800" y="6096000"/>
            <a:ext cx="3200400" cy="533400"/>
            <a:chOff x="4020" y="3840"/>
            <a:chExt cx="1548" cy="336"/>
          </a:xfrm>
        </p:grpSpPr>
        <p:sp>
          <p:nvSpPr>
            <p:cNvPr id="406605" name="Rectangle 77"/>
            <p:cNvSpPr>
              <a:spLocks noChangeArrowheads="1"/>
            </p:cNvSpPr>
            <p:nvPr/>
          </p:nvSpPr>
          <p:spPr bwMode="auto">
            <a:xfrm>
              <a:off x="4020" y="3840"/>
              <a:ext cx="258" cy="3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606" name="Rectangle 78"/>
            <p:cNvSpPr>
              <a:spLocks noChangeArrowheads="1"/>
            </p:cNvSpPr>
            <p:nvPr/>
          </p:nvSpPr>
          <p:spPr bwMode="auto">
            <a:xfrm>
              <a:off x="4278" y="3840"/>
              <a:ext cx="258" cy="3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607" name="Rectangle 79"/>
            <p:cNvSpPr>
              <a:spLocks noChangeArrowheads="1"/>
            </p:cNvSpPr>
            <p:nvPr/>
          </p:nvSpPr>
          <p:spPr bwMode="auto">
            <a:xfrm>
              <a:off x="4536" y="3840"/>
              <a:ext cx="258" cy="3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608" name="Rectangle 80"/>
            <p:cNvSpPr>
              <a:spLocks noChangeArrowheads="1"/>
            </p:cNvSpPr>
            <p:nvPr/>
          </p:nvSpPr>
          <p:spPr bwMode="auto">
            <a:xfrm>
              <a:off x="4794" y="3840"/>
              <a:ext cx="258" cy="3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609" name="Rectangle 81"/>
            <p:cNvSpPr>
              <a:spLocks noChangeArrowheads="1"/>
            </p:cNvSpPr>
            <p:nvPr/>
          </p:nvSpPr>
          <p:spPr bwMode="auto">
            <a:xfrm>
              <a:off x="5052" y="3840"/>
              <a:ext cx="258" cy="3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610" name="Rectangle 82"/>
            <p:cNvSpPr>
              <a:spLocks noChangeArrowheads="1"/>
            </p:cNvSpPr>
            <p:nvPr/>
          </p:nvSpPr>
          <p:spPr bwMode="auto">
            <a:xfrm>
              <a:off x="5310" y="3840"/>
              <a:ext cx="258" cy="3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6611" name="Text Box 83"/>
          <p:cNvSpPr txBox="1">
            <a:spLocks noChangeArrowheads="1"/>
          </p:cNvSpPr>
          <p:nvPr/>
        </p:nvSpPr>
        <p:spPr bwMode="auto">
          <a:xfrm>
            <a:off x="8153400" y="5715000"/>
            <a:ext cx="1039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front </a:t>
            </a:r>
          </a:p>
        </p:txBody>
      </p:sp>
      <p:sp>
        <p:nvSpPr>
          <p:cNvPr id="406612" name="Text Box 84"/>
          <p:cNvSpPr txBox="1">
            <a:spLocks noChangeArrowheads="1"/>
          </p:cNvSpPr>
          <p:nvPr/>
        </p:nvSpPr>
        <p:spPr bwMode="auto">
          <a:xfrm>
            <a:off x="5715000" y="5638800"/>
            <a:ext cx="798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rear</a:t>
            </a:r>
          </a:p>
        </p:txBody>
      </p:sp>
      <p:sp>
        <p:nvSpPr>
          <p:cNvPr id="406613" name="Line 85"/>
          <p:cNvSpPr>
            <a:spLocks noChangeShapeType="1"/>
          </p:cNvSpPr>
          <p:nvPr/>
        </p:nvSpPr>
        <p:spPr bwMode="auto">
          <a:xfrm>
            <a:off x="42863" y="13906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35" name="Text Box 107"/>
          <p:cNvSpPr txBox="1">
            <a:spLocks noChangeArrowheads="1"/>
          </p:cNvSpPr>
          <p:nvPr/>
        </p:nvSpPr>
        <p:spPr bwMode="auto">
          <a:xfrm>
            <a:off x="6156325" y="4237038"/>
            <a:ext cx="176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And so on…</a:t>
            </a:r>
          </a:p>
        </p:txBody>
      </p:sp>
      <p:sp>
        <p:nvSpPr>
          <p:cNvPr id="406636" name="Line 108"/>
          <p:cNvSpPr>
            <a:spLocks noChangeShapeType="1"/>
          </p:cNvSpPr>
          <p:nvPr/>
        </p:nvSpPr>
        <p:spPr bwMode="auto">
          <a:xfrm>
            <a:off x="28575" y="16764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38" name="Text Box 110"/>
          <p:cNvSpPr txBox="1">
            <a:spLocks noChangeArrowheads="1"/>
          </p:cNvSpPr>
          <p:nvPr/>
        </p:nvSpPr>
        <p:spPr bwMode="auto">
          <a:xfrm>
            <a:off x="8243888" y="6172200"/>
            <a:ext cx="6381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 b="1"/>
              <a:t>(1,1)</a:t>
            </a:r>
          </a:p>
        </p:txBody>
      </p:sp>
      <p:sp>
        <p:nvSpPr>
          <p:cNvPr id="406639" name="Text Box 111"/>
          <p:cNvSpPr txBox="1">
            <a:spLocks noChangeArrowheads="1"/>
          </p:cNvSpPr>
          <p:nvPr/>
        </p:nvSpPr>
        <p:spPr bwMode="auto">
          <a:xfrm>
            <a:off x="6826250" y="1573213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06640" name="Line 112"/>
          <p:cNvSpPr>
            <a:spLocks noChangeShapeType="1"/>
          </p:cNvSpPr>
          <p:nvPr/>
        </p:nvSpPr>
        <p:spPr bwMode="auto">
          <a:xfrm>
            <a:off x="47625" y="19192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41" name="Line 113"/>
          <p:cNvSpPr>
            <a:spLocks noChangeShapeType="1"/>
          </p:cNvSpPr>
          <p:nvPr/>
        </p:nvSpPr>
        <p:spPr bwMode="auto">
          <a:xfrm>
            <a:off x="510889" y="222425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42" name="Line 114"/>
          <p:cNvSpPr>
            <a:spLocks noChangeShapeType="1"/>
          </p:cNvSpPr>
          <p:nvPr/>
        </p:nvSpPr>
        <p:spPr bwMode="auto">
          <a:xfrm>
            <a:off x="510889" y="2486191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43" name="Line 115"/>
          <p:cNvSpPr>
            <a:spLocks noChangeShapeType="1"/>
          </p:cNvSpPr>
          <p:nvPr/>
        </p:nvSpPr>
        <p:spPr bwMode="auto">
          <a:xfrm>
            <a:off x="510889" y="277670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45" name="Text Box 117"/>
          <p:cNvSpPr txBox="1">
            <a:spLocks noChangeArrowheads="1"/>
          </p:cNvSpPr>
          <p:nvPr/>
        </p:nvSpPr>
        <p:spPr bwMode="auto">
          <a:xfrm>
            <a:off x="6588125" y="154146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06646" name="Line 118"/>
          <p:cNvSpPr>
            <a:spLocks noChangeShapeType="1"/>
          </p:cNvSpPr>
          <p:nvPr/>
        </p:nvSpPr>
        <p:spPr bwMode="auto">
          <a:xfrm>
            <a:off x="525177" y="358632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47" name="Text Box 119"/>
          <p:cNvSpPr txBox="1">
            <a:spLocks noChangeArrowheads="1"/>
          </p:cNvSpPr>
          <p:nvPr/>
        </p:nvSpPr>
        <p:spPr bwMode="auto">
          <a:xfrm>
            <a:off x="7085013" y="1544638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06648" name="Line 120"/>
          <p:cNvSpPr>
            <a:spLocks noChangeShapeType="1"/>
          </p:cNvSpPr>
          <p:nvPr/>
        </p:nvSpPr>
        <p:spPr bwMode="auto">
          <a:xfrm>
            <a:off x="795755" y="387207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50" name="Text Box 122"/>
          <p:cNvSpPr txBox="1">
            <a:spLocks noChangeArrowheads="1"/>
          </p:cNvSpPr>
          <p:nvPr/>
        </p:nvSpPr>
        <p:spPr bwMode="auto">
          <a:xfrm>
            <a:off x="7065963" y="1581150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06651" name="Line 123"/>
          <p:cNvSpPr>
            <a:spLocks noChangeShapeType="1"/>
          </p:cNvSpPr>
          <p:nvPr/>
        </p:nvSpPr>
        <p:spPr bwMode="auto">
          <a:xfrm>
            <a:off x="792090" y="4143541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52" name="Text Box 124"/>
          <p:cNvSpPr txBox="1">
            <a:spLocks noChangeArrowheads="1"/>
          </p:cNvSpPr>
          <p:nvPr/>
        </p:nvSpPr>
        <p:spPr bwMode="auto">
          <a:xfrm>
            <a:off x="8243888" y="6172200"/>
            <a:ext cx="6381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 b="1"/>
              <a:t>(2,1)</a:t>
            </a:r>
          </a:p>
        </p:txBody>
      </p:sp>
      <p:sp>
        <p:nvSpPr>
          <p:cNvPr id="406653" name="Line 125"/>
          <p:cNvSpPr>
            <a:spLocks noChangeShapeType="1"/>
          </p:cNvSpPr>
          <p:nvPr/>
        </p:nvSpPr>
        <p:spPr bwMode="auto">
          <a:xfrm>
            <a:off x="516698" y="4391191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54" name="Text Box 126"/>
          <p:cNvSpPr txBox="1">
            <a:spLocks noChangeArrowheads="1"/>
          </p:cNvSpPr>
          <p:nvPr/>
        </p:nvSpPr>
        <p:spPr bwMode="auto">
          <a:xfrm>
            <a:off x="6851650" y="128111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06655" name="Line 127"/>
          <p:cNvSpPr>
            <a:spLocks noChangeShapeType="1"/>
          </p:cNvSpPr>
          <p:nvPr/>
        </p:nvSpPr>
        <p:spPr bwMode="auto">
          <a:xfrm>
            <a:off x="515652" y="5217774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60" name="Text Box 132"/>
          <p:cNvSpPr txBox="1">
            <a:spLocks noChangeArrowheads="1"/>
          </p:cNvSpPr>
          <p:nvPr/>
        </p:nvSpPr>
        <p:spPr bwMode="auto">
          <a:xfrm>
            <a:off x="6835775" y="1544638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06662" name="Text Box 134"/>
          <p:cNvSpPr txBox="1">
            <a:spLocks noChangeArrowheads="1"/>
          </p:cNvSpPr>
          <p:nvPr/>
        </p:nvSpPr>
        <p:spPr bwMode="auto">
          <a:xfrm>
            <a:off x="6838950" y="181451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06663" name="Line 135"/>
          <p:cNvSpPr>
            <a:spLocks noChangeShapeType="1"/>
          </p:cNvSpPr>
          <p:nvPr/>
        </p:nvSpPr>
        <p:spPr bwMode="auto">
          <a:xfrm>
            <a:off x="810565" y="551990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64" name="Text Box 136"/>
          <p:cNvSpPr txBox="1">
            <a:spLocks noChangeArrowheads="1"/>
          </p:cNvSpPr>
          <p:nvPr/>
        </p:nvSpPr>
        <p:spPr bwMode="auto">
          <a:xfrm>
            <a:off x="6808788" y="1843088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06665" name="Line 137"/>
          <p:cNvSpPr>
            <a:spLocks noChangeShapeType="1"/>
          </p:cNvSpPr>
          <p:nvPr/>
        </p:nvSpPr>
        <p:spPr bwMode="auto">
          <a:xfrm>
            <a:off x="824853" y="5791366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67" name="Text Box 139"/>
          <p:cNvSpPr txBox="1">
            <a:spLocks noChangeArrowheads="1"/>
          </p:cNvSpPr>
          <p:nvPr/>
        </p:nvSpPr>
        <p:spPr bwMode="auto">
          <a:xfrm>
            <a:off x="6536133" y="5034973"/>
            <a:ext cx="13211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 err="1">
                <a:solidFill>
                  <a:schemeClr val="accent2"/>
                </a:solidFill>
              </a:rPr>
              <a:t>curx,cury</a:t>
            </a:r>
            <a:r>
              <a:rPr lang="en-US" sz="1800" dirty="0">
                <a:solidFill>
                  <a:schemeClr val="accent2"/>
                </a:solidFill>
              </a:rPr>
              <a:t>=</a:t>
            </a:r>
          </a:p>
        </p:txBody>
      </p:sp>
      <p:sp>
        <p:nvSpPr>
          <p:cNvPr id="406671" name="Rectangle 143"/>
          <p:cNvSpPr>
            <a:spLocks noChangeArrowheads="1"/>
          </p:cNvSpPr>
          <p:nvPr/>
        </p:nvSpPr>
        <p:spPr bwMode="auto">
          <a:xfrm>
            <a:off x="6837363" y="1584325"/>
            <a:ext cx="354012" cy="354013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72" name="Line 144"/>
          <p:cNvSpPr>
            <a:spLocks noChangeShapeType="1"/>
          </p:cNvSpPr>
          <p:nvPr/>
        </p:nvSpPr>
        <p:spPr bwMode="auto">
          <a:xfrm>
            <a:off x="26988" y="19177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73" name="Line 145"/>
          <p:cNvSpPr>
            <a:spLocks noChangeShapeType="1"/>
          </p:cNvSpPr>
          <p:nvPr/>
        </p:nvSpPr>
        <p:spPr bwMode="auto">
          <a:xfrm>
            <a:off x="510889" y="2229016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74" name="Rectangle 146"/>
          <p:cNvSpPr>
            <a:spLocks noChangeArrowheads="1"/>
          </p:cNvSpPr>
          <p:nvPr/>
        </p:nvSpPr>
        <p:spPr bwMode="auto">
          <a:xfrm>
            <a:off x="7094538" y="1585913"/>
            <a:ext cx="354012" cy="354012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75" name="Line 147"/>
          <p:cNvSpPr>
            <a:spLocks noChangeShapeType="1"/>
          </p:cNvSpPr>
          <p:nvPr/>
        </p:nvSpPr>
        <p:spPr bwMode="auto">
          <a:xfrm>
            <a:off x="496602" y="247190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76" name="Line 148"/>
          <p:cNvSpPr>
            <a:spLocks noChangeShapeType="1"/>
          </p:cNvSpPr>
          <p:nvPr/>
        </p:nvSpPr>
        <p:spPr bwMode="auto">
          <a:xfrm>
            <a:off x="529939" y="277670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77" name="Line 149"/>
          <p:cNvSpPr>
            <a:spLocks noChangeShapeType="1"/>
          </p:cNvSpPr>
          <p:nvPr/>
        </p:nvSpPr>
        <p:spPr bwMode="auto">
          <a:xfrm>
            <a:off x="529939" y="3581566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89" name="Text Box 161"/>
          <p:cNvSpPr txBox="1">
            <a:spLocks noChangeArrowheads="1"/>
          </p:cNvSpPr>
          <p:nvPr/>
        </p:nvSpPr>
        <p:spPr bwMode="auto">
          <a:xfrm>
            <a:off x="7356475" y="153511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06692" name="Line 164"/>
          <p:cNvSpPr>
            <a:spLocks noChangeShapeType="1"/>
          </p:cNvSpPr>
          <p:nvPr/>
        </p:nvSpPr>
        <p:spPr bwMode="auto">
          <a:xfrm>
            <a:off x="800517" y="3857791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93" name="Text Box 165"/>
          <p:cNvSpPr txBox="1">
            <a:spLocks noChangeArrowheads="1"/>
          </p:cNvSpPr>
          <p:nvPr/>
        </p:nvSpPr>
        <p:spPr bwMode="auto">
          <a:xfrm>
            <a:off x="7337425" y="1581150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06694" name="Line 166"/>
          <p:cNvSpPr>
            <a:spLocks noChangeShapeType="1"/>
          </p:cNvSpPr>
          <p:nvPr/>
        </p:nvSpPr>
        <p:spPr bwMode="auto">
          <a:xfrm>
            <a:off x="792090" y="414830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95" name="Line 167"/>
          <p:cNvSpPr>
            <a:spLocks noChangeShapeType="1"/>
          </p:cNvSpPr>
          <p:nvPr/>
        </p:nvSpPr>
        <p:spPr bwMode="auto">
          <a:xfrm>
            <a:off x="516698" y="4391191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97" name="Text Box 169"/>
          <p:cNvSpPr txBox="1">
            <a:spLocks noChangeArrowheads="1"/>
          </p:cNvSpPr>
          <p:nvPr/>
        </p:nvSpPr>
        <p:spPr bwMode="auto">
          <a:xfrm>
            <a:off x="7086600" y="126206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06698" name="Line 170"/>
          <p:cNvSpPr>
            <a:spLocks noChangeShapeType="1"/>
          </p:cNvSpPr>
          <p:nvPr/>
        </p:nvSpPr>
        <p:spPr bwMode="auto">
          <a:xfrm>
            <a:off x="515652" y="5208249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99" name="Text Box 171"/>
          <p:cNvSpPr txBox="1">
            <a:spLocks noChangeArrowheads="1"/>
          </p:cNvSpPr>
          <p:nvPr/>
        </p:nvSpPr>
        <p:spPr bwMode="auto">
          <a:xfrm>
            <a:off x="7086600" y="179546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06701" name="Line 173"/>
          <p:cNvSpPr>
            <a:spLocks noChangeShapeType="1"/>
          </p:cNvSpPr>
          <p:nvPr/>
        </p:nvSpPr>
        <p:spPr bwMode="auto">
          <a:xfrm>
            <a:off x="42863" y="19192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02" name="Line 174"/>
          <p:cNvSpPr>
            <a:spLocks noChangeShapeType="1"/>
          </p:cNvSpPr>
          <p:nvPr/>
        </p:nvSpPr>
        <p:spPr bwMode="auto">
          <a:xfrm>
            <a:off x="510889" y="2229016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11" name="Rectangle 183"/>
          <p:cNvSpPr>
            <a:spLocks noChangeArrowheads="1"/>
          </p:cNvSpPr>
          <p:nvPr/>
        </p:nvSpPr>
        <p:spPr bwMode="auto">
          <a:xfrm>
            <a:off x="6829425" y="1843088"/>
            <a:ext cx="354013" cy="354012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14" name="Line 186"/>
          <p:cNvSpPr>
            <a:spLocks noChangeShapeType="1"/>
          </p:cNvSpPr>
          <p:nvPr/>
        </p:nvSpPr>
        <p:spPr bwMode="auto">
          <a:xfrm>
            <a:off x="529939" y="247190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15" name="Line 187"/>
          <p:cNvSpPr>
            <a:spLocks noChangeShapeType="1"/>
          </p:cNvSpPr>
          <p:nvPr/>
        </p:nvSpPr>
        <p:spPr bwMode="auto">
          <a:xfrm>
            <a:off x="529939" y="277670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16" name="Text Box 188"/>
          <p:cNvSpPr txBox="1">
            <a:spLocks noChangeArrowheads="1"/>
          </p:cNvSpPr>
          <p:nvPr/>
        </p:nvSpPr>
        <p:spPr bwMode="auto">
          <a:xfrm>
            <a:off x="6581775" y="1800225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06717" name="Line 189"/>
          <p:cNvSpPr>
            <a:spLocks noChangeShapeType="1"/>
          </p:cNvSpPr>
          <p:nvPr/>
        </p:nvSpPr>
        <p:spPr bwMode="auto">
          <a:xfrm>
            <a:off x="529939" y="358632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18" name="Text Box 190"/>
          <p:cNvSpPr txBox="1">
            <a:spLocks noChangeArrowheads="1"/>
          </p:cNvSpPr>
          <p:nvPr/>
        </p:nvSpPr>
        <p:spPr bwMode="auto">
          <a:xfrm>
            <a:off x="7080250" y="1800225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06719" name="Line 191"/>
          <p:cNvSpPr>
            <a:spLocks noChangeShapeType="1"/>
          </p:cNvSpPr>
          <p:nvPr/>
        </p:nvSpPr>
        <p:spPr bwMode="auto">
          <a:xfrm>
            <a:off x="516698" y="4391191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20" name="Text Box 192"/>
          <p:cNvSpPr txBox="1">
            <a:spLocks noChangeArrowheads="1"/>
          </p:cNvSpPr>
          <p:nvPr/>
        </p:nvSpPr>
        <p:spPr bwMode="auto">
          <a:xfrm>
            <a:off x="6832600" y="1538288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06721" name="Line 193"/>
          <p:cNvSpPr>
            <a:spLocks noChangeShapeType="1"/>
          </p:cNvSpPr>
          <p:nvPr/>
        </p:nvSpPr>
        <p:spPr bwMode="auto">
          <a:xfrm>
            <a:off x="515652" y="5217774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22" name="Text Box 194"/>
          <p:cNvSpPr txBox="1">
            <a:spLocks noChangeArrowheads="1"/>
          </p:cNvSpPr>
          <p:nvPr/>
        </p:nvSpPr>
        <p:spPr bwMode="auto">
          <a:xfrm>
            <a:off x="6843713" y="2071688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06723" name="Line 195"/>
          <p:cNvSpPr>
            <a:spLocks noChangeShapeType="1"/>
          </p:cNvSpPr>
          <p:nvPr/>
        </p:nvSpPr>
        <p:spPr bwMode="auto">
          <a:xfrm>
            <a:off x="810565" y="551990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24" name="Text Box 196"/>
          <p:cNvSpPr txBox="1">
            <a:spLocks noChangeArrowheads="1"/>
          </p:cNvSpPr>
          <p:nvPr/>
        </p:nvSpPr>
        <p:spPr bwMode="auto">
          <a:xfrm>
            <a:off x="6807200" y="2116138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06725" name="Line 197"/>
          <p:cNvSpPr>
            <a:spLocks noChangeShapeType="1"/>
          </p:cNvSpPr>
          <p:nvPr/>
        </p:nvSpPr>
        <p:spPr bwMode="auto">
          <a:xfrm>
            <a:off x="829615" y="5791366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27" name="Line 199"/>
          <p:cNvSpPr>
            <a:spLocks noChangeShapeType="1"/>
          </p:cNvSpPr>
          <p:nvPr/>
        </p:nvSpPr>
        <p:spPr bwMode="auto">
          <a:xfrm>
            <a:off x="28575" y="19192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28" name="Line 200"/>
          <p:cNvSpPr>
            <a:spLocks noChangeShapeType="1"/>
          </p:cNvSpPr>
          <p:nvPr/>
        </p:nvSpPr>
        <p:spPr bwMode="auto">
          <a:xfrm>
            <a:off x="510889" y="221472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29" name="Rectangle 201"/>
          <p:cNvSpPr>
            <a:spLocks noChangeArrowheads="1"/>
          </p:cNvSpPr>
          <p:nvPr/>
        </p:nvSpPr>
        <p:spPr bwMode="auto">
          <a:xfrm>
            <a:off x="7337425" y="1573213"/>
            <a:ext cx="354013" cy="354012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30" name="Line 202"/>
          <p:cNvSpPr>
            <a:spLocks noChangeShapeType="1"/>
          </p:cNvSpPr>
          <p:nvPr/>
        </p:nvSpPr>
        <p:spPr bwMode="auto">
          <a:xfrm>
            <a:off x="515652" y="247190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31" name="Line 203"/>
          <p:cNvSpPr>
            <a:spLocks noChangeShapeType="1"/>
          </p:cNvSpPr>
          <p:nvPr/>
        </p:nvSpPr>
        <p:spPr bwMode="auto">
          <a:xfrm>
            <a:off x="544227" y="277670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32" name="Text Box 204"/>
          <p:cNvSpPr txBox="1">
            <a:spLocks noChangeArrowheads="1"/>
          </p:cNvSpPr>
          <p:nvPr/>
        </p:nvSpPr>
        <p:spPr bwMode="auto">
          <a:xfrm>
            <a:off x="7107238" y="1541463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06733" name="Line 205"/>
          <p:cNvSpPr>
            <a:spLocks noChangeShapeType="1"/>
          </p:cNvSpPr>
          <p:nvPr/>
        </p:nvSpPr>
        <p:spPr bwMode="auto">
          <a:xfrm>
            <a:off x="534702" y="358632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34" name="Text Box 206"/>
          <p:cNvSpPr txBox="1">
            <a:spLocks noChangeArrowheads="1"/>
          </p:cNvSpPr>
          <p:nvPr/>
        </p:nvSpPr>
        <p:spPr bwMode="auto">
          <a:xfrm>
            <a:off x="7605713" y="1524000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06735" name="Line 207"/>
          <p:cNvSpPr>
            <a:spLocks noChangeShapeType="1"/>
          </p:cNvSpPr>
          <p:nvPr/>
        </p:nvSpPr>
        <p:spPr bwMode="auto">
          <a:xfrm>
            <a:off x="790992" y="3857791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36" name="Text Box 208"/>
          <p:cNvSpPr txBox="1">
            <a:spLocks noChangeArrowheads="1"/>
          </p:cNvSpPr>
          <p:nvPr/>
        </p:nvSpPr>
        <p:spPr bwMode="auto">
          <a:xfrm>
            <a:off x="7572375" y="1581150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06737" name="Line 209"/>
          <p:cNvSpPr>
            <a:spLocks noChangeShapeType="1"/>
          </p:cNvSpPr>
          <p:nvPr/>
        </p:nvSpPr>
        <p:spPr bwMode="auto">
          <a:xfrm>
            <a:off x="791567" y="414830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38" name="Line 210"/>
          <p:cNvSpPr>
            <a:spLocks noChangeShapeType="1"/>
          </p:cNvSpPr>
          <p:nvPr/>
        </p:nvSpPr>
        <p:spPr bwMode="auto">
          <a:xfrm>
            <a:off x="521460" y="4391191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39" name="Text Box 211"/>
          <p:cNvSpPr txBox="1">
            <a:spLocks noChangeArrowheads="1"/>
          </p:cNvSpPr>
          <p:nvPr/>
        </p:nvSpPr>
        <p:spPr bwMode="auto">
          <a:xfrm>
            <a:off x="7362825" y="128111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06740" name="Line 212"/>
          <p:cNvSpPr>
            <a:spLocks noChangeShapeType="1"/>
          </p:cNvSpPr>
          <p:nvPr/>
        </p:nvSpPr>
        <p:spPr bwMode="auto">
          <a:xfrm>
            <a:off x="510889" y="5217774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41" name="Text Box 213"/>
          <p:cNvSpPr txBox="1">
            <a:spLocks noChangeArrowheads="1"/>
          </p:cNvSpPr>
          <p:nvPr/>
        </p:nvSpPr>
        <p:spPr bwMode="auto">
          <a:xfrm>
            <a:off x="7351713" y="1800225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06742" name="Line 214"/>
          <p:cNvSpPr>
            <a:spLocks noChangeShapeType="1"/>
          </p:cNvSpPr>
          <p:nvPr/>
        </p:nvSpPr>
        <p:spPr bwMode="auto">
          <a:xfrm>
            <a:off x="815328" y="551990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43" name="Text Box 215"/>
          <p:cNvSpPr txBox="1">
            <a:spLocks noChangeArrowheads="1"/>
          </p:cNvSpPr>
          <p:nvPr/>
        </p:nvSpPr>
        <p:spPr bwMode="auto">
          <a:xfrm>
            <a:off x="7319963" y="1843088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06744" name="Line 216"/>
          <p:cNvSpPr>
            <a:spLocks noChangeShapeType="1"/>
          </p:cNvSpPr>
          <p:nvPr/>
        </p:nvSpPr>
        <p:spPr bwMode="auto">
          <a:xfrm>
            <a:off x="829615" y="5791366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45" name="Text Box 217"/>
          <p:cNvSpPr txBox="1">
            <a:spLocks noChangeArrowheads="1"/>
          </p:cNvSpPr>
          <p:nvPr/>
        </p:nvSpPr>
        <p:spPr bwMode="auto">
          <a:xfrm>
            <a:off x="7197725" y="6170613"/>
            <a:ext cx="6381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 b="1"/>
              <a:t>(3,2)</a:t>
            </a:r>
          </a:p>
        </p:txBody>
      </p:sp>
      <p:sp>
        <p:nvSpPr>
          <p:cNvPr id="406747" name="Line 219"/>
          <p:cNvSpPr>
            <a:spLocks noChangeShapeType="1"/>
          </p:cNvSpPr>
          <p:nvPr/>
        </p:nvSpPr>
        <p:spPr bwMode="auto">
          <a:xfrm>
            <a:off x="28575" y="19192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48" name="Line 220"/>
          <p:cNvSpPr>
            <a:spLocks noChangeShapeType="1"/>
          </p:cNvSpPr>
          <p:nvPr/>
        </p:nvSpPr>
        <p:spPr bwMode="auto">
          <a:xfrm>
            <a:off x="510889" y="221472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31" name="Text Box 103"/>
          <p:cNvSpPr txBox="1">
            <a:spLocks noChangeArrowheads="1"/>
          </p:cNvSpPr>
          <p:nvPr/>
        </p:nvSpPr>
        <p:spPr bwMode="auto">
          <a:xfrm>
            <a:off x="7743825" y="6156325"/>
            <a:ext cx="6381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 b="1"/>
              <a:t>(1,3)</a:t>
            </a:r>
          </a:p>
        </p:txBody>
      </p:sp>
      <p:sp>
        <p:nvSpPr>
          <p:cNvPr id="406637" name="Text Box 109"/>
          <p:cNvSpPr txBox="1">
            <a:spLocks noChangeArrowheads="1"/>
          </p:cNvSpPr>
          <p:nvPr/>
        </p:nvSpPr>
        <p:spPr bwMode="auto">
          <a:xfrm>
            <a:off x="7743825" y="6172200"/>
            <a:ext cx="6381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 b="1"/>
              <a:t>(1,2)</a:t>
            </a:r>
          </a:p>
        </p:txBody>
      </p:sp>
      <p:sp>
        <p:nvSpPr>
          <p:cNvPr id="406634" name="Text Box 106"/>
          <p:cNvSpPr txBox="1">
            <a:spLocks noChangeArrowheads="1"/>
          </p:cNvSpPr>
          <p:nvPr/>
        </p:nvSpPr>
        <p:spPr bwMode="auto">
          <a:xfrm>
            <a:off x="7743825" y="6151563"/>
            <a:ext cx="6381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 b="1"/>
              <a:t>(3,1)</a:t>
            </a:r>
          </a:p>
        </p:txBody>
      </p:sp>
      <p:sp>
        <p:nvSpPr>
          <p:cNvPr id="406627" name="Text Box 99"/>
          <p:cNvSpPr txBox="1">
            <a:spLocks noChangeArrowheads="1"/>
          </p:cNvSpPr>
          <p:nvPr/>
        </p:nvSpPr>
        <p:spPr bwMode="auto">
          <a:xfrm>
            <a:off x="7734300" y="6157913"/>
            <a:ext cx="6381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 b="1"/>
              <a:t>(4,1)</a:t>
            </a:r>
          </a:p>
        </p:txBody>
      </p:sp>
      <p:sp>
        <p:nvSpPr>
          <p:cNvPr id="406754" name="Rectangle 226"/>
          <p:cNvSpPr>
            <a:spLocks noChangeArrowheads="1"/>
          </p:cNvSpPr>
          <p:nvPr/>
        </p:nvSpPr>
        <p:spPr bwMode="auto">
          <a:xfrm>
            <a:off x="6824663" y="2120900"/>
            <a:ext cx="354012" cy="354013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CCE3DC4C-A638-433C-B677-5D12F89F2269}"/>
              </a:ext>
            </a:extLst>
          </p:cNvPr>
          <p:cNvSpPr txBox="1"/>
          <p:nvPr/>
        </p:nvSpPr>
        <p:spPr>
          <a:xfrm>
            <a:off x="307497" y="5903234"/>
            <a:ext cx="53909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4. If the queue is empty and we haven’t</a:t>
            </a:r>
            <a:br>
              <a:rPr lang="en-US" sz="1800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reached our goal position, then the  </a:t>
            </a:r>
            <a:br>
              <a:rPr lang="en-US" sz="1800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maze is unsolvable.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BF7C48F8-6984-4072-87C9-E79EBB00C072}"/>
              </a:ext>
            </a:extLst>
          </p:cNvPr>
          <p:cNvSpPr txBox="1"/>
          <p:nvPr/>
        </p:nvSpPr>
        <p:spPr>
          <a:xfrm>
            <a:off x="749503" y="2038350"/>
            <a:ext cx="4251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// Use the queue to explore the maze</a:t>
            </a:r>
          </a:p>
          <a:p>
            <a:r>
              <a:rPr lang="en-US" sz="1800" dirty="0"/>
              <a:t>// (we’ll see how in a bit)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06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0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0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56059E-6 L -0.06198 -0.16097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4066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08" y="-8048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06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40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406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406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40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 nodeType="clickPar">
                      <p:stCondLst>
                        <p:cond delay="indefinite"/>
                      </p:stCondLst>
                      <p:childTnLst>
                        <p:par>
                          <p:cTn id="2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 nodeType="clickPar">
                      <p:stCondLst>
                        <p:cond delay="indefinite"/>
                      </p:stCondLst>
                      <p:childTnLst>
                        <p:par>
                          <p:cTn id="2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 nodeType="clickPar">
                      <p:stCondLst>
                        <p:cond delay="indefinite"/>
                      </p:stCondLst>
                      <p:childTnLst>
                        <p:par>
                          <p:cTn id="2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 nodeType="clickPar">
                      <p:stCondLst>
                        <p:cond delay="indefinite"/>
                      </p:stCondLst>
                      <p:childTnLst>
                        <p:par>
                          <p:cTn id="2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0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56059E-6 L -0.06285 -0.15842 " pathEditMode="relative" rAng="0" ptsTypes="AA">
                                      <p:cBhvr>
                                        <p:cTn id="261" dur="2000" fill="hold"/>
                                        <p:tgtEl>
                                          <p:spTgt spid="4066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42" y="-7932"/>
                                    </p:animMotion>
                                  </p:childTnLst>
                                </p:cTn>
                              </p:par>
                              <p:par>
                                <p:cTn id="26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2000"/>
                                        <p:tgtEl>
                                          <p:spTgt spid="4066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4.56059E-6 L 0.05591 4.56059E-6 " pathEditMode="relative" rAng="0" ptsTypes="AA">
                                      <p:cBhvr>
                                        <p:cTn id="266" dur="2000" fill="hold"/>
                                        <p:tgtEl>
                                          <p:spTgt spid="4066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 nodeType="clickPar">
                      <p:stCondLst>
                        <p:cond delay="indefinite"/>
                      </p:stCondLst>
                      <p:childTnLst>
                        <p:par>
                          <p:cTn id="2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2000"/>
                                        <p:tgtEl>
                                          <p:spTgt spid="4066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 nodeType="clickPar">
                      <p:stCondLst>
                        <p:cond delay="indefinite"/>
                      </p:stCondLst>
                      <p:childTnLst>
                        <p:par>
                          <p:cTn id="2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 nodeType="clickPar">
                      <p:stCondLst>
                        <p:cond delay="indefinite"/>
                      </p:stCondLst>
                      <p:childTnLst>
                        <p:par>
                          <p:cTn id="2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 nodeType="clickPar">
                      <p:stCondLst>
                        <p:cond delay="indefinite"/>
                      </p:stCondLst>
                      <p:childTnLst>
                        <p:par>
                          <p:cTn id="2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 nodeType="clickPar">
                      <p:stCondLst>
                        <p:cond delay="indefinite"/>
                      </p:stCondLst>
                      <p:childTnLst>
                        <p:par>
                          <p:cTn id="2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 nodeType="clickPar">
                      <p:stCondLst>
                        <p:cond delay="indefinite"/>
                      </p:stCondLst>
                      <p:childTnLst>
                        <p:par>
                          <p:cTn id="2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 nodeType="clickPar">
                      <p:stCondLst>
                        <p:cond delay="indefinite"/>
                      </p:stCondLst>
                      <p:childTnLst>
                        <p:par>
                          <p:cTn id="2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 nodeType="clickPar">
                      <p:stCondLst>
                        <p:cond delay="indefinite"/>
                      </p:stCondLst>
                      <p:childTnLst>
                        <p:par>
                          <p:cTn id="2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 nodeType="clickPar">
                      <p:stCondLst>
                        <p:cond delay="indefinite"/>
                      </p:stCondLst>
                      <p:childTnLst>
                        <p:par>
                          <p:cTn id="3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 nodeType="clickPar">
                      <p:stCondLst>
                        <p:cond delay="indefinite"/>
                      </p:stCondLst>
                      <p:childTnLst>
                        <p:par>
                          <p:cTn id="3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 nodeType="clickPar">
                      <p:stCondLst>
                        <p:cond delay="indefinite"/>
                      </p:stCondLst>
                      <p:childTnLst>
                        <p:par>
                          <p:cTn id="3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 nodeType="clickPar">
                      <p:stCondLst>
                        <p:cond delay="indefinite"/>
                      </p:stCondLst>
                      <p:childTnLst>
                        <p:par>
                          <p:cTn id="3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 nodeType="clickPar">
                      <p:stCondLst>
                        <p:cond delay="indefinite"/>
                      </p:stCondLst>
                      <p:childTnLst>
                        <p:par>
                          <p:cTn id="3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 nodeType="clickPar">
                      <p:stCondLst>
                        <p:cond delay="indefinite"/>
                      </p:stCondLst>
                      <p:childTnLst>
                        <p:par>
                          <p:cTn id="3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1000"/>
                                        <p:tgtEl>
                                          <p:spTgt spid="406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 nodeType="clickPar">
                      <p:stCondLst>
                        <p:cond delay="indefinite"/>
                      </p:stCondLst>
                      <p:childTnLst>
                        <p:par>
                          <p:cTn id="3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 nodeType="clickPar">
                      <p:stCondLst>
                        <p:cond delay="indefinite"/>
                      </p:stCondLst>
                      <p:childTnLst>
                        <p:par>
                          <p:cTn id="3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 nodeType="clickPar">
                      <p:stCondLst>
                        <p:cond delay="indefinite"/>
                      </p:stCondLst>
                      <p:childTnLst>
                        <p:par>
                          <p:cTn id="3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9" dur="1000"/>
                                        <p:tgtEl>
                                          <p:spTgt spid="40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 nodeType="clickPar">
                      <p:stCondLst>
                        <p:cond delay="indefinite"/>
                      </p:stCondLst>
                      <p:childTnLst>
                        <p:par>
                          <p:cTn id="3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 nodeType="clickPar">
                      <p:stCondLst>
                        <p:cond delay="indefinite"/>
                      </p:stCondLst>
                      <p:childTnLst>
                        <p:par>
                          <p:cTn id="3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 nodeType="clickPar">
                      <p:stCondLst>
                        <p:cond delay="indefinite"/>
                      </p:stCondLst>
                      <p:childTnLst>
                        <p:par>
                          <p:cTn id="3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 nodeType="clickPar">
                      <p:stCondLst>
                        <p:cond delay="indefinite"/>
                      </p:stCondLst>
                      <p:childTnLst>
                        <p:par>
                          <p:cTn id="3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 nodeType="clickPar">
                      <p:stCondLst>
                        <p:cond delay="indefinite"/>
                      </p:stCondLst>
                      <p:childTnLst>
                        <p:par>
                          <p:cTn id="3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 nodeType="clickPar">
                      <p:stCondLst>
                        <p:cond delay="indefinite"/>
                      </p:stCondLst>
                      <p:childTnLst>
                        <p:par>
                          <p:cTn id="3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 nodeType="clickPar">
                      <p:stCondLst>
                        <p:cond delay="indefinite"/>
                      </p:stCondLst>
                      <p:childTnLst>
                        <p:par>
                          <p:cTn id="3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 nodeType="clickPar">
                      <p:stCondLst>
                        <p:cond delay="indefinite"/>
                      </p:stCondLst>
                      <p:childTnLst>
                        <p:par>
                          <p:cTn id="3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 nodeType="clickPar">
                      <p:stCondLst>
                        <p:cond delay="indefinite"/>
                      </p:stCondLst>
                      <p:childTnLst>
                        <p:par>
                          <p:cTn id="3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 nodeType="clickPar">
                      <p:stCondLst>
                        <p:cond delay="indefinite"/>
                      </p:stCondLst>
                      <p:childTnLst>
                        <p:par>
                          <p:cTn id="3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 nodeType="clickPar">
                      <p:stCondLst>
                        <p:cond delay="indefinite"/>
                      </p:stCondLst>
                      <p:childTnLst>
                        <p:par>
                          <p:cTn id="3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 nodeType="clickPar">
                      <p:stCondLst>
                        <p:cond delay="indefinite"/>
                      </p:stCondLst>
                      <p:childTnLst>
                        <p:par>
                          <p:cTn id="3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 nodeType="clickPar">
                      <p:stCondLst>
                        <p:cond delay="indefinite"/>
                      </p:stCondLst>
                      <p:childTnLst>
                        <p:par>
                          <p:cTn id="3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1" dur="1000"/>
                                        <p:tgtEl>
                                          <p:spTgt spid="4066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156 -0.00116 L -0.00677 -0.1612 " pathEditMode="relative" rAng="0" ptsTypes="AA">
                                      <p:cBhvr>
                                        <p:cTn id="394" dur="2000" fill="hold"/>
                                        <p:tgtEl>
                                          <p:spTgt spid="4066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7" y="-8002"/>
                                    </p:animMotion>
                                  </p:childTnLst>
                                </p:cTn>
                              </p:par>
                              <p:par>
                                <p:cTn id="39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0.00208 L 0.05313 4.56059E-6 " pathEditMode="relative" rAng="0" ptsTypes="AA">
                                      <p:cBhvr>
                                        <p:cTn id="396" dur="2000" fill="hold"/>
                                        <p:tgtEl>
                                          <p:spTgt spid="4066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 nodeType="clickPar">
                      <p:stCondLst>
                        <p:cond delay="indefinite"/>
                      </p:stCondLst>
                      <p:childTnLst>
                        <p:par>
                          <p:cTn id="3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0" dur="1000"/>
                                        <p:tgtEl>
                                          <p:spTgt spid="4066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 nodeType="clickPar">
                      <p:stCondLst>
                        <p:cond delay="indefinite"/>
                      </p:stCondLst>
                      <p:childTnLst>
                        <p:par>
                          <p:cTn id="4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 nodeType="clickPar">
                      <p:stCondLst>
                        <p:cond delay="indefinite"/>
                      </p:stCondLst>
                      <p:childTnLst>
                        <p:par>
                          <p:cTn id="4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 nodeType="clickPar">
                      <p:stCondLst>
                        <p:cond delay="indefinite"/>
                      </p:stCondLst>
                      <p:childTnLst>
                        <p:par>
                          <p:cTn id="4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 nodeType="clickPar">
                      <p:stCondLst>
                        <p:cond delay="indefinite"/>
                      </p:stCondLst>
                      <p:childTnLst>
                        <p:par>
                          <p:cTn id="4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 nodeType="clickPar">
                      <p:stCondLst>
                        <p:cond delay="indefinite"/>
                      </p:stCondLst>
                      <p:childTnLst>
                        <p:par>
                          <p:cTn id="4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 nodeType="clickPar">
                      <p:stCondLst>
                        <p:cond delay="indefinite"/>
                      </p:stCondLst>
                      <p:childTnLst>
                        <p:par>
                          <p:cTn id="4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 nodeType="clickPar">
                      <p:stCondLst>
                        <p:cond delay="indefinite"/>
                      </p:stCondLst>
                      <p:childTnLst>
                        <p:par>
                          <p:cTn id="4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 nodeType="clickPar">
                      <p:stCondLst>
                        <p:cond delay="indefinite"/>
                      </p:stCondLst>
                      <p:childTnLst>
                        <p:par>
                          <p:cTn id="4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 nodeType="clickPar">
                      <p:stCondLst>
                        <p:cond delay="indefinite"/>
                      </p:stCondLst>
                      <p:childTnLst>
                        <p:par>
                          <p:cTn id="4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 nodeType="clickPar">
                      <p:stCondLst>
                        <p:cond delay="indefinite"/>
                      </p:stCondLst>
                      <p:childTnLst>
                        <p:par>
                          <p:cTn id="4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 nodeType="clickPar">
                      <p:stCondLst>
                        <p:cond delay="indefinite"/>
                      </p:stCondLst>
                      <p:childTnLst>
                        <p:par>
                          <p:cTn id="4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 nodeType="clickPar">
                      <p:stCondLst>
                        <p:cond delay="indefinite"/>
                      </p:stCondLst>
                      <p:childTnLst>
                        <p:par>
                          <p:cTn id="4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 nodeType="clickPar">
                      <p:stCondLst>
                        <p:cond delay="indefinite"/>
                      </p:stCondLst>
                      <p:childTnLst>
                        <p:par>
                          <p:cTn id="4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6" fill="hold" nodeType="clickPar">
                      <p:stCondLst>
                        <p:cond delay="indefinite"/>
                      </p:stCondLst>
                      <p:childTnLst>
                        <p:par>
                          <p:cTn id="4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0" fill="hold" nodeType="clickPar">
                      <p:stCondLst>
                        <p:cond delay="indefinite"/>
                      </p:stCondLst>
                      <p:childTnLst>
                        <p:par>
                          <p:cTn id="4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4" fill="hold" nodeType="clickPar">
                      <p:stCondLst>
                        <p:cond delay="indefinite"/>
                      </p:stCondLst>
                      <p:childTnLst>
                        <p:par>
                          <p:cTn id="4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 nodeType="clickPar">
                      <p:stCondLst>
                        <p:cond delay="indefinite"/>
                      </p:stCondLst>
                      <p:childTnLst>
                        <p:par>
                          <p:cTn id="4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2" fill="hold" nodeType="clickPar">
                      <p:stCondLst>
                        <p:cond delay="indefinite"/>
                      </p:stCondLst>
                      <p:childTnLst>
                        <p:par>
                          <p:cTn id="4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6" fill="hold" nodeType="clickPar">
                      <p:stCondLst>
                        <p:cond delay="indefinite"/>
                      </p:stCondLst>
                      <p:childTnLst>
                        <p:par>
                          <p:cTn id="4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0" fill="hold" nodeType="clickPar">
                      <p:stCondLst>
                        <p:cond delay="indefinite"/>
                      </p:stCondLst>
                      <p:childTnLst>
                        <p:par>
                          <p:cTn id="4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4" fill="hold" nodeType="clickPar">
                      <p:stCondLst>
                        <p:cond delay="indefinite"/>
                      </p:stCondLst>
                      <p:childTnLst>
                        <p:par>
                          <p:cTn id="4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8" dur="1000"/>
                                        <p:tgtEl>
                                          <p:spTgt spid="406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 nodeType="clickPar">
                      <p:stCondLst>
                        <p:cond delay="indefinite"/>
                      </p:stCondLst>
                      <p:childTnLst>
                        <p:par>
                          <p:cTn id="4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 nodeType="clickPar">
                      <p:stCondLst>
                        <p:cond delay="indefinite"/>
                      </p:stCondLst>
                      <p:childTnLst>
                        <p:par>
                          <p:cTn id="4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7" fill="hold" nodeType="clickPar">
                      <p:stCondLst>
                        <p:cond delay="indefinite"/>
                      </p:stCondLst>
                      <p:childTnLst>
                        <p:par>
                          <p:cTn id="4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1" dur="1000"/>
                                        <p:tgtEl>
                                          <p:spTgt spid="40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2" fill="hold" nodeType="clickPar">
                      <p:stCondLst>
                        <p:cond delay="indefinite"/>
                      </p:stCondLst>
                      <p:childTnLst>
                        <p:par>
                          <p:cTn id="5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6" fill="hold" nodeType="clickPar">
                      <p:stCondLst>
                        <p:cond delay="indefinite"/>
                      </p:stCondLst>
                      <p:childTnLst>
                        <p:par>
                          <p:cTn id="5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0" fill="hold" nodeType="clickPar">
                      <p:stCondLst>
                        <p:cond delay="indefinite"/>
                      </p:stCondLst>
                      <p:childTnLst>
                        <p:par>
                          <p:cTn id="5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4" fill="hold" nodeType="clickPar">
                      <p:stCondLst>
                        <p:cond delay="indefinite"/>
                      </p:stCondLst>
                      <p:childTnLst>
                        <p:par>
                          <p:cTn id="5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8" fill="hold" nodeType="clickPar">
                      <p:stCondLst>
                        <p:cond delay="indefinite"/>
                      </p:stCondLst>
                      <p:childTnLst>
                        <p:par>
                          <p:cTn id="5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0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9 4.56059E-6 L -0.00677 -0.1642 " pathEditMode="relative" rAng="0" ptsTypes="AA">
                                      <p:cBhvr>
                                        <p:cTn id="521" dur="2000" fill="hold"/>
                                        <p:tgtEl>
                                          <p:spTgt spid="4066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42" y="-8210"/>
                                    </p:animMotion>
                                  </p:childTnLst>
                                </p:cTn>
                              </p:par>
                              <p:par>
                                <p:cTn id="52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3" dur="1000"/>
                                        <p:tgtEl>
                                          <p:spTgt spid="4066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0.00023 L 0.05469 0.00208 " pathEditMode="relative" rAng="0" ptsTypes="AA">
                                      <p:cBhvr>
                                        <p:cTn id="526" dur="2000" fill="hold"/>
                                        <p:tgtEl>
                                          <p:spTgt spid="4066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7" fill="hold" nodeType="clickPar">
                      <p:stCondLst>
                        <p:cond delay="indefinite"/>
                      </p:stCondLst>
                      <p:childTnLst>
                        <p:par>
                          <p:cTn id="5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0" dur="2000"/>
                                        <p:tgtEl>
                                          <p:spTgt spid="4067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6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4" fill="hold" nodeType="clickPar">
                      <p:stCondLst>
                        <p:cond delay="indefinite"/>
                      </p:stCondLst>
                      <p:childTnLst>
                        <p:par>
                          <p:cTn id="5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8" fill="hold" nodeType="clickPar">
                      <p:stCondLst>
                        <p:cond delay="indefinite"/>
                      </p:stCondLst>
                      <p:childTnLst>
                        <p:par>
                          <p:cTn id="5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2" fill="hold" nodeType="clickPar">
                      <p:stCondLst>
                        <p:cond delay="indefinite"/>
                      </p:stCondLst>
                      <p:childTnLst>
                        <p:par>
                          <p:cTn id="5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6" fill="hold" nodeType="clickPar">
                      <p:stCondLst>
                        <p:cond delay="indefinite"/>
                      </p:stCondLst>
                      <p:childTnLst>
                        <p:par>
                          <p:cTn id="5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0" fill="hold" nodeType="clickPar">
                      <p:stCondLst>
                        <p:cond delay="indefinite"/>
                      </p:stCondLst>
                      <p:childTnLst>
                        <p:par>
                          <p:cTn id="5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4" fill="hold" nodeType="clickPar">
                      <p:stCondLst>
                        <p:cond delay="indefinite"/>
                      </p:stCondLst>
                      <p:childTnLst>
                        <p:par>
                          <p:cTn id="5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8" fill="hold" nodeType="clickPar">
                      <p:stCondLst>
                        <p:cond delay="indefinite"/>
                      </p:stCondLst>
                      <p:childTnLst>
                        <p:par>
                          <p:cTn id="5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2" fill="hold" nodeType="clickPar">
                      <p:stCondLst>
                        <p:cond delay="indefinite"/>
                      </p:stCondLst>
                      <p:childTnLst>
                        <p:par>
                          <p:cTn id="5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6" fill="hold" nodeType="clickPar">
                      <p:stCondLst>
                        <p:cond delay="indefinite"/>
                      </p:stCondLst>
                      <p:childTnLst>
                        <p:par>
                          <p:cTn id="5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0" fill="hold" nodeType="clickPar">
                      <p:stCondLst>
                        <p:cond delay="indefinite"/>
                      </p:stCondLst>
                      <p:childTnLst>
                        <p:par>
                          <p:cTn id="5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4" fill="hold" nodeType="clickPar">
                      <p:stCondLst>
                        <p:cond delay="indefinite"/>
                      </p:stCondLst>
                      <p:childTnLst>
                        <p:par>
                          <p:cTn id="5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8" fill="hold" nodeType="clickPar">
                      <p:stCondLst>
                        <p:cond delay="indefinite"/>
                      </p:stCondLst>
                      <p:childTnLst>
                        <p:par>
                          <p:cTn id="5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2" fill="hold" nodeType="clickPar">
                      <p:stCondLst>
                        <p:cond delay="indefinite"/>
                      </p:stCondLst>
                      <p:childTnLst>
                        <p:par>
                          <p:cTn id="5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6" dur="1000"/>
                                        <p:tgtEl>
                                          <p:spTgt spid="406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7" fill="hold" nodeType="clickPar">
                      <p:stCondLst>
                        <p:cond delay="indefinite"/>
                      </p:stCondLst>
                      <p:childTnLst>
                        <p:par>
                          <p:cTn id="5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1" fill="hold" nodeType="clickPar">
                      <p:stCondLst>
                        <p:cond delay="indefinite"/>
                      </p:stCondLst>
                      <p:childTnLst>
                        <p:par>
                          <p:cTn id="5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5" fill="hold" nodeType="clickPar">
                      <p:stCondLst>
                        <p:cond delay="indefinite"/>
                      </p:stCondLst>
                      <p:childTnLst>
                        <p:par>
                          <p:cTn id="5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9" dur="1000"/>
                                        <p:tgtEl>
                                          <p:spTgt spid="40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0" fill="hold" nodeType="clickPar">
                      <p:stCondLst>
                        <p:cond delay="indefinite"/>
                      </p:stCondLst>
                      <p:childTnLst>
                        <p:par>
                          <p:cTn id="6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4" fill="hold" nodeType="clickPar">
                      <p:stCondLst>
                        <p:cond delay="indefinite"/>
                      </p:stCondLst>
                      <p:childTnLst>
                        <p:par>
                          <p:cTn id="6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8" fill="hold" nodeType="clickPar">
                      <p:stCondLst>
                        <p:cond delay="indefinite"/>
                      </p:stCondLst>
                      <p:childTnLst>
                        <p:par>
                          <p:cTn id="6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2" fill="hold" nodeType="clickPar">
                      <p:stCondLst>
                        <p:cond delay="indefinite"/>
                      </p:stCondLst>
                      <p:childTnLst>
                        <p:par>
                          <p:cTn id="6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6" fill="hold" nodeType="clickPar">
                      <p:stCondLst>
                        <p:cond delay="indefinite"/>
                      </p:stCondLst>
                      <p:childTnLst>
                        <p:par>
                          <p:cTn id="6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0" fill="hold" nodeType="clickPar">
                      <p:stCondLst>
                        <p:cond delay="indefinite"/>
                      </p:stCondLst>
                      <p:childTnLst>
                        <p:par>
                          <p:cTn id="6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4" fill="hold" nodeType="clickPar">
                      <p:stCondLst>
                        <p:cond delay="indefinite"/>
                      </p:stCondLst>
                      <p:childTnLst>
                        <p:par>
                          <p:cTn id="6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8" fill="hold" nodeType="clickPar">
                      <p:stCondLst>
                        <p:cond delay="indefinite"/>
                      </p:stCondLst>
                      <p:childTnLst>
                        <p:par>
                          <p:cTn id="6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2" fill="hold" nodeType="clickPar">
                      <p:stCondLst>
                        <p:cond delay="indefinite"/>
                      </p:stCondLst>
                      <p:childTnLst>
                        <p:par>
                          <p:cTn id="6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6" fill="hold" nodeType="clickPar">
                      <p:stCondLst>
                        <p:cond delay="indefinite"/>
                      </p:stCondLst>
                      <p:childTnLst>
                        <p:par>
                          <p:cTn id="6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0" fill="hold" nodeType="clickPar">
                      <p:stCondLst>
                        <p:cond delay="indefinite"/>
                      </p:stCondLst>
                      <p:childTnLst>
                        <p:par>
                          <p:cTn id="6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4" dur="1000"/>
                                        <p:tgtEl>
                                          <p:spTgt spid="40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5" fill="hold" nodeType="clickPar">
                      <p:stCondLst>
                        <p:cond delay="indefinite"/>
                      </p:stCondLst>
                      <p:childTnLst>
                        <p:par>
                          <p:cTn id="6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9" fill="hold" nodeType="clickPar">
                      <p:stCondLst>
                        <p:cond delay="indefinite"/>
                      </p:stCondLst>
                      <p:childTnLst>
                        <p:par>
                          <p:cTn id="6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3" fill="hold" nodeType="clickPar">
                      <p:stCondLst>
                        <p:cond delay="indefinite"/>
                      </p:stCondLst>
                      <p:childTnLst>
                        <p:par>
                          <p:cTn id="6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7" dur="1000"/>
                                        <p:tgtEl>
                                          <p:spTgt spid="40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8" fill="hold" nodeType="clickPar">
                      <p:stCondLst>
                        <p:cond delay="indefinite"/>
                      </p:stCondLst>
                      <p:childTnLst>
                        <p:par>
                          <p:cTn id="6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2" fill="hold" nodeType="clickPar">
                      <p:stCondLst>
                        <p:cond delay="indefinite"/>
                      </p:stCondLst>
                      <p:childTnLst>
                        <p:par>
                          <p:cTn id="6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6" fill="hold" nodeType="clickPar">
                      <p:stCondLst>
                        <p:cond delay="indefinite"/>
                      </p:stCondLst>
                      <p:childTnLst>
                        <p:par>
                          <p:cTn id="6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0" fill="hold" nodeType="clickPar">
                      <p:stCondLst>
                        <p:cond delay="indefinite"/>
                      </p:stCondLst>
                      <p:childTnLst>
                        <p:par>
                          <p:cTn id="6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4" fill="hold" nodeType="clickPar">
                      <p:stCondLst>
                        <p:cond delay="indefinite"/>
                      </p:stCondLst>
                      <p:childTnLst>
                        <p:par>
                          <p:cTn id="6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6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9 0.00232 L -0.00521 -0.1598 " pathEditMode="relative" rAng="0" ptsTypes="AA">
                                      <p:cBhvr>
                                        <p:cTn id="677" dur="2000" fill="hold"/>
                                        <p:tgtEl>
                                          <p:spTgt spid="4066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56" y="-8117"/>
                                    </p:animMotion>
                                  </p:childTnLst>
                                </p:cTn>
                              </p:par>
                              <p:par>
                                <p:cTn id="67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9" dur="1000"/>
                                        <p:tgtEl>
                                          <p:spTgt spid="4066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023 L 0.05573 0.00208 " pathEditMode="relative" rAng="0" ptsTypes="AA">
                                      <p:cBhvr>
                                        <p:cTn id="682" dur="2000" fill="hold"/>
                                        <p:tgtEl>
                                          <p:spTgt spid="4066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5" y="93"/>
                                    </p:animMotion>
                                  </p:childTnLst>
                                </p:cTn>
                              </p:par>
                              <p:par>
                                <p:cTn id="68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2183E-6 L 0.05903 4.42183E-6 " pathEditMode="relative" rAng="0" ptsTypes="AA">
                                      <p:cBhvr>
                                        <p:cTn id="684" dur="2000" fill="hold"/>
                                        <p:tgtEl>
                                          <p:spTgt spid="4067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5" fill="hold" nodeType="clickPar">
                      <p:stCondLst>
                        <p:cond delay="indefinite"/>
                      </p:stCondLst>
                      <p:childTnLst>
                        <p:par>
                          <p:cTn id="6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8" dur="2000"/>
                                        <p:tgtEl>
                                          <p:spTgt spid="4067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6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2" fill="hold" nodeType="clickPar">
                      <p:stCondLst>
                        <p:cond delay="indefinite"/>
                      </p:stCondLst>
                      <p:childTnLst>
                        <p:par>
                          <p:cTn id="6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1" grpId="0" uiExpand="1" build="p"/>
      <p:bldP spid="406613" grpId="0" animBg="1"/>
      <p:bldP spid="406613" grpId="1" animBg="1"/>
      <p:bldP spid="406635" grpId="0"/>
      <p:bldP spid="406636" grpId="0" animBg="1"/>
      <p:bldP spid="406636" grpId="1" animBg="1"/>
      <p:bldP spid="406638" grpId="0"/>
      <p:bldP spid="406638" grpId="1"/>
      <p:bldP spid="406638" grpId="2"/>
      <p:bldP spid="406639" grpId="0"/>
      <p:bldP spid="406640" grpId="0" animBg="1"/>
      <p:bldP spid="406640" grpId="1" animBg="1"/>
      <p:bldP spid="406641" grpId="0" animBg="1"/>
      <p:bldP spid="406641" grpId="1" animBg="1"/>
      <p:bldP spid="406642" grpId="0" animBg="1"/>
      <p:bldP spid="406642" grpId="1" animBg="1"/>
      <p:bldP spid="406643" grpId="0" animBg="1"/>
      <p:bldP spid="406643" grpId="1" animBg="1"/>
      <p:bldP spid="406645" grpId="0"/>
      <p:bldP spid="406645" grpId="1"/>
      <p:bldP spid="406646" grpId="0" animBg="1"/>
      <p:bldP spid="406646" grpId="1" animBg="1"/>
      <p:bldP spid="406647" grpId="0"/>
      <p:bldP spid="406647" grpId="1"/>
      <p:bldP spid="406648" grpId="0" animBg="1"/>
      <p:bldP spid="406648" grpId="1" animBg="1"/>
      <p:bldP spid="406650" grpId="0"/>
      <p:bldP spid="406651" grpId="0" animBg="1"/>
      <p:bldP spid="406651" grpId="1" animBg="1"/>
      <p:bldP spid="406652" grpId="0"/>
      <p:bldP spid="406652" grpId="1"/>
      <p:bldP spid="406652" grpId="2"/>
      <p:bldP spid="406653" grpId="0" animBg="1"/>
      <p:bldP spid="406653" grpId="1" animBg="1"/>
      <p:bldP spid="406654" grpId="0"/>
      <p:bldP spid="406654" grpId="1"/>
      <p:bldP spid="406655" grpId="0" animBg="1"/>
      <p:bldP spid="406655" grpId="1" animBg="1"/>
      <p:bldP spid="406660" grpId="0"/>
      <p:bldP spid="406660" grpId="1"/>
      <p:bldP spid="406662" grpId="0"/>
      <p:bldP spid="406662" grpId="1"/>
      <p:bldP spid="406663" grpId="0" animBg="1"/>
      <p:bldP spid="406663" grpId="1" animBg="1"/>
      <p:bldP spid="406664" grpId="0"/>
      <p:bldP spid="406665" grpId="0" animBg="1"/>
      <p:bldP spid="406665" grpId="1" animBg="1"/>
      <p:bldP spid="406667" grpId="0"/>
      <p:bldP spid="406671" grpId="0" animBg="1"/>
      <p:bldP spid="406671" grpId="1" animBg="1"/>
      <p:bldP spid="406672" grpId="0" animBg="1"/>
      <p:bldP spid="406672" grpId="1" animBg="1"/>
      <p:bldP spid="406673" grpId="0" animBg="1"/>
      <p:bldP spid="406673" grpId="1" animBg="1"/>
      <p:bldP spid="406674" grpId="0" animBg="1"/>
      <p:bldP spid="406674" grpId="1" animBg="1"/>
      <p:bldP spid="406675" grpId="0" animBg="1"/>
      <p:bldP spid="406675" grpId="1" animBg="1"/>
      <p:bldP spid="406676" grpId="0" animBg="1"/>
      <p:bldP spid="406676" grpId="1" animBg="1"/>
      <p:bldP spid="406677" grpId="0" animBg="1"/>
      <p:bldP spid="406677" grpId="1" animBg="1"/>
      <p:bldP spid="406689" grpId="0"/>
      <p:bldP spid="406689" grpId="1"/>
      <p:bldP spid="406692" grpId="0" animBg="1"/>
      <p:bldP spid="406692" grpId="1" animBg="1"/>
      <p:bldP spid="406693" grpId="0"/>
      <p:bldP spid="406694" grpId="0" animBg="1"/>
      <p:bldP spid="406694" grpId="1" animBg="1"/>
      <p:bldP spid="406695" grpId="0" animBg="1"/>
      <p:bldP spid="406695" grpId="1" animBg="1"/>
      <p:bldP spid="406697" grpId="0"/>
      <p:bldP spid="406697" grpId="1"/>
      <p:bldP spid="406698" grpId="0" animBg="1"/>
      <p:bldP spid="406698" grpId="1" animBg="1"/>
      <p:bldP spid="406699" grpId="0"/>
      <p:bldP spid="406699" grpId="1"/>
      <p:bldP spid="406701" grpId="0" animBg="1"/>
      <p:bldP spid="406701" grpId="1" animBg="1"/>
      <p:bldP spid="406702" grpId="0" animBg="1"/>
      <p:bldP spid="406702" grpId="1" animBg="1"/>
      <p:bldP spid="406711" grpId="0" animBg="1"/>
      <p:bldP spid="406711" grpId="1" animBg="1"/>
      <p:bldP spid="406714" grpId="0" animBg="1"/>
      <p:bldP spid="406714" grpId="1" animBg="1"/>
      <p:bldP spid="406715" grpId="0" animBg="1"/>
      <p:bldP spid="406715" grpId="1" animBg="1"/>
      <p:bldP spid="406716" grpId="0"/>
      <p:bldP spid="406716" grpId="1"/>
      <p:bldP spid="406717" grpId="0" animBg="1"/>
      <p:bldP spid="406717" grpId="1" animBg="1"/>
      <p:bldP spid="406718" grpId="0"/>
      <p:bldP spid="406718" grpId="1"/>
      <p:bldP spid="406719" grpId="0" animBg="1"/>
      <p:bldP spid="406719" grpId="1" animBg="1"/>
      <p:bldP spid="406720" grpId="0"/>
      <p:bldP spid="406720" grpId="1"/>
      <p:bldP spid="406721" grpId="0" animBg="1"/>
      <p:bldP spid="406721" grpId="1" animBg="1"/>
      <p:bldP spid="406722" grpId="0"/>
      <p:bldP spid="406722" grpId="1"/>
      <p:bldP spid="406723" grpId="0" animBg="1"/>
      <p:bldP spid="406723" grpId="1" animBg="1"/>
      <p:bldP spid="406724" grpId="0"/>
      <p:bldP spid="406725" grpId="0" animBg="1"/>
      <p:bldP spid="406725" grpId="1" animBg="1"/>
      <p:bldP spid="406727" grpId="0" animBg="1"/>
      <p:bldP spid="406727" grpId="1" animBg="1"/>
      <p:bldP spid="406728" grpId="0" animBg="1"/>
      <p:bldP spid="406728" grpId="1" animBg="1"/>
      <p:bldP spid="406729" grpId="0" animBg="1"/>
      <p:bldP spid="406729" grpId="1" animBg="1"/>
      <p:bldP spid="406730" grpId="0" animBg="1"/>
      <p:bldP spid="406730" grpId="1" animBg="1"/>
      <p:bldP spid="406731" grpId="0" animBg="1"/>
      <p:bldP spid="406731" grpId="1" animBg="1"/>
      <p:bldP spid="406732" grpId="0"/>
      <p:bldP spid="406732" grpId="1"/>
      <p:bldP spid="406733" grpId="0" animBg="1"/>
      <p:bldP spid="406733" grpId="1" animBg="1"/>
      <p:bldP spid="406734" grpId="0"/>
      <p:bldP spid="406734" grpId="1"/>
      <p:bldP spid="406735" grpId="0" animBg="1"/>
      <p:bldP spid="406735" grpId="1" animBg="1"/>
      <p:bldP spid="406736" grpId="0"/>
      <p:bldP spid="406737" grpId="0" animBg="1"/>
      <p:bldP spid="406737" grpId="1" animBg="1"/>
      <p:bldP spid="406738" grpId="0" animBg="1"/>
      <p:bldP spid="406738" grpId="1" animBg="1"/>
      <p:bldP spid="406739" grpId="0"/>
      <p:bldP spid="406739" grpId="1"/>
      <p:bldP spid="406740" grpId="0" animBg="1"/>
      <p:bldP spid="406740" grpId="1" animBg="1"/>
      <p:bldP spid="406741" grpId="0"/>
      <p:bldP spid="406741" grpId="1"/>
      <p:bldP spid="406742" grpId="0" animBg="1"/>
      <p:bldP spid="406742" grpId="1" animBg="1"/>
      <p:bldP spid="406743" grpId="0"/>
      <p:bldP spid="406744" grpId="0" animBg="1"/>
      <p:bldP spid="406744" grpId="1" animBg="1"/>
      <p:bldP spid="406745" grpId="0"/>
      <p:bldP spid="406745" grpId="1"/>
      <p:bldP spid="406747" grpId="0" animBg="1"/>
      <p:bldP spid="406747" grpId="1" animBg="1"/>
      <p:bldP spid="406748" grpId="0" animBg="1"/>
      <p:bldP spid="406631" grpId="0"/>
      <p:bldP spid="406631" grpId="1"/>
      <p:bldP spid="406631" grpId="2"/>
      <p:bldP spid="406637" grpId="0"/>
      <p:bldP spid="406637" grpId="1"/>
      <p:bldP spid="406637" grpId="2"/>
      <p:bldP spid="406637" grpId="3"/>
      <p:bldP spid="406634" grpId="0"/>
      <p:bldP spid="406634" grpId="1"/>
      <p:bldP spid="406634" grpId="2"/>
      <p:bldP spid="406634" grpId="3"/>
      <p:bldP spid="406627" grpId="0"/>
      <p:bldP spid="406627" grpId="1"/>
      <p:bldP spid="406754" grpId="0" animBg="1"/>
      <p:bldP spid="170" grpId="0"/>
      <p:bldP spid="171" grpId="0"/>
      <p:bldP spid="171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 Box 68">
            <a:extLst>
              <a:ext uri="{FF2B5EF4-FFF2-40B4-BE49-F238E27FC236}">
                <a16:creationId xmlns:a16="http://schemas.microsoft.com/office/drawing/2014/main" id="{AD19A952-4B72-49E8-B9A5-1EBA5F03D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049" y="2002125"/>
            <a:ext cx="434734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/>
              <a:t>0</a:t>
            </a:r>
          </a:p>
          <a:p>
            <a:r>
              <a:rPr lang="en-US" sz="3200" dirty="0"/>
              <a:t>1</a:t>
            </a:r>
          </a:p>
          <a:p>
            <a:r>
              <a:rPr lang="en-US" sz="3200" dirty="0"/>
              <a:t>2</a:t>
            </a:r>
          </a:p>
          <a:p>
            <a:r>
              <a:rPr lang="en-US" sz="3200" dirty="0"/>
              <a:t>3</a:t>
            </a:r>
          </a:p>
          <a:p>
            <a:r>
              <a:rPr lang="en-US" sz="3200" dirty="0"/>
              <a:t>4</a:t>
            </a:r>
          </a:p>
          <a:p>
            <a:r>
              <a:rPr lang="en-US" sz="3200" dirty="0"/>
              <a:t>5</a:t>
            </a:r>
          </a:p>
          <a:p>
            <a:r>
              <a:rPr lang="en-US" sz="3200" dirty="0"/>
              <a:t>6</a:t>
            </a:r>
          </a:p>
          <a:p>
            <a:r>
              <a:rPr lang="en-US" sz="3200" dirty="0"/>
              <a:t>7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A81C26-9655-4389-A8F8-D4E2614C0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AC29E-9AB8-4319-99FA-A4A23764D234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3D500AD-4691-40D0-A6F2-AAF23775A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365" y="3536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 dirty="0"/>
              <a:t>Solving a Maze with a Queue</a:t>
            </a:r>
            <a:br>
              <a:rPr lang="en-US" sz="4400" dirty="0"/>
            </a:br>
            <a:r>
              <a:rPr lang="en-US" sz="3200" dirty="0"/>
              <a:t>Breadth-first Search Visualization</a:t>
            </a:r>
          </a:p>
        </p:txBody>
      </p:sp>
      <p:sp>
        <p:nvSpPr>
          <p:cNvPr id="151" name="Text Box 69">
            <a:extLst>
              <a:ext uri="{FF2B5EF4-FFF2-40B4-BE49-F238E27FC236}">
                <a16:creationId xmlns:a16="http://schemas.microsoft.com/office/drawing/2014/main" id="{E9646922-BDDB-40FC-B4CA-633420B88F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4177" y="1557859"/>
            <a:ext cx="38475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/>
              <a:t>0  1  2  3  4  5  6 </a:t>
            </a:r>
            <a:r>
              <a:rPr lang="en-US" sz="1800" dirty="0"/>
              <a:t> </a:t>
            </a:r>
            <a:r>
              <a:rPr lang="en-US" sz="3200" dirty="0"/>
              <a:t>7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ABC2E15-B15B-4A52-8992-5B0E527CFDA8}"/>
              </a:ext>
            </a:extLst>
          </p:cNvPr>
          <p:cNvSpPr txBox="1"/>
          <p:nvPr/>
        </p:nvSpPr>
        <p:spPr>
          <a:xfrm>
            <a:off x="5210098" y="1397106"/>
            <a:ext cx="35420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Watch how the squares we explore expand out like ripples in a pond…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C585C068-C7E5-4AEF-94AB-8249FDE19ADC}"/>
              </a:ext>
            </a:extLst>
          </p:cNvPr>
          <p:cNvSpPr txBox="1"/>
          <p:nvPr/>
        </p:nvSpPr>
        <p:spPr>
          <a:xfrm>
            <a:off x="5127646" y="3816515"/>
            <a:ext cx="37537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So squares closer to the starting square are explored before squares further away.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01EC67A-E4EA-41D8-943E-500C6D09B77A}"/>
              </a:ext>
            </a:extLst>
          </p:cNvPr>
          <p:cNvSpPr txBox="1"/>
          <p:nvPr/>
        </p:nvSpPr>
        <p:spPr>
          <a:xfrm>
            <a:off x="4937735" y="2644340"/>
            <a:ext cx="4115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It does this because each new square to explore is added to the END of the queue… 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130E233-4A60-4504-8C20-3A095FDABC6A}"/>
              </a:ext>
            </a:extLst>
          </p:cNvPr>
          <p:cNvSpPr txBox="1"/>
          <p:nvPr/>
        </p:nvSpPr>
        <p:spPr>
          <a:xfrm>
            <a:off x="5210098" y="5680055"/>
            <a:ext cx="37537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This is why it’s called a “breadth-first” search.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7134909-F9EE-493E-9386-A50D3699882F}"/>
              </a:ext>
            </a:extLst>
          </p:cNvPr>
          <p:cNvGrpSpPr/>
          <p:nvPr/>
        </p:nvGrpSpPr>
        <p:grpSpPr>
          <a:xfrm>
            <a:off x="1119549" y="2039311"/>
            <a:ext cx="3887244" cy="3944095"/>
            <a:chOff x="1119549" y="2039311"/>
            <a:chExt cx="3887244" cy="3944095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BEDDAEBB-7316-4275-9325-51D39D8D5D3A}"/>
                </a:ext>
              </a:extLst>
            </p:cNvPr>
            <p:cNvGrpSpPr/>
            <p:nvPr/>
          </p:nvGrpSpPr>
          <p:grpSpPr>
            <a:xfrm>
              <a:off x="1119549" y="2039311"/>
              <a:ext cx="3887244" cy="3944095"/>
              <a:chOff x="2998590" y="2129743"/>
              <a:chExt cx="3887244" cy="3944095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D71220B1-8BE6-4A2E-AD71-830DA8AC9377}"/>
                  </a:ext>
                </a:extLst>
              </p:cNvPr>
              <p:cNvGrpSpPr/>
              <p:nvPr/>
            </p:nvGrpSpPr>
            <p:grpSpPr>
              <a:xfrm>
                <a:off x="2998590" y="2129743"/>
                <a:ext cx="3887244" cy="3944095"/>
                <a:chOff x="6629400" y="1371600"/>
                <a:chExt cx="2000250" cy="2117725"/>
              </a:xfrm>
            </p:grpSpPr>
            <p:sp>
              <p:nvSpPr>
                <p:cNvPr id="10" name="Rectangle 4">
                  <a:extLst>
                    <a:ext uri="{FF2B5EF4-FFF2-40B4-BE49-F238E27FC236}">
                      <a16:creationId xmlns:a16="http://schemas.microsoft.com/office/drawing/2014/main" id="{7DF37E16-09C9-40B1-AA54-2F684CC6F9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29400" y="1371600"/>
                  <a:ext cx="250825" cy="265113"/>
                </a:xfrm>
                <a:prstGeom prst="rect">
                  <a:avLst/>
                </a:prstGeom>
                <a:solidFill>
                  <a:srgbClr val="9933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4400"/>
                </a:p>
              </p:txBody>
            </p:sp>
            <p:sp>
              <p:nvSpPr>
                <p:cNvPr id="11" name="Rectangle 5">
                  <a:extLst>
                    <a:ext uri="{FF2B5EF4-FFF2-40B4-BE49-F238E27FC236}">
                      <a16:creationId xmlns:a16="http://schemas.microsoft.com/office/drawing/2014/main" id="{7221764E-241C-4E10-BABF-61E09F855D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29400" y="1636713"/>
                  <a:ext cx="250825" cy="265112"/>
                </a:xfrm>
                <a:prstGeom prst="rect">
                  <a:avLst/>
                </a:prstGeom>
                <a:solidFill>
                  <a:srgbClr val="9933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4400"/>
                </a:p>
              </p:txBody>
            </p:sp>
            <p:sp>
              <p:nvSpPr>
                <p:cNvPr id="12" name="Rectangle 6">
                  <a:extLst>
                    <a:ext uri="{FF2B5EF4-FFF2-40B4-BE49-F238E27FC236}">
                      <a16:creationId xmlns:a16="http://schemas.microsoft.com/office/drawing/2014/main" id="{18867874-C9FF-4D08-9399-D4F1048034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29400" y="1901825"/>
                  <a:ext cx="250825" cy="263525"/>
                </a:xfrm>
                <a:prstGeom prst="rect">
                  <a:avLst/>
                </a:prstGeom>
                <a:solidFill>
                  <a:srgbClr val="9933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4400"/>
                </a:p>
              </p:txBody>
            </p:sp>
            <p:sp>
              <p:nvSpPr>
                <p:cNvPr id="13" name="Rectangle 7">
                  <a:extLst>
                    <a:ext uri="{FF2B5EF4-FFF2-40B4-BE49-F238E27FC236}">
                      <a16:creationId xmlns:a16="http://schemas.microsoft.com/office/drawing/2014/main" id="{27E1D85C-EA61-4105-9B7D-17CE632353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29400" y="2165350"/>
                  <a:ext cx="250825" cy="265113"/>
                </a:xfrm>
                <a:prstGeom prst="rect">
                  <a:avLst/>
                </a:prstGeom>
                <a:solidFill>
                  <a:srgbClr val="9933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4400"/>
                </a:p>
              </p:txBody>
            </p:sp>
            <p:sp>
              <p:nvSpPr>
                <p:cNvPr id="14" name="Rectangle 8">
                  <a:extLst>
                    <a:ext uri="{FF2B5EF4-FFF2-40B4-BE49-F238E27FC236}">
                      <a16:creationId xmlns:a16="http://schemas.microsoft.com/office/drawing/2014/main" id="{5FFD62F3-50EE-46E4-8837-7AA8D85093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29400" y="2430463"/>
                  <a:ext cx="250825" cy="265112"/>
                </a:xfrm>
                <a:prstGeom prst="rect">
                  <a:avLst/>
                </a:prstGeom>
                <a:solidFill>
                  <a:srgbClr val="9933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4400"/>
                </a:p>
              </p:txBody>
            </p:sp>
            <p:sp>
              <p:nvSpPr>
                <p:cNvPr id="15" name="Rectangle 9">
                  <a:extLst>
                    <a:ext uri="{FF2B5EF4-FFF2-40B4-BE49-F238E27FC236}">
                      <a16:creationId xmlns:a16="http://schemas.microsoft.com/office/drawing/2014/main" id="{CB482A36-747D-46F5-83A4-336EB21CFC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29400" y="2695575"/>
                  <a:ext cx="250825" cy="265113"/>
                </a:xfrm>
                <a:prstGeom prst="rect">
                  <a:avLst/>
                </a:prstGeom>
                <a:solidFill>
                  <a:srgbClr val="9933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4400"/>
                </a:p>
              </p:txBody>
            </p:sp>
            <p:sp>
              <p:nvSpPr>
                <p:cNvPr id="16" name="Rectangle 10">
                  <a:extLst>
                    <a:ext uri="{FF2B5EF4-FFF2-40B4-BE49-F238E27FC236}">
                      <a16:creationId xmlns:a16="http://schemas.microsoft.com/office/drawing/2014/main" id="{C3C9F0D8-F4EC-4A25-A01D-36B4BDF3FA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29400" y="2960688"/>
                  <a:ext cx="250825" cy="263525"/>
                </a:xfrm>
                <a:prstGeom prst="rect">
                  <a:avLst/>
                </a:prstGeom>
                <a:solidFill>
                  <a:srgbClr val="9933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4400"/>
                </a:p>
              </p:txBody>
            </p:sp>
            <p:sp>
              <p:nvSpPr>
                <p:cNvPr id="17" name="Rectangle 11">
                  <a:extLst>
                    <a:ext uri="{FF2B5EF4-FFF2-40B4-BE49-F238E27FC236}">
                      <a16:creationId xmlns:a16="http://schemas.microsoft.com/office/drawing/2014/main" id="{A48D4A13-3803-4AE9-8C4B-29FB83D2BF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29400" y="3224213"/>
                  <a:ext cx="250825" cy="265112"/>
                </a:xfrm>
                <a:prstGeom prst="rect">
                  <a:avLst/>
                </a:prstGeom>
                <a:solidFill>
                  <a:srgbClr val="9933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4400"/>
                </a:p>
              </p:txBody>
            </p:sp>
            <p:sp>
              <p:nvSpPr>
                <p:cNvPr id="18" name="Rectangle 12">
                  <a:extLst>
                    <a:ext uri="{FF2B5EF4-FFF2-40B4-BE49-F238E27FC236}">
                      <a16:creationId xmlns:a16="http://schemas.microsoft.com/office/drawing/2014/main" id="{38F22FAF-3933-44D8-A8B7-1DFA829848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80225" y="1371600"/>
                  <a:ext cx="249238" cy="265113"/>
                </a:xfrm>
                <a:prstGeom prst="rect">
                  <a:avLst/>
                </a:prstGeom>
                <a:solidFill>
                  <a:srgbClr val="9933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4400"/>
                </a:p>
              </p:txBody>
            </p:sp>
            <p:sp>
              <p:nvSpPr>
                <p:cNvPr id="19" name="Rectangle 13">
                  <a:extLst>
                    <a:ext uri="{FF2B5EF4-FFF2-40B4-BE49-F238E27FC236}">
                      <a16:creationId xmlns:a16="http://schemas.microsoft.com/office/drawing/2014/main" id="{845127E3-2A34-44C8-BD2A-96C7D02401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80225" y="1636713"/>
                  <a:ext cx="249238" cy="265112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4400"/>
                </a:p>
              </p:txBody>
            </p:sp>
            <p:sp>
              <p:nvSpPr>
                <p:cNvPr id="20" name="Rectangle 14">
                  <a:extLst>
                    <a:ext uri="{FF2B5EF4-FFF2-40B4-BE49-F238E27FC236}">
                      <a16:creationId xmlns:a16="http://schemas.microsoft.com/office/drawing/2014/main" id="{482BB9FB-6EAC-4768-BAF8-6A7FEE28FD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80225" y="1901825"/>
                  <a:ext cx="249238" cy="263525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4400"/>
                </a:p>
              </p:txBody>
            </p:sp>
            <p:sp>
              <p:nvSpPr>
                <p:cNvPr id="21" name="Rectangle 15">
                  <a:extLst>
                    <a:ext uri="{FF2B5EF4-FFF2-40B4-BE49-F238E27FC236}">
                      <a16:creationId xmlns:a16="http://schemas.microsoft.com/office/drawing/2014/main" id="{A732BE90-BD1F-4584-A5C8-FCE19EF53F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81534" y="2433638"/>
                  <a:ext cx="249237" cy="265112"/>
                </a:xfrm>
                <a:prstGeom prst="rect">
                  <a:avLst/>
                </a:prstGeom>
                <a:solidFill>
                  <a:srgbClr val="9933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4400" dirty="0"/>
                </a:p>
              </p:txBody>
            </p:sp>
            <p:sp>
              <p:nvSpPr>
                <p:cNvPr id="22" name="Rectangle 16">
                  <a:extLst>
                    <a:ext uri="{FF2B5EF4-FFF2-40B4-BE49-F238E27FC236}">
                      <a16:creationId xmlns:a16="http://schemas.microsoft.com/office/drawing/2014/main" id="{A4CF4E96-FDCF-4D8D-98F2-D1817DBF2C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81673" y="2167291"/>
                  <a:ext cx="249238" cy="265113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4400"/>
                </a:p>
              </p:txBody>
            </p:sp>
            <p:sp>
              <p:nvSpPr>
                <p:cNvPr id="23" name="Rectangle 17">
                  <a:extLst>
                    <a:ext uri="{FF2B5EF4-FFF2-40B4-BE49-F238E27FC236}">
                      <a16:creationId xmlns:a16="http://schemas.microsoft.com/office/drawing/2014/main" id="{ADBB8E56-02EB-4182-8742-24F1C1E1F3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80225" y="2695575"/>
                  <a:ext cx="249238" cy="265113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4400"/>
                </a:p>
              </p:txBody>
            </p:sp>
            <p:sp>
              <p:nvSpPr>
                <p:cNvPr id="24" name="Rectangle 18">
                  <a:extLst>
                    <a:ext uri="{FF2B5EF4-FFF2-40B4-BE49-F238E27FC236}">
                      <a16:creationId xmlns:a16="http://schemas.microsoft.com/office/drawing/2014/main" id="{4A1624A4-FC56-44ED-B72B-D55D88C2B3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80225" y="2960688"/>
                  <a:ext cx="249238" cy="263525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4400"/>
                </a:p>
              </p:txBody>
            </p:sp>
            <p:sp>
              <p:nvSpPr>
                <p:cNvPr id="25" name="Rectangle 19">
                  <a:extLst>
                    <a:ext uri="{FF2B5EF4-FFF2-40B4-BE49-F238E27FC236}">
                      <a16:creationId xmlns:a16="http://schemas.microsoft.com/office/drawing/2014/main" id="{233D5299-D770-4677-918A-1E0315CBE6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80225" y="3224213"/>
                  <a:ext cx="249238" cy="265112"/>
                </a:xfrm>
                <a:prstGeom prst="rect">
                  <a:avLst/>
                </a:prstGeom>
                <a:solidFill>
                  <a:srgbClr val="9933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4400"/>
                </a:p>
              </p:txBody>
            </p:sp>
            <p:sp>
              <p:nvSpPr>
                <p:cNvPr id="26" name="Rectangle 20">
                  <a:extLst>
                    <a:ext uri="{FF2B5EF4-FFF2-40B4-BE49-F238E27FC236}">
                      <a16:creationId xmlns:a16="http://schemas.microsoft.com/office/drawing/2014/main" id="{F5BECFF7-AEFC-43B6-8AEF-21CEABF5F8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129463" y="1371600"/>
                  <a:ext cx="250825" cy="265113"/>
                </a:xfrm>
                <a:prstGeom prst="rect">
                  <a:avLst/>
                </a:prstGeom>
                <a:solidFill>
                  <a:srgbClr val="9933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4400"/>
                </a:p>
              </p:txBody>
            </p:sp>
            <p:sp>
              <p:nvSpPr>
                <p:cNvPr id="27" name="Rectangle 21">
                  <a:extLst>
                    <a:ext uri="{FF2B5EF4-FFF2-40B4-BE49-F238E27FC236}">
                      <a16:creationId xmlns:a16="http://schemas.microsoft.com/office/drawing/2014/main" id="{572100A5-00A7-4904-BF46-1BFBB18CE4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129463" y="1636713"/>
                  <a:ext cx="250825" cy="265112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4400"/>
                </a:p>
              </p:txBody>
            </p:sp>
            <p:sp>
              <p:nvSpPr>
                <p:cNvPr id="28" name="Rectangle 22">
                  <a:extLst>
                    <a:ext uri="{FF2B5EF4-FFF2-40B4-BE49-F238E27FC236}">
                      <a16:creationId xmlns:a16="http://schemas.microsoft.com/office/drawing/2014/main" id="{F37AD662-5FFD-4BD7-93CB-24F5F856AE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129463" y="1901825"/>
                  <a:ext cx="250825" cy="263525"/>
                </a:xfrm>
                <a:prstGeom prst="rect">
                  <a:avLst/>
                </a:prstGeom>
                <a:solidFill>
                  <a:srgbClr val="9933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4400"/>
                </a:p>
              </p:txBody>
            </p:sp>
            <p:sp>
              <p:nvSpPr>
                <p:cNvPr id="29" name="Rectangle 23">
                  <a:extLst>
                    <a:ext uri="{FF2B5EF4-FFF2-40B4-BE49-F238E27FC236}">
                      <a16:creationId xmlns:a16="http://schemas.microsoft.com/office/drawing/2014/main" id="{3FA60B60-7277-4AE0-99ED-68BD7D2393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129463" y="2165350"/>
                  <a:ext cx="250825" cy="265113"/>
                </a:xfrm>
                <a:prstGeom prst="rect">
                  <a:avLst/>
                </a:prstGeom>
                <a:solidFill>
                  <a:srgbClr val="9933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4400"/>
                </a:p>
              </p:txBody>
            </p:sp>
            <p:sp>
              <p:nvSpPr>
                <p:cNvPr id="30" name="Rectangle 24">
                  <a:extLst>
                    <a:ext uri="{FF2B5EF4-FFF2-40B4-BE49-F238E27FC236}">
                      <a16:creationId xmlns:a16="http://schemas.microsoft.com/office/drawing/2014/main" id="{C55B5456-BA0B-4AA2-BC79-9777865C81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129463" y="2430463"/>
                  <a:ext cx="250825" cy="265112"/>
                </a:xfrm>
                <a:prstGeom prst="rect">
                  <a:avLst/>
                </a:prstGeom>
                <a:solidFill>
                  <a:srgbClr val="9933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4400"/>
                </a:p>
              </p:txBody>
            </p:sp>
            <p:sp>
              <p:nvSpPr>
                <p:cNvPr id="31" name="Rectangle 25">
                  <a:extLst>
                    <a:ext uri="{FF2B5EF4-FFF2-40B4-BE49-F238E27FC236}">
                      <a16:creationId xmlns:a16="http://schemas.microsoft.com/office/drawing/2014/main" id="{F7C51C1B-1D77-4BBE-80A4-ABAF910533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129463" y="2695575"/>
                  <a:ext cx="250825" cy="265113"/>
                </a:xfrm>
                <a:prstGeom prst="rect">
                  <a:avLst/>
                </a:prstGeom>
                <a:solidFill>
                  <a:srgbClr val="9933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4400"/>
                </a:p>
              </p:txBody>
            </p:sp>
            <p:sp>
              <p:nvSpPr>
                <p:cNvPr id="32" name="Rectangle 26">
                  <a:extLst>
                    <a:ext uri="{FF2B5EF4-FFF2-40B4-BE49-F238E27FC236}">
                      <a16:creationId xmlns:a16="http://schemas.microsoft.com/office/drawing/2014/main" id="{36DEC3F7-DDC6-4A8D-B9F8-DD76BD49AB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129463" y="2960688"/>
                  <a:ext cx="250825" cy="263525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4400"/>
                </a:p>
              </p:txBody>
            </p:sp>
            <p:sp>
              <p:nvSpPr>
                <p:cNvPr id="33" name="Rectangle 27">
                  <a:extLst>
                    <a:ext uri="{FF2B5EF4-FFF2-40B4-BE49-F238E27FC236}">
                      <a16:creationId xmlns:a16="http://schemas.microsoft.com/office/drawing/2014/main" id="{55EA79C0-F14F-4C25-95E0-62C10002DE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129463" y="3224213"/>
                  <a:ext cx="250825" cy="265112"/>
                </a:xfrm>
                <a:prstGeom prst="rect">
                  <a:avLst/>
                </a:prstGeom>
                <a:solidFill>
                  <a:srgbClr val="9933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4400"/>
                </a:p>
              </p:txBody>
            </p:sp>
            <p:sp>
              <p:nvSpPr>
                <p:cNvPr id="34" name="Rectangle 28">
                  <a:extLst>
                    <a:ext uri="{FF2B5EF4-FFF2-40B4-BE49-F238E27FC236}">
                      <a16:creationId xmlns:a16="http://schemas.microsoft.com/office/drawing/2014/main" id="{FBCABEC3-35DA-46B0-922A-AA78BDD8A7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80288" y="1371600"/>
                  <a:ext cx="249237" cy="265113"/>
                </a:xfrm>
                <a:prstGeom prst="rect">
                  <a:avLst/>
                </a:prstGeom>
                <a:solidFill>
                  <a:srgbClr val="9933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4400"/>
                </a:p>
              </p:txBody>
            </p:sp>
            <p:sp>
              <p:nvSpPr>
                <p:cNvPr id="35" name="Rectangle 29">
                  <a:extLst>
                    <a:ext uri="{FF2B5EF4-FFF2-40B4-BE49-F238E27FC236}">
                      <a16:creationId xmlns:a16="http://schemas.microsoft.com/office/drawing/2014/main" id="{E1CCC786-A171-4245-803C-FC1CC7E482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80288" y="1636713"/>
                  <a:ext cx="249237" cy="265112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4400"/>
                </a:p>
              </p:txBody>
            </p:sp>
            <p:sp>
              <p:nvSpPr>
                <p:cNvPr id="37" name="Rectangle 31">
                  <a:extLst>
                    <a:ext uri="{FF2B5EF4-FFF2-40B4-BE49-F238E27FC236}">
                      <a16:creationId xmlns:a16="http://schemas.microsoft.com/office/drawing/2014/main" id="{9542FBE9-9D28-4F22-B830-D0C1F5C9CE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80288" y="2165350"/>
                  <a:ext cx="249237" cy="265113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4400"/>
                </a:p>
              </p:txBody>
            </p:sp>
            <p:sp>
              <p:nvSpPr>
                <p:cNvPr id="38" name="Rectangle 32">
                  <a:extLst>
                    <a:ext uri="{FF2B5EF4-FFF2-40B4-BE49-F238E27FC236}">
                      <a16:creationId xmlns:a16="http://schemas.microsoft.com/office/drawing/2014/main" id="{190408E4-23F5-4D1F-8E51-E58DD73B73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80288" y="2430463"/>
                  <a:ext cx="249237" cy="265112"/>
                </a:xfrm>
                <a:prstGeom prst="rect">
                  <a:avLst/>
                </a:prstGeom>
                <a:solidFill>
                  <a:srgbClr val="9933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4400"/>
                </a:p>
              </p:txBody>
            </p:sp>
            <p:sp>
              <p:nvSpPr>
                <p:cNvPr id="39" name="Rectangle 33">
                  <a:extLst>
                    <a:ext uri="{FF2B5EF4-FFF2-40B4-BE49-F238E27FC236}">
                      <a16:creationId xmlns:a16="http://schemas.microsoft.com/office/drawing/2014/main" id="{1C3CAB9D-D003-4328-898E-F9FA68FCB5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80288" y="2695575"/>
                  <a:ext cx="249237" cy="265113"/>
                </a:xfrm>
                <a:prstGeom prst="rect">
                  <a:avLst/>
                </a:prstGeom>
                <a:solidFill>
                  <a:srgbClr val="9933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4400"/>
                </a:p>
              </p:txBody>
            </p:sp>
            <p:sp>
              <p:nvSpPr>
                <p:cNvPr id="40" name="Rectangle 34">
                  <a:extLst>
                    <a:ext uri="{FF2B5EF4-FFF2-40B4-BE49-F238E27FC236}">
                      <a16:creationId xmlns:a16="http://schemas.microsoft.com/office/drawing/2014/main" id="{6445F569-70D3-4A99-9028-FB416936B0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80288" y="2960688"/>
                  <a:ext cx="249237" cy="263525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4400"/>
                </a:p>
              </p:txBody>
            </p:sp>
            <p:sp>
              <p:nvSpPr>
                <p:cNvPr id="41" name="Rectangle 35">
                  <a:extLst>
                    <a:ext uri="{FF2B5EF4-FFF2-40B4-BE49-F238E27FC236}">
                      <a16:creationId xmlns:a16="http://schemas.microsoft.com/office/drawing/2014/main" id="{42BC8AD0-E2FC-461C-870D-6A0DF8C692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80288" y="3224213"/>
                  <a:ext cx="249237" cy="265112"/>
                </a:xfrm>
                <a:prstGeom prst="rect">
                  <a:avLst/>
                </a:prstGeom>
                <a:solidFill>
                  <a:srgbClr val="9933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4400"/>
                </a:p>
              </p:txBody>
            </p:sp>
            <p:sp>
              <p:nvSpPr>
                <p:cNvPr id="42" name="Rectangle 36">
                  <a:extLst>
                    <a:ext uri="{FF2B5EF4-FFF2-40B4-BE49-F238E27FC236}">
                      <a16:creationId xmlns:a16="http://schemas.microsoft.com/office/drawing/2014/main" id="{4CBBED9E-9173-4B77-82DB-2BC6811294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29525" y="1371600"/>
                  <a:ext cx="250825" cy="265113"/>
                </a:xfrm>
                <a:prstGeom prst="rect">
                  <a:avLst/>
                </a:prstGeom>
                <a:solidFill>
                  <a:srgbClr val="9933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4400"/>
                </a:p>
              </p:txBody>
            </p:sp>
            <p:sp>
              <p:nvSpPr>
                <p:cNvPr id="43" name="Rectangle 37">
                  <a:extLst>
                    <a:ext uri="{FF2B5EF4-FFF2-40B4-BE49-F238E27FC236}">
                      <a16:creationId xmlns:a16="http://schemas.microsoft.com/office/drawing/2014/main" id="{17837EED-B2FF-4B6C-B061-61F8105983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29525" y="1636713"/>
                  <a:ext cx="250825" cy="265112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4400"/>
                </a:p>
              </p:txBody>
            </p:sp>
            <p:sp>
              <p:nvSpPr>
                <p:cNvPr id="44" name="Rectangle 38">
                  <a:extLst>
                    <a:ext uri="{FF2B5EF4-FFF2-40B4-BE49-F238E27FC236}">
                      <a16:creationId xmlns:a16="http://schemas.microsoft.com/office/drawing/2014/main" id="{60FB4276-B24B-49B5-94F7-B292652449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29525" y="1901825"/>
                  <a:ext cx="250825" cy="263525"/>
                </a:xfrm>
                <a:prstGeom prst="rect">
                  <a:avLst/>
                </a:prstGeom>
                <a:solidFill>
                  <a:srgbClr val="9933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4400"/>
                </a:p>
              </p:txBody>
            </p:sp>
            <p:sp>
              <p:nvSpPr>
                <p:cNvPr id="45" name="Rectangle 39">
                  <a:extLst>
                    <a:ext uri="{FF2B5EF4-FFF2-40B4-BE49-F238E27FC236}">
                      <a16:creationId xmlns:a16="http://schemas.microsoft.com/office/drawing/2014/main" id="{167BC87C-B148-48CD-9D1C-BA0F7A7514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29525" y="2165350"/>
                  <a:ext cx="250825" cy="265113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4400"/>
                </a:p>
              </p:txBody>
            </p:sp>
            <p:sp>
              <p:nvSpPr>
                <p:cNvPr id="46" name="Rectangle 40">
                  <a:extLst>
                    <a:ext uri="{FF2B5EF4-FFF2-40B4-BE49-F238E27FC236}">
                      <a16:creationId xmlns:a16="http://schemas.microsoft.com/office/drawing/2014/main" id="{AAD7471F-1AAC-4DD6-B9D0-2CDF5C5FB1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29525" y="2430463"/>
                  <a:ext cx="250825" cy="265112"/>
                </a:xfrm>
                <a:prstGeom prst="rect">
                  <a:avLst/>
                </a:prstGeom>
                <a:solidFill>
                  <a:srgbClr val="9933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4400"/>
                </a:p>
              </p:txBody>
            </p:sp>
            <p:sp>
              <p:nvSpPr>
                <p:cNvPr id="47" name="Rectangle 41">
                  <a:extLst>
                    <a:ext uri="{FF2B5EF4-FFF2-40B4-BE49-F238E27FC236}">
                      <a16:creationId xmlns:a16="http://schemas.microsoft.com/office/drawing/2014/main" id="{1B61305B-9675-4A6D-91AC-0F793DBD38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29525" y="2695575"/>
                  <a:ext cx="250825" cy="265113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4400" dirty="0"/>
                </a:p>
              </p:txBody>
            </p:sp>
            <p:sp>
              <p:nvSpPr>
                <p:cNvPr id="48" name="Rectangle 42">
                  <a:extLst>
                    <a:ext uri="{FF2B5EF4-FFF2-40B4-BE49-F238E27FC236}">
                      <a16:creationId xmlns:a16="http://schemas.microsoft.com/office/drawing/2014/main" id="{0DD901DA-5295-4280-B31D-1DA78013BD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29525" y="2960688"/>
                  <a:ext cx="250825" cy="263525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4400"/>
                </a:p>
              </p:txBody>
            </p:sp>
            <p:sp>
              <p:nvSpPr>
                <p:cNvPr id="49" name="Rectangle 43">
                  <a:extLst>
                    <a:ext uri="{FF2B5EF4-FFF2-40B4-BE49-F238E27FC236}">
                      <a16:creationId xmlns:a16="http://schemas.microsoft.com/office/drawing/2014/main" id="{45E33F90-292B-4E7B-917F-82B3C9E6B7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29525" y="3224213"/>
                  <a:ext cx="250825" cy="265112"/>
                </a:xfrm>
                <a:prstGeom prst="rect">
                  <a:avLst/>
                </a:prstGeom>
                <a:solidFill>
                  <a:srgbClr val="9933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4400"/>
                </a:p>
              </p:txBody>
            </p:sp>
            <p:sp>
              <p:nvSpPr>
                <p:cNvPr id="50" name="Rectangle 44">
                  <a:extLst>
                    <a:ext uri="{FF2B5EF4-FFF2-40B4-BE49-F238E27FC236}">
                      <a16:creationId xmlns:a16="http://schemas.microsoft.com/office/drawing/2014/main" id="{BC50C399-5B9A-4166-8921-9B9E1B071B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80350" y="1371600"/>
                  <a:ext cx="249238" cy="265113"/>
                </a:xfrm>
                <a:prstGeom prst="rect">
                  <a:avLst/>
                </a:prstGeom>
                <a:solidFill>
                  <a:srgbClr val="9933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4400"/>
                </a:p>
              </p:txBody>
            </p:sp>
            <p:sp>
              <p:nvSpPr>
                <p:cNvPr id="51" name="Rectangle 45">
                  <a:extLst>
                    <a:ext uri="{FF2B5EF4-FFF2-40B4-BE49-F238E27FC236}">
                      <a16:creationId xmlns:a16="http://schemas.microsoft.com/office/drawing/2014/main" id="{33F66C28-B35B-4164-8DBC-70AE7E7F90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80350" y="1636713"/>
                  <a:ext cx="249238" cy="265112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4400"/>
                </a:p>
              </p:txBody>
            </p:sp>
            <p:sp>
              <p:nvSpPr>
                <p:cNvPr id="52" name="Rectangle 46">
                  <a:extLst>
                    <a:ext uri="{FF2B5EF4-FFF2-40B4-BE49-F238E27FC236}">
                      <a16:creationId xmlns:a16="http://schemas.microsoft.com/office/drawing/2014/main" id="{48F37FED-27C9-4A57-A0EE-FFEB179A3B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80350" y="1901825"/>
                  <a:ext cx="249238" cy="263525"/>
                </a:xfrm>
                <a:prstGeom prst="rect">
                  <a:avLst/>
                </a:prstGeom>
                <a:solidFill>
                  <a:srgbClr val="9933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4400"/>
                </a:p>
              </p:txBody>
            </p:sp>
            <p:sp>
              <p:nvSpPr>
                <p:cNvPr id="54" name="Rectangle 48">
                  <a:extLst>
                    <a:ext uri="{FF2B5EF4-FFF2-40B4-BE49-F238E27FC236}">
                      <a16:creationId xmlns:a16="http://schemas.microsoft.com/office/drawing/2014/main" id="{A31067EC-9EB6-4854-B817-1BF260BD3B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80350" y="2430463"/>
                  <a:ext cx="249238" cy="265112"/>
                </a:xfrm>
                <a:prstGeom prst="rect">
                  <a:avLst/>
                </a:prstGeom>
                <a:solidFill>
                  <a:srgbClr val="9933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4400"/>
                </a:p>
              </p:txBody>
            </p:sp>
            <p:sp>
              <p:nvSpPr>
                <p:cNvPr id="56" name="Rectangle 50">
                  <a:extLst>
                    <a:ext uri="{FF2B5EF4-FFF2-40B4-BE49-F238E27FC236}">
                      <a16:creationId xmlns:a16="http://schemas.microsoft.com/office/drawing/2014/main" id="{A64AF298-65A7-42C6-BA97-5DCF20015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80350" y="2960688"/>
                  <a:ext cx="249238" cy="263525"/>
                </a:xfrm>
                <a:prstGeom prst="rect">
                  <a:avLst/>
                </a:prstGeom>
                <a:solidFill>
                  <a:srgbClr val="9933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4400"/>
                </a:p>
              </p:txBody>
            </p:sp>
            <p:sp>
              <p:nvSpPr>
                <p:cNvPr id="57" name="Rectangle 51">
                  <a:extLst>
                    <a:ext uri="{FF2B5EF4-FFF2-40B4-BE49-F238E27FC236}">
                      <a16:creationId xmlns:a16="http://schemas.microsoft.com/office/drawing/2014/main" id="{D61649A1-5997-469A-9849-6B6ECC9F21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80350" y="3224213"/>
                  <a:ext cx="249238" cy="265112"/>
                </a:xfrm>
                <a:prstGeom prst="rect">
                  <a:avLst/>
                </a:prstGeom>
                <a:solidFill>
                  <a:srgbClr val="9933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4400"/>
                </a:p>
              </p:txBody>
            </p:sp>
            <p:sp>
              <p:nvSpPr>
                <p:cNvPr id="58" name="Rectangle 52">
                  <a:extLst>
                    <a:ext uri="{FF2B5EF4-FFF2-40B4-BE49-F238E27FC236}">
                      <a16:creationId xmlns:a16="http://schemas.microsoft.com/office/drawing/2014/main" id="{67009C5D-E336-4053-997A-0F596B9A3F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29588" y="1371600"/>
                  <a:ext cx="250825" cy="265113"/>
                </a:xfrm>
                <a:prstGeom prst="rect">
                  <a:avLst/>
                </a:prstGeom>
                <a:solidFill>
                  <a:srgbClr val="9933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4400"/>
                </a:p>
              </p:txBody>
            </p:sp>
            <p:sp>
              <p:nvSpPr>
                <p:cNvPr id="59" name="Rectangle 53">
                  <a:extLst>
                    <a:ext uri="{FF2B5EF4-FFF2-40B4-BE49-F238E27FC236}">
                      <a16:creationId xmlns:a16="http://schemas.microsoft.com/office/drawing/2014/main" id="{16F030C4-C77A-48BD-8D81-322AC40608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29588" y="1636713"/>
                  <a:ext cx="250825" cy="265112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4400"/>
                </a:p>
              </p:txBody>
            </p:sp>
            <p:sp>
              <p:nvSpPr>
                <p:cNvPr id="61" name="Rectangle 55">
                  <a:extLst>
                    <a:ext uri="{FF2B5EF4-FFF2-40B4-BE49-F238E27FC236}">
                      <a16:creationId xmlns:a16="http://schemas.microsoft.com/office/drawing/2014/main" id="{AC90DE7D-F59D-4A0D-B75E-70702B228F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29588" y="2165350"/>
                  <a:ext cx="250825" cy="265113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4400"/>
                </a:p>
              </p:txBody>
            </p:sp>
            <p:sp>
              <p:nvSpPr>
                <p:cNvPr id="62" name="Rectangle 56">
                  <a:extLst>
                    <a:ext uri="{FF2B5EF4-FFF2-40B4-BE49-F238E27FC236}">
                      <a16:creationId xmlns:a16="http://schemas.microsoft.com/office/drawing/2014/main" id="{32A89E5C-0E6F-4D9E-BC54-122275F9B4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29588" y="2430463"/>
                  <a:ext cx="250825" cy="265112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4400"/>
                </a:p>
              </p:txBody>
            </p:sp>
            <p:sp>
              <p:nvSpPr>
                <p:cNvPr id="63" name="Rectangle 57">
                  <a:extLst>
                    <a:ext uri="{FF2B5EF4-FFF2-40B4-BE49-F238E27FC236}">
                      <a16:creationId xmlns:a16="http://schemas.microsoft.com/office/drawing/2014/main" id="{3114C286-6AE0-49AB-878A-CBCC58AD5E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29588" y="2695575"/>
                  <a:ext cx="250825" cy="265113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4400"/>
                </a:p>
              </p:txBody>
            </p:sp>
            <p:sp>
              <p:nvSpPr>
                <p:cNvPr id="64" name="Rectangle 58">
                  <a:extLst>
                    <a:ext uri="{FF2B5EF4-FFF2-40B4-BE49-F238E27FC236}">
                      <a16:creationId xmlns:a16="http://schemas.microsoft.com/office/drawing/2014/main" id="{49E391A0-51CE-4DA5-9E26-42B005E90B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29588" y="2960688"/>
                  <a:ext cx="250825" cy="263525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4400"/>
                </a:p>
              </p:txBody>
            </p:sp>
            <p:sp>
              <p:nvSpPr>
                <p:cNvPr id="65" name="Rectangle 59">
                  <a:extLst>
                    <a:ext uri="{FF2B5EF4-FFF2-40B4-BE49-F238E27FC236}">
                      <a16:creationId xmlns:a16="http://schemas.microsoft.com/office/drawing/2014/main" id="{AA7EE05B-2F25-4573-AD25-C7BFB8BE7E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29588" y="3224213"/>
                  <a:ext cx="250825" cy="265112"/>
                </a:xfrm>
                <a:prstGeom prst="rect">
                  <a:avLst/>
                </a:prstGeom>
                <a:solidFill>
                  <a:srgbClr val="9933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4400"/>
                </a:p>
              </p:txBody>
            </p:sp>
            <p:sp>
              <p:nvSpPr>
                <p:cNvPr id="66" name="Rectangle 60">
                  <a:extLst>
                    <a:ext uri="{FF2B5EF4-FFF2-40B4-BE49-F238E27FC236}">
                      <a16:creationId xmlns:a16="http://schemas.microsoft.com/office/drawing/2014/main" id="{3958877F-9052-4C72-9B5A-4603AA37CE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80413" y="1371600"/>
                  <a:ext cx="249237" cy="265113"/>
                </a:xfrm>
                <a:prstGeom prst="rect">
                  <a:avLst/>
                </a:prstGeom>
                <a:solidFill>
                  <a:srgbClr val="9933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4400"/>
                </a:p>
              </p:txBody>
            </p:sp>
            <p:sp>
              <p:nvSpPr>
                <p:cNvPr id="67" name="Rectangle 61">
                  <a:extLst>
                    <a:ext uri="{FF2B5EF4-FFF2-40B4-BE49-F238E27FC236}">
                      <a16:creationId xmlns:a16="http://schemas.microsoft.com/office/drawing/2014/main" id="{192FEAF7-9543-4DB2-80F6-B64DF19C4B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80413" y="1636713"/>
                  <a:ext cx="249237" cy="265112"/>
                </a:xfrm>
                <a:prstGeom prst="rect">
                  <a:avLst/>
                </a:prstGeom>
                <a:solidFill>
                  <a:srgbClr val="9933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4400"/>
                </a:p>
              </p:txBody>
            </p:sp>
            <p:sp>
              <p:nvSpPr>
                <p:cNvPr id="68" name="Rectangle 62">
                  <a:extLst>
                    <a:ext uri="{FF2B5EF4-FFF2-40B4-BE49-F238E27FC236}">
                      <a16:creationId xmlns:a16="http://schemas.microsoft.com/office/drawing/2014/main" id="{91565E17-BCCE-489E-9B30-24610558F2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80413" y="1901825"/>
                  <a:ext cx="249237" cy="263525"/>
                </a:xfrm>
                <a:prstGeom prst="rect">
                  <a:avLst/>
                </a:prstGeom>
                <a:solidFill>
                  <a:srgbClr val="9933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4400"/>
                </a:p>
              </p:txBody>
            </p:sp>
            <p:sp>
              <p:nvSpPr>
                <p:cNvPr id="69" name="Rectangle 63">
                  <a:extLst>
                    <a:ext uri="{FF2B5EF4-FFF2-40B4-BE49-F238E27FC236}">
                      <a16:creationId xmlns:a16="http://schemas.microsoft.com/office/drawing/2014/main" id="{58B6370F-EA56-422A-8F32-9275FE303C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80413" y="2165350"/>
                  <a:ext cx="249237" cy="265113"/>
                </a:xfrm>
                <a:prstGeom prst="rect">
                  <a:avLst/>
                </a:prstGeom>
                <a:solidFill>
                  <a:srgbClr val="9933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4400"/>
                </a:p>
              </p:txBody>
            </p:sp>
            <p:sp>
              <p:nvSpPr>
                <p:cNvPr id="70" name="Rectangle 64">
                  <a:extLst>
                    <a:ext uri="{FF2B5EF4-FFF2-40B4-BE49-F238E27FC236}">
                      <a16:creationId xmlns:a16="http://schemas.microsoft.com/office/drawing/2014/main" id="{0CFB0DAB-96D1-4005-A86A-637EE17AD1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80413" y="2430463"/>
                  <a:ext cx="249237" cy="265112"/>
                </a:xfrm>
                <a:prstGeom prst="rect">
                  <a:avLst/>
                </a:prstGeom>
                <a:solidFill>
                  <a:srgbClr val="9933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4400"/>
                </a:p>
              </p:txBody>
            </p:sp>
            <p:sp>
              <p:nvSpPr>
                <p:cNvPr id="71" name="Rectangle 65">
                  <a:extLst>
                    <a:ext uri="{FF2B5EF4-FFF2-40B4-BE49-F238E27FC236}">
                      <a16:creationId xmlns:a16="http://schemas.microsoft.com/office/drawing/2014/main" id="{0AD37144-E702-455D-B355-B707CF4084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80413" y="2695575"/>
                  <a:ext cx="249237" cy="265113"/>
                </a:xfrm>
                <a:prstGeom prst="rect">
                  <a:avLst/>
                </a:prstGeom>
                <a:solidFill>
                  <a:srgbClr val="9933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4400"/>
                </a:p>
              </p:txBody>
            </p:sp>
            <p:sp>
              <p:nvSpPr>
                <p:cNvPr id="72" name="Rectangle 66">
                  <a:extLst>
                    <a:ext uri="{FF2B5EF4-FFF2-40B4-BE49-F238E27FC236}">
                      <a16:creationId xmlns:a16="http://schemas.microsoft.com/office/drawing/2014/main" id="{CF31F87F-AD9E-479E-B61F-628B0BBA4E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80413" y="2960688"/>
                  <a:ext cx="249237" cy="263525"/>
                </a:xfrm>
                <a:prstGeom prst="rect">
                  <a:avLst/>
                </a:prstGeom>
                <a:solidFill>
                  <a:srgbClr val="9933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4400"/>
                </a:p>
              </p:txBody>
            </p:sp>
            <p:sp>
              <p:nvSpPr>
                <p:cNvPr id="73" name="Rectangle 67">
                  <a:extLst>
                    <a:ext uri="{FF2B5EF4-FFF2-40B4-BE49-F238E27FC236}">
                      <a16:creationId xmlns:a16="http://schemas.microsoft.com/office/drawing/2014/main" id="{8953E549-AD4F-4055-B1FA-E55A8C35C7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80413" y="3224213"/>
                  <a:ext cx="249237" cy="265112"/>
                </a:xfrm>
                <a:prstGeom prst="rect">
                  <a:avLst/>
                </a:prstGeom>
                <a:solidFill>
                  <a:srgbClr val="9933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4400"/>
                </a:p>
              </p:txBody>
            </p:sp>
          </p:grpSp>
          <p:sp>
            <p:nvSpPr>
              <p:cNvPr id="105" name="Rectangle 30">
                <a:extLst>
                  <a:ext uri="{FF2B5EF4-FFF2-40B4-BE49-F238E27FC236}">
                    <a16:creationId xmlns:a16="http://schemas.microsoft.com/office/drawing/2014/main" id="{800AB464-4773-4F09-8B8E-BBEDC8D76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7152" y="3121269"/>
                <a:ext cx="484362" cy="49079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/>
              </a:p>
            </p:txBody>
          </p:sp>
          <p:sp>
            <p:nvSpPr>
              <p:cNvPr id="106" name="Rectangle 54">
                <a:extLst>
                  <a:ext uri="{FF2B5EF4-FFF2-40B4-BE49-F238E27FC236}">
                    <a16:creationId xmlns:a16="http://schemas.microsoft.com/office/drawing/2014/main" id="{147F7247-615C-4902-B9B7-515AC39771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5957" y="3609518"/>
                <a:ext cx="487448" cy="490794"/>
              </a:xfrm>
              <a:prstGeom prst="rect">
                <a:avLst/>
              </a:prstGeom>
              <a:solidFill>
                <a:srgbClr val="9933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 dirty="0"/>
              </a:p>
            </p:txBody>
          </p:sp>
          <p:sp>
            <p:nvSpPr>
              <p:cNvPr id="107" name="Rectangle 30">
                <a:extLst>
                  <a:ext uri="{FF2B5EF4-FFF2-40B4-BE49-F238E27FC236}">
                    <a16:creationId xmlns:a16="http://schemas.microsoft.com/office/drawing/2014/main" id="{1C8565EC-0BAD-4960-B4AC-2981C2320F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020" y="3121269"/>
                <a:ext cx="484362" cy="49079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400"/>
              </a:p>
            </p:txBody>
          </p:sp>
        </p:grpSp>
        <p:sp>
          <p:nvSpPr>
            <p:cNvPr id="111" name="Rectangle 41">
              <a:extLst>
                <a:ext uri="{FF2B5EF4-FFF2-40B4-BE49-F238E27FC236}">
                  <a16:creationId xmlns:a16="http://schemas.microsoft.com/office/drawing/2014/main" id="{5C1D4EA9-CC94-44B9-B253-B7572D147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6964" y="4498129"/>
              <a:ext cx="487448" cy="49375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4400" dirty="0"/>
            </a:p>
          </p:txBody>
        </p:sp>
      </p:grpSp>
      <p:sp>
        <p:nvSpPr>
          <p:cNvPr id="152" name="Arrow: Right 151">
            <a:extLst>
              <a:ext uri="{FF2B5EF4-FFF2-40B4-BE49-F238E27FC236}">
                <a16:creationId xmlns:a16="http://schemas.microsoft.com/office/drawing/2014/main" id="{0EA6A9EA-7E55-4543-A6CC-333C5FD88CD8}"/>
              </a:ext>
            </a:extLst>
          </p:cNvPr>
          <p:cNvSpPr/>
          <p:nvPr/>
        </p:nvSpPr>
        <p:spPr bwMode="auto">
          <a:xfrm>
            <a:off x="201216" y="2238583"/>
            <a:ext cx="1391067" cy="1035024"/>
          </a:xfrm>
          <a:prstGeom prst="rightArrow">
            <a:avLst/>
          </a:prstGeom>
          <a:solidFill>
            <a:srgbClr val="FFC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start</a:t>
            </a:r>
          </a:p>
        </p:txBody>
      </p:sp>
      <p:sp>
        <p:nvSpPr>
          <p:cNvPr id="131" name="Arrow: Left 130">
            <a:extLst>
              <a:ext uri="{FF2B5EF4-FFF2-40B4-BE49-F238E27FC236}">
                <a16:creationId xmlns:a16="http://schemas.microsoft.com/office/drawing/2014/main" id="{81C786CB-F06C-4B9D-B957-8557B9184E83}"/>
              </a:ext>
            </a:extLst>
          </p:cNvPr>
          <p:cNvSpPr/>
          <p:nvPr/>
        </p:nvSpPr>
        <p:spPr bwMode="auto">
          <a:xfrm>
            <a:off x="4489304" y="4736681"/>
            <a:ext cx="1339215" cy="1015154"/>
          </a:xfrm>
          <a:prstGeom prst="leftArrow">
            <a:avLst/>
          </a:prstGeom>
          <a:solidFill>
            <a:srgbClr val="FFC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goal</a:t>
            </a: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92A1E0BF-A4D2-4AF2-AA1B-DA25C37FAFBA}"/>
              </a:ext>
            </a:extLst>
          </p:cNvPr>
          <p:cNvSpPr/>
          <p:nvPr/>
        </p:nvSpPr>
        <p:spPr bwMode="auto">
          <a:xfrm rot="5949434">
            <a:off x="-719769" y="105096"/>
            <a:ext cx="3534447" cy="3252343"/>
          </a:xfrm>
          <a:prstGeom prst="arc">
            <a:avLst>
              <a:gd name="adj1" fmla="val 16509488"/>
              <a:gd name="adj2" fmla="val 20783725"/>
            </a:avLst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98" name="Arc 197">
            <a:extLst>
              <a:ext uri="{FF2B5EF4-FFF2-40B4-BE49-F238E27FC236}">
                <a16:creationId xmlns:a16="http://schemas.microsoft.com/office/drawing/2014/main" id="{A5EBFA82-37D9-454B-B928-880FB9F0AC07}"/>
              </a:ext>
            </a:extLst>
          </p:cNvPr>
          <p:cNvSpPr/>
          <p:nvPr/>
        </p:nvSpPr>
        <p:spPr bwMode="auto">
          <a:xfrm rot="5679257">
            <a:off x="-452500" y="375954"/>
            <a:ext cx="3534447" cy="3252343"/>
          </a:xfrm>
          <a:prstGeom prst="arc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99" name="Arc 198">
            <a:extLst>
              <a:ext uri="{FF2B5EF4-FFF2-40B4-BE49-F238E27FC236}">
                <a16:creationId xmlns:a16="http://schemas.microsoft.com/office/drawing/2014/main" id="{67793D58-34B5-4B2B-A285-3202E2324F3C}"/>
              </a:ext>
            </a:extLst>
          </p:cNvPr>
          <p:cNvSpPr/>
          <p:nvPr/>
        </p:nvSpPr>
        <p:spPr bwMode="auto">
          <a:xfrm rot="5811974">
            <a:off x="-963488" y="-273179"/>
            <a:ext cx="4364969" cy="4363897"/>
          </a:xfrm>
          <a:prstGeom prst="arc">
            <a:avLst>
              <a:gd name="adj1" fmla="val 16200000"/>
              <a:gd name="adj2" fmla="val 21203293"/>
            </a:avLst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00" name="Arc 199">
            <a:extLst>
              <a:ext uri="{FF2B5EF4-FFF2-40B4-BE49-F238E27FC236}">
                <a16:creationId xmlns:a16="http://schemas.microsoft.com/office/drawing/2014/main" id="{EE897283-12A5-47A2-B8C6-137BCF586D9F}"/>
              </a:ext>
            </a:extLst>
          </p:cNvPr>
          <p:cNvSpPr/>
          <p:nvPr/>
        </p:nvSpPr>
        <p:spPr bwMode="auto">
          <a:xfrm rot="5553379">
            <a:off x="-1186209" y="-569214"/>
            <a:ext cx="4622774" cy="5313153"/>
          </a:xfrm>
          <a:prstGeom prst="arc">
            <a:avLst>
              <a:gd name="adj1" fmla="val 16200000"/>
              <a:gd name="adj2" fmla="val 21203293"/>
            </a:avLst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46" name="Text Box 87">
            <a:extLst>
              <a:ext uri="{FF2B5EF4-FFF2-40B4-BE49-F238E27FC236}">
                <a16:creationId xmlns:a16="http://schemas.microsoft.com/office/drawing/2014/main" id="{0A72E25E-5110-492D-8465-D23573FCD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8292" y="2483806"/>
            <a:ext cx="57419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4C8B87CB-1739-44B5-8FCC-3F1FDB656994}"/>
              </a:ext>
            </a:extLst>
          </p:cNvPr>
          <p:cNvSpPr/>
          <p:nvPr/>
        </p:nvSpPr>
        <p:spPr bwMode="auto">
          <a:xfrm>
            <a:off x="1620869" y="2533597"/>
            <a:ext cx="493618" cy="49375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0000">
                <a:alpha val="40000"/>
              </a:srgbClr>
            </a:glow>
          </a:effectLst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53" name="Text Box 87">
            <a:extLst>
              <a:ext uri="{FF2B5EF4-FFF2-40B4-BE49-F238E27FC236}">
                <a16:creationId xmlns:a16="http://schemas.microsoft.com/office/drawing/2014/main" id="{A2170D95-92C5-4E6F-A96D-F849F14F6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1776" y="2469745"/>
            <a:ext cx="57419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155" name="Text Box 87">
            <a:extLst>
              <a:ext uri="{FF2B5EF4-FFF2-40B4-BE49-F238E27FC236}">
                <a16:creationId xmlns:a16="http://schemas.microsoft.com/office/drawing/2014/main" id="{50DBB188-5931-4D2A-9FAB-34CB25A17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873" y="2993676"/>
            <a:ext cx="57419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75CFB5C7-19B4-4DF0-A6EC-101FDC3BFEA0}"/>
              </a:ext>
            </a:extLst>
          </p:cNvPr>
          <p:cNvSpPr/>
          <p:nvPr/>
        </p:nvSpPr>
        <p:spPr bwMode="auto">
          <a:xfrm>
            <a:off x="2104524" y="2533349"/>
            <a:ext cx="493618" cy="49375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0000">
                <a:alpha val="40000"/>
              </a:srgbClr>
            </a:glow>
          </a:effectLst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58" name="Text Box 87">
            <a:extLst>
              <a:ext uri="{FF2B5EF4-FFF2-40B4-BE49-F238E27FC236}">
                <a16:creationId xmlns:a16="http://schemas.microsoft.com/office/drawing/2014/main" id="{286D116D-4B5F-4B52-8AFD-2DE7BFDD3A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0102" y="2468266"/>
            <a:ext cx="57419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7FEFF814-4C08-4CFC-A3A6-FF6A71CFBC7C}"/>
              </a:ext>
            </a:extLst>
          </p:cNvPr>
          <p:cNvSpPr/>
          <p:nvPr/>
        </p:nvSpPr>
        <p:spPr bwMode="auto">
          <a:xfrm>
            <a:off x="1603990" y="3019688"/>
            <a:ext cx="493618" cy="49375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0000">
                <a:alpha val="40000"/>
              </a:srgbClr>
            </a:glow>
          </a:effectLst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60" name="Text Box 87">
            <a:extLst>
              <a:ext uri="{FF2B5EF4-FFF2-40B4-BE49-F238E27FC236}">
                <a16:creationId xmlns:a16="http://schemas.microsoft.com/office/drawing/2014/main" id="{7A64FCFE-B4A2-4350-A036-E1188E2FA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2516" y="3471309"/>
            <a:ext cx="57419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D423DE6C-EFCD-4ED0-8385-57F9DEEE4C13}"/>
              </a:ext>
            </a:extLst>
          </p:cNvPr>
          <p:cNvSpPr/>
          <p:nvPr/>
        </p:nvSpPr>
        <p:spPr bwMode="auto">
          <a:xfrm>
            <a:off x="2578815" y="2529039"/>
            <a:ext cx="493618" cy="49375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0000">
                <a:alpha val="40000"/>
              </a:srgbClr>
            </a:glow>
          </a:effectLst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69" name="Text Box 87">
            <a:extLst>
              <a:ext uri="{FF2B5EF4-FFF2-40B4-BE49-F238E27FC236}">
                <a16:creationId xmlns:a16="http://schemas.microsoft.com/office/drawing/2014/main" id="{A316E57F-2037-4707-97C9-618AA8929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1908" y="2475246"/>
            <a:ext cx="57419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170" name="Text Box 87">
            <a:extLst>
              <a:ext uri="{FF2B5EF4-FFF2-40B4-BE49-F238E27FC236}">
                <a16:creationId xmlns:a16="http://schemas.microsoft.com/office/drawing/2014/main" id="{D4D9135C-5E37-435F-83D9-84F55A06D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0239" y="2989447"/>
            <a:ext cx="57419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E229230F-FD51-489F-B502-F0CA979A895A}"/>
              </a:ext>
            </a:extLst>
          </p:cNvPr>
          <p:cNvSpPr/>
          <p:nvPr/>
        </p:nvSpPr>
        <p:spPr bwMode="auto">
          <a:xfrm>
            <a:off x="1594683" y="3502886"/>
            <a:ext cx="493618" cy="49375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0000">
                <a:alpha val="40000"/>
              </a:srgbClr>
            </a:glow>
          </a:effectLst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C065CA30-5D1F-4BE7-A0D7-9E00FDC1C425}"/>
              </a:ext>
            </a:extLst>
          </p:cNvPr>
          <p:cNvSpPr/>
          <p:nvPr/>
        </p:nvSpPr>
        <p:spPr bwMode="auto">
          <a:xfrm>
            <a:off x="3052875" y="2530309"/>
            <a:ext cx="493618" cy="49375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0000">
                <a:alpha val="40000"/>
              </a:srgbClr>
            </a:glow>
          </a:effectLst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73" name="Text Box 87">
            <a:extLst>
              <a:ext uri="{FF2B5EF4-FFF2-40B4-BE49-F238E27FC236}">
                <a16:creationId xmlns:a16="http://schemas.microsoft.com/office/drawing/2014/main" id="{04310A4F-C28D-4606-AC61-72288D3D01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3589" y="2483806"/>
            <a:ext cx="57419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174" name="Rectangle: Rounded Corners 173">
            <a:extLst>
              <a:ext uri="{FF2B5EF4-FFF2-40B4-BE49-F238E27FC236}">
                <a16:creationId xmlns:a16="http://schemas.microsoft.com/office/drawing/2014/main" id="{BF63FD40-9B3C-4D45-8C0F-5E6C8C3936E6}"/>
              </a:ext>
            </a:extLst>
          </p:cNvPr>
          <p:cNvSpPr/>
          <p:nvPr/>
        </p:nvSpPr>
        <p:spPr bwMode="auto">
          <a:xfrm>
            <a:off x="2581421" y="3023856"/>
            <a:ext cx="493618" cy="49375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0000">
                <a:alpha val="40000"/>
              </a:srgbClr>
            </a:glow>
          </a:effectLst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75" name="Text Box 87">
            <a:extLst>
              <a:ext uri="{FF2B5EF4-FFF2-40B4-BE49-F238E27FC236}">
                <a16:creationId xmlns:a16="http://schemas.microsoft.com/office/drawing/2014/main" id="{37A919BA-1761-45B8-AF4B-2FA907A78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0238" y="3447209"/>
            <a:ext cx="57419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179629D5-D399-4C8A-9363-0D48D8372E21}"/>
              </a:ext>
            </a:extLst>
          </p:cNvPr>
          <p:cNvSpPr/>
          <p:nvPr/>
        </p:nvSpPr>
        <p:spPr bwMode="auto">
          <a:xfrm>
            <a:off x="3544521" y="2541119"/>
            <a:ext cx="493618" cy="49375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0000">
                <a:alpha val="40000"/>
              </a:srgbClr>
            </a:glow>
          </a:effectLst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78" name="Text Box 87">
            <a:extLst>
              <a:ext uri="{FF2B5EF4-FFF2-40B4-BE49-F238E27FC236}">
                <a16:creationId xmlns:a16="http://schemas.microsoft.com/office/drawing/2014/main" id="{96449ADC-BDAD-40C0-8A4E-C88007C8C0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9871" y="2483806"/>
            <a:ext cx="57419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179" name="Rectangle: Rounded Corners 178">
            <a:extLst>
              <a:ext uri="{FF2B5EF4-FFF2-40B4-BE49-F238E27FC236}">
                <a16:creationId xmlns:a16="http://schemas.microsoft.com/office/drawing/2014/main" id="{DA13EFC6-6088-41A4-94CD-DEA05827F030}"/>
              </a:ext>
            </a:extLst>
          </p:cNvPr>
          <p:cNvSpPr/>
          <p:nvPr/>
        </p:nvSpPr>
        <p:spPr bwMode="auto">
          <a:xfrm>
            <a:off x="2559680" y="3502886"/>
            <a:ext cx="493618" cy="49375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0000">
                <a:alpha val="40000"/>
              </a:srgbClr>
            </a:glow>
          </a:effectLst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80" name="Text Box 87">
            <a:extLst>
              <a:ext uri="{FF2B5EF4-FFF2-40B4-BE49-F238E27FC236}">
                <a16:creationId xmlns:a16="http://schemas.microsoft.com/office/drawing/2014/main" id="{446CE0DE-E3B1-4133-88CF-47D27E57CA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1908" y="3450699"/>
            <a:ext cx="57419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181" name="Rectangle: Rounded Corners 180">
            <a:extLst>
              <a:ext uri="{FF2B5EF4-FFF2-40B4-BE49-F238E27FC236}">
                <a16:creationId xmlns:a16="http://schemas.microsoft.com/office/drawing/2014/main" id="{E62A1AD6-4F80-4CE3-A147-49B17A1F87CF}"/>
              </a:ext>
            </a:extLst>
          </p:cNvPr>
          <p:cNvSpPr/>
          <p:nvPr/>
        </p:nvSpPr>
        <p:spPr bwMode="auto">
          <a:xfrm>
            <a:off x="4047486" y="2541129"/>
            <a:ext cx="493618" cy="49375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0000">
                <a:alpha val="40000"/>
              </a:srgbClr>
            </a:glow>
          </a:effectLst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82" name="Text Box 87">
            <a:extLst>
              <a:ext uri="{FF2B5EF4-FFF2-40B4-BE49-F238E27FC236}">
                <a16:creationId xmlns:a16="http://schemas.microsoft.com/office/drawing/2014/main" id="{9C39EBFA-9A2D-4D08-A057-CD472E9AB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6802" y="2988541"/>
            <a:ext cx="57419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183" name="Rectangle: Rounded Corners 182">
            <a:extLst>
              <a:ext uri="{FF2B5EF4-FFF2-40B4-BE49-F238E27FC236}">
                <a16:creationId xmlns:a16="http://schemas.microsoft.com/office/drawing/2014/main" id="{5A9BBD7F-3B03-4410-8336-EBF3671F2293}"/>
              </a:ext>
            </a:extLst>
          </p:cNvPr>
          <p:cNvSpPr/>
          <p:nvPr/>
        </p:nvSpPr>
        <p:spPr bwMode="auto">
          <a:xfrm>
            <a:off x="3082300" y="3515803"/>
            <a:ext cx="493618" cy="49375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0000">
                <a:alpha val="40000"/>
              </a:srgbClr>
            </a:glow>
          </a:effectLst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84" name="Rectangle: Rounded Corners 183">
            <a:extLst>
              <a:ext uri="{FF2B5EF4-FFF2-40B4-BE49-F238E27FC236}">
                <a16:creationId xmlns:a16="http://schemas.microsoft.com/office/drawing/2014/main" id="{1D74A1E2-B350-4C21-8901-2E78614FAB83}"/>
              </a:ext>
            </a:extLst>
          </p:cNvPr>
          <p:cNvSpPr/>
          <p:nvPr/>
        </p:nvSpPr>
        <p:spPr bwMode="auto">
          <a:xfrm>
            <a:off x="4047340" y="3042925"/>
            <a:ext cx="493618" cy="49375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0000">
                <a:alpha val="40000"/>
              </a:srgbClr>
            </a:glow>
          </a:effectLst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86" name="Text Box 87">
            <a:extLst>
              <a:ext uri="{FF2B5EF4-FFF2-40B4-BE49-F238E27FC236}">
                <a16:creationId xmlns:a16="http://schemas.microsoft.com/office/drawing/2014/main" id="{3EED9A83-F3D0-42ED-9BD3-AD32C4D47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6954" y="3482291"/>
            <a:ext cx="57419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187" name="Rectangle: Rounded Corners 186">
            <a:extLst>
              <a:ext uri="{FF2B5EF4-FFF2-40B4-BE49-F238E27FC236}">
                <a16:creationId xmlns:a16="http://schemas.microsoft.com/office/drawing/2014/main" id="{4A7F4B61-6AD5-417C-AFE3-C4F9A6C227A3}"/>
              </a:ext>
            </a:extLst>
          </p:cNvPr>
          <p:cNvSpPr/>
          <p:nvPr/>
        </p:nvSpPr>
        <p:spPr bwMode="auto">
          <a:xfrm>
            <a:off x="4047340" y="3535197"/>
            <a:ext cx="493618" cy="49375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0000">
                <a:alpha val="40000"/>
              </a:srgbClr>
            </a:glow>
          </a:effectLst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88" name="Text Box 87">
            <a:extLst>
              <a:ext uri="{FF2B5EF4-FFF2-40B4-BE49-F238E27FC236}">
                <a16:creationId xmlns:a16="http://schemas.microsoft.com/office/drawing/2014/main" id="{BAFC1DA4-2845-4CF5-B193-22D8F6CB73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6801" y="3965637"/>
            <a:ext cx="57419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190" name="Rectangle: Rounded Corners 189">
            <a:extLst>
              <a:ext uri="{FF2B5EF4-FFF2-40B4-BE49-F238E27FC236}">
                <a16:creationId xmlns:a16="http://schemas.microsoft.com/office/drawing/2014/main" id="{A7FFFB0F-BE23-4132-A84E-0274E1CBC4AF}"/>
              </a:ext>
            </a:extLst>
          </p:cNvPr>
          <p:cNvSpPr/>
          <p:nvPr/>
        </p:nvSpPr>
        <p:spPr bwMode="auto">
          <a:xfrm>
            <a:off x="4035626" y="4017273"/>
            <a:ext cx="493618" cy="49375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0000">
                <a:alpha val="40000"/>
              </a:srgbClr>
            </a:glow>
          </a:effectLst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91" name="Text Box 87">
            <a:extLst>
              <a:ext uri="{FF2B5EF4-FFF2-40B4-BE49-F238E27FC236}">
                <a16:creationId xmlns:a16="http://schemas.microsoft.com/office/drawing/2014/main" id="{081383FD-B7A3-44FE-AA40-22C21AE83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5782" y="4456431"/>
            <a:ext cx="57419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192" name="Rectangle: Rounded Corners 191">
            <a:extLst>
              <a:ext uri="{FF2B5EF4-FFF2-40B4-BE49-F238E27FC236}">
                <a16:creationId xmlns:a16="http://schemas.microsoft.com/office/drawing/2014/main" id="{FE0080DE-A566-490A-975F-CD891145C168}"/>
              </a:ext>
            </a:extLst>
          </p:cNvPr>
          <p:cNvSpPr/>
          <p:nvPr/>
        </p:nvSpPr>
        <p:spPr bwMode="auto">
          <a:xfrm>
            <a:off x="4037424" y="4489805"/>
            <a:ext cx="493618" cy="49375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0000">
                <a:alpha val="40000"/>
              </a:srgbClr>
            </a:glow>
          </a:effectLst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93" name="Text Box 87">
            <a:extLst>
              <a:ext uri="{FF2B5EF4-FFF2-40B4-BE49-F238E27FC236}">
                <a16:creationId xmlns:a16="http://schemas.microsoft.com/office/drawing/2014/main" id="{61E04EA5-7E6C-4680-8FF3-EDD140244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3589" y="4443316"/>
            <a:ext cx="57419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194" name="Text Box 87">
            <a:extLst>
              <a:ext uri="{FF2B5EF4-FFF2-40B4-BE49-F238E27FC236}">
                <a16:creationId xmlns:a16="http://schemas.microsoft.com/office/drawing/2014/main" id="{A4A7A311-FB88-41EB-B7C6-6BE9B2E77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045" y="4937066"/>
            <a:ext cx="57419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195" name="Rectangle: Rounded Corners 194">
            <a:extLst>
              <a:ext uri="{FF2B5EF4-FFF2-40B4-BE49-F238E27FC236}">
                <a16:creationId xmlns:a16="http://schemas.microsoft.com/office/drawing/2014/main" id="{F4B22173-5709-4580-B312-EA255D94622E}"/>
              </a:ext>
            </a:extLst>
          </p:cNvPr>
          <p:cNvSpPr/>
          <p:nvPr/>
        </p:nvSpPr>
        <p:spPr bwMode="auto">
          <a:xfrm>
            <a:off x="3544591" y="4501198"/>
            <a:ext cx="493618" cy="49375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0000">
                <a:alpha val="40000"/>
              </a:srgbClr>
            </a:glow>
          </a:effectLst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96" name="Text Box 87">
            <a:extLst>
              <a:ext uri="{FF2B5EF4-FFF2-40B4-BE49-F238E27FC236}">
                <a16:creationId xmlns:a16="http://schemas.microsoft.com/office/drawing/2014/main" id="{8D63A4A1-225D-457E-A0DF-859CD2852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2585" y="4443316"/>
            <a:ext cx="57419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197" name="Rectangle: Rounded Corners 196">
            <a:extLst>
              <a:ext uri="{FF2B5EF4-FFF2-40B4-BE49-F238E27FC236}">
                <a16:creationId xmlns:a16="http://schemas.microsoft.com/office/drawing/2014/main" id="{87942DDF-955C-4D0E-8155-3BE358D9399F}"/>
              </a:ext>
            </a:extLst>
          </p:cNvPr>
          <p:cNvSpPr/>
          <p:nvPr/>
        </p:nvSpPr>
        <p:spPr bwMode="auto">
          <a:xfrm>
            <a:off x="4025727" y="4991612"/>
            <a:ext cx="493618" cy="49375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0000">
                <a:alpha val="40000"/>
              </a:srgbClr>
            </a:glow>
          </a:effectLst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01" name="Arc 200">
            <a:extLst>
              <a:ext uri="{FF2B5EF4-FFF2-40B4-BE49-F238E27FC236}">
                <a16:creationId xmlns:a16="http://schemas.microsoft.com/office/drawing/2014/main" id="{4BE0D2BC-E5C8-4E82-910A-E0163B65F62B}"/>
              </a:ext>
            </a:extLst>
          </p:cNvPr>
          <p:cNvSpPr/>
          <p:nvPr/>
        </p:nvSpPr>
        <p:spPr bwMode="auto">
          <a:xfrm rot="5562000">
            <a:off x="-1754632" y="-1284627"/>
            <a:ext cx="5479359" cy="6604950"/>
          </a:xfrm>
          <a:prstGeom prst="arc">
            <a:avLst>
              <a:gd name="adj1" fmla="val 16200000"/>
              <a:gd name="adj2" fmla="val 21203293"/>
            </a:avLst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876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8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400"/>
                            </p:stCondLst>
                            <p:childTnLst>
                              <p:par>
                                <p:cTn id="60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2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800"/>
                            </p:stCondLst>
                            <p:childTnLst>
                              <p:par>
                                <p:cTn id="70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1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4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600"/>
                            </p:stCondLst>
                            <p:childTnLst>
                              <p:par>
                                <p:cTn id="80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1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2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4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0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600"/>
                            </p:stCondLst>
                            <p:childTnLst>
                              <p:par>
                                <p:cTn id="93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1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20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800"/>
                            </p:stCondLst>
                            <p:childTnLst>
                              <p:par>
                                <p:cTn id="100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1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140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260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3200"/>
                            </p:stCondLst>
                            <p:childTnLst>
                              <p:par>
                                <p:cTn id="110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380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440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20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1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5600"/>
                            </p:stCondLst>
                            <p:childTnLst>
                              <p:par>
                                <p:cTn id="12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6800"/>
                            </p:stCondLst>
                            <p:childTnLst>
                              <p:par>
                                <p:cTn id="12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7400"/>
                            </p:stCondLst>
                            <p:childTnLst>
                              <p:par>
                                <p:cTn id="130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1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8000"/>
                            </p:stCondLst>
                            <p:childTnLst>
                              <p:par>
                                <p:cTn id="13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8600"/>
                            </p:stCondLst>
                            <p:childTnLst>
                              <p:par>
                                <p:cTn id="13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9200"/>
                            </p:stCondLst>
                            <p:childTnLst>
                              <p:par>
                                <p:cTn id="140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1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9800"/>
                            </p:stCondLst>
                            <p:childTnLst>
                              <p:par>
                                <p:cTn id="14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0400"/>
                            </p:stCondLst>
                            <p:childTnLst>
                              <p:par>
                                <p:cTn id="14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21000"/>
                            </p:stCondLst>
                            <p:childTnLst>
                              <p:par>
                                <p:cTn id="150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1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1600"/>
                            </p:stCondLst>
                            <p:childTnLst>
                              <p:par>
                                <p:cTn id="15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22200"/>
                            </p:stCondLst>
                            <p:childTnLst>
                              <p:par>
                                <p:cTn id="157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1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2800"/>
                            </p:stCondLst>
                            <p:childTnLst>
                              <p:par>
                                <p:cTn id="16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23400"/>
                            </p:stCondLst>
                            <p:childTnLst>
                              <p:par>
                                <p:cTn id="16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4000"/>
                            </p:stCondLst>
                            <p:childTnLst>
                              <p:par>
                                <p:cTn id="167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1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24600"/>
                            </p:stCondLst>
                            <p:childTnLst>
                              <p:par>
                                <p:cTn id="17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25200"/>
                            </p:stCondLst>
                            <p:childTnLst>
                              <p:par>
                                <p:cTn id="17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25800"/>
                            </p:stCondLst>
                            <p:childTnLst>
                              <p:par>
                                <p:cTn id="177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1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26400"/>
                            </p:stCondLst>
                            <p:childTnLst>
                              <p:par>
                                <p:cTn id="18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27000"/>
                            </p:stCondLst>
                            <p:childTnLst>
                              <p:par>
                                <p:cTn id="18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27600"/>
                            </p:stCondLst>
                            <p:childTnLst>
                              <p:par>
                                <p:cTn id="187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1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28200"/>
                            </p:stCondLst>
                            <p:childTnLst>
                              <p:par>
                                <p:cTn id="19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28800"/>
                            </p:stCondLst>
                            <p:childTnLst>
                              <p:par>
                                <p:cTn id="19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29400"/>
                            </p:stCondLst>
                            <p:childTnLst>
                              <p:par>
                                <p:cTn id="19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30000"/>
                            </p:stCondLst>
                            <p:childTnLst>
                              <p:par>
                                <p:cTn id="200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1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30600"/>
                            </p:stCondLst>
                            <p:childTnLst>
                              <p:par>
                                <p:cTn id="20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31200"/>
                            </p:stCondLst>
                            <p:childTnLst>
                              <p:par>
                                <p:cTn id="20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31800"/>
                            </p:stCondLst>
                            <p:childTnLst>
                              <p:par>
                                <p:cTn id="210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1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32400"/>
                            </p:stCondLst>
                            <p:childTnLst>
                              <p:par>
                                <p:cTn id="2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33000"/>
                            </p:stCondLst>
                            <p:childTnLst>
                              <p:par>
                                <p:cTn id="2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/>
      <p:bldP spid="164" grpId="0"/>
      <p:bldP spid="165" grpId="0"/>
      <p:bldP spid="166" grpId="0"/>
      <p:bldP spid="152" grpId="0" animBg="1"/>
      <p:bldP spid="131" grpId="0" animBg="1"/>
      <p:bldP spid="5" grpId="0" animBg="1"/>
      <p:bldP spid="198" grpId="0" animBg="1"/>
      <p:bldP spid="199" grpId="0" animBg="1"/>
      <p:bldP spid="200" grpId="0" animBg="1"/>
      <p:bldP spid="146" grpId="0"/>
      <p:bldP spid="149" grpId="0" animBg="1"/>
      <p:bldP spid="149" grpId="1" animBg="1"/>
      <p:bldP spid="153" grpId="0"/>
      <p:bldP spid="155" grpId="0"/>
      <p:bldP spid="157" grpId="0" animBg="1"/>
      <p:bldP spid="157" grpId="1" animBg="1"/>
      <p:bldP spid="158" grpId="0"/>
      <p:bldP spid="159" grpId="0" animBg="1"/>
      <p:bldP spid="159" grpId="1" animBg="1"/>
      <p:bldP spid="160" grpId="0"/>
      <p:bldP spid="168" grpId="0" animBg="1"/>
      <p:bldP spid="168" grpId="1" animBg="1"/>
      <p:bldP spid="169" grpId="0"/>
      <p:bldP spid="170" grpId="0"/>
      <p:bldP spid="171" grpId="0" animBg="1"/>
      <p:bldP spid="171" grpId="1" animBg="1"/>
      <p:bldP spid="172" grpId="0" animBg="1"/>
      <p:bldP spid="172" grpId="1" animBg="1"/>
      <p:bldP spid="173" grpId="0"/>
      <p:bldP spid="174" grpId="0" animBg="1"/>
      <p:bldP spid="174" grpId="1" animBg="1"/>
      <p:bldP spid="175" grpId="0"/>
      <p:bldP spid="176" grpId="0" animBg="1"/>
      <p:bldP spid="176" grpId="1" animBg="1"/>
      <p:bldP spid="178" grpId="0"/>
      <p:bldP spid="179" grpId="0" animBg="1"/>
      <p:bldP spid="179" grpId="1" animBg="1"/>
      <p:bldP spid="180" grpId="0"/>
      <p:bldP spid="181" grpId="0" animBg="1"/>
      <p:bldP spid="181" grpId="1" animBg="1"/>
      <p:bldP spid="182" grpId="0"/>
      <p:bldP spid="183" grpId="0" animBg="1"/>
      <p:bldP spid="183" grpId="1" animBg="1"/>
      <p:bldP spid="184" grpId="0" animBg="1"/>
      <p:bldP spid="184" grpId="1" animBg="1"/>
      <p:bldP spid="186" grpId="0"/>
      <p:bldP spid="187" grpId="0" animBg="1"/>
      <p:bldP spid="187" grpId="1" animBg="1"/>
      <p:bldP spid="188" grpId="0"/>
      <p:bldP spid="190" grpId="0" animBg="1"/>
      <p:bldP spid="190" grpId="1" animBg="1"/>
      <p:bldP spid="191" grpId="0"/>
      <p:bldP spid="192" grpId="0" animBg="1"/>
      <p:bldP spid="192" grpId="1" animBg="1"/>
      <p:bldP spid="193" grpId="0"/>
      <p:bldP spid="194" grpId="0"/>
      <p:bldP spid="195" grpId="0" animBg="1"/>
      <p:bldP spid="195" grpId="1" animBg="1"/>
      <p:bldP spid="196" grpId="0"/>
      <p:bldP spid="197" grpId="0" animBg="1"/>
      <p:bldP spid="20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DD8A-386E-4BB7-B22D-C3A552D31105}" type="slidenum">
              <a:rPr lang="en-US"/>
              <a:pPr/>
              <a:t>35</a:t>
            </a:fld>
            <a:endParaRPr lang="en-US"/>
          </a:p>
        </p:txBody>
      </p:sp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 Implementations</a:t>
            </a:r>
          </a:p>
        </p:txBody>
      </p:sp>
      <p:sp>
        <p:nvSpPr>
          <p:cNvPr id="317443" name="Text Box 3"/>
          <p:cNvSpPr txBox="1">
            <a:spLocks noChangeArrowheads="1"/>
          </p:cNvSpPr>
          <p:nvPr/>
        </p:nvSpPr>
        <p:spPr bwMode="auto">
          <a:xfrm>
            <a:off x="381000" y="1066800"/>
            <a:ext cx="845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We can use an </a:t>
            </a:r>
            <a:r>
              <a:rPr lang="en-US">
                <a:solidFill>
                  <a:srgbClr val="006666"/>
                </a:solidFill>
              </a:rPr>
              <a:t>array</a:t>
            </a:r>
            <a:r>
              <a:rPr lang="en-US"/>
              <a:t> and an </a:t>
            </a:r>
            <a:r>
              <a:rPr lang="en-US">
                <a:solidFill>
                  <a:srgbClr val="006666"/>
                </a:solidFill>
              </a:rPr>
              <a:t>integer</a:t>
            </a:r>
            <a:r>
              <a:rPr lang="en-US"/>
              <a:t> to represent a queue:</a:t>
            </a:r>
          </a:p>
        </p:txBody>
      </p:sp>
      <p:sp>
        <p:nvSpPr>
          <p:cNvPr id="317444" name="Rectangle 4"/>
          <p:cNvSpPr>
            <a:spLocks noChangeArrowheads="1"/>
          </p:cNvSpPr>
          <p:nvPr/>
        </p:nvSpPr>
        <p:spPr bwMode="auto">
          <a:xfrm>
            <a:off x="2590800" y="22860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45" name="Rectangle 5"/>
          <p:cNvSpPr>
            <a:spLocks noChangeArrowheads="1"/>
          </p:cNvSpPr>
          <p:nvPr/>
        </p:nvSpPr>
        <p:spPr bwMode="auto">
          <a:xfrm>
            <a:off x="3200400" y="22860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46" name="Rectangle 6"/>
          <p:cNvSpPr>
            <a:spLocks noChangeArrowheads="1"/>
          </p:cNvSpPr>
          <p:nvPr/>
        </p:nvSpPr>
        <p:spPr bwMode="auto">
          <a:xfrm>
            <a:off x="3810000" y="22860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47" name="Rectangle 7"/>
          <p:cNvSpPr>
            <a:spLocks noChangeArrowheads="1"/>
          </p:cNvSpPr>
          <p:nvPr/>
        </p:nvSpPr>
        <p:spPr bwMode="auto">
          <a:xfrm>
            <a:off x="4419600" y="22860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48" name="Rectangle 8"/>
          <p:cNvSpPr>
            <a:spLocks noChangeArrowheads="1"/>
          </p:cNvSpPr>
          <p:nvPr/>
        </p:nvSpPr>
        <p:spPr bwMode="auto">
          <a:xfrm>
            <a:off x="5029200" y="22860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49" name="Rectangle 9"/>
          <p:cNvSpPr>
            <a:spLocks noChangeArrowheads="1"/>
          </p:cNvSpPr>
          <p:nvPr/>
        </p:nvSpPr>
        <p:spPr bwMode="auto">
          <a:xfrm>
            <a:off x="5638800" y="22860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50" name="Text Box 10"/>
          <p:cNvSpPr txBox="1">
            <a:spLocks noChangeArrowheads="1"/>
          </p:cNvSpPr>
          <p:nvPr/>
        </p:nvSpPr>
        <p:spPr bwMode="auto">
          <a:xfrm>
            <a:off x="914400" y="1676400"/>
            <a:ext cx="3289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int queue[6], rear = 0;</a:t>
            </a:r>
          </a:p>
        </p:txBody>
      </p:sp>
      <p:sp>
        <p:nvSpPr>
          <p:cNvPr id="317451" name="Text Box 11"/>
          <p:cNvSpPr txBox="1">
            <a:spLocks noChangeArrowheads="1"/>
          </p:cNvSpPr>
          <p:nvPr/>
        </p:nvSpPr>
        <p:spPr bwMode="auto">
          <a:xfrm>
            <a:off x="457200" y="3248025"/>
            <a:ext cx="845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/>
              <a:t> Every time you </a:t>
            </a:r>
            <a:r>
              <a:rPr lang="en-US">
                <a:solidFill>
                  <a:srgbClr val="006666"/>
                </a:solidFill>
              </a:rPr>
              <a:t>insert</a:t>
            </a:r>
            <a:r>
              <a:rPr lang="en-US"/>
              <a:t> an item, place it in the rear slot of </a:t>
            </a:r>
            <a:br>
              <a:rPr lang="en-US"/>
            </a:br>
            <a:r>
              <a:rPr lang="en-US"/>
              <a:t>  the array and increment the rear count</a:t>
            </a:r>
          </a:p>
        </p:txBody>
      </p:sp>
      <p:sp>
        <p:nvSpPr>
          <p:cNvPr id="317452" name="Text Box 12"/>
          <p:cNvSpPr txBox="1">
            <a:spLocks noChangeArrowheads="1"/>
          </p:cNvSpPr>
          <p:nvPr/>
        </p:nvSpPr>
        <p:spPr bwMode="auto">
          <a:xfrm>
            <a:off x="7070725" y="2209800"/>
            <a:ext cx="798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rear</a:t>
            </a:r>
          </a:p>
        </p:txBody>
      </p:sp>
      <p:sp>
        <p:nvSpPr>
          <p:cNvPr id="317453" name="Rectangle 13"/>
          <p:cNvSpPr>
            <a:spLocks noChangeArrowheads="1"/>
          </p:cNvSpPr>
          <p:nvPr/>
        </p:nvSpPr>
        <p:spPr bwMode="auto">
          <a:xfrm>
            <a:off x="7924800" y="2235200"/>
            <a:ext cx="838200" cy="487363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55" name="Text Box 15"/>
          <p:cNvSpPr txBox="1">
            <a:spLocks noChangeArrowheads="1"/>
          </p:cNvSpPr>
          <p:nvPr/>
        </p:nvSpPr>
        <p:spPr bwMode="auto">
          <a:xfrm>
            <a:off x="7299325" y="278923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7456" name="Text Box 16"/>
          <p:cNvSpPr txBox="1">
            <a:spLocks noChangeArrowheads="1"/>
          </p:cNvSpPr>
          <p:nvPr/>
        </p:nvSpPr>
        <p:spPr bwMode="auto">
          <a:xfrm>
            <a:off x="8140700" y="23114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7457" name="Text Box 17"/>
          <p:cNvSpPr txBox="1">
            <a:spLocks noChangeArrowheads="1"/>
          </p:cNvSpPr>
          <p:nvPr/>
        </p:nvSpPr>
        <p:spPr bwMode="auto">
          <a:xfrm>
            <a:off x="1536700" y="2311400"/>
            <a:ext cx="993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queue</a:t>
            </a:r>
          </a:p>
        </p:txBody>
      </p:sp>
      <p:sp>
        <p:nvSpPr>
          <p:cNvPr id="317458" name="Text Box 18"/>
          <p:cNvSpPr txBox="1">
            <a:spLocks noChangeArrowheads="1"/>
          </p:cNvSpPr>
          <p:nvPr/>
        </p:nvSpPr>
        <p:spPr bwMode="auto">
          <a:xfrm>
            <a:off x="2714625" y="234473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317459" name="Text Box 19"/>
          <p:cNvSpPr txBox="1">
            <a:spLocks noChangeArrowheads="1"/>
          </p:cNvSpPr>
          <p:nvPr/>
        </p:nvSpPr>
        <p:spPr bwMode="auto">
          <a:xfrm>
            <a:off x="2743200" y="2819400"/>
            <a:ext cx="3421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0     1     2    3     4     5</a:t>
            </a:r>
          </a:p>
        </p:txBody>
      </p:sp>
      <p:sp>
        <p:nvSpPr>
          <p:cNvPr id="317460" name="Text Box 20"/>
          <p:cNvSpPr txBox="1">
            <a:spLocks noChangeArrowheads="1"/>
          </p:cNvSpPr>
          <p:nvPr/>
        </p:nvSpPr>
        <p:spPr bwMode="auto">
          <a:xfrm>
            <a:off x="8191500" y="2273300"/>
            <a:ext cx="320675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17461" name="Text Box 21"/>
          <p:cNvSpPr txBox="1">
            <a:spLocks noChangeArrowheads="1"/>
          </p:cNvSpPr>
          <p:nvPr/>
        </p:nvSpPr>
        <p:spPr bwMode="auto">
          <a:xfrm>
            <a:off x="3314700" y="23368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317462" name="Text Box 22"/>
          <p:cNvSpPr txBox="1">
            <a:spLocks noChangeArrowheads="1"/>
          </p:cNvSpPr>
          <p:nvPr/>
        </p:nvSpPr>
        <p:spPr bwMode="auto">
          <a:xfrm>
            <a:off x="8178800" y="2260600"/>
            <a:ext cx="369888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17463" name="Rectangle 23"/>
          <p:cNvSpPr>
            <a:spLocks noChangeArrowheads="1"/>
          </p:cNvSpPr>
          <p:nvPr/>
        </p:nvSpPr>
        <p:spPr bwMode="auto">
          <a:xfrm>
            <a:off x="457200" y="4054475"/>
            <a:ext cx="81105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dirty="0"/>
              <a:t> Every time you </a:t>
            </a:r>
            <a:r>
              <a:rPr lang="en-US" dirty="0">
                <a:solidFill>
                  <a:srgbClr val="006666"/>
                </a:solidFill>
              </a:rPr>
              <a:t>dequeue</a:t>
            </a:r>
            <a:r>
              <a:rPr lang="en-US" dirty="0"/>
              <a:t> an item, move all of the items </a:t>
            </a:r>
            <a:br>
              <a:rPr lang="en-US" dirty="0"/>
            </a:br>
            <a:r>
              <a:rPr lang="en-US" dirty="0"/>
              <a:t>  forward in the array and decrement the rear count.</a:t>
            </a:r>
          </a:p>
        </p:txBody>
      </p:sp>
      <p:grpSp>
        <p:nvGrpSpPr>
          <p:cNvPr id="317466" name="Group 26"/>
          <p:cNvGrpSpPr>
            <a:grpSpLocks/>
          </p:cNvGrpSpPr>
          <p:nvPr/>
        </p:nvGrpSpPr>
        <p:grpSpPr bwMode="auto">
          <a:xfrm>
            <a:off x="1676400" y="2362200"/>
            <a:ext cx="1409700" cy="762000"/>
            <a:chOff x="1056" y="1488"/>
            <a:chExt cx="888" cy="480"/>
          </a:xfrm>
        </p:grpSpPr>
        <p:sp>
          <p:nvSpPr>
            <p:cNvPr id="317464" name="Oval 24"/>
            <p:cNvSpPr>
              <a:spLocks noChangeArrowheads="1"/>
            </p:cNvSpPr>
            <p:nvPr/>
          </p:nvSpPr>
          <p:spPr bwMode="auto">
            <a:xfrm>
              <a:off x="1704" y="1488"/>
              <a:ext cx="240" cy="24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465" name="Freeform 25"/>
            <p:cNvSpPr>
              <a:spLocks/>
            </p:cNvSpPr>
            <p:nvPr/>
          </p:nvSpPr>
          <p:spPr bwMode="auto">
            <a:xfrm>
              <a:off x="1056" y="1632"/>
              <a:ext cx="672" cy="336"/>
            </a:xfrm>
            <a:custGeom>
              <a:avLst/>
              <a:gdLst>
                <a:gd name="T0" fmla="*/ 672 w 672"/>
                <a:gd name="T1" fmla="*/ 0 h 336"/>
                <a:gd name="T2" fmla="*/ 192 w 672"/>
                <a:gd name="T3" fmla="*/ 144 h 336"/>
                <a:gd name="T4" fmla="*/ 0 w 672"/>
                <a:gd name="T5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2" h="336">
                  <a:moveTo>
                    <a:pt x="672" y="0"/>
                  </a:moveTo>
                  <a:cubicBezTo>
                    <a:pt x="488" y="44"/>
                    <a:pt x="304" y="88"/>
                    <a:pt x="192" y="144"/>
                  </a:cubicBezTo>
                  <a:cubicBezTo>
                    <a:pt x="80" y="200"/>
                    <a:pt x="40" y="268"/>
                    <a:pt x="0" y="336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7467" name="Text Box 27"/>
          <p:cNvSpPr txBox="1">
            <a:spLocks noChangeArrowheads="1"/>
          </p:cNvSpPr>
          <p:nvPr/>
        </p:nvSpPr>
        <p:spPr bwMode="auto">
          <a:xfrm>
            <a:off x="3871913" y="23368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317468" name="Text Box 28"/>
          <p:cNvSpPr txBox="1">
            <a:spLocks noChangeArrowheads="1"/>
          </p:cNvSpPr>
          <p:nvPr/>
        </p:nvSpPr>
        <p:spPr bwMode="auto">
          <a:xfrm>
            <a:off x="8191500" y="2273300"/>
            <a:ext cx="369888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317471" name="Group 31"/>
          <p:cNvGrpSpPr>
            <a:grpSpLocks/>
          </p:cNvGrpSpPr>
          <p:nvPr/>
        </p:nvGrpSpPr>
        <p:grpSpPr bwMode="auto">
          <a:xfrm>
            <a:off x="2971800" y="2362200"/>
            <a:ext cx="711200" cy="609600"/>
            <a:chOff x="1872" y="1488"/>
            <a:chExt cx="448" cy="384"/>
          </a:xfrm>
        </p:grpSpPr>
        <p:sp>
          <p:nvSpPr>
            <p:cNvPr id="317469" name="Oval 29"/>
            <p:cNvSpPr>
              <a:spLocks noChangeArrowheads="1"/>
            </p:cNvSpPr>
            <p:nvPr/>
          </p:nvSpPr>
          <p:spPr bwMode="auto">
            <a:xfrm>
              <a:off x="2072" y="1488"/>
              <a:ext cx="248" cy="24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470" name="Freeform 30"/>
            <p:cNvSpPr>
              <a:spLocks/>
            </p:cNvSpPr>
            <p:nvPr/>
          </p:nvSpPr>
          <p:spPr bwMode="auto">
            <a:xfrm>
              <a:off x="1872" y="1728"/>
              <a:ext cx="288" cy="144"/>
            </a:xfrm>
            <a:custGeom>
              <a:avLst/>
              <a:gdLst>
                <a:gd name="T0" fmla="*/ 288 w 288"/>
                <a:gd name="T1" fmla="*/ 0 h 144"/>
                <a:gd name="T2" fmla="*/ 192 w 288"/>
                <a:gd name="T3" fmla="*/ 144 h 144"/>
                <a:gd name="T4" fmla="*/ 0 w 288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144">
                  <a:moveTo>
                    <a:pt x="288" y="0"/>
                  </a:moveTo>
                  <a:cubicBezTo>
                    <a:pt x="264" y="72"/>
                    <a:pt x="240" y="144"/>
                    <a:pt x="192" y="144"/>
                  </a:cubicBezTo>
                  <a:cubicBezTo>
                    <a:pt x="144" y="144"/>
                    <a:pt x="72" y="72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7472" name="Text Box 32"/>
          <p:cNvSpPr txBox="1">
            <a:spLocks noChangeArrowheads="1"/>
          </p:cNvSpPr>
          <p:nvPr/>
        </p:nvSpPr>
        <p:spPr bwMode="auto">
          <a:xfrm>
            <a:off x="2716213" y="2324100"/>
            <a:ext cx="369887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grpSp>
        <p:nvGrpSpPr>
          <p:cNvPr id="317473" name="Group 33"/>
          <p:cNvGrpSpPr>
            <a:grpSpLocks/>
          </p:cNvGrpSpPr>
          <p:nvPr/>
        </p:nvGrpSpPr>
        <p:grpSpPr bwMode="auto">
          <a:xfrm>
            <a:off x="3543300" y="2336800"/>
            <a:ext cx="711200" cy="609600"/>
            <a:chOff x="1872" y="1488"/>
            <a:chExt cx="448" cy="384"/>
          </a:xfrm>
        </p:grpSpPr>
        <p:sp>
          <p:nvSpPr>
            <p:cNvPr id="317474" name="Oval 34"/>
            <p:cNvSpPr>
              <a:spLocks noChangeArrowheads="1"/>
            </p:cNvSpPr>
            <p:nvPr/>
          </p:nvSpPr>
          <p:spPr bwMode="auto">
            <a:xfrm>
              <a:off x="2072" y="1488"/>
              <a:ext cx="248" cy="24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475" name="Freeform 35"/>
            <p:cNvSpPr>
              <a:spLocks/>
            </p:cNvSpPr>
            <p:nvPr/>
          </p:nvSpPr>
          <p:spPr bwMode="auto">
            <a:xfrm>
              <a:off x="1872" y="1728"/>
              <a:ext cx="288" cy="144"/>
            </a:xfrm>
            <a:custGeom>
              <a:avLst/>
              <a:gdLst>
                <a:gd name="T0" fmla="*/ 288 w 288"/>
                <a:gd name="T1" fmla="*/ 0 h 144"/>
                <a:gd name="T2" fmla="*/ 192 w 288"/>
                <a:gd name="T3" fmla="*/ 144 h 144"/>
                <a:gd name="T4" fmla="*/ 0 w 288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144">
                  <a:moveTo>
                    <a:pt x="288" y="0"/>
                  </a:moveTo>
                  <a:cubicBezTo>
                    <a:pt x="264" y="72"/>
                    <a:pt x="240" y="144"/>
                    <a:pt x="192" y="144"/>
                  </a:cubicBezTo>
                  <a:cubicBezTo>
                    <a:pt x="144" y="144"/>
                    <a:pt x="72" y="72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7476" name="Text Box 36"/>
          <p:cNvSpPr txBox="1">
            <a:spLocks noChangeArrowheads="1"/>
          </p:cNvSpPr>
          <p:nvPr/>
        </p:nvSpPr>
        <p:spPr bwMode="auto">
          <a:xfrm>
            <a:off x="3327400" y="2336800"/>
            <a:ext cx="369888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317478" name="Text Box 38"/>
          <p:cNvSpPr txBox="1">
            <a:spLocks noChangeArrowheads="1"/>
          </p:cNvSpPr>
          <p:nvPr/>
        </p:nvSpPr>
        <p:spPr bwMode="auto">
          <a:xfrm>
            <a:off x="8189913" y="2260600"/>
            <a:ext cx="369887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317479" name="Text Box 39"/>
          <p:cNvSpPr txBox="1">
            <a:spLocks noChangeArrowheads="1"/>
          </p:cNvSpPr>
          <p:nvPr/>
        </p:nvSpPr>
        <p:spPr bwMode="auto">
          <a:xfrm>
            <a:off x="457200" y="5334000"/>
            <a:ext cx="8472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What’s the problem with the array-based implementation?</a:t>
            </a:r>
          </a:p>
        </p:txBody>
      </p:sp>
      <p:sp>
        <p:nvSpPr>
          <p:cNvPr id="317480" name="Text Box 40"/>
          <p:cNvSpPr txBox="1">
            <a:spLocks noChangeArrowheads="1"/>
          </p:cNvSpPr>
          <p:nvPr/>
        </p:nvSpPr>
        <p:spPr bwMode="auto">
          <a:xfrm>
            <a:off x="481013" y="5791200"/>
            <a:ext cx="76771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If we have N items in the queue, what is the cost of:</a:t>
            </a:r>
            <a:br>
              <a:rPr lang="en-US">
                <a:solidFill>
                  <a:srgbClr val="6600CC"/>
                </a:solidFill>
              </a:rPr>
            </a:br>
            <a:r>
              <a:rPr lang="en-US">
                <a:solidFill>
                  <a:srgbClr val="006666"/>
                </a:solidFill>
              </a:rPr>
              <a:t>    (1) inserting a new item, (2) dequeuing an item</a:t>
            </a:r>
          </a:p>
        </p:txBody>
      </p:sp>
      <p:sp>
        <p:nvSpPr>
          <p:cNvPr id="40" name="Rectangle 7">
            <a:extLst>
              <a:ext uri="{FF2B5EF4-FFF2-40B4-BE49-F238E27FC236}">
                <a16:creationId xmlns:a16="http://schemas.microsoft.com/office/drawing/2014/main" id="{5A66552B-69DB-46CA-A1F3-C26717058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287299"/>
            <a:ext cx="609600" cy="533400"/>
          </a:xfrm>
          <a:prstGeom prst="rect">
            <a:avLst/>
          </a:prstGeom>
          <a:solidFill>
            <a:srgbClr val="CCFFFF">
              <a:alpha val="80000"/>
            </a:srgb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7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1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174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3174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3174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17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17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17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17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51" grpId="0" autoUpdateAnimBg="0"/>
      <p:bldP spid="317458" grpId="0" autoUpdateAnimBg="0"/>
      <p:bldP spid="317460" grpId="0" animBg="1" autoUpdateAnimBg="0"/>
      <p:bldP spid="317461" grpId="0" autoUpdateAnimBg="0"/>
      <p:bldP spid="317462" grpId="0" animBg="1" autoUpdateAnimBg="0"/>
      <p:bldP spid="317463" grpId="0" autoUpdateAnimBg="0"/>
      <p:bldP spid="317467" grpId="0" autoUpdateAnimBg="0"/>
      <p:bldP spid="317468" grpId="0" animBg="1" autoUpdateAnimBg="0"/>
      <p:bldP spid="317472" grpId="0" animBg="1" autoUpdateAnimBg="0"/>
      <p:bldP spid="317476" grpId="0" animBg="1" autoUpdateAnimBg="0"/>
      <p:bldP spid="317478" grpId="0" animBg="1" autoUpdateAnimBg="0"/>
      <p:bldP spid="317479" grpId="0" autoUpdateAnimBg="0"/>
      <p:bldP spid="317480" grpId="0" autoUpdateAnimBg="0"/>
      <p:bldP spid="4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B5A92-7F0A-47C9-9720-A1E63392670C}" type="slidenum">
              <a:rPr lang="en-US"/>
              <a:pPr/>
              <a:t>36</a:t>
            </a:fld>
            <a:endParaRPr lang="en-US"/>
          </a:p>
        </p:txBody>
      </p:sp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 Implementations</a:t>
            </a:r>
          </a:p>
        </p:txBody>
      </p:sp>
      <p:sp>
        <p:nvSpPr>
          <p:cNvPr id="319491" name="Text Box 3"/>
          <p:cNvSpPr txBox="1">
            <a:spLocks noChangeArrowheads="1"/>
          </p:cNvSpPr>
          <p:nvPr/>
        </p:nvSpPr>
        <p:spPr bwMode="auto">
          <a:xfrm>
            <a:off x="381000" y="1066800"/>
            <a:ext cx="845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We can also use a </a:t>
            </a:r>
            <a:r>
              <a:rPr lang="en-US">
                <a:solidFill>
                  <a:srgbClr val="006666"/>
                </a:solidFill>
              </a:rPr>
              <a:t>linked list</a:t>
            </a:r>
            <a:r>
              <a:rPr lang="en-US"/>
              <a:t> to represent a queue:</a:t>
            </a:r>
          </a:p>
        </p:txBody>
      </p:sp>
      <p:sp>
        <p:nvSpPr>
          <p:cNvPr id="319499" name="Text Box 11"/>
          <p:cNvSpPr txBox="1">
            <a:spLocks noChangeArrowheads="1"/>
          </p:cNvSpPr>
          <p:nvPr/>
        </p:nvSpPr>
        <p:spPr bwMode="auto">
          <a:xfrm>
            <a:off x="457200" y="1968500"/>
            <a:ext cx="845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/>
              <a:t> Every time you </a:t>
            </a:r>
            <a:r>
              <a:rPr lang="en-US">
                <a:solidFill>
                  <a:srgbClr val="006666"/>
                </a:solidFill>
              </a:rPr>
              <a:t>insert</a:t>
            </a:r>
            <a:r>
              <a:rPr lang="en-US"/>
              <a:t> an item, add a new node to the end </a:t>
            </a:r>
            <a:br>
              <a:rPr lang="en-US"/>
            </a:br>
            <a:r>
              <a:rPr lang="en-US"/>
              <a:t>  of the linked list.</a:t>
            </a:r>
          </a:p>
        </p:txBody>
      </p:sp>
      <p:sp>
        <p:nvSpPr>
          <p:cNvPr id="319510" name="Rectangle 22"/>
          <p:cNvSpPr>
            <a:spLocks noChangeArrowheads="1"/>
          </p:cNvSpPr>
          <p:nvPr/>
        </p:nvSpPr>
        <p:spPr bwMode="auto">
          <a:xfrm>
            <a:off x="457200" y="2835275"/>
            <a:ext cx="838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dirty="0"/>
              <a:t> Every time you </a:t>
            </a:r>
            <a:r>
              <a:rPr lang="en-US" dirty="0" err="1">
                <a:solidFill>
                  <a:srgbClr val="006666"/>
                </a:solidFill>
              </a:rPr>
              <a:t>dequeue</a:t>
            </a:r>
            <a:r>
              <a:rPr lang="en-US" dirty="0"/>
              <a:t> an item, take it from the head </a:t>
            </a:r>
            <a:br>
              <a:rPr lang="en-US" dirty="0"/>
            </a:br>
            <a:r>
              <a:rPr lang="en-US" dirty="0"/>
              <a:t>  of the linked list and then delete the head node.</a:t>
            </a:r>
          </a:p>
        </p:txBody>
      </p:sp>
      <p:sp>
        <p:nvSpPr>
          <p:cNvPr id="319528" name="Text Box 40"/>
          <p:cNvSpPr txBox="1">
            <a:spLocks noChangeArrowheads="1"/>
          </p:cNvSpPr>
          <p:nvPr/>
        </p:nvSpPr>
        <p:spPr bwMode="auto">
          <a:xfrm>
            <a:off x="1279525" y="4389438"/>
            <a:ext cx="65024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Of course, you’ll want to make sure you have both </a:t>
            </a:r>
            <a:r>
              <a:rPr lang="en-US">
                <a:solidFill>
                  <a:srgbClr val="6600CC"/>
                </a:solidFill>
              </a:rPr>
              <a:t>head</a:t>
            </a:r>
            <a:r>
              <a:rPr lang="en-US"/>
              <a:t> and </a:t>
            </a:r>
            <a:r>
              <a:rPr lang="en-US">
                <a:solidFill>
                  <a:srgbClr val="6600CC"/>
                </a:solidFill>
              </a:rPr>
              <a:t>tail pointers</a:t>
            </a:r>
            <a:r>
              <a:rPr lang="en-US"/>
              <a:t>…</a:t>
            </a:r>
          </a:p>
          <a:p>
            <a:pPr algn="ctr"/>
            <a:endParaRPr lang="en-US"/>
          </a:p>
          <a:p>
            <a:pPr algn="ctr"/>
            <a:r>
              <a:rPr lang="en-US"/>
              <a:t>or your linked-list based queue will be really inefficient!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9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1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9" grpId="0" autoUpdateAnimBg="0"/>
      <p:bldP spid="319510" grpId="0" autoUpdateAnimBg="0"/>
      <p:bldP spid="31952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12839-745D-4B48-BB7D-F51408F0A208}" type="slidenum">
              <a:rPr lang="en-US"/>
              <a:pPr/>
              <a:t>37</a:t>
            </a:fld>
            <a:endParaRPr lang="en-US"/>
          </a:p>
        </p:txBody>
      </p:sp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Circular Queue</a:t>
            </a:r>
          </a:p>
        </p:txBody>
      </p:sp>
      <p:sp>
        <p:nvSpPr>
          <p:cNvPr id="396292" name="Text Box 4"/>
          <p:cNvSpPr txBox="1">
            <a:spLocks noChangeArrowheads="1"/>
          </p:cNvSpPr>
          <p:nvPr/>
        </p:nvSpPr>
        <p:spPr bwMode="auto">
          <a:xfrm>
            <a:off x="228600" y="1143000"/>
            <a:ext cx="6264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The circular queue is a clever type of </a:t>
            </a:r>
            <a:r>
              <a:rPr lang="en-US">
                <a:solidFill>
                  <a:srgbClr val="6600CC"/>
                </a:solidFill>
              </a:rPr>
              <a:t>array-based</a:t>
            </a:r>
            <a:r>
              <a:rPr lang="en-US"/>
              <a:t> queue.</a:t>
            </a:r>
          </a:p>
        </p:txBody>
      </p:sp>
      <p:sp>
        <p:nvSpPr>
          <p:cNvPr id="396293" name="Text Box 5"/>
          <p:cNvSpPr txBox="1">
            <a:spLocks noChangeArrowheads="1"/>
          </p:cNvSpPr>
          <p:nvPr/>
        </p:nvSpPr>
        <p:spPr bwMode="auto">
          <a:xfrm>
            <a:off x="3581400" y="2438400"/>
            <a:ext cx="53498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Unlike our previous array-based queue, we never need to </a:t>
            </a:r>
            <a:r>
              <a:rPr lang="en-US">
                <a:solidFill>
                  <a:srgbClr val="6600CC"/>
                </a:solidFill>
              </a:rPr>
              <a:t>shift items</a:t>
            </a:r>
            <a:r>
              <a:rPr lang="en-US"/>
              <a:t> with the circular queue!</a:t>
            </a:r>
          </a:p>
        </p:txBody>
      </p:sp>
      <p:sp>
        <p:nvSpPr>
          <p:cNvPr id="396294" name="Rectangle 6"/>
          <p:cNvSpPr>
            <a:spLocks noChangeArrowheads="1"/>
          </p:cNvSpPr>
          <p:nvPr/>
        </p:nvSpPr>
        <p:spPr bwMode="auto">
          <a:xfrm>
            <a:off x="1511300" y="39624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295" name="Rectangle 7"/>
          <p:cNvSpPr>
            <a:spLocks noChangeArrowheads="1"/>
          </p:cNvSpPr>
          <p:nvPr/>
        </p:nvSpPr>
        <p:spPr bwMode="auto">
          <a:xfrm>
            <a:off x="2120900" y="39624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296" name="Rectangle 8"/>
          <p:cNvSpPr>
            <a:spLocks noChangeArrowheads="1"/>
          </p:cNvSpPr>
          <p:nvPr/>
        </p:nvSpPr>
        <p:spPr bwMode="auto">
          <a:xfrm>
            <a:off x="2730500" y="39624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297" name="Rectangle 9"/>
          <p:cNvSpPr>
            <a:spLocks noChangeArrowheads="1"/>
          </p:cNvSpPr>
          <p:nvPr/>
        </p:nvSpPr>
        <p:spPr bwMode="auto">
          <a:xfrm>
            <a:off x="3340100" y="39624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298" name="Rectangle 10"/>
          <p:cNvSpPr>
            <a:spLocks noChangeArrowheads="1"/>
          </p:cNvSpPr>
          <p:nvPr/>
        </p:nvSpPr>
        <p:spPr bwMode="auto">
          <a:xfrm>
            <a:off x="3949700" y="39624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299" name="Rectangle 11"/>
          <p:cNvSpPr>
            <a:spLocks noChangeArrowheads="1"/>
          </p:cNvSpPr>
          <p:nvPr/>
        </p:nvSpPr>
        <p:spPr bwMode="auto">
          <a:xfrm>
            <a:off x="4559300" y="39624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300" name="Text Box 12"/>
          <p:cNvSpPr txBox="1">
            <a:spLocks noChangeArrowheads="1"/>
          </p:cNvSpPr>
          <p:nvPr/>
        </p:nvSpPr>
        <p:spPr bwMode="auto">
          <a:xfrm>
            <a:off x="457200" y="3987800"/>
            <a:ext cx="993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queue</a:t>
            </a:r>
          </a:p>
        </p:txBody>
      </p:sp>
      <p:sp>
        <p:nvSpPr>
          <p:cNvPr id="396301" name="Text Box 13"/>
          <p:cNvSpPr txBox="1">
            <a:spLocks noChangeArrowheads="1"/>
          </p:cNvSpPr>
          <p:nvPr/>
        </p:nvSpPr>
        <p:spPr bwMode="auto">
          <a:xfrm>
            <a:off x="1635125" y="402113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396302" name="Text Box 14"/>
          <p:cNvSpPr txBox="1">
            <a:spLocks noChangeArrowheads="1"/>
          </p:cNvSpPr>
          <p:nvPr/>
        </p:nvSpPr>
        <p:spPr bwMode="auto">
          <a:xfrm>
            <a:off x="1663700" y="4495800"/>
            <a:ext cx="3421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0     1     2    3     4     5</a:t>
            </a:r>
          </a:p>
        </p:txBody>
      </p:sp>
      <p:sp>
        <p:nvSpPr>
          <p:cNvPr id="396303" name="Text Box 15"/>
          <p:cNvSpPr txBox="1">
            <a:spLocks noChangeArrowheads="1"/>
          </p:cNvSpPr>
          <p:nvPr/>
        </p:nvSpPr>
        <p:spPr bwMode="auto">
          <a:xfrm>
            <a:off x="2235200" y="40132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grpSp>
        <p:nvGrpSpPr>
          <p:cNvPr id="396304" name="Group 16"/>
          <p:cNvGrpSpPr>
            <a:grpSpLocks/>
          </p:cNvGrpSpPr>
          <p:nvPr/>
        </p:nvGrpSpPr>
        <p:grpSpPr bwMode="auto">
          <a:xfrm>
            <a:off x="596900" y="4038600"/>
            <a:ext cx="1409700" cy="762000"/>
            <a:chOff x="1056" y="1488"/>
            <a:chExt cx="888" cy="480"/>
          </a:xfrm>
        </p:grpSpPr>
        <p:sp>
          <p:nvSpPr>
            <p:cNvPr id="396305" name="Oval 17"/>
            <p:cNvSpPr>
              <a:spLocks noChangeArrowheads="1"/>
            </p:cNvSpPr>
            <p:nvPr/>
          </p:nvSpPr>
          <p:spPr bwMode="auto">
            <a:xfrm>
              <a:off x="1704" y="1488"/>
              <a:ext cx="240" cy="24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306" name="Freeform 18"/>
            <p:cNvSpPr>
              <a:spLocks/>
            </p:cNvSpPr>
            <p:nvPr/>
          </p:nvSpPr>
          <p:spPr bwMode="auto">
            <a:xfrm>
              <a:off x="1056" y="1632"/>
              <a:ext cx="672" cy="336"/>
            </a:xfrm>
            <a:custGeom>
              <a:avLst/>
              <a:gdLst>
                <a:gd name="T0" fmla="*/ 672 w 672"/>
                <a:gd name="T1" fmla="*/ 0 h 336"/>
                <a:gd name="T2" fmla="*/ 192 w 672"/>
                <a:gd name="T3" fmla="*/ 144 h 336"/>
                <a:gd name="T4" fmla="*/ 0 w 672"/>
                <a:gd name="T5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2" h="336">
                  <a:moveTo>
                    <a:pt x="672" y="0"/>
                  </a:moveTo>
                  <a:cubicBezTo>
                    <a:pt x="488" y="44"/>
                    <a:pt x="304" y="88"/>
                    <a:pt x="192" y="144"/>
                  </a:cubicBezTo>
                  <a:cubicBezTo>
                    <a:pt x="80" y="200"/>
                    <a:pt x="40" y="268"/>
                    <a:pt x="0" y="336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6307" name="Text Box 19"/>
          <p:cNvSpPr txBox="1">
            <a:spLocks noChangeArrowheads="1"/>
          </p:cNvSpPr>
          <p:nvPr/>
        </p:nvSpPr>
        <p:spPr bwMode="auto">
          <a:xfrm>
            <a:off x="2792413" y="40132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grpSp>
        <p:nvGrpSpPr>
          <p:cNvPr id="396308" name="Group 20"/>
          <p:cNvGrpSpPr>
            <a:grpSpLocks/>
          </p:cNvGrpSpPr>
          <p:nvPr/>
        </p:nvGrpSpPr>
        <p:grpSpPr bwMode="auto">
          <a:xfrm>
            <a:off x="1892300" y="4038600"/>
            <a:ext cx="711200" cy="609600"/>
            <a:chOff x="1872" y="1488"/>
            <a:chExt cx="448" cy="384"/>
          </a:xfrm>
        </p:grpSpPr>
        <p:sp>
          <p:nvSpPr>
            <p:cNvPr id="396309" name="Oval 21"/>
            <p:cNvSpPr>
              <a:spLocks noChangeArrowheads="1"/>
            </p:cNvSpPr>
            <p:nvPr/>
          </p:nvSpPr>
          <p:spPr bwMode="auto">
            <a:xfrm>
              <a:off x="2072" y="1488"/>
              <a:ext cx="248" cy="24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310" name="Freeform 22"/>
            <p:cNvSpPr>
              <a:spLocks/>
            </p:cNvSpPr>
            <p:nvPr/>
          </p:nvSpPr>
          <p:spPr bwMode="auto">
            <a:xfrm>
              <a:off x="1872" y="1728"/>
              <a:ext cx="288" cy="144"/>
            </a:xfrm>
            <a:custGeom>
              <a:avLst/>
              <a:gdLst>
                <a:gd name="T0" fmla="*/ 288 w 288"/>
                <a:gd name="T1" fmla="*/ 0 h 144"/>
                <a:gd name="T2" fmla="*/ 192 w 288"/>
                <a:gd name="T3" fmla="*/ 144 h 144"/>
                <a:gd name="T4" fmla="*/ 0 w 288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144">
                  <a:moveTo>
                    <a:pt x="288" y="0"/>
                  </a:moveTo>
                  <a:cubicBezTo>
                    <a:pt x="264" y="72"/>
                    <a:pt x="240" y="144"/>
                    <a:pt x="192" y="144"/>
                  </a:cubicBezTo>
                  <a:cubicBezTo>
                    <a:pt x="144" y="144"/>
                    <a:pt x="72" y="72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6311" name="Text Box 23"/>
          <p:cNvSpPr txBox="1">
            <a:spLocks noChangeArrowheads="1"/>
          </p:cNvSpPr>
          <p:nvPr/>
        </p:nvSpPr>
        <p:spPr bwMode="auto">
          <a:xfrm>
            <a:off x="1636713" y="4000500"/>
            <a:ext cx="369887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grpSp>
        <p:nvGrpSpPr>
          <p:cNvPr id="396312" name="Group 24"/>
          <p:cNvGrpSpPr>
            <a:grpSpLocks/>
          </p:cNvGrpSpPr>
          <p:nvPr/>
        </p:nvGrpSpPr>
        <p:grpSpPr bwMode="auto">
          <a:xfrm>
            <a:off x="2463800" y="4013200"/>
            <a:ext cx="711200" cy="609600"/>
            <a:chOff x="1872" y="1488"/>
            <a:chExt cx="448" cy="384"/>
          </a:xfrm>
        </p:grpSpPr>
        <p:sp>
          <p:nvSpPr>
            <p:cNvPr id="396313" name="Oval 25"/>
            <p:cNvSpPr>
              <a:spLocks noChangeArrowheads="1"/>
            </p:cNvSpPr>
            <p:nvPr/>
          </p:nvSpPr>
          <p:spPr bwMode="auto">
            <a:xfrm>
              <a:off x="2072" y="1488"/>
              <a:ext cx="248" cy="24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314" name="Freeform 26"/>
            <p:cNvSpPr>
              <a:spLocks/>
            </p:cNvSpPr>
            <p:nvPr/>
          </p:nvSpPr>
          <p:spPr bwMode="auto">
            <a:xfrm>
              <a:off x="1872" y="1728"/>
              <a:ext cx="288" cy="144"/>
            </a:xfrm>
            <a:custGeom>
              <a:avLst/>
              <a:gdLst>
                <a:gd name="T0" fmla="*/ 288 w 288"/>
                <a:gd name="T1" fmla="*/ 0 h 144"/>
                <a:gd name="T2" fmla="*/ 192 w 288"/>
                <a:gd name="T3" fmla="*/ 144 h 144"/>
                <a:gd name="T4" fmla="*/ 0 w 288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144">
                  <a:moveTo>
                    <a:pt x="288" y="0"/>
                  </a:moveTo>
                  <a:cubicBezTo>
                    <a:pt x="264" y="72"/>
                    <a:pt x="240" y="144"/>
                    <a:pt x="192" y="144"/>
                  </a:cubicBezTo>
                  <a:cubicBezTo>
                    <a:pt x="144" y="144"/>
                    <a:pt x="72" y="72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6315" name="Text Box 27"/>
          <p:cNvSpPr txBox="1">
            <a:spLocks noChangeArrowheads="1"/>
          </p:cNvSpPr>
          <p:nvPr/>
        </p:nvSpPr>
        <p:spPr bwMode="auto">
          <a:xfrm>
            <a:off x="2247900" y="4013200"/>
            <a:ext cx="369888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396316" name="Text Box 28"/>
          <p:cNvSpPr txBox="1">
            <a:spLocks noChangeArrowheads="1"/>
          </p:cNvSpPr>
          <p:nvPr/>
        </p:nvSpPr>
        <p:spPr bwMode="auto">
          <a:xfrm>
            <a:off x="1600200" y="3505200"/>
            <a:ext cx="919163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800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96317" name="Text Box 29"/>
          <p:cNvSpPr txBox="1">
            <a:spLocks noChangeArrowheads="1"/>
          </p:cNvSpPr>
          <p:nvPr/>
        </p:nvSpPr>
        <p:spPr bwMode="auto">
          <a:xfrm>
            <a:off x="3581400" y="5289550"/>
            <a:ext cx="5349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Let’s see how it works!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963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6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963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963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6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1000" fill="hold"/>
                                        <p:tgtEl>
                                          <p:spTgt spid="3963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3" grpId="0"/>
      <p:bldP spid="396307" grpId="0"/>
      <p:bldP spid="396311" grpId="0" animBg="1" autoUpdateAnimBg="0"/>
      <p:bldP spid="396315" grpId="0" animBg="1" autoUpdateAnimBg="0"/>
      <p:bldP spid="396316" grpId="0"/>
      <p:bldP spid="39631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0D905-363F-4083-AFA2-234A8AE5DAEF}" type="slidenum">
              <a:rPr lang="en-US"/>
              <a:pPr/>
              <a:t>38</a:t>
            </a:fld>
            <a:endParaRPr lang="en-US"/>
          </a:p>
        </p:txBody>
      </p:sp>
      <p:sp>
        <p:nvSpPr>
          <p:cNvPr id="340123" name="Rectangle 155"/>
          <p:cNvSpPr>
            <a:spLocks noChangeArrowheads="1"/>
          </p:cNvSpPr>
          <p:nvPr/>
        </p:nvSpPr>
        <p:spPr bwMode="auto">
          <a:xfrm>
            <a:off x="7100888" y="3581400"/>
            <a:ext cx="1989137" cy="3276600"/>
          </a:xfrm>
          <a:prstGeom prst="rect">
            <a:avLst/>
          </a:prstGeom>
          <a:solidFill>
            <a:srgbClr val="FFEB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985" name="Rectangle 17"/>
          <p:cNvSpPr>
            <a:spLocks noGrp="1" noChangeArrowheads="1"/>
          </p:cNvSpPr>
          <p:nvPr>
            <p:ph type="title"/>
          </p:nvPr>
        </p:nvSpPr>
        <p:spPr>
          <a:xfrm>
            <a:off x="-1600200" y="-152400"/>
            <a:ext cx="8229600" cy="1143000"/>
          </a:xfrm>
        </p:spPr>
        <p:txBody>
          <a:bodyPr/>
          <a:lstStyle/>
          <a:p>
            <a:r>
              <a:rPr lang="en-US" sz="4000"/>
              <a:t>The Circular Queue</a:t>
            </a:r>
          </a:p>
        </p:txBody>
      </p:sp>
      <p:sp>
        <p:nvSpPr>
          <p:cNvPr id="339987" name="Text Box 19"/>
          <p:cNvSpPr txBox="1">
            <a:spLocks noChangeArrowheads="1"/>
          </p:cNvSpPr>
          <p:nvPr/>
        </p:nvSpPr>
        <p:spPr bwMode="auto">
          <a:xfrm>
            <a:off x="381000" y="4343400"/>
            <a:ext cx="6324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200">
                <a:solidFill>
                  <a:srgbClr val="006666"/>
                </a:solidFill>
              </a:rPr>
              <a:t> </a:t>
            </a:r>
            <a:r>
              <a:rPr lang="en-US" sz="2200">
                <a:solidFill>
                  <a:schemeClr val="tx1"/>
                </a:solidFill>
              </a:rPr>
              <a:t>To </a:t>
            </a:r>
            <a:r>
              <a:rPr lang="en-US" sz="2200">
                <a:solidFill>
                  <a:srgbClr val="006666"/>
                </a:solidFill>
              </a:rPr>
              <a:t>insert</a:t>
            </a:r>
            <a:r>
              <a:rPr lang="en-US" sz="2200"/>
              <a:t> a new item, place it in arr[</a:t>
            </a:r>
            <a:r>
              <a:rPr lang="en-US" sz="2200">
                <a:solidFill>
                  <a:srgbClr val="006666"/>
                </a:solidFill>
              </a:rPr>
              <a:t>tail</a:t>
            </a:r>
            <a:r>
              <a:rPr lang="en-US" sz="2200">
                <a:solidFill>
                  <a:schemeClr val="tx1"/>
                </a:solidFill>
              </a:rPr>
              <a:t>] </a:t>
            </a:r>
            <a:br>
              <a:rPr lang="en-US" sz="2200"/>
            </a:br>
            <a:r>
              <a:rPr lang="en-US" sz="2200"/>
              <a:t>   and then </a:t>
            </a:r>
            <a:r>
              <a:rPr lang="en-US" sz="2200">
                <a:solidFill>
                  <a:srgbClr val="6600CC"/>
                </a:solidFill>
              </a:rPr>
              <a:t>increment</a:t>
            </a:r>
            <a:r>
              <a:rPr lang="en-US" sz="2200"/>
              <a:t> the </a:t>
            </a:r>
            <a:r>
              <a:rPr lang="en-US" sz="2200">
                <a:solidFill>
                  <a:srgbClr val="6600CC"/>
                </a:solidFill>
              </a:rPr>
              <a:t>tail</a:t>
            </a:r>
            <a:r>
              <a:rPr lang="en-US" sz="2200"/>
              <a:t> &amp; </a:t>
            </a:r>
            <a:r>
              <a:rPr lang="en-US" sz="2200">
                <a:solidFill>
                  <a:srgbClr val="6600CC"/>
                </a:solidFill>
              </a:rPr>
              <a:t>count</a:t>
            </a:r>
            <a:r>
              <a:rPr lang="en-US" sz="2200"/>
              <a:t> values</a:t>
            </a:r>
          </a:p>
        </p:txBody>
      </p:sp>
      <p:sp>
        <p:nvSpPr>
          <p:cNvPr id="339988" name="Rectangle 20"/>
          <p:cNvSpPr>
            <a:spLocks noChangeArrowheads="1"/>
          </p:cNvSpPr>
          <p:nvPr/>
        </p:nvSpPr>
        <p:spPr bwMode="auto">
          <a:xfrm>
            <a:off x="381000" y="5121275"/>
            <a:ext cx="6248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200">
                <a:solidFill>
                  <a:srgbClr val="006666"/>
                </a:solidFill>
              </a:rPr>
              <a:t> </a:t>
            </a:r>
            <a:r>
              <a:rPr lang="en-US" sz="2200">
                <a:solidFill>
                  <a:schemeClr val="tx1"/>
                </a:solidFill>
              </a:rPr>
              <a:t>To </a:t>
            </a:r>
            <a:r>
              <a:rPr lang="en-US" sz="2200">
                <a:solidFill>
                  <a:srgbClr val="006666"/>
                </a:solidFill>
              </a:rPr>
              <a:t>dequeue</a:t>
            </a:r>
            <a:r>
              <a:rPr lang="en-US" sz="2200"/>
              <a:t> the head item, fetch arr[</a:t>
            </a:r>
            <a:r>
              <a:rPr lang="en-US" sz="2200">
                <a:solidFill>
                  <a:srgbClr val="006666"/>
                </a:solidFill>
              </a:rPr>
              <a:t>head]</a:t>
            </a:r>
            <a:r>
              <a:rPr lang="en-US" sz="2200"/>
              <a:t> </a:t>
            </a:r>
            <a:br>
              <a:rPr lang="en-US" sz="2200"/>
            </a:br>
            <a:r>
              <a:rPr lang="en-US" sz="2200"/>
              <a:t>  and </a:t>
            </a:r>
            <a:r>
              <a:rPr lang="en-US" sz="2200">
                <a:solidFill>
                  <a:srgbClr val="6600CC"/>
                </a:solidFill>
              </a:rPr>
              <a:t>increment</a:t>
            </a:r>
            <a:r>
              <a:rPr lang="en-US" sz="2200"/>
              <a:t> </a:t>
            </a:r>
            <a:r>
              <a:rPr lang="en-US" sz="2200">
                <a:solidFill>
                  <a:srgbClr val="6600CC"/>
                </a:solidFill>
              </a:rPr>
              <a:t>head </a:t>
            </a:r>
            <a:r>
              <a:rPr lang="en-US" sz="2200">
                <a:solidFill>
                  <a:schemeClr val="tx1"/>
                </a:solidFill>
              </a:rPr>
              <a:t>and </a:t>
            </a:r>
            <a:r>
              <a:rPr lang="en-US" sz="2200">
                <a:solidFill>
                  <a:srgbClr val="6600CC"/>
                </a:solidFill>
              </a:rPr>
              <a:t>decrement count</a:t>
            </a:r>
            <a:endParaRPr lang="en-US" sz="2200"/>
          </a:p>
        </p:txBody>
      </p:sp>
      <p:sp>
        <p:nvSpPr>
          <p:cNvPr id="339989" name="Text Box 21"/>
          <p:cNvSpPr txBox="1">
            <a:spLocks noChangeArrowheads="1"/>
          </p:cNvSpPr>
          <p:nvPr/>
        </p:nvSpPr>
        <p:spPr bwMode="auto">
          <a:xfrm>
            <a:off x="473075" y="1295400"/>
            <a:ext cx="2803525" cy="179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Private data</a:t>
            </a:r>
            <a:r>
              <a:rPr lang="en-US"/>
              <a:t>:</a:t>
            </a:r>
          </a:p>
          <a:p>
            <a:r>
              <a:rPr lang="en-US" sz="2200">
                <a:solidFill>
                  <a:srgbClr val="990000"/>
                </a:solidFill>
              </a:rPr>
              <a:t>     an array: </a:t>
            </a:r>
            <a:r>
              <a:rPr lang="en-US" sz="2200">
                <a:solidFill>
                  <a:schemeClr val="accent2"/>
                </a:solidFill>
              </a:rPr>
              <a:t>arr</a:t>
            </a:r>
          </a:p>
          <a:p>
            <a:r>
              <a:rPr lang="en-US" sz="2200">
                <a:solidFill>
                  <a:srgbClr val="990000"/>
                </a:solidFill>
              </a:rPr>
              <a:t>     an integer: </a:t>
            </a:r>
            <a:r>
              <a:rPr lang="en-US" sz="2200">
                <a:solidFill>
                  <a:schemeClr val="accent2"/>
                </a:solidFill>
              </a:rPr>
              <a:t>head</a:t>
            </a:r>
          </a:p>
          <a:p>
            <a:r>
              <a:rPr lang="en-US" sz="2200">
                <a:solidFill>
                  <a:srgbClr val="990000"/>
                </a:solidFill>
              </a:rPr>
              <a:t>     an integer: </a:t>
            </a:r>
            <a:r>
              <a:rPr lang="en-US" sz="2200">
                <a:solidFill>
                  <a:schemeClr val="accent2"/>
                </a:solidFill>
              </a:rPr>
              <a:t>tail</a:t>
            </a:r>
          </a:p>
          <a:p>
            <a:r>
              <a:rPr lang="en-US" sz="2200">
                <a:solidFill>
                  <a:srgbClr val="990000"/>
                </a:solidFill>
              </a:rPr>
              <a:t>     an integer: </a:t>
            </a:r>
            <a:r>
              <a:rPr lang="en-US" sz="2200">
                <a:solidFill>
                  <a:schemeClr val="accent2"/>
                </a:solidFill>
              </a:rPr>
              <a:t>count</a:t>
            </a:r>
          </a:p>
        </p:txBody>
      </p:sp>
      <p:sp>
        <p:nvSpPr>
          <p:cNvPr id="339990" name="Text Box 22"/>
          <p:cNvSpPr txBox="1">
            <a:spLocks noChangeArrowheads="1"/>
          </p:cNvSpPr>
          <p:nvPr/>
        </p:nvSpPr>
        <p:spPr bwMode="auto">
          <a:xfrm>
            <a:off x="381000" y="3581400"/>
            <a:ext cx="8458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200"/>
              <a:t> To initialize your queue, set:  </a:t>
            </a:r>
          </a:p>
          <a:p>
            <a:pPr lvl="1"/>
            <a:r>
              <a:rPr lang="en-US" sz="2200">
                <a:solidFill>
                  <a:srgbClr val="008080"/>
                </a:solidFill>
              </a:rPr>
              <a:t>count = </a:t>
            </a:r>
            <a:r>
              <a:rPr lang="en-US" sz="2200">
                <a:solidFill>
                  <a:srgbClr val="006666"/>
                </a:solidFill>
              </a:rPr>
              <a:t>head = tail = 0</a:t>
            </a:r>
          </a:p>
        </p:txBody>
      </p:sp>
      <p:sp>
        <p:nvSpPr>
          <p:cNvPr id="339991" name="Rectangle 23"/>
          <p:cNvSpPr>
            <a:spLocks noChangeArrowheads="1"/>
          </p:cNvSpPr>
          <p:nvPr/>
        </p:nvSpPr>
        <p:spPr bwMode="auto">
          <a:xfrm>
            <a:off x="381000" y="5943600"/>
            <a:ext cx="6096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200"/>
              <a:t> If the </a:t>
            </a:r>
            <a:r>
              <a:rPr lang="en-US" sz="2200">
                <a:solidFill>
                  <a:srgbClr val="008080"/>
                </a:solidFill>
              </a:rPr>
              <a:t>head</a:t>
            </a:r>
            <a:r>
              <a:rPr lang="en-US" sz="2200"/>
              <a:t> or </a:t>
            </a:r>
            <a:r>
              <a:rPr lang="en-US" sz="2200">
                <a:solidFill>
                  <a:srgbClr val="008080"/>
                </a:solidFill>
              </a:rPr>
              <a:t>tail</a:t>
            </a:r>
            <a:r>
              <a:rPr lang="en-US" sz="2200"/>
              <a:t> go past the end of </a:t>
            </a:r>
            <a:br>
              <a:rPr lang="en-US" sz="2200"/>
            </a:br>
            <a:r>
              <a:rPr lang="en-US" sz="2200"/>
              <a:t>  the array, set it back to </a:t>
            </a:r>
            <a:r>
              <a:rPr lang="en-US" sz="2200">
                <a:solidFill>
                  <a:srgbClr val="6600CC"/>
                </a:solidFill>
              </a:rPr>
              <a:t>0</a:t>
            </a:r>
            <a:r>
              <a:rPr lang="en-US" sz="2200"/>
              <a:t>. </a:t>
            </a:r>
          </a:p>
        </p:txBody>
      </p:sp>
      <p:sp>
        <p:nvSpPr>
          <p:cNvPr id="340007" name="Text Box 39"/>
          <p:cNvSpPr txBox="1">
            <a:spLocks noChangeArrowheads="1"/>
          </p:cNvSpPr>
          <p:nvPr/>
        </p:nvSpPr>
        <p:spPr bwMode="auto">
          <a:xfrm>
            <a:off x="7146925" y="3657600"/>
            <a:ext cx="1458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Enqueue: 6</a:t>
            </a:r>
          </a:p>
        </p:txBody>
      </p:sp>
      <p:sp>
        <p:nvSpPr>
          <p:cNvPr id="340008" name="Text Box 40"/>
          <p:cNvSpPr txBox="1">
            <a:spLocks noChangeArrowheads="1"/>
          </p:cNvSpPr>
          <p:nvPr/>
        </p:nvSpPr>
        <p:spPr bwMode="auto">
          <a:xfrm>
            <a:off x="7146925" y="3962400"/>
            <a:ext cx="1458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Enqueue: 4</a:t>
            </a:r>
          </a:p>
        </p:txBody>
      </p:sp>
      <p:sp>
        <p:nvSpPr>
          <p:cNvPr id="340009" name="Text Box 41"/>
          <p:cNvSpPr txBox="1">
            <a:spLocks noChangeArrowheads="1"/>
          </p:cNvSpPr>
          <p:nvPr/>
        </p:nvSpPr>
        <p:spPr bwMode="auto">
          <a:xfrm>
            <a:off x="7146925" y="4251325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Enqueue: -1</a:t>
            </a:r>
          </a:p>
        </p:txBody>
      </p:sp>
      <p:sp>
        <p:nvSpPr>
          <p:cNvPr id="340010" name="Text Box 42"/>
          <p:cNvSpPr txBox="1">
            <a:spLocks noChangeArrowheads="1"/>
          </p:cNvSpPr>
          <p:nvPr/>
        </p:nvSpPr>
        <p:spPr bwMode="auto">
          <a:xfrm>
            <a:off x="7146925" y="4556125"/>
            <a:ext cx="1692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Dequeue -&gt; 6</a:t>
            </a:r>
          </a:p>
        </p:txBody>
      </p:sp>
      <p:sp>
        <p:nvSpPr>
          <p:cNvPr id="340011" name="Text Box 43"/>
          <p:cNvSpPr txBox="1">
            <a:spLocks noChangeArrowheads="1"/>
          </p:cNvSpPr>
          <p:nvPr/>
        </p:nvSpPr>
        <p:spPr bwMode="auto">
          <a:xfrm>
            <a:off x="7146925" y="4860925"/>
            <a:ext cx="1458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Enqueue: 9</a:t>
            </a:r>
          </a:p>
        </p:txBody>
      </p:sp>
      <p:sp>
        <p:nvSpPr>
          <p:cNvPr id="340012" name="Text Box 44"/>
          <p:cNvSpPr txBox="1">
            <a:spLocks noChangeArrowheads="1"/>
          </p:cNvSpPr>
          <p:nvPr/>
        </p:nvSpPr>
        <p:spPr bwMode="auto">
          <a:xfrm>
            <a:off x="7146925" y="5165725"/>
            <a:ext cx="1458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Enqueue: 7</a:t>
            </a:r>
          </a:p>
        </p:txBody>
      </p:sp>
      <p:sp>
        <p:nvSpPr>
          <p:cNvPr id="340013" name="Text Box 45"/>
          <p:cNvSpPr txBox="1">
            <a:spLocks noChangeArrowheads="1"/>
          </p:cNvSpPr>
          <p:nvPr/>
        </p:nvSpPr>
        <p:spPr bwMode="auto">
          <a:xfrm>
            <a:off x="7146925" y="5470525"/>
            <a:ext cx="1692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Dequeue -&gt; 4</a:t>
            </a:r>
          </a:p>
        </p:txBody>
      </p:sp>
      <p:sp>
        <p:nvSpPr>
          <p:cNvPr id="340014" name="Text Box 46"/>
          <p:cNvSpPr txBox="1">
            <a:spLocks noChangeArrowheads="1"/>
          </p:cNvSpPr>
          <p:nvPr/>
        </p:nvSpPr>
        <p:spPr bwMode="auto">
          <a:xfrm>
            <a:off x="7146925" y="5775325"/>
            <a:ext cx="1458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Enqueue: 5</a:t>
            </a:r>
          </a:p>
        </p:txBody>
      </p:sp>
      <p:sp>
        <p:nvSpPr>
          <p:cNvPr id="340015" name="Text Box 47"/>
          <p:cNvSpPr txBox="1">
            <a:spLocks noChangeArrowheads="1"/>
          </p:cNvSpPr>
          <p:nvPr/>
        </p:nvSpPr>
        <p:spPr bwMode="auto">
          <a:xfrm>
            <a:off x="7159625" y="6080125"/>
            <a:ext cx="1614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Enqueue: 42</a:t>
            </a:r>
          </a:p>
        </p:txBody>
      </p:sp>
      <p:sp>
        <p:nvSpPr>
          <p:cNvPr id="340019" name="Text Box 51"/>
          <p:cNvSpPr txBox="1">
            <a:spLocks noChangeArrowheads="1"/>
          </p:cNvSpPr>
          <p:nvPr/>
        </p:nvSpPr>
        <p:spPr bwMode="auto">
          <a:xfrm>
            <a:off x="7162800" y="6384925"/>
            <a:ext cx="1757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Dequeue -&gt; -1</a:t>
            </a:r>
          </a:p>
        </p:txBody>
      </p:sp>
      <p:grpSp>
        <p:nvGrpSpPr>
          <p:cNvPr id="340112" name="Group 144"/>
          <p:cNvGrpSpPr>
            <a:grpSpLocks/>
          </p:cNvGrpSpPr>
          <p:nvPr/>
        </p:nvGrpSpPr>
        <p:grpSpPr bwMode="auto">
          <a:xfrm>
            <a:off x="4814888" y="1871663"/>
            <a:ext cx="3824287" cy="2087562"/>
            <a:chOff x="3015" y="1008"/>
            <a:chExt cx="2409" cy="1315"/>
          </a:xfrm>
        </p:grpSpPr>
        <p:grpSp>
          <p:nvGrpSpPr>
            <p:cNvPr id="339970" name="Group 2"/>
            <p:cNvGrpSpPr>
              <a:grpSpLocks/>
            </p:cNvGrpSpPr>
            <p:nvPr/>
          </p:nvGrpSpPr>
          <p:grpSpPr bwMode="auto">
            <a:xfrm>
              <a:off x="3072" y="1008"/>
              <a:ext cx="2352" cy="951"/>
              <a:chOff x="3072" y="1244"/>
              <a:chExt cx="2352" cy="951"/>
            </a:xfrm>
          </p:grpSpPr>
          <p:grpSp>
            <p:nvGrpSpPr>
              <p:cNvPr id="339971" name="Group 3"/>
              <p:cNvGrpSpPr>
                <a:grpSpLocks/>
              </p:cNvGrpSpPr>
              <p:nvPr/>
            </p:nvGrpSpPr>
            <p:grpSpPr bwMode="auto">
              <a:xfrm>
                <a:off x="3072" y="1440"/>
                <a:ext cx="2352" cy="755"/>
                <a:chOff x="3072" y="1440"/>
                <a:chExt cx="2352" cy="755"/>
              </a:xfrm>
            </p:grpSpPr>
            <p:sp>
              <p:nvSpPr>
                <p:cNvPr id="339972" name="Rectangle 4"/>
                <p:cNvSpPr>
                  <a:spLocks noChangeArrowheads="1"/>
                </p:cNvSpPr>
                <p:nvPr/>
              </p:nvSpPr>
              <p:spPr bwMode="auto">
                <a:xfrm>
                  <a:off x="3072" y="1440"/>
                  <a:ext cx="384" cy="336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973" name="Rectangle 5"/>
                <p:cNvSpPr>
                  <a:spLocks noChangeArrowheads="1"/>
                </p:cNvSpPr>
                <p:nvPr/>
              </p:nvSpPr>
              <p:spPr bwMode="auto">
                <a:xfrm>
                  <a:off x="3456" y="1440"/>
                  <a:ext cx="384" cy="336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974" name="Rectangle 6"/>
                <p:cNvSpPr>
                  <a:spLocks noChangeArrowheads="1"/>
                </p:cNvSpPr>
                <p:nvPr/>
              </p:nvSpPr>
              <p:spPr bwMode="auto">
                <a:xfrm>
                  <a:off x="3840" y="1440"/>
                  <a:ext cx="384" cy="336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975" name="Rectangle 7"/>
                <p:cNvSpPr>
                  <a:spLocks noChangeArrowheads="1"/>
                </p:cNvSpPr>
                <p:nvPr/>
              </p:nvSpPr>
              <p:spPr bwMode="auto">
                <a:xfrm>
                  <a:off x="4224" y="1440"/>
                  <a:ext cx="384" cy="336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976" name="Rectangle 8"/>
                <p:cNvSpPr>
                  <a:spLocks noChangeArrowheads="1"/>
                </p:cNvSpPr>
                <p:nvPr/>
              </p:nvSpPr>
              <p:spPr bwMode="auto">
                <a:xfrm>
                  <a:off x="4608" y="1440"/>
                  <a:ext cx="384" cy="336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977" name="Rectangle 9"/>
                <p:cNvSpPr>
                  <a:spLocks noChangeArrowheads="1"/>
                </p:cNvSpPr>
                <p:nvPr/>
              </p:nvSpPr>
              <p:spPr bwMode="auto">
                <a:xfrm>
                  <a:off x="4992" y="1440"/>
                  <a:ext cx="384" cy="336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39978" name="Group 10"/>
                <p:cNvGrpSpPr>
                  <a:grpSpLocks/>
                </p:cNvGrpSpPr>
                <p:nvPr/>
              </p:nvGrpSpPr>
              <p:grpSpPr bwMode="auto">
                <a:xfrm>
                  <a:off x="3072" y="1888"/>
                  <a:ext cx="1058" cy="307"/>
                  <a:chOff x="3072" y="1888"/>
                  <a:chExt cx="1058" cy="307"/>
                </a:xfrm>
              </p:grpSpPr>
              <p:sp>
                <p:nvSpPr>
                  <p:cNvPr id="339979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72" y="1896"/>
                    <a:ext cx="411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tail</a:t>
                    </a:r>
                  </a:p>
                </p:txBody>
              </p:sp>
              <p:sp>
                <p:nvSpPr>
                  <p:cNvPr id="339980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3602" y="1888"/>
                    <a:ext cx="528" cy="307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39981" name="Group 13"/>
                <p:cNvGrpSpPr>
                  <a:grpSpLocks/>
                </p:cNvGrpSpPr>
                <p:nvPr/>
              </p:nvGrpSpPr>
              <p:grpSpPr bwMode="auto">
                <a:xfrm>
                  <a:off x="4254" y="1885"/>
                  <a:ext cx="1170" cy="307"/>
                  <a:chOff x="2960" y="1888"/>
                  <a:chExt cx="1170" cy="307"/>
                </a:xfrm>
              </p:grpSpPr>
              <p:sp>
                <p:nvSpPr>
                  <p:cNvPr id="339982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0" y="1896"/>
                    <a:ext cx="88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/>
                      <a:t>  head    </a:t>
                    </a:r>
                  </a:p>
                </p:txBody>
              </p:sp>
              <p:sp>
                <p:nvSpPr>
                  <p:cNvPr id="339983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3602" y="1888"/>
                    <a:ext cx="528" cy="307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39984" name="Text Box 16"/>
              <p:cNvSpPr txBox="1">
                <a:spLocks noChangeArrowheads="1"/>
              </p:cNvSpPr>
              <p:nvPr/>
            </p:nvSpPr>
            <p:spPr bwMode="auto">
              <a:xfrm>
                <a:off x="3168" y="1244"/>
                <a:ext cx="208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0099CC"/>
                    </a:solidFill>
                  </a:rPr>
                  <a:t>0        1         2       3        4        5</a:t>
                </a:r>
              </a:p>
            </p:txBody>
          </p:sp>
        </p:grpSp>
        <p:grpSp>
          <p:nvGrpSpPr>
            <p:cNvPr id="340105" name="Group 137"/>
            <p:cNvGrpSpPr>
              <a:grpSpLocks/>
            </p:cNvGrpSpPr>
            <p:nvPr/>
          </p:nvGrpSpPr>
          <p:grpSpPr bwMode="auto">
            <a:xfrm>
              <a:off x="3015" y="2016"/>
              <a:ext cx="1113" cy="307"/>
              <a:chOff x="3017" y="1888"/>
              <a:chExt cx="1113" cy="307"/>
            </a:xfrm>
          </p:grpSpPr>
          <p:sp>
            <p:nvSpPr>
              <p:cNvPr id="340106" name="Text Box 138"/>
              <p:cNvSpPr txBox="1">
                <a:spLocks noChangeArrowheads="1"/>
              </p:cNvSpPr>
              <p:nvPr/>
            </p:nvSpPr>
            <p:spPr bwMode="auto">
              <a:xfrm>
                <a:off x="3017" y="1896"/>
                <a:ext cx="72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count  </a:t>
                </a:r>
              </a:p>
            </p:txBody>
          </p:sp>
          <p:sp>
            <p:nvSpPr>
              <p:cNvPr id="340107" name="Rectangle 139"/>
              <p:cNvSpPr>
                <a:spLocks noChangeArrowheads="1"/>
              </p:cNvSpPr>
              <p:nvPr/>
            </p:nvSpPr>
            <p:spPr bwMode="auto">
              <a:xfrm>
                <a:off x="3602" y="1888"/>
                <a:ext cx="528" cy="307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39992" name="Text Box 24"/>
          <p:cNvSpPr txBox="1">
            <a:spLocks noChangeArrowheads="1"/>
          </p:cNvSpPr>
          <p:nvPr/>
        </p:nvSpPr>
        <p:spPr bwMode="auto">
          <a:xfrm>
            <a:off x="6005513" y="2944813"/>
            <a:ext cx="2455862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0                     0</a:t>
            </a:r>
          </a:p>
          <a:p>
            <a:endParaRPr lang="en-US" sz="1200">
              <a:solidFill>
                <a:srgbClr val="FFFF00"/>
              </a:solidFill>
            </a:endParaRPr>
          </a:p>
          <a:p>
            <a:r>
              <a:rPr lang="en-US">
                <a:solidFill>
                  <a:srgbClr val="FFFF00"/>
                </a:solidFill>
              </a:rPr>
              <a:t>0</a:t>
            </a:r>
          </a:p>
        </p:txBody>
      </p:sp>
      <p:grpSp>
        <p:nvGrpSpPr>
          <p:cNvPr id="340115" name="Group 147"/>
          <p:cNvGrpSpPr>
            <a:grpSpLocks/>
          </p:cNvGrpSpPr>
          <p:nvPr/>
        </p:nvGrpSpPr>
        <p:grpSpPr bwMode="auto">
          <a:xfrm>
            <a:off x="5024438" y="1185863"/>
            <a:ext cx="392112" cy="701675"/>
            <a:chOff x="2804" y="4790"/>
            <a:chExt cx="247" cy="442"/>
          </a:xfrm>
        </p:grpSpPr>
        <p:sp>
          <p:nvSpPr>
            <p:cNvPr id="340113" name="Text Box 145"/>
            <p:cNvSpPr txBox="1">
              <a:spLocks noChangeArrowheads="1"/>
            </p:cNvSpPr>
            <p:nvPr/>
          </p:nvSpPr>
          <p:spPr bwMode="auto">
            <a:xfrm>
              <a:off x="2804" y="4790"/>
              <a:ext cx="2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=""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800000"/>
                  </a:solidFill>
                </a:rPr>
                <a:t>T</a:t>
              </a:r>
            </a:p>
          </p:txBody>
        </p:sp>
        <p:sp>
          <p:nvSpPr>
            <p:cNvPr id="340114" name="Line 146"/>
            <p:cNvSpPr>
              <a:spLocks noChangeShapeType="1"/>
            </p:cNvSpPr>
            <p:nvPr/>
          </p:nvSpPr>
          <p:spPr bwMode="auto">
            <a:xfrm>
              <a:off x="2928" y="5040"/>
              <a:ext cx="0" cy="192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0116" name="Group 148"/>
          <p:cNvGrpSpPr>
            <a:grpSpLocks/>
          </p:cNvGrpSpPr>
          <p:nvPr/>
        </p:nvGrpSpPr>
        <p:grpSpPr bwMode="auto">
          <a:xfrm>
            <a:off x="5029200" y="519113"/>
            <a:ext cx="417513" cy="701675"/>
            <a:chOff x="2804" y="4790"/>
            <a:chExt cx="263" cy="442"/>
          </a:xfrm>
        </p:grpSpPr>
        <p:sp>
          <p:nvSpPr>
            <p:cNvPr id="340117" name="Text Box 149"/>
            <p:cNvSpPr txBox="1">
              <a:spLocks noChangeArrowheads="1"/>
            </p:cNvSpPr>
            <p:nvPr/>
          </p:nvSpPr>
          <p:spPr bwMode="auto">
            <a:xfrm>
              <a:off x="2804" y="4790"/>
              <a:ext cx="2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=""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800000"/>
                  </a:solidFill>
                </a:rPr>
                <a:t>H</a:t>
              </a:r>
            </a:p>
          </p:txBody>
        </p:sp>
        <p:sp>
          <p:nvSpPr>
            <p:cNvPr id="340118" name="Line 150"/>
            <p:cNvSpPr>
              <a:spLocks noChangeShapeType="1"/>
            </p:cNvSpPr>
            <p:nvPr/>
          </p:nvSpPr>
          <p:spPr bwMode="auto">
            <a:xfrm>
              <a:off x="2928" y="5040"/>
              <a:ext cx="0" cy="192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0119" name="Text Box 151"/>
          <p:cNvSpPr txBox="1">
            <a:spLocks noChangeArrowheads="1"/>
          </p:cNvSpPr>
          <p:nvPr/>
        </p:nvSpPr>
        <p:spPr bwMode="auto">
          <a:xfrm>
            <a:off x="5029200" y="22098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340120" name="Text Box 152"/>
          <p:cNvSpPr txBox="1">
            <a:spLocks noChangeArrowheads="1"/>
          </p:cNvSpPr>
          <p:nvPr/>
        </p:nvSpPr>
        <p:spPr bwMode="auto">
          <a:xfrm>
            <a:off x="6019800" y="291465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40122" name="Text Box 154"/>
          <p:cNvSpPr txBox="1">
            <a:spLocks noChangeArrowheads="1"/>
          </p:cNvSpPr>
          <p:nvPr/>
        </p:nvSpPr>
        <p:spPr bwMode="auto">
          <a:xfrm>
            <a:off x="6005513" y="35052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40125" name="Text Box 157"/>
          <p:cNvSpPr txBox="1">
            <a:spLocks noChangeArrowheads="1"/>
          </p:cNvSpPr>
          <p:nvPr/>
        </p:nvSpPr>
        <p:spPr bwMode="auto">
          <a:xfrm>
            <a:off x="5635625" y="222885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340126" name="Text Box 158"/>
          <p:cNvSpPr txBox="1">
            <a:spLocks noChangeArrowheads="1"/>
          </p:cNvSpPr>
          <p:nvPr/>
        </p:nvSpPr>
        <p:spPr bwMode="auto">
          <a:xfrm>
            <a:off x="5986463" y="2909888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40127" name="Text Box 159"/>
          <p:cNvSpPr txBox="1">
            <a:spLocks noChangeArrowheads="1"/>
          </p:cNvSpPr>
          <p:nvPr/>
        </p:nvSpPr>
        <p:spPr bwMode="auto">
          <a:xfrm>
            <a:off x="5972175" y="35052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40128" name="Text Box 160"/>
          <p:cNvSpPr txBox="1">
            <a:spLocks noChangeArrowheads="1"/>
          </p:cNvSpPr>
          <p:nvPr/>
        </p:nvSpPr>
        <p:spPr bwMode="auto">
          <a:xfrm>
            <a:off x="6230938" y="2238375"/>
            <a:ext cx="447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-1</a:t>
            </a:r>
          </a:p>
        </p:txBody>
      </p:sp>
      <p:sp>
        <p:nvSpPr>
          <p:cNvPr id="340129" name="Text Box 161"/>
          <p:cNvSpPr txBox="1">
            <a:spLocks noChangeArrowheads="1"/>
          </p:cNvSpPr>
          <p:nvPr/>
        </p:nvSpPr>
        <p:spPr bwMode="auto">
          <a:xfrm>
            <a:off x="5962650" y="291465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40130" name="Text Box 162"/>
          <p:cNvSpPr txBox="1">
            <a:spLocks noChangeArrowheads="1"/>
          </p:cNvSpPr>
          <p:nvPr/>
        </p:nvSpPr>
        <p:spPr bwMode="auto">
          <a:xfrm>
            <a:off x="5957888" y="35052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grpSp>
        <p:nvGrpSpPr>
          <p:cNvPr id="340133" name="Group 165"/>
          <p:cNvGrpSpPr>
            <a:grpSpLocks/>
          </p:cNvGrpSpPr>
          <p:nvPr/>
        </p:nvGrpSpPr>
        <p:grpSpPr bwMode="auto">
          <a:xfrm>
            <a:off x="3733800" y="2162175"/>
            <a:ext cx="1738313" cy="885825"/>
            <a:chOff x="2352" y="1362"/>
            <a:chExt cx="1095" cy="558"/>
          </a:xfrm>
        </p:grpSpPr>
        <p:sp>
          <p:nvSpPr>
            <p:cNvPr id="340131" name="Oval 163"/>
            <p:cNvSpPr>
              <a:spLocks noChangeArrowheads="1"/>
            </p:cNvSpPr>
            <p:nvPr/>
          </p:nvSpPr>
          <p:spPr bwMode="auto">
            <a:xfrm>
              <a:off x="3111" y="1362"/>
              <a:ext cx="336" cy="33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132" name="Freeform 164"/>
            <p:cNvSpPr>
              <a:spLocks/>
            </p:cNvSpPr>
            <p:nvPr/>
          </p:nvSpPr>
          <p:spPr bwMode="auto">
            <a:xfrm>
              <a:off x="2352" y="1584"/>
              <a:ext cx="768" cy="336"/>
            </a:xfrm>
            <a:custGeom>
              <a:avLst/>
              <a:gdLst>
                <a:gd name="T0" fmla="*/ 768 w 768"/>
                <a:gd name="T1" fmla="*/ 0 h 336"/>
                <a:gd name="T2" fmla="*/ 480 w 768"/>
                <a:gd name="T3" fmla="*/ 48 h 336"/>
                <a:gd name="T4" fmla="*/ 240 w 768"/>
                <a:gd name="T5" fmla="*/ 144 h 336"/>
                <a:gd name="T6" fmla="*/ 0 w 768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8" h="336">
                  <a:moveTo>
                    <a:pt x="768" y="0"/>
                  </a:moveTo>
                  <a:cubicBezTo>
                    <a:pt x="668" y="12"/>
                    <a:pt x="568" y="24"/>
                    <a:pt x="480" y="48"/>
                  </a:cubicBezTo>
                  <a:cubicBezTo>
                    <a:pt x="392" y="72"/>
                    <a:pt x="320" y="96"/>
                    <a:pt x="240" y="144"/>
                  </a:cubicBezTo>
                  <a:cubicBezTo>
                    <a:pt x="160" y="192"/>
                    <a:pt x="32" y="304"/>
                    <a:pt x="0" y="336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0134" name="Text Box 166"/>
          <p:cNvSpPr txBox="1">
            <a:spLocks noChangeArrowheads="1"/>
          </p:cNvSpPr>
          <p:nvPr/>
        </p:nvSpPr>
        <p:spPr bwMode="auto">
          <a:xfrm>
            <a:off x="3505200" y="30480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340135" name="Text Box 167"/>
          <p:cNvSpPr txBox="1">
            <a:spLocks noChangeArrowheads="1"/>
          </p:cNvSpPr>
          <p:nvPr/>
        </p:nvSpPr>
        <p:spPr bwMode="auto">
          <a:xfrm>
            <a:off x="8077200" y="28956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40136" name="Text Box 168"/>
          <p:cNvSpPr txBox="1">
            <a:spLocks noChangeArrowheads="1"/>
          </p:cNvSpPr>
          <p:nvPr/>
        </p:nvSpPr>
        <p:spPr bwMode="auto">
          <a:xfrm>
            <a:off x="5943600" y="35052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40137" name="Text Box 169"/>
          <p:cNvSpPr txBox="1">
            <a:spLocks noChangeArrowheads="1"/>
          </p:cNvSpPr>
          <p:nvPr/>
        </p:nvSpPr>
        <p:spPr bwMode="auto">
          <a:xfrm>
            <a:off x="6850063" y="222885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9</a:t>
            </a:r>
          </a:p>
        </p:txBody>
      </p:sp>
      <p:sp>
        <p:nvSpPr>
          <p:cNvPr id="340138" name="Text Box 170"/>
          <p:cNvSpPr txBox="1">
            <a:spLocks noChangeArrowheads="1"/>
          </p:cNvSpPr>
          <p:nvPr/>
        </p:nvSpPr>
        <p:spPr bwMode="auto">
          <a:xfrm>
            <a:off x="5962650" y="28956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40139" name="Text Box 171"/>
          <p:cNvSpPr txBox="1">
            <a:spLocks noChangeArrowheads="1"/>
          </p:cNvSpPr>
          <p:nvPr/>
        </p:nvSpPr>
        <p:spPr bwMode="auto">
          <a:xfrm>
            <a:off x="5943600" y="3490913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40140" name="Text Box 172"/>
          <p:cNvSpPr txBox="1">
            <a:spLocks noChangeArrowheads="1"/>
          </p:cNvSpPr>
          <p:nvPr/>
        </p:nvSpPr>
        <p:spPr bwMode="auto">
          <a:xfrm>
            <a:off x="7478713" y="2238375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340141" name="Text Box 173"/>
          <p:cNvSpPr txBox="1">
            <a:spLocks noChangeArrowheads="1"/>
          </p:cNvSpPr>
          <p:nvPr/>
        </p:nvSpPr>
        <p:spPr bwMode="auto">
          <a:xfrm>
            <a:off x="5957888" y="28956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40142" name="Text Box 174"/>
          <p:cNvSpPr txBox="1">
            <a:spLocks noChangeArrowheads="1"/>
          </p:cNvSpPr>
          <p:nvPr/>
        </p:nvSpPr>
        <p:spPr bwMode="auto">
          <a:xfrm>
            <a:off x="5943600" y="35052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4</a:t>
            </a:r>
          </a:p>
        </p:txBody>
      </p:sp>
      <p:grpSp>
        <p:nvGrpSpPr>
          <p:cNvPr id="340143" name="Group 175"/>
          <p:cNvGrpSpPr>
            <a:grpSpLocks/>
          </p:cNvGrpSpPr>
          <p:nvPr/>
        </p:nvGrpSpPr>
        <p:grpSpPr bwMode="auto">
          <a:xfrm>
            <a:off x="4357688" y="2166938"/>
            <a:ext cx="1738312" cy="885825"/>
            <a:chOff x="2352" y="1362"/>
            <a:chExt cx="1095" cy="558"/>
          </a:xfrm>
        </p:grpSpPr>
        <p:sp>
          <p:nvSpPr>
            <p:cNvPr id="340144" name="Oval 176"/>
            <p:cNvSpPr>
              <a:spLocks noChangeArrowheads="1"/>
            </p:cNvSpPr>
            <p:nvPr/>
          </p:nvSpPr>
          <p:spPr bwMode="auto">
            <a:xfrm>
              <a:off x="3111" y="1362"/>
              <a:ext cx="336" cy="33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145" name="Freeform 177"/>
            <p:cNvSpPr>
              <a:spLocks/>
            </p:cNvSpPr>
            <p:nvPr/>
          </p:nvSpPr>
          <p:spPr bwMode="auto">
            <a:xfrm>
              <a:off x="2352" y="1584"/>
              <a:ext cx="768" cy="336"/>
            </a:xfrm>
            <a:custGeom>
              <a:avLst/>
              <a:gdLst>
                <a:gd name="T0" fmla="*/ 768 w 768"/>
                <a:gd name="T1" fmla="*/ 0 h 336"/>
                <a:gd name="T2" fmla="*/ 480 w 768"/>
                <a:gd name="T3" fmla="*/ 48 h 336"/>
                <a:gd name="T4" fmla="*/ 240 w 768"/>
                <a:gd name="T5" fmla="*/ 144 h 336"/>
                <a:gd name="T6" fmla="*/ 0 w 768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8" h="336">
                  <a:moveTo>
                    <a:pt x="768" y="0"/>
                  </a:moveTo>
                  <a:cubicBezTo>
                    <a:pt x="668" y="12"/>
                    <a:pt x="568" y="24"/>
                    <a:pt x="480" y="48"/>
                  </a:cubicBezTo>
                  <a:cubicBezTo>
                    <a:pt x="392" y="72"/>
                    <a:pt x="320" y="96"/>
                    <a:pt x="240" y="144"/>
                  </a:cubicBezTo>
                  <a:cubicBezTo>
                    <a:pt x="160" y="192"/>
                    <a:pt x="32" y="304"/>
                    <a:pt x="0" y="336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0146" name="Text Box 178"/>
          <p:cNvSpPr txBox="1">
            <a:spLocks noChangeArrowheads="1"/>
          </p:cNvSpPr>
          <p:nvPr/>
        </p:nvSpPr>
        <p:spPr bwMode="auto">
          <a:xfrm>
            <a:off x="4114800" y="30480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340147" name="Text Box 179"/>
          <p:cNvSpPr txBox="1">
            <a:spLocks noChangeArrowheads="1"/>
          </p:cNvSpPr>
          <p:nvPr/>
        </p:nvSpPr>
        <p:spPr bwMode="auto">
          <a:xfrm>
            <a:off x="8001000" y="28956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40148" name="Text Box 180"/>
          <p:cNvSpPr txBox="1">
            <a:spLocks noChangeArrowheads="1"/>
          </p:cNvSpPr>
          <p:nvPr/>
        </p:nvSpPr>
        <p:spPr bwMode="auto">
          <a:xfrm>
            <a:off x="5943600" y="35052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40149" name="Text Box 181"/>
          <p:cNvSpPr txBox="1">
            <a:spLocks noChangeArrowheads="1"/>
          </p:cNvSpPr>
          <p:nvPr/>
        </p:nvSpPr>
        <p:spPr bwMode="auto">
          <a:xfrm>
            <a:off x="8048625" y="225266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340150" name="Text Box 182"/>
          <p:cNvSpPr txBox="1">
            <a:spLocks noChangeArrowheads="1"/>
          </p:cNvSpPr>
          <p:nvPr/>
        </p:nvSpPr>
        <p:spPr bwMode="auto">
          <a:xfrm>
            <a:off x="5943600" y="28956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40151" name="Text Box 183"/>
          <p:cNvSpPr txBox="1">
            <a:spLocks noChangeArrowheads="1"/>
          </p:cNvSpPr>
          <p:nvPr/>
        </p:nvSpPr>
        <p:spPr bwMode="auto">
          <a:xfrm>
            <a:off x="5943600" y="3490913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40152" name="Text Box 184"/>
          <p:cNvSpPr txBox="1">
            <a:spLocks noChangeArrowheads="1"/>
          </p:cNvSpPr>
          <p:nvPr/>
        </p:nvSpPr>
        <p:spPr bwMode="auto">
          <a:xfrm>
            <a:off x="4919663" y="2224088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42</a:t>
            </a:r>
          </a:p>
        </p:txBody>
      </p:sp>
      <p:sp>
        <p:nvSpPr>
          <p:cNvPr id="340153" name="Text Box 185"/>
          <p:cNvSpPr txBox="1">
            <a:spLocks noChangeArrowheads="1"/>
          </p:cNvSpPr>
          <p:nvPr/>
        </p:nvSpPr>
        <p:spPr bwMode="auto">
          <a:xfrm>
            <a:off x="5972175" y="28956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40154" name="Text Box 186"/>
          <p:cNvSpPr txBox="1">
            <a:spLocks noChangeArrowheads="1"/>
          </p:cNvSpPr>
          <p:nvPr/>
        </p:nvSpPr>
        <p:spPr bwMode="auto">
          <a:xfrm>
            <a:off x="5943600" y="3490913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5</a:t>
            </a:r>
          </a:p>
        </p:txBody>
      </p:sp>
      <p:grpSp>
        <p:nvGrpSpPr>
          <p:cNvPr id="340155" name="Group 187"/>
          <p:cNvGrpSpPr>
            <a:grpSpLocks/>
          </p:cNvGrpSpPr>
          <p:nvPr/>
        </p:nvGrpSpPr>
        <p:grpSpPr bwMode="auto">
          <a:xfrm>
            <a:off x="4995863" y="2162175"/>
            <a:ext cx="1738312" cy="885825"/>
            <a:chOff x="2352" y="1362"/>
            <a:chExt cx="1095" cy="558"/>
          </a:xfrm>
        </p:grpSpPr>
        <p:sp>
          <p:nvSpPr>
            <p:cNvPr id="340156" name="Oval 188"/>
            <p:cNvSpPr>
              <a:spLocks noChangeArrowheads="1"/>
            </p:cNvSpPr>
            <p:nvPr/>
          </p:nvSpPr>
          <p:spPr bwMode="auto">
            <a:xfrm>
              <a:off x="3111" y="1362"/>
              <a:ext cx="336" cy="33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157" name="Freeform 189"/>
            <p:cNvSpPr>
              <a:spLocks/>
            </p:cNvSpPr>
            <p:nvPr/>
          </p:nvSpPr>
          <p:spPr bwMode="auto">
            <a:xfrm>
              <a:off x="2352" y="1584"/>
              <a:ext cx="768" cy="336"/>
            </a:xfrm>
            <a:custGeom>
              <a:avLst/>
              <a:gdLst>
                <a:gd name="T0" fmla="*/ 768 w 768"/>
                <a:gd name="T1" fmla="*/ 0 h 336"/>
                <a:gd name="T2" fmla="*/ 480 w 768"/>
                <a:gd name="T3" fmla="*/ 48 h 336"/>
                <a:gd name="T4" fmla="*/ 240 w 768"/>
                <a:gd name="T5" fmla="*/ 144 h 336"/>
                <a:gd name="T6" fmla="*/ 0 w 768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8" h="336">
                  <a:moveTo>
                    <a:pt x="768" y="0"/>
                  </a:moveTo>
                  <a:cubicBezTo>
                    <a:pt x="668" y="12"/>
                    <a:pt x="568" y="24"/>
                    <a:pt x="480" y="48"/>
                  </a:cubicBezTo>
                  <a:cubicBezTo>
                    <a:pt x="392" y="72"/>
                    <a:pt x="320" y="96"/>
                    <a:pt x="240" y="144"/>
                  </a:cubicBezTo>
                  <a:cubicBezTo>
                    <a:pt x="160" y="192"/>
                    <a:pt x="32" y="304"/>
                    <a:pt x="0" y="336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0158" name="Text Box 190"/>
          <p:cNvSpPr txBox="1">
            <a:spLocks noChangeArrowheads="1"/>
          </p:cNvSpPr>
          <p:nvPr/>
        </p:nvSpPr>
        <p:spPr bwMode="auto">
          <a:xfrm>
            <a:off x="4506913" y="2971800"/>
            <a:ext cx="447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-1</a:t>
            </a:r>
          </a:p>
        </p:txBody>
      </p:sp>
      <p:sp>
        <p:nvSpPr>
          <p:cNvPr id="340159" name="Text Box 191"/>
          <p:cNvSpPr txBox="1">
            <a:spLocks noChangeArrowheads="1"/>
          </p:cNvSpPr>
          <p:nvPr/>
        </p:nvSpPr>
        <p:spPr bwMode="auto">
          <a:xfrm>
            <a:off x="8001000" y="28956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40160" name="Text Box 192"/>
          <p:cNvSpPr txBox="1">
            <a:spLocks noChangeArrowheads="1"/>
          </p:cNvSpPr>
          <p:nvPr/>
        </p:nvSpPr>
        <p:spPr bwMode="auto">
          <a:xfrm>
            <a:off x="5943600" y="35052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40162" name="Text Box 194"/>
          <p:cNvSpPr txBox="1">
            <a:spLocks noChangeArrowheads="1"/>
          </p:cNvSpPr>
          <p:nvPr/>
        </p:nvSpPr>
        <p:spPr bwMode="auto">
          <a:xfrm>
            <a:off x="4278313" y="381000"/>
            <a:ext cx="4795837" cy="1190625"/>
          </a:xfrm>
          <a:prstGeom prst="rect">
            <a:avLst/>
          </a:prstGeom>
          <a:solidFill>
            <a:srgbClr val="FFF2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</a:rPr>
              <a:t>If the count is zero, then you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know the queue is empty.  If the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count is N, you know it’s full…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40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9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9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39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9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9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4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401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40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1000" fill="hold"/>
                                        <p:tgtEl>
                                          <p:spTgt spid="340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20999E-6 L 0.06476 0.00069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340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29" y="23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209 L -0.00139 0.09667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340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4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401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40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1000" fill="hold"/>
                                        <p:tgtEl>
                                          <p:spTgt spid="340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40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401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40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3" dur="1000" fill="hold"/>
                                        <p:tgtEl>
                                          <p:spTgt spid="340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476 0.00069 L 0.12917 3.20999E-6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340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2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401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40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7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8" dur="1000" fill="hold"/>
                                        <p:tgtEl>
                                          <p:spTgt spid="340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40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401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40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7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8" dur="1000" fill="hold"/>
                                        <p:tgtEl>
                                          <p:spTgt spid="340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917 3.20999E-6 L 0.19028 0.00069 " pathEditMode="relative" rAng="0" ptsTypes="AA">
                                      <p:cBhvr>
                                        <p:cTn id="132" dur="2000" fill="hold"/>
                                        <p:tgtEl>
                                          <p:spTgt spid="340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5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3401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340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2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3" dur="1000" fill="hold"/>
                                        <p:tgtEl>
                                          <p:spTgt spid="340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39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339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8" dur="500"/>
                                        <p:tgtEl>
                                          <p:spTgt spid="340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2" dur="500"/>
                                        <p:tgtEl>
                                          <p:spTgt spid="340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3401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340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2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3" dur="1000" fill="hold"/>
                                        <p:tgtEl>
                                          <p:spTgt spid="340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9529 L 0.06233 0.09644 " pathEditMode="relative" rAng="0" ptsTypes="AA">
                                      <p:cBhvr>
                                        <p:cTn id="177" dur="2000" fill="hold"/>
                                        <p:tgtEl>
                                          <p:spTgt spid="340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8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1000"/>
                                        <p:tgtEl>
                                          <p:spTgt spid="340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4" dur="1000" fill="hold"/>
                                        <p:tgtEl>
                                          <p:spTgt spid="3401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34013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340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4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5" dur="1000" fill="hold"/>
                                        <p:tgtEl>
                                          <p:spTgt spid="340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1000"/>
                                        <p:tgtEl>
                                          <p:spTgt spid="340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340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 nodeType="clickPar">
                      <p:stCondLst>
                        <p:cond delay="indefinite"/>
                      </p:stCondLst>
                      <p:childTnLst>
                        <p:par>
                          <p:cTn id="2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3401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340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7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8" dur="1000" fill="hold"/>
                                        <p:tgtEl>
                                          <p:spTgt spid="340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028 0.00069 L 0.26337 0.00138 " pathEditMode="relative" rAng="0" ptsTypes="AA">
                                      <p:cBhvr>
                                        <p:cTn id="222" dur="2000" fill="hold"/>
                                        <p:tgtEl>
                                          <p:spTgt spid="340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4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 nodeType="clickPar">
                      <p:stCondLst>
                        <p:cond delay="indefinite"/>
                      </p:stCondLst>
                      <p:childTnLst>
                        <p:par>
                          <p:cTn id="2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3401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340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2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3" dur="1000" fill="hold"/>
                                        <p:tgtEl>
                                          <p:spTgt spid="340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 nodeType="clickPar">
                      <p:stCondLst>
                        <p:cond delay="indefinite"/>
                      </p:stCondLst>
                      <p:childTnLst>
                        <p:par>
                          <p:cTn id="2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 nodeType="clickPar">
                      <p:stCondLst>
                        <p:cond delay="indefinite"/>
                      </p:stCondLst>
                      <p:childTnLst>
                        <p:par>
                          <p:cTn id="2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340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3401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340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2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3" dur="1000" fill="hold"/>
                                        <p:tgtEl>
                                          <p:spTgt spid="340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 nodeType="clickPar">
                      <p:stCondLst>
                        <p:cond delay="indefinite"/>
                      </p:stCondLst>
                      <p:childTnLst>
                        <p:par>
                          <p:cTn id="2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336 0.00139 L 0.33003 0.00139 " pathEditMode="relative" rAng="0" ptsTypes="AA">
                                      <p:cBhvr>
                                        <p:cTn id="257" dur="2000" fill="hold"/>
                                        <p:tgtEl>
                                          <p:spTgt spid="340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 nodeType="clickPar">
                      <p:stCondLst>
                        <p:cond delay="indefinite"/>
                      </p:stCondLst>
                      <p:childTnLst>
                        <p:par>
                          <p:cTn id="2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34014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340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7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8" dur="1000" fill="hold"/>
                                        <p:tgtEl>
                                          <p:spTgt spid="340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 nodeType="clickPar">
                      <p:stCondLst>
                        <p:cond delay="indefinite"/>
                      </p:stCondLst>
                      <p:childTnLst>
                        <p:par>
                          <p:cTn id="2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 nodeType="clickPar">
                      <p:stCondLst>
                        <p:cond delay="indefinite"/>
                      </p:stCondLst>
                      <p:childTnLst>
                        <p:par>
                          <p:cTn id="2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7" dur="500"/>
                                        <p:tgtEl>
                                          <p:spTgt spid="340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1" dur="500"/>
                                        <p:tgtEl>
                                          <p:spTgt spid="340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 nodeType="clickPar">
                      <p:stCondLst>
                        <p:cond delay="indefinite"/>
                      </p:stCondLst>
                      <p:childTnLst>
                        <p:par>
                          <p:cTn id="2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34014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340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1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2" dur="1000" fill="hold"/>
                                        <p:tgtEl>
                                          <p:spTgt spid="340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 nodeType="clickPar">
                      <p:stCondLst>
                        <p:cond delay="indefinite"/>
                      </p:stCondLst>
                      <p:childTnLst>
                        <p:par>
                          <p:cTn id="2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285 0.09783 L 0.12813 0.09899 " pathEditMode="relative" rAng="0" ptsTypes="AA">
                                      <p:cBhvr>
                                        <p:cTn id="296" dur="2000" fill="hold"/>
                                        <p:tgtEl>
                                          <p:spTgt spid="340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4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 nodeType="clickPar">
                      <p:stCondLst>
                        <p:cond delay="indefinite"/>
                      </p:stCondLst>
                      <p:childTnLst>
                        <p:par>
                          <p:cTn id="2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500"/>
                                        <p:tgtEl>
                                          <p:spTgt spid="34014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500"/>
                                        <p:tgtEl>
                                          <p:spTgt spid="340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6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7" dur="1000" fill="hold"/>
                                        <p:tgtEl>
                                          <p:spTgt spid="340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 nodeType="clickPar">
                      <p:stCondLst>
                        <p:cond delay="indefinite"/>
                      </p:stCondLst>
                      <p:childTnLst>
                        <p:par>
                          <p:cTn id="3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0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1" dur="2000" fill="hold"/>
                                        <p:tgtEl>
                                          <p:spTgt spid="3401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3" dur="1000"/>
                                        <p:tgtEl>
                                          <p:spTgt spid="340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6" dur="1000"/>
                                        <p:tgtEl>
                                          <p:spTgt spid="340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 nodeType="clickPar">
                      <p:stCondLst>
                        <p:cond delay="indefinite"/>
                      </p:stCondLst>
                      <p:childTnLst>
                        <p:par>
                          <p:cTn id="3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2" dur="500" fill="hold"/>
                                        <p:tgtEl>
                                          <p:spTgt spid="339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3" dur="500" fill="hold"/>
                                        <p:tgtEl>
                                          <p:spTgt spid="339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 nodeType="clickPar">
                      <p:stCondLst>
                        <p:cond delay="indefinite"/>
                      </p:stCondLst>
                      <p:childTnLst>
                        <p:par>
                          <p:cTn id="3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 nodeType="clickPar">
                      <p:stCondLst>
                        <p:cond delay="indefinite"/>
                      </p:stCondLst>
                      <p:childTnLst>
                        <p:par>
                          <p:cTn id="3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500"/>
                                        <p:tgtEl>
                                          <p:spTgt spid="340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 nodeType="clickPar">
                      <p:stCondLst>
                        <p:cond delay="indefinite"/>
                      </p:stCondLst>
                      <p:childTnLst>
                        <p:par>
                          <p:cTn id="3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500"/>
                                        <p:tgtEl>
                                          <p:spTgt spid="34015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0" dur="500"/>
                                        <p:tgtEl>
                                          <p:spTgt spid="340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2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3" dur="1000" fill="hold"/>
                                        <p:tgtEl>
                                          <p:spTgt spid="340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 nodeType="clickPar">
                      <p:stCondLst>
                        <p:cond delay="indefinite"/>
                      </p:stCondLst>
                      <p:childTnLst>
                        <p:par>
                          <p:cTn id="3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6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525 0.003 L 0.00191 0.003 " pathEditMode="relative" rAng="0" ptsTypes="AA">
                                      <p:cBhvr>
                                        <p:cTn id="347" dur="2000" fill="hold"/>
                                        <p:tgtEl>
                                          <p:spTgt spid="340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 nodeType="clickPar">
                      <p:stCondLst>
                        <p:cond delay="indefinite"/>
                      </p:stCondLst>
                      <p:childTnLst>
                        <p:par>
                          <p:cTn id="3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2" dur="500"/>
                                        <p:tgtEl>
                                          <p:spTgt spid="3401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5" dur="500"/>
                                        <p:tgtEl>
                                          <p:spTgt spid="340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7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8" dur="1000" fill="hold"/>
                                        <p:tgtEl>
                                          <p:spTgt spid="340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 nodeType="clickPar">
                      <p:stCondLst>
                        <p:cond delay="indefinite"/>
                      </p:stCondLst>
                      <p:childTnLst>
                        <p:par>
                          <p:cTn id="3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 nodeType="clickPar">
                      <p:stCondLst>
                        <p:cond delay="indefinite"/>
                      </p:stCondLst>
                      <p:childTnLst>
                        <p:par>
                          <p:cTn id="3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7" dur="500"/>
                                        <p:tgtEl>
                                          <p:spTgt spid="340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 nodeType="clickPar">
                      <p:stCondLst>
                        <p:cond delay="indefinite"/>
                      </p:stCondLst>
                      <p:childTnLst>
                        <p:par>
                          <p:cTn id="3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2" dur="500"/>
                                        <p:tgtEl>
                                          <p:spTgt spid="34015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5" dur="500"/>
                                        <p:tgtEl>
                                          <p:spTgt spid="340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7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8" dur="1000" fill="hold"/>
                                        <p:tgtEl>
                                          <p:spTgt spid="340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 nodeType="clickPar">
                      <p:stCondLst>
                        <p:cond delay="indefinite"/>
                      </p:stCondLst>
                      <p:childTnLst>
                        <p:par>
                          <p:cTn id="3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21E-6 L 0.06077 -0.00069 " pathEditMode="relative" rAng="0" ptsTypes="AA">
                                      <p:cBhvr>
                                        <p:cTn id="382" dur="2000" fill="hold"/>
                                        <p:tgtEl>
                                          <p:spTgt spid="340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8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 nodeType="clickPar">
                      <p:stCondLst>
                        <p:cond delay="indefinite"/>
                      </p:stCondLst>
                      <p:childTnLst>
                        <p:par>
                          <p:cTn id="3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7" dur="500"/>
                                        <p:tgtEl>
                                          <p:spTgt spid="34015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0" dur="500"/>
                                        <p:tgtEl>
                                          <p:spTgt spid="340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2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3" dur="1000" fill="hold"/>
                                        <p:tgtEl>
                                          <p:spTgt spid="340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 nodeType="clickPar">
                      <p:stCondLst>
                        <p:cond delay="indefinite"/>
                      </p:stCondLst>
                      <p:childTnLst>
                        <p:par>
                          <p:cTn id="3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 nodeType="clickPar">
                      <p:stCondLst>
                        <p:cond delay="indefinite"/>
                      </p:stCondLst>
                      <p:childTnLst>
                        <p:par>
                          <p:cTn id="3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2" dur="500"/>
                                        <p:tgtEl>
                                          <p:spTgt spid="340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6" dur="500"/>
                                        <p:tgtEl>
                                          <p:spTgt spid="340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 nodeType="clickPar">
                      <p:stCondLst>
                        <p:cond delay="indefinite"/>
                      </p:stCondLst>
                      <p:childTnLst>
                        <p:par>
                          <p:cTn id="4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1" dur="500"/>
                                        <p:tgtEl>
                                          <p:spTgt spid="34015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4" dur="500"/>
                                        <p:tgtEl>
                                          <p:spTgt spid="340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6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7" dur="1000" fill="hold"/>
                                        <p:tgtEl>
                                          <p:spTgt spid="340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 nodeType="clickPar">
                      <p:stCondLst>
                        <p:cond delay="indefinite"/>
                      </p:stCondLst>
                      <p:childTnLst>
                        <p:par>
                          <p:cTn id="4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74 0.09737 L 0.1967 0.09829 " pathEditMode="relative" rAng="0" ptsTypes="AA">
                                      <p:cBhvr>
                                        <p:cTn id="421" dur="2000" fill="hold"/>
                                        <p:tgtEl>
                                          <p:spTgt spid="340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0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 nodeType="clickPar">
                      <p:stCondLst>
                        <p:cond delay="indefinite"/>
                      </p:stCondLst>
                      <p:childTnLst>
                        <p:par>
                          <p:cTn id="4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6" dur="500"/>
                                        <p:tgtEl>
                                          <p:spTgt spid="34016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9" dur="500"/>
                                        <p:tgtEl>
                                          <p:spTgt spid="340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1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2" dur="1000" fill="hold"/>
                                        <p:tgtEl>
                                          <p:spTgt spid="340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 nodeType="clickPar">
                      <p:stCondLst>
                        <p:cond delay="indefinite"/>
                      </p:stCondLst>
                      <p:childTnLst>
                        <p:par>
                          <p:cTn id="4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6" dur="1000"/>
                                        <p:tgtEl>
                                          <p:spTgt spid="340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9" dur="1000"/>
                                        <p:tgtEl>
                                          <p:spTgt spid="340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0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2" dur="2000" fill="hold"/>
                                        <p:tgtEl>
                                          <p:spTgt spid="3401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 nodeType="clickPar">
                      <p:stCondLst>
                        <p:cond delay="indefinite"/>
                      </p:stCondLst>
                      <p:childTnLst>
                        <p:par>
                          <p:cTn id="4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7" dur="500" fill="hold"/>
                                        <p:tgtEl>
                                          <p:spTgt spid="340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8" dur="500" fill="hold"/>
                                        <p:tgtEl>
                                          <p:spTgt spid="340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87" grpId="0" autoUpdateAnimBg="0"/>
      <p:bldP spid="339988" grpId="0" autoUpdateAnimBg="0"/>
      <p:bldP spid="339989" grpId="0" autoUpdateAnimBg="0"/>
      <p:bldP spid="339990" grpId="0" autoUpdateAnimBg="0"/>
      <p:bldP spid="339991" grpId="0" autoUpdateAnimBg="0"/>
      <p:bldP spid="340007" grpId="0" autoUpdateAnimBg="0"/>
      <p:bldP spid="340008" grpId="0" autoUpdateAnimBg="0"/>
      <p:bldP spid="340009" grpId="0" autoUpdateAnimBg="0"/>
      <p:bldP spid="340010" grpId="0" autoUpdateAnimBg="0"/>
      <p:bldP spid="340011" grpId="0" autoUpdateAnimBg="0"/>
      <p:bldP spid="340012" grpId="0" autoUpdateAnimBg="0"/>
      <p:bldP spid="340013" grpId="0" autoUpdateAnimBg="0"/>
      <p:bldP spid="340014" grpId="0" autoUpdateAnimBg="0"/>
      <p:bldP spid="340015" grpId="0" autoUpdateAnimBg="0"/>
      <p:bldP spid="340019" grpId="0" autoUpdateAnimBg="0"/>
      <p:bldP spid="339992" grpId="0" autoUpdateAnimBg="0"/>
      <p:bldP spid="340119" grpId="0"/>
      <p:bldP spid="340119" grpId="1"/>
      <p:bldP spid="340120" grpId="0" build="allAtOnce" animBg="1"/>
      <p:bldP spid="340120" grpId="1" build="allAtOnce"/>
      <p:bldP spid="340122" grpId="0" build="allAtOnce" animBg="1"/>
      <p:bldP spid="340122" grpId="1" build="allAtOnce"/>
      <p:bldP spid="340125" grpId="0"/>
      <p:bldP spid="340125" grpId="1"/>
      <p:bldP spid="340126" grpId="0" build="allAtOnce" animBg="1"/>
      <p:bldP spid="340126" grpId="1" build="allAtOnce"/>
      <p:bldP spid="340127" grpId="0" build="allAtOnce" animBg="1"/>
      <p:bldP spid="340127" grpId="1" build="allAtOnce"/>
      <p:bldP spid="340128" grpId="0"/>
      <p:bldP spid="340128" grpId="1"/>
      <p:bldP spid="340129" grpId="0" build="allAtOnce" animBg="1"/>
      <p:bldP spid="340129" grpId="1" build="allAtOnce"/>
      <p:bldP spid="340130" grpId="0" build="allAtOnce" animBg="1"/>
      <p:bldP spid="340130" grpId="1" build="allAtOnce"/>
      <p:bldP spid="340134" grpId="0"/>
      <p:bldP spid="340134" grpId="1"/>
      <p:bldP spid="340135" grpId="0" build="allAtOnce" animBg="1"/>
      <p:bldP spid="340135" grpId="1" build="allAtOnce"/>
      <p:bldP spid="340136" grpId="0" build="allAtOnce" animBg="1"/>
      <p:bldP spid="340136" grpId="1" build="allAtOnce"/>
      <p:bldP spid="340137" grpId="0"/>
      <p:bldP spid="340138" grpId="0" build="allAtOnce" animBg="1"/>
      <p:bldP spid="340138" grpId="1" build="allAtOnce"/>
      <p:bldP spid="340139" grpId="0" build="allAtOnce" animBg="1"/>
      <p:bldP spid="340139" grpId="1" build="allAtOnce"/>
      <p:bldP spid="340140" grpId="0"/>
      <p:bldP spid="340141" grpId="0" build="allAtOnce" animBg="1"/>
      <p:bldP spid="340141" grpId="1" build="allAtOnce"/>
      <p:bldP spid="340142" grpId="0" build="allAtOnce" animBg="1"/>
      <p:bldP spid="340142" grpId="1" build="allAtOnce"/>
      <p:bldP spid="340146" grpId="0"/>
      <p:bldP spid="340146" grpId="1"/>
      <p:bldP spid="340147" grpId="0" build="allAtOnce" animBg="1"/>
      <p:bldP spid="340147" grpId="1" build="allAtOnce"/>
      <p:bldP spid="340148" grpId="0" build="allAtOnce" animBg="1"/>
      <p:bldP spid="340148" grpId="1" build="allAtOnce"/>
      <p:bldP spid="340149" grpId="0"/>
      <p:bldP spid="340150" grpId="0" build="allAtOnce" animBg="1"/>
      <p:bldP spid="340150" grpId="1" build="allAtOnce"/>
      <p:bldP spid="340151" grpId="0" build="allAtOnce" animBg="1"/>
      <p:bldP spid="340151" grpId="1" build="allAtOnce"/>
      <p:bldP spid="340152" grpId="0"/>
      <p:bldP spid="340153" grpId="0" build="allAtOnce" animBg="1"/>
      <p:bldP spid="340153" grpId="1" build="allAtOnce"/>
      <p:bldP spid="340154" grpId="0" build="allAtOnce" animBg="1"/>
      <p:bldP spid="340154" grpId="1" build="allAtOnce"/>
      <p:bldP spid="340158" grpId="0"/>
      <p:bldP spid="340158" grpId="2"/>
      <p:bldP spid="340159" grpId="0" build="allAtOnce" animBg="1"/>
      <p:bldP spid="340159" grpId="1" build="allAtOnce"/>
      <p:bldP spid="340160" grpId="0" build="allAtOnce" animBg="1"/>
      <p:bldP spid="340160" grpId="1" build="allAtOnce"/>
      <p:bldP spid="34016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F2D5E-CAA0-5C41-A6AC-6EDDFB2FC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help you remember…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1ADCF5-D9BB-104B-A4D0-BD85324BC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B4E2B-8CF6-447D-801F-A251458B2C80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1026" name="Picture 2" descr="No photo description available.">
            <a:extLst>
              <a:ext uri="{FF2B5EF4-FFF2-40B4-BE49-F238E27FC236}">
                <a16:creationId xmlns:a16="http://schemas.microsoft.com/office/drawing/2014/main" id="{489B5401-4FAB-C745-B16C-91693D032E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4" t="1486" r="981"/>
          <a:stretch/>
        </p:blipFill>
        <p:spPr bwMode="auto">
          <a:xfrm>
            <a:off x="1273629" y="1034143"/>
            <a:ext cx="6466114" cy="5823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B0B726C-CB73-8E4A-BF6A-1CC903FA3AAC}"/>
              </a:ext>
            </a:extLst>
          </p:cNvPr>
          <p:cNvSpPr/>
          <p:nvPr/>
        </p:nvSpPr>
        <p:spPr bwMode="auto">
          <a:xfrm>
            <a:off x="3233057" y="903514"/>
            <a:ext cx="5040086" cy="25037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56F930-F0B5-7940-8AC6-5CA7372E161B}"/>
              </a:ext>
            </a:extLst>
          </p:cNvPr>
          <p:cNvSpPr txBox="1"/>
          <p:nvPr/>
        </p:nvSpPr>
        <p:spPr>
          <a:xfrm>
            <a:off x="848656" y="6124192"/>
            <a:ext cx="111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82BDC9-8F6B-1548-B14F-66C492B7E978}"/>
              </a:ext>
            </a:extLst>
          </p:cNvPr>
          <p:cNvSpPr txBox="1"/>
          <p:nvPr/>
        </p:nvSpPr>
        <p:spPr>
          <a:xfrm>
            <a:off x="6845732" y="6124192"/>
            <a:ext cx="1024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2362288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B8A9-2D48-44F6-B79C-33C856879B82}" type="slidenum">
              <a:rPr lang="en-US"/>
              <a:pPr/>
              <a:t>4</a:t>
            </a:fld>
            <a:endParaRPr lang="en-US"/>
          </a:p>
        </p:txBody>
      </p:sp>
      <p:sp>
        <p:nvSpPr>
          <p:cNvPr id="293890" name="Rectangle 2"/>
          <p:cNvSpPr>
            <a:spLocks noChangeArrowheads="1"/>
          </p:cNvSpPr>
          <p:nvPr/>
        </p:nvSpPr>
        <p:spPr bwMode="auto">
          <a:xfrm>
            <a:off x="-1219200" y="-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The Stack</a:t>
            </a:r>
          </a:p>
        </p:txBody>
      </p:sp>
      <p:sp>
        <p:nvSpPr>
          <p:cNvPr id="293892" name="Text Box 4"/>
          <p:cNvSpPr txBox="1">
            <a:spLocks noChangeArrowheads="1"/>
          </p:cNvSpPr>
          <p:nvPr/>
        </p:nvSpPr>
        <p:spPr bwMode="auto">
          <a:xfrm>
            <a:off x="746125" y="1112838"/>
            <a:ext cx="1120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I can…</a:t>
            </a:r>
          </a:p>
        </p:txBody>
      </p:sp>
      <p:sp>
        <p:nvSpPr>
          <p:cNvPr id="293894" name="Text Box 6"/>
          <p:cNvSpPr txBox="1">
            <a:spLocks noChangeArrowheads="1"/>
          </p:cNvSpPr>
          <p:nvPr/>
        </p:nvSpPr>
        <p:spPr bwMode="auto">
          <a:xfrm>
            <a:off x="1127124" y="1673878"/>
            <a:ext cx="3024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Push 5 on the stack.</a:t>
            </a:r>
          </a:p>
        </p:txBody>
      </p:sp>
      <p:sp>
        <p:nvSpPr>
          <p:cNvPr id="293895" name="Line 7"/>
          <p:cNvSpPr>
            <a:spLocks noChangeShapeType="1"/>
          </p:cNvSpPr>
          <p:nvPr/>
        </p:nvSpPr>
        <p:spPr bwMode="auto">
          <a:xfrm>
            <a:off x="6858000" y="3962400"/>
            <a:ext cx="1219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896" name="Rectangle 8"/>
          <p:cNvSpPr>
            <a:spLocks noChangeArrowheads="1"/>
          </p:cNvSpPr>
          <p:nvPr/>
        </p:nvSpPr>
        <p:spPr bwMode="auto">
          <a:xfrm>
            <a:off x="6858000" y="3556000"/>
            <a:ext cx="11938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293897" name="Text Box 9"/>
          <p:cNvSpPr txBox="1">
            <a:spLocks noChangeArrowheads="1"/>
          </p:cNvSpPr>
          <p:nvPr/>
        </p:nvSpPr>
        <p:spPr bwMode="auto">
          <a:xfrm>
            <a:off x="1127124" y="2057060"/>
            <a:ext cx="3151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Push -3 on the stack.</a:t>
            </a:r>
          </a:p>
        </p:txBody>
      </p:sp>
      <p:sp>
        <p:nvSpPr>
          <p:cNvPr id="293898" name="Rectangle 10"/>
          <p:cNvSpPr>
            <a:spLocks noChangeArrowheads="1"/>
          </p:cNvSpPr>
          <p:nvPr/>
        </p:nvSpPr>
        <p:spPr bwMode="auto">
          <a:xfrm>
            <a:off x="6858000" y="3162300"/>
            <a:ext cx="11938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-3</a:t>
            </a:r>
          </a:p>
        </p:txBody>
      </p:sp>
      <p:sp>
        <p:nvSpPr>
          <p:cNvPr id="293899" name="Text Box 11"/>
          <p:cNvSpPr txBox="1">
            <a:spLocks noChangeArrowheads="1"/>
          </p:cNvSpPr>
          <p:nvPr/>
        </p:nvSpPr>
        <p:spPr bwMode="auto">
          <a:xfrm>
            <a:off x="1127124" y="2440242"/>
            <a:ext cx="3024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Push 9 on the stack.</a:t>
            </a:r>
          </a:p>
        </p:txBody>
      </p:sp>
      <p:sp>
        <p:nvSpPr>
          <p:cNvPr id="293901" name="Rectangle 13"/>
          <p:cNvSpPr>
            <a:spLocks noChangeArrowheads="1"/>
          </p:cNvSpPr>
          <p:nvPr/>
        </p:nvSpPr>
        <p:spPr bwMode="auto">
          <a:xfrm>
            <a:off x="6858000" y="2768600"/>
            <a:ext cx="11938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293902" name="Text Box 14"/>
          <p:cNvSpPr txBox="1">
            <a:spLocks noChangeArrowheads="1"/>
          </p:cNvSpPr>
          <p:nvPr/>
        </p:nvSpPr>
        <p:spPr bwMode="auto">
          <a:xfrm>
            <a:off x="1127124" y="2823424"/>
            <a:ext cx="3717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Pop the top of the stack.</a:t>
            </a:r>
          </a:p>
        </p:txBody>
      </p:sp>
      <p:sp>
        <p:nvSpPr>
          <p:cNvPr id="293903" name="Rectangle 15"/>
          <p:cNvSpPr>
            <a:spLocks noChangeArrowheads="1"/>
          </p:cNvSpPr>
          <p:nvPr/>
        </p:nvSpPr>
        <p:spPr bwMode="auto">
          <a:xfrm>
            <a:off x="6477000" y="2692400"/>
            <a:ext cx="1828800" cy="457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904" name="Text Box 16"/>
          <p:cNvSpPr txBox="1">
            <a:spLocks noChangeArrowheads="1"/>
          </p:cNvSpPr>
          <p:nvPr/>
        </p:nvSpPr>
        <p:spPr bwMode="auto">
          <a:xfrm>
            <a:off x="1127124" y="3594253"/>
            <a:ext cx="3024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Push 4 on the stack.</a:t>
            </a:r>
          </a:p>
        </p:txBody>
      </p:sp>
      <p:sp>
        <p:nvSpPr>
          <p:cNvPr id="293905" name="Rectangle 17"/>
          <p:cNvSpPr>
            <a:spLocks noChangeArrowheads="1"/>
          </p:cNvSpPr>
          <p:nvPr/>
        </p:nvSpPr>
        <p:spPr bwMode="auto">
          <a:xfrm>
            <a:off x="6858000" y="2768600"/>
            <a:ext cx="11938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293906" name="Text Box 18"/>
          <p:cNvSpPr txBox="1">
            <a:spLocks noChangeArrowheads="1"/>
          </p:cNvSpPr>
          <p:nvPr/>
        </p:nvSpPr>
        <p:spPr bwMode="auto">
          <a:xfrm>
            <a:off x="1127124" y="3977435"/>
            <a:ext cx="3641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Pop the top of the stack</a:t>
            </a:r>
          </a:p>
        </p:txBody>
      </p:sp>
      <p:sp>
        <p:nvSpPr>
          <p:cNvPr id="293907" name="Rectangle 19"/>
          <p:cNvSpPr>
            <a:spLocks noChangeArrowheads="1"/>
          </p:cNvSpPr>
          <p:nvPr/>
        </p:nvSpPr>
        <p:spPr bwMode="auto">
          <a:xfrm>
            <a:off x="6604000" y="2692400"/>
            <a:ext cx="1828800" cy="457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908" name="Text Box 20"/>
          <p:cNvSpPr txBox="1">
            <a:spLocks noChangeArrowheads="1"/>
          </p:cNvSpPr>
          <p:nvPr/>
        </p:nvSpPr>
        <p:spPr bwMode="auto">
          <a:xfrm>
            <a:off x="1127124" y="4360617"/>
            <a:ext cx="3641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Pop the top of the stack</a:t>
            </a:r>
          </a:p>
        </p:txBody>
      </p:sp>
      <p:sp>
        <p:nvSpPr>
          <p:cNvPr id="293909" name="Rectangle 21"/>
          <p:cNvSpPr>
            <a:spLocks noChangeArrowheads="1"/>
          </p:cNvSpPr>
          <p:nvPr/>
        </p:nvSpPr>
        <p:spPr bwMode="auto">
          <a:xfrm>
            <a:off x="6604000" y="3086100"/>
            <a:ext cx="1828800" cy="457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910" name="Text Box 22"/>
          <p:cNvSpPr txBox="1">
            <a:spLocks noChangeArrowheads="1"/>
          </p:cNvSpPr>
          <p:nvPr/>
        </p:nvSpPr>
        <p:spPr bwMode="auto">
          <a:xfrm>
            <a:off x="1127124" y="5131447"/>
            <a:ext cx="3641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Pop the top of the stack</a:t>
            </a:r>
          </a:p>
        </p:txBody>
      </p:sp>
      <p:sp>
        <p:nvSpPr>
          <p:cNvPr id="293911" name="Rectangle 23"/>
          <p:cNvSpPr>
            <a:spLocks noChangeArrowheads="1"/>
          </p:cNvSpPr>
          <p:nvPr/>
        </p:nvSpPr>
        <p:spPr bwMode="auto">
          <a:xfrm>
            <a:off x="6565900" y="3479800"/>
            <a:ext cx="1828800" cy="457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912" name="Rectangle 24"/>
          <p:cNvSpPr>
            <a:spLocks noChangeArrowheads="1"/>
          </p:cNvSpPr>
          <p:nvPr/>
        </p:nvSpPr>
        <p:spPr bwMode="auto">
          <a:xfrm>
            <a:off x="692149" y="5971164"/>
            <a:ext cx="815340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457056" bIns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ea typeface="MS Mincho" pitchFamily="49" charset="-128"/>
              </a:rPr>
              <a:t>Note: 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</a:rPr>
              <a:t>You can only access the top item of the stack, since the other items are covered.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3913" name="Rectangle 25"/>
          <p:cNvSpPr>
            <a:spLocks noChangeArrowheads="1"/>
          </p:cNvSpPr>
          <p:nvPr/>
        </p:nvSpPr>
        <p:spPr bwMode="auto">
          <a:xfrm>
            <a:off x="5300291" y="108080"/>
            <a:ext cx="3810000" cy="1555750"/>
          </a:xfrm>
          <a:prstGeom prst="rect">
            <a:avLst/>
          </a:prstGeom>
          <a:solidFill>
            <a:srgbClr val="FFFFE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rgbClr val="000099"/>
                </a:solidFill>
              </a:rPr>
              <a:t>Note</a:t>
            </a:r>
            <a:r>
              <a:rPr lang="en-US" dirty="0">
                <a:solidFill>
                  <a:schemeClr val="tx1"/>
                </a:solidFill>
              </a:rPr>
              <a:t>: The stack is called a </a:t>
            </a:r>
            <a:r>
              <a:rPr lang="en-US" dirty="0">
                <a:solidFill>
                  <a:schemeClr val="accent2"/>
                </a:solidFill>
              </a:rPr>
              <a:t>Last-In-First-Out 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data structure. </a:t>
            </a:r>
          </a:p>
          <a:p>
            <a:pPr algn="ctr"/>
            <a:r>
              <a:rPr lang="en-US" dirty="0">
                <a:solidFill>
                  <a:srgbClr val="6600CC"/>
                </a:solidFill>
              </a:rPr>
              <a:t>Can you figure out why?</a:t>
            </a:r>
          </a:p>
        </p:txBody>
      </p:sp>
      <p:grpSp>
        <p:nvGrpSpPr>
          <p:cNvPr id="293916" name="Group 28"/>
          <p:cNvGrpSpPr>
            <a:grpSpLocks/>
          </p:cNvGrpSpPr>
          <p:nvPr/>
        </p:nvGrpSpPr>
        <p:grpSpPr bwMode="auto">
          <a:xfrm>
            <a:off x="5638800" y="1828800"/>
            <a:ext cx="1143000" cy="1049338"/>
            <a:chOff x="3312" y="1152"/>
            <a:chExt cx="720" cy="661"/>
          </a:xfrm>
        </p:grpSpPr>
        <p:sp>
          <p:nvSpPr>
            <p:cNvPr id="293914" name="AutoShape 26"/>
            <p:cNvSpPr>
              <a:spLocks noChangeArrowheads="1"/>
            </p:cNvSpPr>
            <p:nvPr/>
          </p:nvSpPr>
          <p:spPr bwMode="auto">
            <a:xfrm rot="2760851">
              <a:off x="3605" y="1387"/>
              <a:ext cx="421" cy="432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99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915" name="Text Box 27"/>
            <p:cNvSpPr txBox="1">
              <a:spLocks noChangeArrowheads="1"/>
            </p:cNvSpPr>
            <p:nvPr/>
          </p:nvSpPr>
          <p:spPr bwMode="auto">
            <a:xfrm>
              <a:off x="3312" y="1152"/>
              <a:ext cx="6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=""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last in</a:t>
              </a:r>
            </a:p>
          </p:txBody>
        </p:sp>
      </p:grpSp>
      <p:grpSp>
        <p:nvGrpSpPr>
          <p:cNvPr id="293920" name="Group 32"/>
          <p:cNvGrpSpPr>
            <a:grpSpLocks/>
          </p:cNvGrpSpPr>
          <p:nvPr/>
        </p:nvGrpSpPr>
        <p:grpSpPr bwMode="auto">
          <a:xfrm>
            <a:off x="7805738" y="1828800"/>
            <a:ext cx="1414462" cy="1058863"/>
            <a:chOff x="6778" y="1342"/>
            <a:chExt cx="891" cy="667"/>
          </a:xfrm>
        </p:grpSpPr>
        <p:sp>
          <p:nvSpPr>
            <p:cNvPr id="293918" name="AutoShape 30"/>
            <p:cNvSpPr>
              <a:spLocks noChangeArrowheads="1"/>
            </p:cNvSpPr>
            <p:nvPr/>
          </p:nvSpPr>
          <p:spPr bwMode="auto">
            <a:xfrm rot="-2353228">
              <a:off x="7071" y="1577"/>
              <a:ext cx="421" cy="432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99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919" name="Text Box 31"/>
            <p:cNvSpPr txBox="1">
              <a:spLocks noChangeArrowheads="1"/>
            </p:cNvSpPr>
            <p:nvPr/>
          </p:nvSpPr>
          <p:spPr bwMode="auto">
            <a:xfrm>
              <a:off x="6778" y="1342"/>
              <a:ext cx="8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=""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first out</a:t>
              </a:r>
            </a:p>
          </p:txBody>
        </p:sp>
      </p:grp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1127124" y="3206606"/>
            <a:ext cx="43428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Look at the stack’s top value.</a:t>
            </a: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1127124" y="4743799"/>
            <a:ext cx="43428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Look at the stack’s top value.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05291" y="3120280"/>
            <a:ext cx="500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268791" y="3515527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3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3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93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93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93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93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93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93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2969 -0.08328 L 0.25608 -0.18437 " pathEditMode="relative" ptsTypes="AAA">
                                      <p:cBhvr>
                                        <p:cTn id="7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93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29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9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2969 -0.08328 L 0.25608 -0.18437 " pathEditMode="relative" ptsTypes="AAA">
                                      <p:cBhvr>
                                        <p:cTn id="10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29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93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93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2" grpId="0"/>
      <p:bldP spid="293894" grpId="0" autoUpdateAnimBg="0"/>
      <p:bldP spid="293896" grpId="0" animBg="1" autoUpdateAnimBg="0"/>
      <p:bldP spid="293897" grpId="0" autoUpdateAnimBg="0"/>
      <p:bldP spid="293898" grpId="0" animBg="1" autoUpdateAnimBg="0"/>
      <p:bldP spid="293899" grpId="0" autoUpdateAnimBg="0"/>
      <p:bldP spid="293901" grpId="0" animBg="1" autoUpdateAnimBg="0"/>
      <p:bldP spid="293902" grpId="0" autoUpdateAnimBg="0"/>
      <p:bldP spid="293903" grpId="0" animBg="1"/>
      <p:bldP spid="293904" grpId="0" autoUpdateAnimBg="0"/>
      <p:bldP spid="293905" grpId="0" animBg="1" autoUpdateAnimBg="0"/>
      <p:bldP spid="293906" grpId="0" autoUpdateAnimBg="0"/>
      <p:bldP spid="293907" grpId="0" animBg="1"/>
      <p:bldP spid="293908" grpId="0" autoUpdateAnimBg="0"/>
      <p:bldP spid="293909" grpId="0" animBg="1"/>
      <p:bldP spid="293910" grpId="0" autoUpdateAnimBg="0"/>
      <p:bldP spid="293911" grpId="0" animBg="1"/>
      <p:bldP spid="293912" grpId="0" autoUpdateAnimBg="0"/>
      <p:bldP spid="293913" grpId="1" animBg="1"/>
      <p:bldP spid="30" grpId="0" autoUpdateAnimBg="0"/>
      <p:bldP spid="31" grpId="0" autoUpdateAnimBg="0"/>
      <p:bldP spid="2" grpId="0"/>
      <p:bldP spid="2" grpId="1"/>
      <p:bldP spid="33" grpId="0"/>
      <p:bldP spid="33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ChangeArrowheads="1"/>
          </p:cNvSpPr>
          <p:nvPr/>
        </p:nvSpPr>
        <p:spPr bwMode="auto">
          <a:xfrm>
            <a:off x="408562" y="2047137"/>
            <a:ext cx="8268509" cy="4003468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2565" name="Rectangle 5"/>
          <p:cNvSpPr>
            <a:spLocks noChangeArrowheads="1"/>
          </p:cNvSpPr>
          <p:nvPr/>
        </p:nvSpPr>
        <p:spPr bwMode="auto">
          <a:xfrm>
            <a:off x="428019" y="2021736"/>
            <a:ext cx="8625268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#include &lt;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iostream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&gt;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#include &lt;queue&gt;</a:t>
            </a:r>
            <a:endParaRPr lang="en-US" sz="18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main()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std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::queue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&lt;</a:t>
            </a:r>
            <a:r>
              <a:rPr lang="en-US" sz="1800" b="1" dirty="0" err="1">
                <a:solidFill>
                  <a:srgbClr val="008080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&gt;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iqueue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	// queue of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ints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iqueue.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push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(10);		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// add item to rear</a:t>
            </a:r>
            <a:endParaRPr lang="en-US" sz="18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iqueue.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push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(20);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iqueue.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front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(); 	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// view front item</a:t>
            </a:r>
            <a:endParaRPr lang="en-US" sz="18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iqueue.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pop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();       	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// discard front item</a:t>
            </a:r>
            <a:endParaRPr lang="en-US" sz="18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if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iqueue.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empty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 == false) 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iqueue.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size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endParaRPr lang="en-US" sz="18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9263A-90DA-49C9-882F-7742466DA362}" type="slidenum">
              <a:rPr lang="en-US"/>
              <a:pPr/>
              <a:t>40</a:t>
            </a:fld>
            <a:endParaRPr lang="en-US"/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Queue in the STL!</a:t>
            </a:r>
          </a:p>
        </p:txBody>
      </p:sp>
      <p:sp>
        <p:nvSpPr>
          <p:cNvPr id="322564" name="Rectangle 4"/>
          <p:cNvSpPr>
            <a:spLocks noChangeArrowheads="1"/>
          </p:cNvSpPr>
          <p:nvPr/>
        </p:nvSpPr>
        <p:spPr bwMode="auto">
          <a:xfrm>
            <a:off x="609600" y="930275"/>
            <a:ext cx="7772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The people who wrote the Standard Template Library also built a queue class for you: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FBFCB-4833-4B1C-A437-0DEEC306FEC4}" type="slidenum">
              <a:rPr lang="en-US"/>
              <a:pPr/>
              <a:t>41</a:t>
            </a:fld>
            <a:endParaRPr lang="en-US"/>
          </a:p>
        </p:txBody>
      </p:sp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Challenge</a:t>
            </a:r>
          </a:p>
        </p:txBody>
      </p:sp>
      <p:sp>
        <p:nvSpPr>
          <p:cNvPr id="394244" name="Text Box 4"/>
          <p:cNvSpPr txBox="1">
            <a:spLocks noChangeArrowheads="1"/>
          </p:cNvSpPr>
          <p:nvPr/>
        </p:nvSpPr>
        <p:spPr bwMode="auto">
          <a:xfrm>
            <a:off x="746125" y="1417638"/>
            <a:ext cx="7635875" cy="520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Given a </a:t>
            </a:r>
            <a:r>
              <a:rPr lang="en-US">
                <a:solidFill>
                  <a:srgbClr val="6600CC"/>
                </a:solidFill>
              </a:rPr>
              <a:t>circular queue</a:t>
            </a:r>
            <a:r>
              <a:rPr lang="en-US"/>
              <a:t> of </a:t>
            </a:r>
            <a:r>
              <a:rPr lang="en-US">
                <a:solidFill>
                  <a:srgbClr val="000099"/>
                </a:solidFill>
              </a:rPr>
              <a:t>6 </a:t>
            </a:r>
            <a:r>
              <a:rPr lang="en-US"/>
              <a:t>elements, show the </a:t>
            </a:r>
            <a:r>
              <a:rPr lang="en-US">
                <a:solidFill>
                  <a:srgbClr val="000099"/>
                </a:solidFill>
              </a:rPr>
              <a:t>queue’s contents</a:t>
            </a:r>
            <a:r>
              <a:rPr lang="en-US"/>
              <a:t>, and the </a:t>
            </a:r>
            <a:r>
              <a:rPr lang="en-US">
                <a:solidFill>
                  <a:srgbClr val="000099"/>
                </a:solidFill>
              </a:rPr>
              <a:t>Head</a:t>
            </a:r>
            <a:r>
              <a:rPr lang="en-US"/>
              <a:t> and </a:t>
            </a:r>
            <a:r>
              <a:rPr lang="en-US">
                <a:solidFill>
                  <a:srgbClr val="000099"/>
                </a:solidFill>
              </a:rPr>
              <a:t>Tail</a:t>
            </a:r>
            <a:r>
              <a:rPr lang="en-US"/>
              <a:t> </a:t>
            </a:r>
            <a:r>
              <a:rPr lang="en-US">
                <a:solidFill>
                  <a:srgbClr val="000099"/>
                </a:solidFill>
              </a:rPr>
              <a:t>pointers</a:t>
            </a:r>
            <a:r>
              <a:rPr lang="en-US"/>
              <a:t> after the following operations are complete:</a:t>
            </a:r>
          </a:p>
          <a:p>
            <a:endParaRPr lang="en-US"/>
          </a:p>
          <a:p>
            <a:r>
              <a:rPr lang="en-US"/>
              <a:t>	</a:t>
            </a:r>
            <a:r>
              <a:rPr lang="en-US">
                <a:solidFill>
                  <a:srgbClr val="000099"/>
                </a:solidFill>
              </a:rPr>
              <a:t>enqueue(5)</a:t>
            </a:r>
          </a:p>
          <a:p>
            <a:r>
              <a:rPr lang="en-US">
                <a:solidFill>
                  <a:srgbClr val="000099"/>
                </a:solidFill>
              </a:rPr>
              <a:t>	enqueue(10)</a:t>
            </a:r>
          </a:p>
          <a:p>
            <a:r>
              <a:rPr lang="en-US">
                <a:solidFill>
                  <a:srgbClr val="000099"/>
                </a:solidFill>
              </a:rPr>
              <a:t>	enqueue(12)</a:t>
            </a:r>
          </a:p>
          <a:p>
            <a:r>
              <a:rPr lang="en-US">
                <a:solidFill>
                  <a:srgbClr val="000099"/>
                </a:solidFill>
              </a:rPr>
              <a:t>	dequeue()</a:t>
            </a:r>
          </a:p>
          <a:p>
            <a:r>
              <a:rPr lang="en-US">
                <a:solidFill>
                  <a:srgbClr val="000099"/>
                </a:solidFill>
              </a:rPr>
              <a:t>	enqueue(7)</a:t>
            </a:r>
          </a:p>
          <a:p>
            <a:r>
              <a:rPr lang="en-US">
                <a:solidFill>
                  <a:srgbClr val="000099"/>
                </a:solidFill>
              </a:rPr>
              <a:t>	dequeue()</a:t>
            </a:r>
          </a:p>
          <a:p>
            <a:r>
              <a:rPr lang="en-US">
                <a:solidFill>
                  <a:srgbClr val="000099"/>
                </a:solidFill>
              </a:rPr>
              <a:t>	enqueue(9)</a:t>
            </a:r>
          </a:p>
          <a:p>
            <a:r>
              <a:rPr lang="en-US">
                <a:solidFill>
                  <a:srgbClr val="000099"/>
                </a:solidFill>
              </a:rPr>
              <a:t>	enqueue(12)</a:t>
            </a:r>
          </a:p>
          <a:p>
            <a:r>
              <a:rPr lang="en-US">
                <a:solidFill>
                  <a:srgbClr val="000099"/>
                </a:solidFill>
              </a:rPr>
              <a:t>	enqueue(13)</a:t>
            </a:r>
          </a:p>
          <a:p>
            <a:r>
              <a:rPr lang="en-US">
                <a:solidFill>
                  <a:srgbClr val="000099"/>
                </a:solidFill>
              </a:rPr>
              <a:t>	dequeue()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E8542-1708-40D6-94C9-FA71B0C9FEF4}" type="slidenum">
              <a:rPr lang="en-US"/>
              <a:pPr/>
              <a:t>5</a:t>
            </a:fld>
            <a:endParaRPr lang="en-US"/>
          </a:p>
        </p:txBody>
      </p:sp>
      <p:sp>
        <p:nvSpPr>
          <p:cNvPr id="294917" name="Rectangle 5"/>
          <p:cNvSpPr>
            <a:spLocks noChangeArrowheads="1"/>
          </p:cNvSpPr>
          <p:nvPr/>
        </p:nvSpPr>
        <p:spPr bwMode="auto">
          <a:xfrm>
            <a:off x="381000" y="1003300"/>
            <a:ext cx="4533900" cy="45593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Stacks</a:t>
            </a:r>
          </a:p>
        </p:txBody>
      </p:sp>
      <p:sp>
        <p:nvSpPr>
          <p:cNvPr id="294915" name="Rectangle 3"/>
          <p:cNvSpPr>
            <a:spLocks noChangeArrowheads="1"/>
          </p:cNvSpPr>
          <p:nvPr/>
        </p:nvSpPr>
        <p:spPr bwMode="auto">
          <a:xfrm>
            <a:off x="228600" y="5676900"/>
            <a:ext cx="5791200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457056" bIns="0"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  <a:ea typeface="MS Mincho" pitchFamily="49" charset="-128"/>
              </a:rPr>
              <a:t>Question</a:t>
            </a:r>
            <a:r>
              <a:rPr lang="en-US">
                <a:solidFill>
                  <a:schemeClr val="tx1"/>
                </a:solidFill>
                <a:ea typeface="MS Mincho" pitchFamily="49" charset="-128"/>
              </a:rPr>
              <a:t>: </a:t>
            </a:r>
            <a:br>
              <a:rPr lang="en-US">
                <a:solidFill>
                  <a:schemeClr val="tx1"/>
                </a:solidFill>
                <a:ea typeface="MS Mincho" pitchFamily="49" charset="-128"/>
              </a:rPr>
            </a:br>
            <a:r>
              <a:rPr lang="en-US">
                <a:solidFill>
                  <a:schemeClr val="tx1"/>
                </a:solidFill>
                <a:ea typeface="MS Mincho" pitchFamily="49" charset="-128"/>
              </a:rPr>
              <a:t>What type of data structure can we use to implement our stack?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94916" name="Text Box 4"/>
          <p:cNvSpPr txBox="1">
            <a:spLocks noChangeArrowheads="1"/>
          </p:cNvSpPr>
          <p:nvPr/>
        </p:nvSpPr>
        <p:spPr bwMode="auto">
          <a:xfrm>
            <a:off x="419100" y="1039813"/>
            <a:ext cx="4495800" cy="3776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class Stack   // stack of </a:t>
            </a:r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ints</a:t>
            </a:r>
          </a:p>
          <a:p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{</a:t>
            </a:r>
          </a:p>
          <a:p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public:</a:t>
            </a:r>
          </a:p>
          <a:p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   Stack();	  // c’tor</a:t>
            </a:r>
          </a:p>
          <a:p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   void push(</a:t>
            </a:r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int</a:t>
            </a:r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 i); </a:t>
            </a:r>
          </a:p>
          <a:p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   int</a:t>
            </a:r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 pop();</a:t>
            </a:r>
          </a:p>
          <a:p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   bool is_empty(void); </a:t>
            </a:r>
          </a:p>
          <a:p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   int peek_top();</a:t>
            </a:r>
          </a:p>
          <a:p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private:</a:t>
            </a:r>
          </a:p>
          <a:p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   ...</a:t>
            </a:r>
          </a:p>
          <a:p>
            <a:r>
              <a:rPr lang="en-US" sz="2200">
                <a:solidFill>
                  <a:schemeClr val="tx1"/>
                </a:solidFill>
              </a:rPr>
              <a:t>}; </a:t>
            </a:r>
          </a:p>
        </p:txBody>
      </p:sp>
      <p:grpSp>
        <p:nvGrpSpPr>
          <p:cNvPr id="294920" name="Group 8"/>
          <p:cNvGrpSpPr>
            <a:grpSpLocks/>
          </p:cNvGrpSpPr>
          <p:nvPr/>
        </p:nvGrpSpPr>
        <p:grpSpPr bwMode="auto">
          <a:xfrm>
            <a:off x="5181600" y="922338"/>
            <a:ext cx="3581400" cy="2838450"/>
            <a:chOff x="3264" y="581"/>
            <a:chExt cx="2256" cy="3851"/>
          </a:xfrm>
        </p:grpSpPr>
        <p:sp>
          <p:nvSpPr>
            <p:cNvPr id="294919" name="Rectangle 7"/>
            <p:cNvSpPr>
              <a:spLocks noChangeArrowheads="1"/>
            </p:cNvSpPr>
            <p:nvPr/>
          </p:nvSpPr>
          <p:spPr bwMode="auto">
            <a:xfrm>
              <a:off x="3552" y="581"/>
              <a:ext cx="1728" cy="350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918" name="Rectangle 6"/>
            <p:cNvSpPr>
              <a:spLocks noChangeArrowheads="1"/>
            </p:cNvSpPr>
            <p:nvPr/>
          </p:nvSpPr>
          <p:spPr bwMode="auto">
            <a:xfrm>
              <a:off x="3264" y="581"/>
              <a:ext cx="2256" cy="38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=""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/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main(void)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Stack is;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 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is.push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(10);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is.push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(20);</a:t>
              </a: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...</a:t>
              </a: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  <p:sp>
        <p:nvSpPr>
          <p:cNvPr id="294921" name="Text Box 9"/>
          <p:cNvSpPr txBox="1">
            <a:spLocks noChangeArrowheads="1"/>
          </p:cNvSpPr>
          <p:nvPr/>
        </p:nvSpPr>
        <p:spPr bwMode="auto">
          <a:xfrm>
            <a:off x="5394325" y="4008438"/>
            <a:ext cx="341312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3399"/>
                </a:solidFill>
              </a:rPr>
              <a:t>Answer: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How about an </a:t>
            </a:r>
            <a:r>
              <a:rPr lang="en-US">
                <a:solidFill>
                  <a:srgbClr val="6600CC"/>
                </a:solidFill>
              </a:rPr>
              <a:t>array </a:t>
            </a:r>
            <a:r>
              <a:rPr lang="en-US">
                <a:solidFill>
                  <a:schemeClr val="tx1"/>
                </a:solidFill>
              </a:rPr>
              <a:t>and a </a:t>
            </a:r>
            <a:r>
              <a:rPr lang="en-US">
                <a:solidFill>
                  <a:srgbClr val="6600CC"/>
                </a:solidFill>
              </a:rPr>
              <a:t>counter variable</a:t>
            </a:r>
            <a:r>
              <a:rPr lang="en-US">
                <a:solidFill>
                  <a:schemeClr val="tx1"/>
                </a:solidFill>
              </a:rPr>
              <a:t> to track where the top of the stack is?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4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4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5" grpId="0" autoUpdateAnimBg="0"/>
      <p:bldP spid="2949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9E7D3-866C-4DEE-866E-0014AE86CF28}" type="slidenum">
              <a:rPr lang="en-US"/>
              <a:pPr/>
              <a:t>6</a:t>
            </a:fld>
            <a:endParaRPr lang="en-US"/>
          </a:p>
        </p:txBody>
      </p:sp>
      <p:sp>
        <p:nvSpPr>
          <p:cNvPr id="296012" name="Rectangle 76"/>
          <p:cNvSpPr>
            <a:spLocks noChangeArrowheads="1"/>
          </p:cNvSpPr>
          <p:nvPr/>
        </p:nvSpPr>
        <p:spPr bwMode="auto">
          <a:xfrm>
            <a:off x="203200" y="711200"/>
            <a:ext cx="6083300" cy="60452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Implementing a Stack</a:t>
            </a:r>
          </a:p>
        </p:txBody>
      </p:sp>
      <p:sp>
        <p:nvSpPr>
          <p:cNvPr id="296011" name="Text Box 75"/>
          <p:cNvSpPr txBox="1">
            <a:spLocks noChangeArrowheads="1"/>
          </p:cNvSpPr>
          <p:nvPr/>
        </p:nvSpPr>
        <p:spPr bwMode="auto">
          <a:xfrm>
            <a:off x="152400" y="685800"/>
            <a:ext cx="3877985" cy="624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const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SIZE  = 100;</a:t>
            </a:r>
          </a:p>
          <a:p>
            <a:endParaRPr lang="en-US" sz="400" b="1" dirty="0"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 Stack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Stack()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} 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void push(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{	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endParaRPr lang="en-US" sz="1800" b="1" dirty="0">
              <a:solidFill>
                <a:srgbClr val="99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} 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pop()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{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...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private: 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};</a:t>
            </a:r>
            <a:r>
              <a:rPr lang="en-US" sz="1800" b="1" dirty="0">
                <a:latin typeface="Courier New" pitchFamily="49" charset="0"/>
              </a:rPr>
              <a:t> </a:t>
            </a:r>
          </a:p>
        </p:txBody>
      </p:sp>
      <p:sp>
        <p:nvSpPr>
          <p:cNvPr id="296165" name="Rectangle 229"/>
          <p:cNvSpPr>
            <a:spLocks noChangeArrowheads="1"/>
          </p:cNvSpPr>
          <p:nvPr/>
        </p:nvSpPr>
        <p:spPr bwMode="auto">
          <a:xfrm>
            <a:off x="1992313" y="1852613"/>
            <a:ext cx="1316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990000"/>
                </a:solidFill>
              </a:rPr>
              <a:t>m_top = 0;</a:t>
            </a:r>
            <a:endParaRPr lang="en-US" sz="1800"/>
          </a:p>
        </p:txBody>
      </p:sp>
      <p:sp>
        <p:nvSpPr>
          <p:cNvPr id="296168" name="Rectangle 232"/>
          <p:cNvSpPr>
            <a:spLocks noChangeArrowheads="1"/>
          </p:cNvSpPr>
          <p:nvPr/>
        </p:nvSpPr>
        <p:spPr bwMode="auto">
          <a:xfrm>
            <a:off x="533400" y="5957888"/>
            <a:ext cx="4572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/>
              <a:t> int m_stack[</a:t>
            </a:r>
            <a:r>
              <a:rPr lang="en-US" sz="1800">
                <a:solidFill>
                  <a:srgbClr val="6600CC"/>
                </a:solidFill>
              </a:rPr>
              <a:t>SIZE</a:t>
            </a:r>
            <a:r>
              <a:rPr lang="en-US" sz="1800"/>
              <a:t>];  </a:t>
            </a:r>
          </a:p>
          <a:p>
            <a:r>
              <a:rPr lang="en-US" sz="1800"/>
              <a:t> int m_top;</a:t>
            </a:r>
          </a:p>
        </p:txBody>
      </p:sp>
      <p:sp>
        <p:nvSpPr>
          <p:cNvPr id="296169" name="AutoShape 233"/>
          <p:cNvSpPr>
            <a:spLocks noChangeArrowheads="1"/>
          </p:cNvSpPr>
          <p:nvPr/>
        </p:nvSpPr>
        <p:spPr bwMode="auto">
          <a:xfrm>
            <a:off x="1895475" y="3827463"/>
            <a:ext cx="3962400" cy="18288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/>
              <a:t>Let’s use an array to hold our stack items.</a:t>
            </a:r>
          </a:p>
          <a:p>
            <a:pPr algn="ctr"/>
            <a:endParaRPr lang="en-US" sz="1400" dirty="0"/>
          </a:p>
          <a:p>
            <a:pPr algn="ctr"/>
            <a:r>
              <a:rPr lang="en-US" dirty="0"/>
              <a:t>This stack may hold a maximum of 100 items.</a:t>
            </a:r>
          </a:p>
        </p:txBody>
      </p:sp>
      <p:sp>
        <p:nvSpPr>
          <p:cNvPr id="296170" name="AutoShape 234"/>
          <p:cNvSpPr>
            <a:spLocks noChangeArrowheads="1"/>
          </p:cNvSpPr>
          <p:nvPr/>
        </p:nvSpPr>
        <p:spPr bwMode="auto">
          <a:xfrm>
            <a:off x="3317875" y="4648200"/>
            <a:ext cx="3962400" cy="1828800"/>
          </a:xfrm>
          <a:prstGeom prst="wedgeRoundRectCallout">
            <a:avLst>
              <a:gd name="adj1" fmla="val -88181"/>
              <a:gd name="adj2" fmla="val 46093"/>
              <a:gd name="adj3" fmla="val 16667"/>
            </a:avLst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We’ll use a simple </a:t>
            </a:r>
            <a:r>
              <a:rPr lang="en-US">
                <a:solidFill>
                  <a:srgbClr val="6600CC"/>
                </a:solidFill>
              </a:rPr>
              <a:t>int</a:t>
            </a:r>
            <a:r>
              <a:rPr lang="en-US"/>
              <a:t> to keep track of where the next item </a:t>
            </a:r>
            <a:r>
              <a:rPr lang="en-US">
                <a:solidFill>
                  <a:srgbClr val="6600CC"/>
                </a:solidFill>
              </a:rPr>
              <a:t>should be added </a:t>
            </a:r>
            <a:r>
              <a:rPr lang="en-US"/>
              <a:t>to the stack.</a:t>
            </a:r>
          </a:p>
        </p:txBody>
      </p:sp>
      <p:sp>
        <p:nvSpPr>
          <p:cNvPr id="296171" name="AutoShape 235"/>
          <p:cNvSpPr>
            <a:spLocks noChangeArrowheads="1"/>
          </p:cNvSpPr>
          <p:nvPr/>
        </p:nvSpPr>
        <p:spPr bwMode="auto">
          <a:xfrm>
            <a:off x="4137025" y="103188"/>
            <a:ext cx="4181475" cy="1828800"/>
          </a:xfrm>
          <a:prstGeom prst="wedgeRoundRectCallout">
            <a:avLst>
              <a:gd name="adj1" fmla="val -83259"/>
              <a:gd name="adj2" fmla="val 51389"/>
              <a:gd name="adj3" fmla="val 16667"/>
            </a:avLst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To initialize our stack, we’ll specify that the </a:t>
            </a:r>
            <a:r>
              <a:rPr lang="en-US">
                <a:solidFill>
                  <a:srgbClr val="6600CC"/>
                </a:solidFill>
              </a:rPr>
              <a:t>first item</a:t>
            </a:r>
            <a:r>
              <a:rPr lang="en-US"/>
              <a:t> should go in the </a:t>
            </a:r>
            <a:r>
              <a:rPr lang="en-US">
                <a:solidFill>
                  <a:srgbClr val="6600CC"/>
                </a:solidFill>
              </a:rPr>
              <a:t>0</a:t>
            </a:r>
            <a:r>
              <a:rPr lang="en-US" baseline="30000">
                <a:solidFill>
                  <a:srgbClr val="6600CC"/>
                </a:solidFill>
              </a:rPr>
              <a:t>th</a:t>
            </a:r>
            <a:r>
              <a:rPr lang="en-US">
                <a:solidFill>
                  <a:srgbClr val="6600CC"/>
                </a:solidFill>
              </a:rPr>
              <a:t> slot</a:t>
            </a:r>
            <a:r>
              <a:rPr lang="en-US"/>
              <a:t> of the array.</a:t>
            </a:r>
          </a:p>
        </p:txBody>
      </p:sp>
      <p:sp>
        <p:nvSpPr>
          <p:cNvPr id="296172" name="Rectangle 236"/>
          <p:cNvSpPr>
            <a:spLocks noChangeArrowheads="1"/>
          </p:cNvSpPr>
          <p:nvPr/>
        </p:nvSpPr>
        <p:spPr bwMode="auto">
          <a:xfrm>
            <a:off x="931863" y="2452688"/>
            <a:ext cx="45223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990000"/>
                </a:solidFill>
              </a:rPr>
              <a:t>if (</a:t>
            </a:r>
            <a:r>
              <a:rPr lang="en-US" sz="1800" dirty="0" err="1">
                <a:solidFill>
                  <a:srgbClr val="990000"/>
                </a:solidFill>
              </a:rPr>
              <a:t>m_top</a:t>
            </a:r>
            <a:r>
              <a:rPr lang="en-US" sz="1800" dirty="0">
                <a:solidFill>
                  <a:srgbClr val="990000"/>
                </a:solidFill>
              </a:rPr>
              <a:t> &gt;= SIZE) </a:t>
            </a:r>
            <a:r>
              <a:rPr lang="en-US" sz="1800" dirty="0">
                <a:solidFill>
                  <a:srgbClr val="FF0000"/>
                </a:solidFill>
              </a:rPr>
              <a:t>exit(-1)</a:t>
            </a:r>
            <a:r>
              <a:rPr lang="en-US" sz="1800" dirty="0">
                <a:solidFill>
                  <a:srgbClr val="990000"/>
                </a:solidFill>
              </a:rPr>
              <a:t>; // overflow!</a:t>
            </a:r>
          </a:p>
        </p:txBody>
      </p:sp>
      <p:sp>
        <p:nvSpPr>
          <p:cNvPr id="296173" name="AutoShape 237"/>
          <p:cNvSpPr>
            <a:spLocks noChangeArrowheads="1"/>
          </p:cNvSpPr>
          <p:nvPr/>
        </p:nvSpPr>
        <p:spPr bwMode="auto">
          <a:xfrm>
            <a:off x="4425950" y="679450"/>
            <a:ext cx="4718050" cy="1828800"/>
          </a:xfrm>
          <a:prstGeom prst="wedgeRoundRectCallout">
            <a:avLst>
              <a:gd name="adj1" fmla="val -83259"/>
              <a:gd name="adj2" fmla="val 51389"/>
              <a:gd name="adj3" fmla="val 16667"/>
            </a:avLst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/>
              <a:t>Let’s make sure we never over-fill (overflow) our stack!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For this simple example, let’s just exit if this happens.</a:t>
            </a:r>
          </a:p>
        </p:txBody>
      </p:sp>
      <p:sp>
        <p:nvSpPr>
          <p:cNvPr id="296174" name="Rectangle 238"/>
          <p:cNvSpPr>
            <a:spLocks noChangeArrowheads="1"/>
          </p:cNvSpPr>
          <p:nvPr/>
        </p:nvSpPr>
        <p:spPr bwMode="auto">
          <a:xfrm>
            <a:off x="914400" y="2771775"/>
            <a:ext cx="2536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 err="1">
                <a:solidFill>
                  <a:srgbClr val="990000"/>
                </a:solidFill>
              </a:rPr>
              <a:t>m_stack</a:t>
            </a:r>
            <a:r>
              <a:rPr lang="en-US" sz="1800" dirty="0">
                <a:solidFill>
                  <a:srgbClr val="990000"/>
                </a:solidFill>
              </a:rPr>
              <a:t>[</a:t>
            </a:r>
            <a:r>
              <a:rPr lang="en-US" sz="1800" dirty="0" err="1">
                <a:solidFill>
                  <a:srgbClr val="990000"/>
                </a:solidFill>
              </a:rPr>
              <a:t>m_top</a:t>
            </a:r>
            <a:r>
              <a:rPr lang="en-US" sz="1800" dirty="0">
                <a:solidFill>
                  <a:srgbClr val="990000"/>
                </a:solidFill>
              </a:rPr>
              <a:t>] = </a:t>
            </a:r>
            <a:r>
              <a:rPr lang="en-US" sz="1800" dirty="0" err="1">
                <a:solidFill>
                  <a:srgbClr val="990000"/>
                </a:solidFill>
              </a:rPr>
              <a:t>val</a:t>
            </a:r>
            <a:r>
              <a:rPr lang="en-US" sz="1800" dirty="0">
                <a:solidFill>
                  <a:srgbClr val="990000"/>
                </a:solidFill>
              </a:rPr>
              <a:t>;</a:t>
            </a:r>
          </a:p>
        </p:txBody>
      </p:sp>
      <p:sp>
        <p:nvSpPr>
          <p:cNvPr id="296175" name="AutoShape 239"/>
          <p:cNvSpPr>
            <a:spLocks noChangeArrowheads="1"/>
          </p:cNvSpPr>
          <p:nvPr/>
        </p:nvSpPr>
        <p:spPr bwMode="auto">
          <a:xfrm>
            <a:off x="3827463" y="968375"/>
            <a:ext cx="4181475" cy="1828800"/>
          </a:xfrm>
          <a:prstGeom prst="wedgeRoundRectCallout">
            <a:avLst>
              <a:gd name="adj1" fmla="val -83259"/>
              <a:gd name="adj2" fmla="val 51389"/>
              <a:gd name="adj3" fmla="val 16667"/>
            </a:avLst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/>
              <a:t>Place our </a:t>
            </a:r>
            <a:r>
              <a:rPr lang="en-US" dirty="0">
                <a:solidFill>
                  <a:srgbClr val="6600CC"/>
                </a:solidFill>
              </a:rPr>
              <a:t>new value</a:t>
            </a:r>
            <a:r>
              <a:rPr lang="en-US" dirty="0"/>
              <a:t> in the </a:t>
            </a:r>
            <a:r>
              <a:rPr lang="en-US" dirty="0">
                <a:solidFill>
                  <a:srgbClr val="6600CC"/>
                </a:solidFill>
              </a:rPr>
              <a:t>next open slot</a:t>
            </a:r>
            <a:r>
              <a:rPr lang="en-US" dirty="0"/>
              <a:t> of the array… </a:t>
            </a:r>
            <a:r>
              <a:rPr lang="en-US" dirty="0" err="1">
                <a:solidFill>
                  <a:srgbClr val="6600CC"/>
                </a:solidFill>
              </a:rPr>
              <a:t>m_top</a:t>
            </a:r>
            <a:r>
              <a:rPr lang="en-US" dirty="0"/>
              <a:t> specifies where that is!</a:t>
            </a:r>
          </a:p>
        </p:txBody>
      </p:sp>
      <p:sp>
        <p:nvSpPr>
          <p:cNvPr id="296176" name="Rectangle 240"/>
          <p:cNvSpPr>
            <a:spLocks noChangeArrowheads="1"/>
          </p:cNvSpPr>
          <p:nvPr/>
        </p:nvSpPr>
        <p:spPr bwMode="auto">
          <a:xfrm>
            <a:off x="914400" y="3105150"/>
            <a:ext cx="13890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990000"/>
                </a:solidFill>
              </a:rPr>
              <a:t>m_top += 1;</a:t>
            </a:r>
          </a:p>
        </p:txBody>
      </p:sp>
      <p:sp>
        <p:nvSpPr>
          <p:cNvPr id="296177" name="AutoShape 241"/>
          <p:cNvSpPr>
            <a:spLocks noChangeArrowheads="1"/>
          </p:cNvSpPr>
          <p:nvPr/>
        </p:nvSpPr>
        <p:spPr bwMode="auto">
          <a:xfrm>
            <a:off x="3403600" y="1271588"/>
            <a:ext cx="4181475" cy="1828800"/>
          </a:xfrm>
          <a:prstGeom prst="wedgeRoundRectCallout">
            <a:avLst>
              <a:gd name="adj1" fmla="val -83259"/>
              <a:gd name="adj2" fmla="val 51389"/>
              <a:gd name="adj3" fmla="val 16667"/>
            </a:avLst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/>
              <a:t>Update the location where our </a:t>
            </a:r>
            <a:r>
              <a:rPr lang="en-US" dirty="0">
                <a:solidFill>
                  <a:srgbClr val="6600CC"/>
                </a:solidFill>
              </a:rPr>
              <a:t>next item</a:t>
            </a:r>
            <a:r>
              <a:rPr lang="en-US" dirty="0"/>
              <a:t> should be placed in the array.</a:t>
            </a:r>
          </a:p>
        </p:txBody>
      </p:sp>
      <p:sp>
        <p:nvSpPr>
          <p:cNvPr id="296179" name="Rectangle 243"/>
          <p:cNvSpPr>
            <a:spLocks noChangeArrowheads="1"/>
          </p:cNvSpPr>
          <p:nvPr/>
        </p:nvSpPr>
        <p:spPr bwMode="auto">
          <a:xfrm>
            <a:off x="990600" y="4357688"/>
            <a:ext cx="41889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990000"/>
                </a:solidFill>
              </a:rPr>
              <a:t>if (</a:t>
            </a:r>
            <a:r>
              <a:rPr lang="en-US" sz="1800" dirty="0" err="1">
                <a:solidFill>
                  <a:srgbClr val="990000"/>
                </a:solidFill>
              </a:rPr>
              <a:t>m_top</a:t>
            </a:r>
            <a:r>
              <a:rPr lang="en-US" sz="1800" dirty="0">
                <a:solidFill>
                  <a:srgbClr val="990000"/>
                </a:solidFill>
              </a:rPr>
              <a:t> == 0) </a:t>
            </a:r>
            <a:r>
              <a:rPr lang="en-US" sz="1800" dirty="0">
                <a:solidFill>
                  <a:srgbClr val="FF0000"/>
                </a:solidFill>
              </a:rPr>
              <a:t>exit(-1)</a:t>
            </a:r>
            <a:r>
              <a:rPr lang="en-US" sz="1800" dirty="0">
                <a:solidFill>
                  <a:srgbClr val="990000"/>
                </a:solidFill>
              </a:rPr>
              <a:t>; // underflow</a:t>
            </a:r>
          </a:p>
        </p:txBody>
      </p:sp>
      <p:sp>
        <p:nvSpPr>
          <p:cNvPr id="296180" name="AutoShape 244"/>
          <p:cNvSpPr>
            <a:spLocks noChangeArrowheads="1"/>
          </p:cNvSpPr>
          <p:nvPr/>
        </p:nvSpPr>
        <p:spPr bwMode="auto">
          <a:xfrm>
            <a:off x="4484688" y="2584450"/>
            <a:ext cx="4181475" cy="1828800"/>
          </a:xfrm>
          <a:prstGeom prst="wedgeRoundRectCallout">
            <a:avLst>
              <a:gd name="adj1" fmla="val -83259"/>
              <a:gd name="adj2" fmla="val 51389"/>
              <a:gd name="adj3" fmla="val 16667"/>
            </a:avLst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/>
              <a:t>We can’t pop an item from our stack if it’s empty!  </a:t>
            </a:r>
            <a:r>
              <a:rPr lang="en-US" dirty="0">
                <a:solidFill>
                  <a:srgbClr val="FF0000"/>
                </a:solidFill>
              </a:rPr>
              <a:t>Terminate our program!</a:t>
            </a:r>
          </a:p>
        </p:txBody>
      </p:sp>
      <p:sp>
        <p:nvSpPr>
          <p:cNvPr id="296181" name="Rectangle 245"/>
          <p:cNvSpPr>
            <a:spLocks noChangeArrowheads="1"/>
          </p:cNvSpPr>
          <p:nvPr/>
        </p:nvSpPr>
        <p:spPr bwMode="auto">
          <a:xfrm>
            <a:off x="990600" y="4662488"/>
            <a:ext cx="13747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990000"/>
                </a:solidFill>
              </a:rPr>
              <a:t>m_top -= 1;</a:t>
            </a:r>
          </a:p>
        </p:txBody>
      </p:sp>
      <p:sp>
        <p:nvSpPr>
          <p:cNvPr id="296182" name="AutoShape 246"/>
          <p:cNvSpPr>
            <a:spLocks noChangeArrowheads="1"/>
          </p:cNvSpPr>
          <p:nvPr/>
        </p:nvSpPr>
        <p:spPr bwMode="auto">
          <a:xfrm>
            <a:off x="3665538" y="2303463"/>
            <a:ext cx="5286375" cy="2387600"/>
          </a:xfrm>
          <a:prstGeom prst="wedgeRoundRectCallout">
            <a:avLst>
              <a:gd name="adj1" fmla="val -76306"/>
              <a:gd name="adj2" fmla="val 51065"/>
              <a:gd name="adj3" fmla="val 16667"/>
            </a:avLst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/>
              <a:t>Since </a:t>
            </a:r>
            <a:r>
              <a:rPr lang="en-US" dirty="0" err="1">
                <a:solidFill>
                  <a:srgbClr val="6600CC"/>
                </a:solidFill>
              </a:rPr>
              <a:t>m_top</a:t>
            </a:r>
            <a:r>
              <a:rPr lang="en-US" dirty="0"/>
              <a:t> points to where our </a:t>
            </a:r>
            <a:r>
              <a:rPr lang="en-US" dirty="0">
                <a:solidFill>
                  <a:srgbClr val="6600CC"/>
                </a:solidFill>
              </a:rPr>
              <a:t>next item will be pushed</a:t>
            </a:r>
            <a:r>
              <a:rPr lang="en-US" dirty="0"/>
              <a:t>…</a:t>
            </a:r>
          </a:p>
          <a:p>
            <a:pPr algn="ctr"/>
            <a:endParaRPr lang="en-US" sz="1000" dirty="0"/>
          </a:p>
          <a:p>
            <a:pPr algn="ctr"/>
            <a:r>
              <a:rPr lang="en-US" dirty="0"/>
              <a:t>Let’s </a:t>
            </a:r>
            <a:r>
              <a:rPr lang="en-US" dirty="0">
                <a:solidFill>
                  <a:srgbClr val="6600CC"/>
                </a:solidFill>
              </a:rPr>
              <a:t>decrement it </a:t>
            </a:r>
            <a:r>
              <a:rPr lang="en-US" dirty="0"/>
              <a:t>to point it to where the </a:t>
            </a:r>
            <a:r>
              <a:rPr lang="en-US" dirty="0">
                <a:solidFill>
                  <a:srgbClr val="6600CC"/>
                </a:solidFill>
              </a:rPr>
              <a:t>current top item</a:t>
            </a:r>
            <a:r>
              <a:rPr lang="en-US" dirty="0"/>
              <a:t> is!</a:t>
            </a:r>
          </a:p>
        </p:txBody>
      </p:sp>
      <p:sp>
        <p:nvSpPr>
          <p:cNvPr id="296183" name="Rectangle 247"/>
          <p:cNvSpPr>
            <a:spLocks noChangeArrowheads="1"/>
          </p:cNvSpPr>
          <p:nvPr/>
        </p:nvSpPr>
        <p:spPr bwMode="auto">
          <a:xfrm>
            <a:off x="990600" y="4997450"/>
            <a:ext cx="2752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990000"/>
                </a:solidFill>
              </a:rPr>
              <a:t>return m_stack[m_top];</a:t>
            </a:r>
          </a:p>
        </p:txBody>
      </p:sp>
      <p:sp>
        <p:nvSpPr>
          <p:cNvPr id="296184" name="AutoShape 248"/>
          <p:cNvSpPr>
            <a:spLocks noChangeArrowheads="1"/>
          </p:cNvSpPr>
          <p:nvPr/>
        </p:nvSpPr>
        <p:spPr bwMode="auto">
          <a:xfrm>
            <a:off x="3665538" y="3184525"/>
            <a:ext cx="4808537" cy="1870075"/>
          </a:xfrm>
          <a:prstGeom prst="wedgeRoundRectCallout">
            <a:avLst>
              <a:gd name="adj1" fmla="val -78921"/>
              <a:gd name="adj2" fmla="val 51356"/>
              <a:gd name="adj3" fmla="val 16667"/>
            </a:avLst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/>
              <a:t>Extract the value from the top of the stack and return it to the user.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9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96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96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96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96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96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96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96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296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165" grpId="0"/>
      <p:bldP spid="296168" grpId="0"/>
      <p:bldP spid="296169" grpId="0" animBg="1"/>
      <p:bldP spid="296169" grpId="1" animBg="1"/>
      <p:bldP spid="296170" grpId="0" animBg="1"/>
      <p:bldP spid="296170" grpId="1" animBg="1"/>
      <p:bldP spid="296171" grpId="0" animBg="1"/>
      <p:bldP spid="296171" grpId="1" animBg="1"/>
      <p:bldP spid="296172" grpId="0"/>
      <p:bldP spid="296173" grpId="0" animBg="1"/>
      <p:bldP spid="296173" grpId="1" animBg="1"/>
      <p:bldP spid="296174" grpId="0"/>
      <p:bldP spid="296175" grpId="0" animBg="1"/>
      <p:bldP spid="296175" grpId="1" animBg="1"/>
      <p:bldP spid="296176" grpId="0"/>
      <p:bldP spid="296177" grpId="0" animBg="1"/>
      <p:bldP spid="296177" grpId="1" animBg="1"/>
      <p:bldP spid="296179" grpId="0"/>
      <p:bldP spid="296180" grpId="0" animBg="1"/>
      <p:bldP spid="296180" grpId="1" animBg="1"/>
      <p:bldP spid="296181" grpId="0"/>
      <p:bldP spid="296182" grpId="0" animBg="1"/>
      <p:bldP spid="296182" grpId="1" animBg="1"/>
      <p:bldP spid="296183" grpId="0"/>
      <p:bldP spid="296184" grpId="0" animBg="1"/>
      <p:bldP spid="296184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CFEA-1270-4D5B-AB73-4224CC9FF50F}" type="slidenum">
              <a:rPr lang="en-US"/>
              <a:pPr/>
              <a:t>7</a:t>
            </a:fld>
            <a:endParaRPr lang="en-US"/>
          </a:p>
        </p:txBody>
      </p:sp>
      <p:sp>
        <p:nvSpPr>
          <p:cNvPr id="430082" name="Rectangle 2"/>
          <p:cNvSpPr>
            <a:spLocks noChangeArrowheads="1"/>
          </p:cNvSpPr>
          <p:nvPr/>
        </p:nvSpPr>
        <p:spPr bwMode="auto">
          <a:xfrm>
            <a:off x="203200" y="711200"/>
            <a:ext cx="6083300" cy="60452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8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Stacks</a:t>
            </a:r>
          </a:p>
        </p:txBody>
      </p:sp>
      <p:sp>
        <p:nvSpPr>
          <p:cNvPr id="430084" name="Text Box 4"/>
          <p:cNvSpPr txBox="1">
            <a:spLocks noChangeArrowheads="1"/>
          </p:cNvSpPr>
          <p:nvPr/>
        </p:nvSpPr>
        <p:spPr bwMode="auto">
          <a:xfrm>
            <a:off x="152400" y="685800"/>
            <a:ext cx="6647974" cy="624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const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SIZE  = 100;</a:t>
            </a:r>
          </a:p>
          <a:p>
            <a:endParaRPr lang="en-US" sz="400" b="1" dirty="0"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 Stack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Stack()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= 0;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} 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void push(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{	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&gt;= SIZE)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exit(-1)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// overflow	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m_stack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;	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+= 1;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 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pop()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== 0)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exit(-1)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; // </a:t>
            </a: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underflow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-= 1;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return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m_stack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];	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...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private: 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m_stack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[SIZE]; 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};</a:t>
            </a:r>
            <a:r>
              <a:rPr lang="en-US" sz="1800" b="1" dirty="0">
                <a:latin typeface="Courier New" pitchFamily="49" charset="0"/>
              </a:rPr>
              <a:t> </a:t>
            </a:r>
          </a:p>
        </p:txBody>
      </p:sp>
      <p:grpSp>
        <p:nvGrpSpPr>
          <p:cNvPr id="430085" name="Group 5"/>
          <p:cNvGrpSpPr>
            <a:grpSpLocks/>
          </p:cNvGrpSpPr>
          <p:nvPr/>
        </p:nvGrpSpPr>
        <p:grpSpPr bwMode="auto">
          <a:xfrm>
            <a:off x="6121400" y="427038"/>
            <a:ext cx="3187700" cy="3387725"/>
            <a:chOff x="3264" y="581"/>
            <a:chExt cx="2256" cy="3814"/>
          </a:xfrm>
        </p:grpSpPr>
        <p:sp>
          <p:nvSpPr>
            <p:cNvPr id="430086" name="Rectangle 6"/>
            <p:cNvSpPr>
              <a:spLocks noChangeArrowheads="1"/>
            </p:cNvSpPr>
            <p:nvPr/>
          </p:nvSpPr>
          <p:spPr bwMode="auto">
            <a:xfrm>
              <a:off x="3552" y="581"/>
              <a:ext cx="1728" cy="350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087" name="Rectangle 7"/>
            <p:cNvSpPr>
              <a:spLocks noChangeArrowheads="1"/>
            </p:cNvSpPr>
            <p:nvPr/>
          </p:nvSpPr>
          <p:spPr bwMode="auto">
            <a:xfrm>
              <a:off x="3264" y="581"/>
              <a:ext cx="2256" cy="38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=""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/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main(void)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Stack is;</a:t>
              </a: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a;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endPara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is.push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(5);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is.push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(10);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a =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is.pop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&lt;&lt; a;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is.push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(7);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  <p:sp>
        <p:nvSpPr>
          <p:cNvPr id="430088" name="Line 8"/>
          <p:cNvSpPr>
            <a:spLocks noChangeShapeType="1"/>
          </p:cNvSpPr>
          <p:nvPr/>
        </p:nvSpPr>
        <p:spPr bwMode="auto">
          <a:xfrm>
            <a:off x="6769100" y="11430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0089" name="Group 9"/>
          <p:cNvGrpSpPr>
            <a:grpSpLocks/>
          </p:cNvGrpSpPr>
          <p:nvPr/>
        </p:nvGrpSpPr>
        <p:grpSpPr bwMode="auto">
          <a:xfrm>
            <a:off x="6629400" y="3657600"/>
            <a:ext cx="2284413" cy="2751138"/>
            <a:chOff x="4249" y="2352"/>
            <a:chExt cx="1439" cy="1733"/>
          </a:xfrm>
        </p:grpSpPr>
        <p:sp>
          <p:nvSpPr>
            <p:cNvPr id="430090" name="Rectangle 10"/>
            <p:cNvSpPr>
              <a:spLocks noChangeArrowheads="1"/>
            </p:cNvSpPr>
            <p:nvPr/>
          </p:nvSpPr>
          <p:spPr bwMode="auto">
            <a:xfrm>
              <a:off x="4512" y="2400"/>
              <a:ext cx="1176" cy="1680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091" name="Text Box 11"/>
            <p:cNvSpPr txBox="1">
              <a:spLocks noChangeArrowheads="1"/>
            </p:cNvSpPr>
            <p:nvPr/>
          </p:nvSpPr>
          <p:spPr bwMode="auto">
            <a:xfrm>
              <a:off x="4249" y="2352"/>
              <a:ext cx="2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=""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is</a:t>
              </a:r>
            </a:p>
          </p:txBody>
        </p:sp>
        <p:sp>
          <p:nvSpPr>
            <p:cNvPr id="430092" name="Rectangle 12"/>
            <p:cNvSpPr>
              <a:spLocks noChangeArrowheads="1"/>
            </p:cNvSpPr>
            <p:nvPr/>
          </p:nvSpPr>
          <p:spPr bwMode="auto">
            <a:xfrm>
              <a:off x="5168" y="2544"/>
              <a:ext cx="456" cy="2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093" name="Text Box 13"/>
            <p:cNvSpPr txBox="1">
              <a:spLocks noChangeArrowheads="1"/>
            </p:cNvSpPr>
            <p:nvPr/>
          </p:nvSpPr>
          <p:spPr bwMode="auto">
            <a:xfrm>
              <a:off x="4528" y="2504"/>
              <a:ext cx="6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=""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m_top</a:t>
              </a:r>
            </a:p>
          </p:txBody>
        </p:sp>
        <p:sp>
          <p:nvSpPr>
            <p:cNvPr id="430094" name="Text Box 14"/>
            <p:cNvSpPr txBox="1">
              <a:spLocks noChangeArrowheads="1"/>
            </p:cNvSpPr>
            <p:nvPr/>
          </p:nvSpPr>
          <p:spPr bwMode="auto">
            <a:xfrm>
              <a:off x="4699" y="2832"/>
              <a:ext cx="8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=""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m_stack</a:t>
              </a:r>
            </a:p>
          </p:txBody>
        </p:sp>
        <p:sp>
          <p:nvSpPr>
            <p:cNvPr id="430095" name="Rectangle 15"/>
            <p:cNvSpPr>
              <a:spLocks noChangeArrowheads="1"/>
            </p:cNvSpPr>
            <p:nvPr/>
          </p:nvSpPr>
          <p:spPr bwMode="auto">
            <a:xfrm>
              <a:off x="4776" y="3168"/>
              <a:ext cx="664" cy="19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096" name="Rectangle 16"/>
            <p:cNvSpPr>
              <a:spLocks noChangeArrowheads="1"/>
            </p:cNvSpPr>
            <p:nvPr/>
          </p:nvSpPr>
          <p:spPr bwMode="auto">
            <a:xfrm>
              <a:off x="4776" y="3360"/>
              <a:ext cx="664" cy="19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097" name="Rectangle 17"/>
            <p:cNvSpPr>
              <a:spLocks noChangeArrowheads="1"/>
            </p:cNvSpPr>
            <p:nvPr/>
          </p:nvSpPr>
          <p:spPr bwMode="auto">
            <a:xfrm>
              <a:off x="4776" y="3552"/>
              <a:ext cx="664" cy="19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098" name="Rectangle 18"/>
            <p:cNvSpPr>
              <a:spLocks noChangeArrowheads="1"/>
            </p:cNvSpPr>
            <p:nvPr/>
          </p:nvSpPr>
          <p:spPr bwMode="auto">
            <a:xfrm>
              <a:off x="4776" y="3840"/>
              <a:ext cx="664" cy="19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099" name="Text Box 19"/>
            <p:cNvSpPr txBox="1">
              <a:spLocks noChangeArrowheads="1"/>
            </p:cNvSpPr>
            <p:nvPr/>
          </p:nvSpPr>
          <p:spPr bwMode="auto">
            <a:xfrm>
              <a:off x="4976" y="3592"/>
              <a:ext cx="2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=""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…</a:t>
              </a:r>
            </a:p>
          </p:txBody>
        </p:sp>
        <p:sp>
          <p:nvSpPr>
            <p:cNvPr id="430100" name="Text Box 20"/>
            <p:cNvSpPr txBox="1">
              <a:spLocks noChangeArrowheads="1"/>
            </p:cNvSpPr>
            <p:nvPr/>
          </p:nvSpPr>
          <p:spPr bwMode="auto">
            <a:xfrm>
              <a:off x="4531" y="3162"/>
              <a:ext cx="292" cy="9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=""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0</a:t>
              </a:r>
            </a:p>
            <a:p>
              <a:pPr algn="ctr"/>
              <a:r>
                <a:rPr lang="en-US" sz="1800">
                  <a:solidFill>
                    <a:schemeClr val="bg1"/>
                  </a:solidFill>
                </a:rPr>
                <a:t>1</a:t>
              </a:r>
            </a:p>
            <a:p>
              <a:pPr algn="ctr"/>
              <a:r>
                <a:rPr lang="en-US" sz="18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sz="1800">
                  <a:solidFill>
                    <a:schemeClr val="bg1"/>
                  </a:solidFill>
                </a:rPr>
                <a:t>...</a:t>
              </a:r>
            </a:p>
            <a:p>
              <a:pPr algn="ctr"/>
              <a:r>
                <a:rPr lang="en-US" sz="1800">
                  <a:solidFill>
                    <a:schemeClr val="bg1"/>
                  </a:solidFill>
                </a:rPr>
                <a:t>99</a:t>
              </a:r>
            </a:p>
          </p:txBody>
        </p:sp>
      </p:grpSp>
      <p:sp>
        <p:nvSpPr>
          <p:cNvPr id="430101" name="Text Box 21"/>
          <p:cNvSpPr txBox="1">
            <a:spLocks noChangeArrowheads="1"/>
          </p:cNvSpPr>
          <p:nvPr/>
        </p:nvSpPr>
        <p:spPr bwMode="auto">
          <a:xfrm>
            <a:off x="8242300" y="39370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grpSp>
        <p:nvGrpSpPr>
          <p:cNvPr id="430102" name="Group 22"/>
          <p:cNvGrpSpPr>
            <a:grpSpLocks/>
          </p:cNvGrpSpPr>
          <p:nvPr/>
        </p:nvGrpSpPr>
        <p:grpSpPr bwMode="auto">
          <a:xfrm>
            <a:off x="6667500" y="6370638"/>
            <a:ext cx="1635125" cy="457200"/>
            <a:chOff x="4200" y="4013"/>
            <a:chExt cx="1030" cy="288"/>
          </a:xfrm>
        </p:grpSpPr>
        <p:sp>
          <p:nvSpPr>
            <p:cNvPr id="430103" name="Text Box 23"/>
            <p:cNvSpPr txBox="1">
              <a:spLocks noChangeArrowheads="1"/>
            </p:cNvSpPr>
            <p:nvPr/>
          </p:nvSpPr>
          <p:spPr bwMode="auto">
            <a:xfrm>
              <a:off x="4200" y="4013"/>
              <a:ext cx="2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=""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430104" name="Rectangle 24"/>
            <p:cNvSpPr>
              <a:spLocks noChangeArrowheads="1"/>
            </p:cNvSpPr>
            <p:nvPr/>
          </p:nvSpPr>
          <p:spPr bwMode="auto">
            <a:xfrm>
              <a:off x="4462" y="4096"/>
              <a:ext cx="768" cy="184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0105" name="Text Box 25"/>
          <p:cNvSpPr txBox="1">
            <a:spLocks noChangeArrowheads="1"/>
          </p:cNvSpPr>
          <p:nvPr/>
        </p:nvSpPr>
        <p:spPr bwMode="auto">
          <a:xfrm>
            <a:off x="7772400" y="49149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grpSp>
        <p:nvGrpSpPr>
          <p:cNvPr id="430106" name="Group 26"/>
          <p:cNvGrpSpPr>
            <a:grpSpLocks/>
          </p:cNvGrpSpPr>
          <p:nvPr/>
        </p:nvGrpSpPr>
        <p:grpSpPr bwMode="auto">
          <a:xfrm>
            <a:off x="8272463" y="3973513"/>
            <a:ext cx="320675" cy="457200"/>
            <a:chOff x="4080" y="3120"/>
            <a:chExt cx="202" cy="334"/>
          </a:xfrm>
        </p:grpSpPr>
        <p:sp>
          <p:nvSpPr>
            <p:cNvPr id="430107" name="Rectangle 27"/>
            <p:cNvSpPr>
              <a:spLocks noChangeArrowheads="1"/>
            </p:cNvSpPr>
            <p:nvPr/>
          </p:nvSpPr>
          <p:spPr bwMode="auto">
            <a:xfrm>
              <a:off x="4080" y="3120"/>
              <a:ext cx="192" cy="2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08" name="Text Box 28"/>
            <p:cNvSpPr txBox="1">
              <a:spLocks noChangeArrowheads="1"/>
            </p:cNvSpPr>
            <p:nvPr/>
          </p:nvSpPr>
          <p:spPr bwMode="auto">
            <a:xfrm>
              <a:off x="4080" y="3120"/>
              <a:ext cx="202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=""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CC"/>
                  </a:solidFill>
                </a:rPr>
                <a:t>1</a:t>
              </a:r>
            </a:p>
          </p:txBody>
        </p:sp>
      </p:grpSp>
      <p:sp>
        <p:nvSpPr>
          <p:cNvPr id="430109" name="Text Box 29"/>
          <p:cNvSpPr txBox="1">
            <a:spLocks noChangeArrowheads="1"/>
          </p:cNvSpPr>
          <p:nvPr/>
        </p:nvSpPr>
        <p:spPr bwMode="auto">
          <a:xfrm>
            <a:off x="7685088" y="5219700"/>
            <a:ext cx="506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grpSp>
        <p:nvGrpSpPr>
          <p:cNvPr id="430110" name="Group 30"/>
          <p:cNvGrpSpPr>
            <a:grpSpLocks/>
          </p:cNvGrpSpPr>
          <p:nvPr/>
        </p:nvGrpSpPr>
        <p:grpSpPr bwMode="auto">
          <a:xfrm>
            <a:off x="8240713" y="3984625"/>
            <a:ext cx="369887" cy="457200"/>
            <a:chOff x="4080" y="3120"/>
            <a:chExt cx="233" cy="334"/>
          </a:xfrm>
        </p:grpSpPr>
        <p:sp>
          <p:nvSpPr>
            <p:cNvPr id="430111" name="Rectangle 31"/>
            <p:cNvSpPr>
              <a:spLocks noChangeArrowheads="1"/>
            </p:cNvSpPr>
            <p:nvPr/>
          </p:nvSpPr>
          <p:spPr bwMode="auto">
            <a:xfrm>
              <a:off x="4080" y="3120"/>
              <a:ext cx="192" cy="2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12" name="Text Box 32"/>
            <p:cNvSpPr txBox="1">
              <a:spLocks noChangeArrowheads="1"/>
            </p:cNvSpPr>
            <p:nvPr/>
          </p:nvSpPr>
          <p:spPr bwMode="auto">
            <a:xfrm>
              <a:off x="4080" y="3120"/>
              <a:ext cx="233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=""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6666"/>
                  </a:solidFill>
                </a:rPr>
                <a:t>2</a:t>
              </a:r>
            </a:p>
          </p:txBody>
        </p:sp>
      </p:grpSp>
      <p:grpSp>
        <p:nvGrpSpPr>
          <p:cNvPr id="430113" name="Group 33"/>
          <p:cNvGrpSpPr>
            <a:grpSpLocks/>
          </p:cNvGrpSpPr>
          <p:nvPr/>
        </p:nvGrpSpPr>
        <p:grpSpPr bwMode="auto">
          <a:xfrm>
            <a:off x="8251825" y="3984625"/>
            <a:ext cx="320675" cy="457200"/>
            <a:chOff x="4080" y="3120"/>
            <a:chExt cx="202" cy="334"/>
          </a:xfrm>
        </p:grpSpPr>
        <p:sp>
          <p:nvSpPr>
            <p:cNvPr id="430114" name="Rectangle 34"/>
            <p:cNvSpPr>
              <a:spLocks noChangeArrowheads="1"/>
            </p:cNvSpPr>
            <p:nvPr/>
          </p:nvSpPr>
          <p:spPr bwMode="auto">
            <a:xfrm>
              <a:off x="4080" y="3120"/>
              <a:ext cx="192" cy="2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15" name="Text Box 35"/>
            <p:cNvSpPr txBox="1">
              <a:spLocks noChangeArrowheads="1"/>
            </p:cNvSpPr>
            <p:nvPr/>
          </p:nvSpPr>
          <p:spPr bwMode="auto">
            <a:xfrm>
              <a:off x="4080" y="3120"/>
              <a:ext cx="202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=""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CC"/>
                  </a:solidFill>
                </a:rPr>
                <a:t>1</a:t>
              </a:r>
            </a:p>
          </p:txBody>
        </p:sp>
      </p:grpSp>
      <p:sp>
        <p:nvSpPr>
          <p:cNvPr id="430116" name="Text Box 36"/>
          <p:cNvSpPr txBox="1">
            <a:spLocks noChangeArrowheads="1"/>
          </p:cNvSpPr>
          <p:nvPr/>
        </p:nvSpPr>
        <p:spPr bwMode="auto">
          <a:xfrm>
            <a:off x="7416800" y="6438900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10</a:t>
            </a:r>
          </a:p>
        </p:txBody>
      </p:sp>
      <p:grpSp>
        <p:nvGrpSpPr>
          <p:cNvPr id="430117" name="Group 37"/>
          <p:cNvGrpSpPr>
            <a:grpSpLocks/>
          </p:cNvGrpSpPr>
          <p:nvPr/>
        </p:nvGrpSpPr>
        <p:grpSpPr bwMode="auto">
          <a:xfrm>
            <a:off x="8239125" y="3984625"/>
            <a:ext cx="369888" cy="457200"/>
            <a:chOff x="4080" y="3120"/>
            <a:chExt cx="233" cy="334"/>
          </a:xfrm>
        </p:grpSpPr>
        <p:sp>
          <p:nvSpPr>
            <p:cNvPr id="430118" name="Rectangle 38"/>
            <p:cNvSpPr>
              <a:spLocks noChangeArrowheads="1"/>
            </p:cNvSpPr>
            <p:nvPr/>
          </p:nvSpPr>
          <p:spPr bwMode="auto">
            <a:xfrm>
              <a:off x="4080" y="3120"/>
              <a:ext cx="192" cy="2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19" name="Text Box 39"/>
            <p:cNvSpPr txBox="1">
              <a:spLocks noChangeArrowheads="1"/>
            </p:cNvSpPr>
            <p:nvPr/>
          </p:nvSpPr>
          <p:spPr bwMode="auto">
            <a:xfrm>
              <a:off x="4080" y="3120"/>
              <a:ext cx="233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=""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6666"/>
                  </a:solidFill>
                </a:rPr>
                <a:t>2</a:t>
              </a:r>
            </a:p>
          </p:txBody>
        </p:sp>
      </p:grpSp>
      <p:sp>
        <p:nvSpPr>
          <p:cNvPr id="430120" name="Rectangle 40"/>
          <p:cNvSpPr>
            <a:spLocks noChangeArrowheads="1"/>
          </p:cNvSpPr>
          <p:nvPr/>
        </p:nvSpPr>
        <p:spPr bwMode="auto">
          <a:xfrm>
            <a:off x="7705725" y="5300663"/>
            <a:ext cx="520700" cy="254000"/>
          </a:xfrm>
          <a:prstGeom prst="rect">
            <a:avLst/>
          </a:prstGeom>
          <a:solidFill>
            <a:srgbClr val="CCFFFF">
              <a:alpha val="74001"/>
            </a:srgbClr>
          </a:solidFill>
          <a:ln w="3175">
            <a:solidFill>
              <a:srgbClr val="CC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0121" name="Group 41"/>
          <p:cNvGrpSpPr>
            <a:grpSpLocks/>
          </p:cNvGrpSpPr>
          <p:nvPr/>
        </p:nvGrpSpPr>
        <p:grpSpPr bwMode="auto">
          <a:xfrm>
            <a:off x="7739063" y="5214938"/>
            <a:ext cx="406400" cy="457200"/>
            <a:chOff x="4072" y="3408"/>
            <a:chExt cx="256" cy="288"/>
          </a:xfrm>
        </p:grpSpPr>
        <p:sp>
          <p:nvSpPr>
            <p:cNvPr id="430122" name="Rectangle 42"/>
            <p:cNvSpPr>
              <a:spLocks noChangeArrowheads="1"/>
            </p:cNvSpPr>
            <p:nvPr/>
          </p:nvSpPr>
          <p:spPr bwMode="auto">
            <a:xfrm>
              <a:off x="4072" y="3456"/>
              <a:ext cx="256" cy="16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rgbClr val="CC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23" name="Text Box 43"/>
            <p:cNvSpPr txBox="1">
              <a:spLocks noChangeArrowheads="1"/>
            </p:cNvSpPr>
            <p:nvPr/>
          </p:nvSpPr>
          <p:spPr bwMode="auto">
            <a:xfrm>
              <a:off x="4080" y="3408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=""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</p:grpSp>
      <p:sp>
        <p:nvSpPr>
          <p:cNvPr id="430124" name="Line 44"/>
          <p:cNvSpPr>
            <a:spLocks noChangeShapeType="1"/>
          </p:cNvSpPr>
          <p:nvPr/>
        </p:nvSpPr>
        <p:spPr bwMode="auto">
          <a:xfrm>
            <a:off x="304800" y="200342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25" name="Line 45"/>
          <p:cNvSpPr>
            <a:spLocks noChangeShapeType="1"/>
          </p:cNvSpPr>
          <p:nvPr/>
        </p:nvSpPr>
        <p:spPr bwMode="auto">
          <a:xfrm>
            <a:off x="2143125" y="1665288"/>
            <a:ext cx="174625" cy="26193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26" name="Line 46"/>
          <p:cNvSpPr>
            <a:spLocks noChangeShapeType="1"/>
          </p:cNvSpPr>
          <p:nvPr/>
        </p:nvSpPr>
        <p:spPr bwMode="auto">
          <a:xfrm>
            <a:off x="6759575" y="14144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27" name="Line 47"/>
          <p:cNvSpPr>
            <a:spLocks noChangeShapeType="1"/>
          </p:cNvSpPr>
          <p:nvPr/>
        </p:nvSpPr>
        <p:spPr bwMode="auto">
          <a:xfrm>
            <a:off x="6748463" y="19812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28" name="Line 48"/>
          <p:cNvSpPr>
            <a:spLocks noChangeShapeType="1"/>
          </p:cNvSpPr>
          <p:nvPr/>
        </p:nvSpPr>
        <p:spPr bwMode="auto">
          <a:xfrm>
            <a:off x="315913" y="22860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29" name="Rectangle 49"/>
          <p:cNvSpPr>
            <a:spLocks noChangeArrowheads="1"/>
          </p:cNvSpPr>
          <p:nvPr/>
        </p:nvSpPr>
        <p:spPr bwMode="auto">
          <a:xfrm>
            <a:off x="2301875" y="1873250"/>
            <a:ext cx="815975" cy="360363"/>
          </a:xfrm>
          <a:prstGeom prst="rect">
            <a:avLst/>
          </a:prstGeom>
          <a:solidFill>
            <a:srgbClr val="CCFFCC">
              <a:alpha val="77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30130" name="Line 50"/>
          <p:cNvSpPr>
            <a:spLocks noChangeShapeType="1"/>
          </p:cNvSpPr>
          <p:nvPr/>
        </p:nvSpPr>
        <p:spPr bwMode="auto">
          <a:xfrm>
            <a:off x="654050" y="25685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1" name="Line 51"/>
          <p:cNvSpPr>
            <a:spLocks noChangeShapeType="1"/>
          </p:cNvSpPr>
          <p:nvPr/>
        </p:nvSpPr>
        <p:spPr bwMode="auto">
          <a:xfrm>
            <a:off x="652463" y="28638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2" name="AutoShape 52"/>
          <p:cNvSpPr>
            <a:spLocks noChangeArrowheads="1"/>
          </p:cNvSpPr>
          <p:nvPr/>
        </p:nvSpPr>
        <p:spPr bwMode="auto">
          <a:xfrm>
            <a:off x="2362200" y="1524000"/>
            <a:ext cx="1981200" cy="762000"/>
          </a:xfrm>
          <a:prstGeom prst="wedgeRoundRectCallout">
            <a:avLst>
              <a:gd name="adj1" fmla="val -50000"/>
              <a:gd name="adj2" fmla="val 82292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0 &gt;= 100?</a:t>
            </a:r>
            <a:endParaRPr lang="en-US"/>
          </a:p>
        </p:txBody>
      </p:sp>
      <p:sp>
        <p:nvSpPr>
          <p:cNvPr id="430133" name="AutoShape 53"/>
          <p:cNvSpPr>
            <a:spLocks noChangeArrowheads="1"/>
          </p:cNvSpPr>
          <p:nvPr/>
        </p:nvSpPr>
        <p:spPr bwMode="auto">
          <a:xfrm>
            <a:off x="2057400" y="1676400"/>
            <a:ext cx="2667000" cy="762000"/>
          </a:xfrm>
          <a:prstGeom prst="wedgeRoundRectCallout">
            <a:avLst>
              <a:gd name="adj1" fmla="val -50417"/>
              <a:gd name="adj2" fmla="val 87917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m_stack[</a:t>
            </a:r>
            <a:r>
              <a:rPr lang="en-US">
                <a:solidFill>
                  <a:srgbClr val="6600CC"/>
                </a:solidFill>
              </a:rPr>
              <a:t>0</a:t>
            </a:r>
            <a:r>
              <a:rPr lang="en-US">
                <a:solidFill>
                  <a:srgbClr val="FF0000"/>
                </a:solidFill>
              </a:rPr>
              <a:t>] = 5</a:t>
            </a:r>
          </a:p>
        </p:txBody>
      </p:sp>
      <p:sp>
        <p:nvSpPr>
          <p:cNvPr id="430134" name="Line 54"/>
          <p:cNvSpPr>
            <a:spLocks noChangeShapeType="1"/>
          </p:cNvSpPr>
          <p:nvPr/>
        </p:nvSpPr>
        <p:spPr bwMode="auto">
          <a:xfrm>
            <a:off x="676275" y="31353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6" name="Line 56"/>
          <p:cNvSpPr>
            <a:spLocks noChangeShapeType="1"/>
          </p:cNvSpPr>
          <p:nvPr/>
        </p:nvSpPr>
        <p:spPr bwMode="auto">
          <a:xfrm>
            <a:off x="6750050" y="22542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7" name="Line 57"/>
          <p:cNvSpPr>
            <a:spLocks noChangeShapeType="1"/>
          </p:cNvSpPr>
          <p:nvPr/>
        </p:nvSpPr>
        <p:spPr bwMode="auto">
          <a:xfrm>
            <a:off x="293688" y="22860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8" name="Rectangle 58"/>
          <p:cNvSpPr>
            <a:spLocks noChangeArrowheads="1"/>
          </p:cNvSpPr>
          <p:nvPr/>
        </p:nvSpPr>
        <p:spPr bwMode="auto">
          <a:xfrm>
            <a:off x="2266950" y="1862138"/>
            <a:ext cx="815975" cy="360362"/>
          </a:xfrm>
          <a:prstGeom prst="rect">
            <a:avLst/>
          </a:prstGeom>
          <a:solidFill>
            <a:srgbClr val="CCFFCC">
              <a:alpha val="77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430139" name="Line 59"/>
          <p:cNvSpPr>
            <a:spLocks noChangeShapeType="1"/>
          </p:cNvSpPr>
          <p:nvPr/>
        </p:nvSpPr>
        <p:spPr bwMode="auto">
          <a:xfrm>
            <a:off x="652463" y="25685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40" name="AutoShape 60"/>
          <p:cNvSpPr>
            <a:spLocks noChangeArrowheads="1"/>
          </p:cNvSpPr>
          <p:nvPr/>
        </p:nvSpPr>
        <p:spPr bwMode="auto">
          <a:xfrm>
            <a:off x="2286000" y="1447800"/>
            <a:ext cx="1981200" cy="762000"/>
          </a:xfrm>
          <a:prstGeom prst="wedgeRoundRectCallout">
            <a:avLst>
              <a:gd name="adj1" fmla="val -50000"/>
              <a:gd name="adj2" fmla="val 82292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1 &gt;= 100?</a:t>
            </a:r>
            <a:endParaRPr lang="en-US"/>
          </a:p>
        </p:txBody>
      </p:sp>
      <p:sp>
        <p:nvSpPr>
          <p:cNvPr id="430141" name="Line 61"/>
          <p:cNvSpPr>
            <a:spLocks noChangeShapeType="1"/>
          </p:cNvSpPr>
          <p:nvPr/>
        </p:nvSpPr>
        <p:spPr bwMode="auto">
          <a:xfrm>
            <a:off x="652463" y="28638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42" name="AutoShape 62"/>
          <p:cNvSpPr>
            <a:spLocks noChangeArrowheads="1"/>
          </p:cNvSpPr>
          <p:nvPr/>
        </p:nvSpPr>
        <p:spPr bwMode="auto">
          <a:xfrm>
            <a:off x="2068513" y="1676400"/>
            <a:ext cx="2667000" cy="762000"/>
          </a:xfrm>
          <a:prstGeom prst="wedgeRoundRectCallout">
            <a:avLst>
              <a:gd name="adj1" fmla="val -50417"/>
              <a:gd name="adj2" fmla="val 87917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m_stack[</a:t>
            </a:r>
            <a:r>
              <a:rPr lang="en-US">
                <a:solidFill>
                  <a:srgbClr val="6600CC"/>
                </a:solidFill>
              </a:rPr>
              <a:t>1</a:t>
            </a:r>
            <a:r>
              <a:rPr lang="en-US">
                <a:solidFill>
                  <a:srgbClr val="FF0000"/>
                </a:solidFill>
              </a:rPr>
              <a:t>] = 10</a:t>
            </a:r>
          </a:p>
        </p:txBody>
      </p:sp>
      <p:sp>
        <p:nvSpPr>
          <p:cNvPr id="430143" name="Line 63"/>
          <p:cNvSpPr>
            <a:spLocks noChangeShapeType="1"/>
          </p:cNvSpPr>
          <p:nvPr/>
        </p:nvSpPr>
        <p:spPr bwMode="auto">
          <a:xfrm>
            <a:off x="674688" y="314642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45" name="Line 65"/>
          <p:cNvSpPr>
            <a:spLocks noChangeShapeType="1"/>
          </p:cNvSpPr>
          <p:nvPr/>
        </p:nvSpPr>
        <p:spPr bwMode="auto">
          <a:xfrm>
            <a:off x="6750050" y="25257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46" name="Rectangle 66"/>
          <p:cNvSpPr>
            <a:spLocks noChangeArrowheads="1"/>
          </p:cNvSpPr>
          <p:nvPr/>
        </p:nvSpPr>
        <p:spPr bwMode="auto">
          <a:xfrm>
            <a:off x="4267200" y="4419600"/>
            <a:ext cx="2133600" cy="2384425"/>
          </a:xfrm>
          <a:prstGeom prst="rect">
            <a:avLst/>
          </a:prstGeom>
          <a:solidFill>
            <a:srgbClr val="FFEB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47" name="Line 67"/>
          <p:cNvSpPr>
            <a:spLocks noChangeShapeType="1"/>
          </p:cNvSpPr>
          <p:nvPr/>
        </p:nvSpPr>
        <p:spPr bwMode="auto">
          <a:xfrm>
            <a:off x="315913" y="39512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3" name="Line 73"/>
          <p:cNvSpPr>
            <a:spLocks noChangeShapeType="1"/>
          </p:cNvSpPr>
          <p:nvPr/>
        </p:nvSpPr>
        <p:spPr bwMode="auto">
          <a:xfrm>
            <a:off x="700088" y="422433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4" name="AutoShape 74"/>
          <p:cNvSpPr>
            <a:spLocks noChangeArrowheads="1"/>
          </p:cNvSpPr>
          <p:nvPr/>
        </p:nvSpPr>
        <p:spPr bwMode="auto">
          <a:xfrm>
            <a:off x="2438400" y="3124200"/>
            <a:ext cx="1981200" cy="762000"/>
          </a:xfrm>
          <a:prstGeom prst="wedgeRoundRectCallout">
            <a:avLst>
              <a:gd name="adj1" fmla="val -50000"/>
              <a:gd name="adj2" fmla="val 82292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2 == 0??</a:t>
            </a:r>
            <a:endParaRPr lang="en-US"/>
          </a:p>
        </p:txBody>
      </p:sp>
      <p:sp>
        <p:nvSpPr>
          <p:cNvPr id="430155" name="Line 75"/>
          <p:cNvSpPr>
            <a:spLocks noChangeShapeType="1"/>
          </p:cNvSpPr>
          <p:nvPr/>
        </p:nvSpPr>
        <p:spPr bwMode="auto">
          <a:xfrm>
            <a:off x="719138" y="45069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6" name="Line 76"/>
          <p:cNvSpPr>
            <a:spLocks noChangeShapeType="1"/>
          </p:cNvSpPr>
          <p:nvPr/>
        </p:nvSpPr>
        <p:spPr bwMode="auto">
          <a:xfrm>
            <a:off x="706438" y="47799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7" name="AutoShape 77"/>
          <p:cNvSpPr>
            <a:spLocks noChangeArrowheads="1"/>
          </p:cNvSpPr>
          <p:nvPr/>
        </p:nvSpPr>
        <p:spPr bwMode="auto">
          <a:xfrm>
            <a:off x="1371600" y="3589338"/>
            <a:ext cx="3389313" cy="830262"/>
          </a:xfrm>
          <a:prstGeom prst="wedgeRoundRectCallout">
            <a:avLst>
              <a:gd name="adj1" fmla="val -50329"/>
              <a:gd name="adj2" fmla="val 84801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return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m_stack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dirty="0">
                <a:solidFill>
                  <a:srgbClr val="6600CC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]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So we return</a:t>
            </a:r>
            <a:r>
              <a:rPr lang="en-US" dirty="0">
                <a:solidFill>
                  <a:srgbClr val="FF0000"/>
                </a:solidFill>
              </a:rPr>
              <a:t> 10</a:t>
            </a:r>
          </a:p>
        </p:txBody>
      </p:sp>
      <p:sp>
        <p:nvSpPr>
          <p:cNvPr id="430160" name="Line 80"/>
          <p:cNvSpPr>
            <a:spLocks noChangeShapeType="1"/>
          </p:cNvSpPr>
          <p:nvPr/>
        </p:nvSpPr>
        <p:spPr bwMode="auto">
          <a:xfrm>
            <a:off x="6770688" y="28194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1" name="Line 81"/>
          <p:cNvSpPr>
            <a:spLocks noChangeShapeType="1"/>
          </p:cNvSpPr>
          <p:nvPr/>
        </p:nvSpPr>
        <p:spPr bwMode="auto">
          <a:xfrm>
            <a:off x="6770688" y="307022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2" name="Line 82"/>
          <p:cNvSpPr>
            <a:spLocks noChangeShapeType="1"/>
          </p:cNvSpPr>
          <p:nvPr/>
        </p:nvSpPr>
        <p:spPr bwMode="auto">
          <a:xfrm>
            <a:off x="304800" y="22860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3" name="Rectangle 83"/>
          <p:cNvSpPr>
            <a:spLocks noChangeArrowheads="1"/>
          </p:cNvSpPr>
          <p:nvPr/>
        </p:nvSpPr>
        <p:spPr bwMode="auto">
          <a:xfrm>
            <a:off x="2308225" y="1851025"/>
            <a:ext cx="815975" cy="360363"/>
          </a:xfrm>
          <a:prstGeom prst="rect">
            <a:avLst/>
          </a:prstGeom>
          <a:solidFill>
            <a:srgbClr val="CCFFCC">
              <a:alpha val="77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30164" name="Line 84"/>
          <p:cNvSpPr>
            <a:spLocks noChangeShapeType="1"/>
          </p:cNvSpPr>
          <p:nvPr/>
        </p:nvSpPr>
        <p:spPr bwMode="auto">
          <a:xfrm>
            <a:off x="652463" y="25685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5" name="AutoShape 85"/>
          <p:cNvSpPr>
            <a:spLocks noChangeArrowheads="1"/>
          </p:cNvSpPr>
          <p:nvPr/>
        </p:nvSpPr>
        <p:spPr bwMode="auto">
          <a:xfrm>
            <a:off x="2133600" y="1447800"/>
            <a:ext cx="1981200" cy="762000"/>
          </a:xfrm>
          <a:prstGeom prst="wedgeRoundRectCallout">
            <a:avLst>
              <a:gd name="adj1" fmla="val -50000"/>
              <a:gd name="adj2" fmla="val 82292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1 &gt;= 100?</a:t>
            </a:r>
            <a:endParaRPr lang="en-US"/>
          </a:p>
        </p:txBody>
      </p:sp>
      <p:sp>
        <p:nvSpPr>
          <p:cNvPr id="430166" name="Line 86"/>
          <p:cNvSpPr>
            <a:spLocks noChangeShapeType="1"/>
          </p:cNvSpPr>
          <p:nvPr/>
        </p:nvSpPr>
        <p:spPr bwMode="auto">
          <a:xfrm>
            <a:off x="630238" y="28622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7" name="AutoShape 87"/>
          <p:cNvSpPr>
            <a:spLocks noChangeArrowheads="1"/>
          </p:cNvSpPr>
          <p:nvPr/>
        </p:nvSpPr>
        <p:spPr bwMode="auto">
          <a:xfrm>
            <a:off x="2057400" y="1676400"/>
            <a:ext cx="2667000" cy="762000"/>
          </a:xfrm>
          <a:prstGeom prst="wedgeRoundRectCallout">
            <a:avLst>
              <a:gd name="adj1" fmla="val -50417"/>
              <a:gd name="adj2" fmla="val 87917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m_stack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dirty="0">
                <a:solidFill>
                  <a:srgbClr val="6600CC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] = 7</a:t>
            </a:r>
          </a:p>
        </p:txBody>
      </p:sp>
      <p:sp>
        <p:nvSpPr>
          <p:cNvPr id="430168" name="Line 88"/>
          <p:cNvSpPr>
            <a:spLocks noChangeShapeType="1"/>
          </p:cNvSpPr>
          <p:nvPr/>
        </p:nvSpPr>
        <p:spPr bwMode="auto">
          <a:xfrm>
            <a:off x="663575" y="31353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0170" name="Group 90"/>
          <p:cNvGrpSpPr>
            <a:grpSpLocks/>
          </p:cNvGrpSpPr>
          <p:nvPr/>
        </p:nvGrpSpPr>
        <p:grpSpPr bwMode="auto">
          <a:xfrm>
            <a:off x="4579938" y="6129338"/>
            <a:ext cx="1568450" cy="598487"/>
            <a:chOff x="2941" y="3861"/>
            <a:chExt cx="885" cy="377"/>
          </a:xfrm>
        </p:grpSpPr>
        <p:sp>
          <p:nvSpPr>
            <p:cNvPr id="430171" name="Rectangle 91"/>
            <p:cNvSpPr>
              <a:spLocks noChangeArrowheads="1"/>
            </p:cNvSpPr>
            <p:nvPr/>
          </p:nvSpPr>
          <p:spPr bwMode="auto">
            <a:xfrm>
              <a:off x="2941" y="3929"/>
              <a:ext cx="885" cy="288"/>
            </a:xfrm>
            <a:prstGeom prst="rect">
              <a:avLst/>
            </a:prstGeom>
            <a:noFill/>
            <a:ln w="38100">
              <a:solidFill>
                <a:srgbClr val="00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72" name="Rectangle 92"/>
            <p:cNvSpPr>
              <a:spLocks noChangeArrowheads="1"/>
            </p:cNvSpPr>
            <p:nvPr/>
          </p:nvSpPr>
          <p:spPr bwMode="auto">
            <a:xfrm>
              <a:off x="2996" y="3861"/>
              <a:ext cx="768" cy="377"/>
            </a:xfrm>
            <a:prstGeom prst="rect">
              <a:avLst/>
            </a:prstGeom>
            <a:solidFill>
              <a:srgbClr val="FFEB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30173" name="Group 93"/>
          <p:cNvGrpSpPr>
            <a:grpSpLocks/>
          </p:cNvGrpSpPr>
          <p:nvPr/>
        </p:nvGrpSpPr>
        <p:grpSpPr bwMode="auto">
          <a:xfrm>
            <a:off x="4789488" y="6248400"/>
            <a:ext cx="1143000" cy="457200"/>
            <a:chOff x="3017" y="3936"/>
            <a:chExt cx="720" cy="288"/>
          </a:xfrm>
        </p:grpSpPr>
        <p:grpSp>
          <p:nvGrpSpPr>
            <p:cNvPr id="430174" name="Group 94"/>
            <p:cNvGrpSpPr>
              <a:grpSpLocks/>
            </p:cNvGrpSpPr>
            <p:nvPr/>
          </p:nvGrpSpPr>
          <p:grpSpPr bwMode="auto">
            <a:xfrm>
              <a:off x="3017" y="3956"/>
              <a:ext cx="720" cy="240"/>
              <a:chOff x="1728" y="4080"/>
              <a:chExt cx="720" cy="240"/>
            </a:xfrm>
          </p:grpSpPr>
          <p:sp>
            <p:nvSpPr>
              <p:cNvPr id="430175" name="Oval 95"/>
              <p:cNvSpPr>
                <a:spLocks noChangeArrowheads="1"/>
              </p:cNvSpPr>
              <p:nvPr/>
            </p:nvSpPr>
            <p:spPr bwMode="auto">
              <a:xfrm>
                <a:off x="1728" y="4080"/>
                <a:ext cx="720" cy="240"/>
              </a:xfrm>
              <a:prstGeom prst="ellipse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76" name="Oval 96"/>
              <p:cNvSpPr>
                <a:spLocks noChangeArrowheads="1"/>
              </p:cNvSpPr>
              <p:nvPr/>
            </p:nvSpPr>
            <p:spPr bwMode="auto">
              <a:xfrm>
                <a:off x="1790" y="4128"/>
                <a:ext cx="591" cy="138"/>
              </a:xfrm>
              <a:prstGeom prst="ellipse">
                <a:avLst/>
              </a:prstGeom>
              <a:solidFill>
                <a:srgbClr val="FFFFCC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0177" name="Text Box 97"/>
            <p:cNvSpPr txBox="1">
              <a:spLocks noChangeArrowheads="1"/>
            </p:cNvSpPr>
            <p:nvPr/>
          </p:nvSpPr>
          <p:spPr bwMode="auto">
            <a:xfrm>
              <a:off x="3202" y="3936"/>
              <a:ext cx="3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=""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5</a:t>
              </a:r>
            </a:p>
          </p:txBody>
        </p:sp>
      </p:grpSp>
      <p:grpSp>
        <p:nvGrpSpPr>
          <p:cNvPr id="430178" name="Group 98"/>
          <p:cNvGrpSpPr>
            <a:grpSpLocks/>
          </p:cNvGrpSpPr>
          <p:nvPr/>
        </p:nvGrpSpPr>
        <p:grpSpPr bwMode="auto">
          <a:xfrm>
            <a:off x="4778375" y="6042025"/>
            <a:ext cx="1143000" cy="457200"/>
            <a:chOff x="3017" y="3936"/>
            <a:chExt cx="720" cy="288"/>
          </a:xfrm>
        </p:grpSpPr>
        <p:grpSp>
          <p:nvGrpSpPr>
            <p:cNvPr id="430179" name="Group 99"/>
            <p:cNvGrpSpPr>
              <a:grpSpLocks/>
            </p:cNvGrpSpPr>
            <p:nvPr/>
          </p:nvGrpSpPr>
          <p:grpSpPr bwMode="auto">
            <a:xfrm>
              <a:off x="3017" y="3956"/>
              <a:ext cx="720" cy="240"/>
              <a:chOff x="1728" y="4080"/>
              <a:chExt cx="720" cy="240"/>
            </a:xfrm>
          </p:grpSpPr>
          <p:sp>
            <p:nvSpPr>
              <p:cNvPr id="430180" name="Oval 100"/>
              <p:cNvSpPr>
                <a:spLocks noChangeArrowheads="1"/>
              </p:cNvSpPr>
              <p:nvPr/>
            </p:nvSpPr>
            <p:spPr bwMode="auto">
              <a:xfrm>
                <a:off x="1728" y="4080"/>
                <a:ext cx="720" cy="240"/>
              </a:xfrm>
              <a:prstGeom prst="ellipse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81" name="Oval 101"/>
              <p:cNvSpPr>
                <a:spLocks noChangeArrowheads="1"/>
              </p:cNvSpPr>
              <p:nvPr/>
            </p:nvSpPr>
            <p:spPr bwMode="auto">
              <a:xfrm>
                <a:off x="1790" y="4128"/>
                <a:ext cx="591" cy="138"/>
              </a:xfrm>
              <a:prstGeom prst="ellipse">
                <a:avLst/>
              </a:prstGeom>
              <a:solidFill>
                <a:srgbClr val="FFFFCC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0182" name="Text Box 102"/>
            <p:cNvSpPr txBox="1">
              <a:spLocks noChangeArrowheads="1"/>
            </p:cNvSpPr>
            <p:nvPr/>
          </p:nvSpPr>
          <p:spPr bwMode="auto">
            <a:xfrm>
              <a:off x="3202" y="3936"/>
              <a:ext cx="3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=""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10</a:t>
              </a:r>
            </a:p>
          </p:txBody>
        </p:sp>
      </p:grpSp>
      <p:grpSp>
        <p:nvGrpSpPr>
          <p:cNvPr id="430183" name="Group 103"/>
          <p:cNvGrpSpPr>
            <a:grpSpLocks/>
          </p:cNvGrpSpPr>
          <p:nvPr/>
        </p:nvGrpSpPr>
        <p:grpSpPr bwMode="auto">
          <a:xfrm>
            <a:off x="4767263" y="6042025"/>
            <a:ext cx="1143000" cy="457200"/>
            <a:chOff x="3017" y="3936"/>
            <a:chExt cx="720" cy="288"/>
          </a:xfrm>
        </p:grpSpPr>
        <p:grpSp>
          <p:nvGrpSpPr>
            <p:cNvPr id="430184" name="Group 104"/>
            <p:cNvGrpSpPr>
              <a:grpSpLocks/>
            </p:cNvGrpSpPr>
            <p:nvPr/>
          </p:nvGrpSpPr>
          <p:grpSpPr bwMode="auto">
            <a:xfrm>
              <a:off x="3017" y="3956"/>
              <a:ext cx="720" cy="240"/>
              <a:chOff x="1728" y="4080"/>
              <a:chExt cx="720" cy="240"/>
            </a:xfrm>
          </p:grpSpPr>
          <p:sp>
            <p:nvSpPr>
              <p:cNvPr id="430185" name="Oval 105"/>
              <p:cNvSpPr>
                <a:spLocks noChangeArrowheads="1"/>
              </p:cNvSpPr>
              <p:nvPr/>
            </p:nvSpPr>
            <p:spPr bwMode="auto">
              <a:xfrm>
                <a:off x="1728" y="4080"/>
                <a:ext cx="720" cy="240"/>
              </a:xfrm>
              <a:prstGeom prst="ellipse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86" name="Oval 106"/>
              <p:cNvSpPr>
                <a:spLocks noChangeArrowheads="1"/>
              </p:cNvSpPr>
              <p:nvPr/>
            </p:nvSpPr>
            <p:spPr bwMode="auto">
              <a:xfrm>
                <a:off x="1790" y="4128"/>
                <a:ext cx="591" cy="138"/>
              </a:xfrm>
              <a:prstGeom prst="ellipse">
                <a:avLst/>
              </a:prstGeom>
              <a:solidFill>
                <a:srgbClr val="FFFFCC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0187" name="Text Box 107"/>
            <p:cNvSpPr txBox="1">
              <a:spLocks noChangeArrowheads="1"/>
            </p:cNvSpPr>
            <p:nvPr/>
          </p:nvSpPr>
          <p:spPr bwMode="auto">
            <a:xfrm>
              <a:off x="3202" y="3936"/>
              <a:ext cx="3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=""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7</a:t>
              </a:r>
            </a:p>
          </p:txBody>
        </p:sp>
      </p:grpSp>
      <p:sp>
        <p:nvSpPr>
          <p:cNvPr id="430188" name="Freeform 108"/>
          <p:cNvSpPr>
            <a:spLocks/>
          </p:cNvSpPr>
          <p:nvPr/>
        </p:nvSpPr>
        <p:spPr bwMode="auto">
          <a:xfrm>
            <a:off x="8534400" y="4114800"/>
            <a:ext cx="457200" cy="990600"/>
          </a:xfrm>
          <a:custGeom>
            <a:avLst/>
            <a:gdLst>
              <a:gd name="T0" fmla="*/ 96 w 288"/>
              <a:gd name="T1" fmla="*/ 0 h 624"/>
              <a:gd name="T2" fmla="*/ 288 w 288"/>
              <a:gd name="T3" fmla="*/ 0 h 624"/>
              <a:gd name="T4" fmla="*/ 288 w 288"/>
              <a:gd name="T5" fmla="*/ 624 h 624"/>
              <a:gd name="T6" fmla="*/ 0 w 288"/>
              <a:gd name="T7" fmla="*/ 624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8" h="624">
                <a:moveTo>
                  <a:pt x="96" y="0"/>
                </a:moveTo>
                <a:lnTo>
                  <a:pt x="288" y="0"/>
                </a:lnTo>
                <a:lnTo>
                  <a:pt x="288" y="624"/>
                </a:lnTo>
                <a:lnTo>
                  <a:pt x="0" y="624"/>
                </a:lnTo>
              </a:path>
            </a:pathLst>
          </a:custGeom>
          <a:noFill/>
          <a:ln w="50800" cap="flat" cmpd="sng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89" name="AutoShape 109"/>
          <p:cNvSpPr>
            <a:spLocks noChangeArrowheads="1"/>
          </p:cNvSpPr>
          <p:nvPr/>
        </p:nvSpPr>
        <p:spPr bwMode="auto">
          <a:xfrm>
            <a:off x="2725738" y="509588"/>
            <a:ext cx="3648075" cy="1143000"/>
          </a:xfrm>
          <a:prstGeom prst="wedgeRoundRectCallout">
            <a:avLst>
              <a:gd name="adj1" fmla="val -50306"/>
              <a:gd name="adj2" fmla="val 75278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first item we push will be placed in </a:t>
            </a:r>
            <a:r>
              <a:rPr lang="en-US" dirty="0" err="1">
                <a:solidFill>
                  <a:schemeClr val="tx1"/>
                </a:solidFill>
              </a:rPr>
              <a:t>m_stack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>
                <a:solidFill>
                  <a:srgbClr val="6600CC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].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0190" name="Freeform 110"/>
          <p:cNvSpPr>
            <a:spLocks/>
          </p:cNvSpPr>
          <p:nvPr/>
        </p:nvSpPr>
        <p:spPr bwMode="auto">
          <a:xfrm>
            <a:off x="8534400" y="4114800"/>
            <a:ext cx="457200" cy="1290638"/>
          </a:xfrm>
          <a:custGeom>
            <a:avLst/>
            <a:gdLst>
              <a:gd name="T0" fmla="*/ 96 w 288"/>
              <a:gd name="T1" fmla="*/ 0 h 624"/>
              <a:gd name="T2" fmla="*/ 288 w 288"/>
              <a:gd name="T3" fmla="*/ 0 h 624"/>
              <a:gd name="T4" fmla="*/ 288 w 288"/>
              <a:gd name="T5" fmla="*/ 624 h 624"/>
              <a:gd name="T6" fmla="*/ 0 w 288"/>
              <a:gd name="T7" fmla="*/ 624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8" h="624">
                <a:moveTo>
                  <a:pt x="96" y="0"/>
                </a:moveTo>
                <a:lnTo>
                  <a:pt x="288" y="0"/>
                </a:lnTo>
                <a:lnTo>
                  <a:pt x="288" y="624"/>
                </a:lnTo>
                <a:lnTo>
                  <a:pt x="0" y="624"/>
                </a:lnTo>
              </a:path>
            </a:pathLst>
          </a:custGeom>
          <a:noFill/>
          <a:ln w="50800" cap="flat" cmpd="sng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91" name="AutoShape 111"/>
          <p:cNvSpPr>
            <a:spLocks noChangeArrowheads="1"/>
          </p:cNvSpPr>
          <p:nvPr/>
        </p:nvSpPr>
        <p:spPr bwMode="auto">
          <a:xfrm>
            <a:off x="1963738" y="1255713"/>
            <a:ext cx="3622675" cy="1471612"/>
          </a:xfrm>
          <a:prstGeom prst="wedgeRoundRectCallout">
            <a:avLst>
              <a:gd name="adj1" fmla="val -50306"/>
              <a:gd name="adj2" fmla="val 69634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rgbClr val="6600CC"/>
                </a:solidFill>
              </a:rPr>
              <a:t>second item</a:t>
            </a:r>
            <a:r>
              <a:rPr lang="en-US" dirty="0">
                <a:solidFill>
                  <a:schemeClr val="tx1"/>
                </a:solidFill>
              </a:rPr>
              <a:t> we push will be placed in </a:t>
            </a:r>
            <a:r>
              <a:rPr lang="en-US" dirty="0">
                <a:solidFill>
                  <a:srgbClr val="6600CC"/>
                </a:solidFill>
              </a:rPr>
              <a:t>slot #1</a:t>
            </a:r>
            <a:r>
              <a:rPr lang="en-US" dirty="0">
                <a:solidFill>
                  <a:schemeClr val="tx1"/>
                </a:solidFill>
              </a:rPr>
              <a:t> of our stack.</a:t>
            </a:r>
          </a:p>
        </p:txBody>
      </p:sp>
      <p:sp>
        <p:nvSpPr>
          <p:cNvPr id="430192" name="Freeform 112"/>
          <p:cNvSpPr>
            <a:spLocks/>
          </p:cNvSpPr>
          <p:nvPr/>
        </p:nvSpPr>
        <p:spPr bwMode="auto">
          <a:xfrm>
            <a:off x="8534400" y="4119563"/>
            <a:ext cx="457200" cy="1563687"/>
          </a:xfrm>
          <a:custGeom>
            <a:avLst/>
            <a:gdLst>
              <a:gd name="T0" fmla="*/ 96 w 288"/>
              <a:gd name="T1" fmla="*/ 0 h 624"/>
              <a:gd name="T2" fmla="*/ 288 w 288"/>
              <a:gd name="T3" fmla="*/ 0 h 624"/>
              <a:gd name="T4" fmla="*/ 288 w 288"/>
              <a:gd name="T5" fmla="*/ 624 h 624"/>
              <a:gd name="T6" fmla="*/ 0 w 288"/>
              <a:gd name="T7" fmla="*/ 624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8" h="624">
                <a:moveTo>
                  <a:pt x="96" y="0"/>
                </a:moveTo>
                <a:lnTo>
                  <a:pt x="288" y="0"/>
                </a:lnTo>
                <a:lnTo>
                  <a:pt x="288" y="624"/>
                </a:lnTo>
                <a:lnTo>
                  <a:pt x="0" y="624"/>
                </a:lnTo>
              </a:path>
            </a:pathLst>
          </a:custGeom>
          <a:noFill/>
          <a:ln w="50800" cap="flat" cmpd="sng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93" name="AutoShape 113"/>
          <p:cNvSpPr>
            <a:spLocks noChangeArrowheads="1"/>
          </p:cNvSpPr>
          <p:nvPr/>
        </p:nvSpPr>
        <p:spPr bwMode="auto">
          <a:xfrm>
            <a:off x="1238250" y="1119188"/>
            <a:ext cx="5299075" cy="2620962"/>
          </a:xfrm>
          <a:prstGeom prst="wedgeRoundRectCallout">
            <a:avLst>
              <a:gd name="adj1" fmla="val -47394"/>
              <a:gd name="adj2" fmla="val 76106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Currently, our </a:t>
            </a:r>
            <a:r>
              <a:rPr lang="en-US" sz="2200" dirty="0" err="1">
                <a:solidFill>
                  <a:srgbClr val="6600CC"/>
                </a:solidFill>
              </a:rPr>
              <a:t>m_top</a:t>
            </a:r>
            <a:r>
              <a:rPr lang="en-US" sz="2200" dirty="0">
                <a:solidFill>
                  <a:schemeClr val="tx1"/>
                </a:solidFill>
              </a:rPr>
              <a:t> points to the </a:t>
            </a:r>
            <a:r>
              <a:rPr lang="en-US" sz="2200" dirty="0">
                <a:solidFill>
                  <a:srgbClr val="6600CC"/>
                </a:solidFill>
              </a:rPr>
              <a:t>next open slot</a:t>
            </a:r>
            <a:r>
              <a:rPr lang="en-US" sz="2200" dirty="0">
                <a:solidFill>
                  <a:schemeClr val="tx1"/>
                </a:solidFill>
              </a:rPr>
              <a:t> in the stack…</a:t>
            </a:r>
          </a:p>
          <a:p>
            <a:pPr algn="ctr"/>
            <a:br>
              <a:rPr lang="en-US" sz="10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But we want to return the </a:t>
            </a:r>
            <a:r>
              <a:rPr lang="en-US" sz="2200" dirty="0">
                <a:solidFill>
                  <a:srgbClr val="6600CC"/>
                </a:solidFill>
              </a:rPr>
              <a:t>top item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rgbClr val="6600CC"/>
                </a:solidFill>
              </a:rPr>
              <a:t>already pushed</a:t>
            </a:r>
            <a:r>
              <a:rPr lang="en-US" sz="2200" dirty="0">
                <a:solidFill>
                  <a:schemeClr val="tx1"/>
                </a:solidFill>
              </a:rPr>
              <a:t> on the stack.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2200" dirty="0">
                <a:solidFill>
                  <a:schemeClr val="tx1"/>
                </a:solidFill>
              </a:rPr>
              <a:t>So </a:t>
            </a:r>
            <a:r>
              <a:rPr lang="en-US" sz="2200" dirty="0">
                <a:solidFill>
                  <a:srgbClr val="6600CC"/>
                </a:solidFill>
              </a:rPr>
              <a:t>first</a:t>
            </a:r>
            <a:r>
              <a:rPr lang="en-US" sz="2200" dirty="0">
                <a:solidFill>
                  <a:schemeClr val="tx1"/>
                </a:solidFill>
              </a:rPr>
              <a:t> we must </a:t>
            </a:r>
            <a:r>
              <a:rPr lang="en-US" sz="2200" dirty="0">
                <a:solidFill>
                  <a:srgbClr val="6600CC"/>
                </a:solidFill>
              </a:rPr>
              <a:t>decrement</a:t>
            </a:r>
            <a:r>
              <a:rPr lang="en-US" sz="2200" dirty="0">
                <a:solidFill>
                  <a:schemeClr val="tx1"/>
                </a:solidFill>
              </a:rPr>
              <a:t> our </a:t>
            </a:r>
            <a:r>
              <a:rPr lang="en-US" sz="2200" dirty="0" err="1">
                <a:solidFill>
                  <a:srgbClr val="6600CC"/>
                </a:solidFill>
              </a:rPr>
              <a:t>m_top</a:t>
            </a:r>
            <a:r>
              <a:rPr lang="en-US" sz="2200" dirty="0">
                <a:solidFill>
                  <a:schemeClr val="tx1"/>
                </a:solidFill>
              </a:rPr>
              <a:t> variable…</a:t>
            </a:r>
            <a:endParaRPr lang="en-US" sz="2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0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0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3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3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30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30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430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43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43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0.00162 L 3.61111E-6 -0.03727 " pathEditMode="relative" rAng="0" ptsTypes="AA">
                                      <p:cBhvr>
                                        <p:cTn id="147" dur="2000" fill="hold"/>
                                        <p:tgtEl>
                                          <p:spTgt spid="430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430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430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43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 nodeType="clickPar">
                      <p:stCondLst>
                        <p:cond delay="indefinite"/>
                      </p:stCondLst>
                      <p:childTnLst>
                        <p:par>
                          <p:cTn id="2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 nodeType="clickPar">
                      <p:stCondLst>
                        <p:cond delay="indefinite"/>
                      </p:stCondLst>
                      <p:childTnLst>
                        <p:par>
                          <p:cTn id="2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5" dur="500"/>
                                        <p:tgtEl>
                                          <p:spTgt spid="43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 nodeType="clickPar">
                      <p:stCondLst>
                        <p:cond delay="indefinite"/>
                      </p:stCondLst>
                      <p:childTnLst>
                        <p:par>
                          <p:cTn id="2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8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0.0294 L -0.00278 -0.07384 " pathEditMode="relative" rAng="0" ptsTypes="AA">
                                      <p:cBhvr>
                                        <p:cTn id="239" dur="2000" fill="hold"/>
                                        <p:tgtEl>
                                          <p:spTgt spid="430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-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 nodeType="clickPar">
                      <p:stCondLst>
                        <p:cond delay="indefinite"/>
                      </p:stCondLst>
                      <p:childTnLst>
                        <p:par>
                          <p:cTn id="2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 nodeType="clickPar">
                      <p:stCondLst>
                        <p:cond delay="indefinite"/>
                      </p:stCondLst>
                      <p:childTnLst>
                        <p:par>
                          <p:cTn id="2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 nodeType="clickPar">
                      <p:stCondLst>
                        <p:cond delay="indefinite"/>
                      </p:stCondLst>
                      <p:childTnLst>
                        <p:par>
                          <p:cTn id="2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 nodeType="clickPar">
                      <p:stCondLst>
                        <p:cond delay="indefinite"/>
                      </p:stCondLst>
                      <p:childTnLst>
                        <p:par>
                          <p:cTn id="2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 nodeType="clickPar">
                      <p:stCondLst>
                        <p:cond delay="indefinite"/>
                      </p:stCondLst>
                      <p:childTnLst>
                        <p:par>
                          <p:cTn id="2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 nodeType="clickPar">
                      <p:stCondLst>
                        <p:cond delay="indefinite"/>
                      </p:stCondLst>
                      <p:childTnLst>
                        <p:par>
                          <p:cTn id="2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 nodeType="clickPar">
                      <p:stCondLst>
                        <p:cond delay="indefinite"/>
                      </p:stCondLst>
                      <p:childTnLst>
                        <p:par>
                          <p:cTn id="2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0" dur="500"/>
                                        <p:tgtEl>
                                          <p:spTgt spid="430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 nodeType="clickPar">
                      <p:stCondLst>
                        <p:cond delay="indefinite"/>
                      </p:stCondLst>
                      <p:childTnLst>
                        <p:par>
                          <p:cTn id="2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 nodeType="clickPar">
                      <p:stCondLst>
                        <p:cond delay="indefinite"/>
                      </p:stCondLst>
                      <p:childTnLst>
                        <p:par>
                          <p:cTn id="2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 nodeType="clickPar">
                      <p:stCondLst>
                        <p:cond delay="indefinite"/>
                      </p:stCondLst>
                      <p:childTnLst>
                        <p:par>
                          <p:cTn id="2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 nodeType="clickPar">
                      <p:stCondLst>
                        <p:cond delay="indefinite"/>
                      </p:stCondLst>
                      <p:childTnLst>
                        <p:par>
                          <p:cTn id="2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7" dur="500"/>
                                        <p:tgtEl>
                                          <p:spTgt spid="43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 nodeType="clickPar">
                      <p:stCondLst>
                        <p:cond delay="indefinite"/>
                      </p:stCondLst>
                      <p:childTnLst>
                        <p:par>
                          <p:cTn id="2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430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 nodeType="clickPar">
                      <p:stCondLst>
                        <p:cond delay="indefinite"/>
                      </p:stCondLst>
                      <p:childTnLst>
                        <p:par>
                          <p:cTn id="2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 nodeType="clickPar">
                      <p:stCondLst>
                        <p:cond delay="indefinite"/>
                      </p:stCondLst>
                      <p:childTnLst>
                        <p:par>
                          <p:cTn id="2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 nodeType="clickPar">
                      <p:stCondLst>
                        <p:cond delay="indefinite"/>
                      </p:stCondLst>
                      <p:childTnLst>
                        <p:par>
                          <p:cTn id="3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65 -0.07523 L -0.00365 -0.03079 " pathEditMode="relative" rAng="0" ptsTypes="AA">
                                      <p:cBhvr>
                                        <p:cTn id="304" dur="2000" fill="hold"/>
                                        <p:tgtEl>
                                          <p:spTgt spid="430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 nodeType="clickPar">
                      <p:stCondLst>
                        <p:cond delay="indefinite"/>
                      </p:stCondLst>
                      <p:childTnLst>
                        <p:par>
                          <p:cTn id="3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 nodeType="clickPar">
                      <p:stCondLst>
                        <p:cond delay="indefinite"/>
                      </p:stCondLst>
                      <p:childTnLst>
                        <p:par>
                          <p:cTn id="3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 nodeType="clickPar">
                      <p:stCondLst>
                        <p:cond delay="indefinite"/>
                      </p:stCondLst>
                      <p:childTnLst>
                        <p:par>
                          <p:cTn id="3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 nodeType="clickPar">
                      <p:stCondLst>
                        <p:cond delay="indefinite"/>
                      </p:stCondLst>
                      <p:childTnLst>
                        <p:par>
                          <p:cTn id="3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1" dur="500"/>
                                        <p:tgtEl>
                                          <p:spTgt spid="430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 nodeType="clickPar">
                      <p:stCondLst>
                        <p:cond delay="indefinite"/>
                      </p:stCondLst>
                      <p:childTnLst>
                        <p:par>
                          <p:cTn id="3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 nodeType="clickPar">
                      <p:stCondLst>
                        <p:cond delay="indefinite"/>
                      </p:stCondLst>
                      <p:childTnLst>
                        <p:par>
                          <p:cTn id="3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500"/>
                                        <p:tgtEl>
                                          <p:spTgt spid="43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 nodeType="clickPar">
                      <p:stCondLst>
                        <p:cond delay="indefinite"/>
                      </p:stCondLst>
                      <p:childTnLst>
                        <p:par>
                          <p:cTn id="3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 nodeType="clickPar">
                      <p:stCondLst>
                        <p:cond delay="indefinite"/>
                      </p:stCondLst>
                      <p:childTnLst>
                        <p:par>
                          <p:cTn id="3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 nodeType="clickPar">
                      <p:stCondLst>
                        <p:cond delay="indefinite"/>
                      </p:stCondLst>
                      <p:childTnLst>
                        <p:par>
                          <p:cTn id="3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 nodeType="clickPar">
                      <p:stCondLst>
                        <p:cond delay="indefinite"/>
                      </p:stCondLst>
                      <p:childTnLst>
                        <p:par>
                          <p:cTn id="3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 nodeType="clickPar">
                      <p:stCondLst>
                        <p:cond delay="indefinite"/>
                      </p:stCondLst>
                      <p:childTnLst>
                        <p:par>
                          <p:cTn id="3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 nodeType="clickPar">
                      <p:stCondLst>
                        <p:cond delay="indefinite"/>
                      </p:stCondLst>
                      <p:childTnLst>
                        <p:par>
                          <p:cTn id="3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 nodeType="clickPar">
                      <p:stCondLst>
                        <p:cond delay="indefinite"/>
                      </p:stCondLst>
                      <p:childTnLst>
                        <p:par>
                          <p:cTn id="3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 nodeType="clickPar">
                      <p:stCondLst>
                        <p:cond delay="indefinite"/>
                      </p:stCondLst>
                      <p:childTnLst>
                        <p:par>
                          <p:cTn id="3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 nodeType="clickPar">
                      <p:stCondLst>
                        <p:cond delay="indefinite"/>
                      </p:stCondLst>
                      <p:childTnLst>
                        <p:par>
                          <p:cTn id="3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 nodeType="clickPar">
                      <p:stCondLst>
                        <p:cond delay="indefinite"/>
                      </p:stCondLst>
                      <p:childTnLst>
                        <p:par>
                          <p:cTn id="3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 nodeType="clickPar">
                      <p:stCondLst>
                        <p:cond delay="indefinite"/>
                      </p:stCondLst>
                      <p:childTnLst>
                        <p:par>
                          <p:cTn id="3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 nodeType="clickPar">
                      <p:stCondLst>
                        <p:cond delay="indefinite"/>
                      </p:stCondLst>
                      <p:childTnLst>
                        <p:par>
                          <p:cTn id="3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9" dur="500"/>
                                        <p:tgtEl>
                                          <p:spTgt spid="430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 nodeType="clickPar">
                      <p:stCondLst>
                        <p:cond delay="indefinite"/>
                      </p:stCondLst>
                      <p:childTnLst>
                        <p:par>
                          <p:cTn id="3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 nodeType="clickPar">
                      <p:stCondLst>
                        <p:cond delay="indefinite"/>
                      </p:stCondLst>
                      <p:childTnLst>
                        <p:par>
                          <p:cTn id="3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 nodeType="clickPar">
                      <p:stCondLst>
                        <p:cond delay="indefinite"/>
                      </p:stCondLst>
                      <p:childTnLst>
                        <p:par>
                          <p:cTn id="3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 nodeType="clickPar">
                      <p:stCondLst>
                        <p:cond delay="indefinite"/>
                      </p:stCondLst>
                      <p:childTnLst>
                        <p:par>
                          <p:cTn id="3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6" dur="500"/>
                                        <p:tgtEl>
                                          <p:spTgt spid="430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 nodeType="clickPar">
                      <p:stCondLst>
                        <p:cond delay="indefinite"/>
                      </p:stCondLst>
                      <p:childTnLst>
                        <p:par>
                          <p:cTn id="3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 nodeType="clickPar">
                      <p:stCondLst>
                        <p:cond delay="indefinite"/>
                      </p:stCondLst>
                      <p:childTnLst>
                        <p:par>
                          <p:cTn id="4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5" dur="500"/>
                                        <p:tgtEl>
                                          <p:spTgt spid="43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 nodeType="clickPar">
                      <p:stCondLst>
                        <p:cond delay="indefinite"/>
                      </p:stCondLst>
                      <p:childTnLst>
                        <p:par>
                          <p:cTn id="4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 nodeType="clickPar">
                      <p:stCondLst>
                        <p:cond delay="indefinite"/>
                      </p:stCondLst>
                      <p:childTnLst>
                        <p:par>
                          <p:cTn id="4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 nodeType="clickPar">
                      <p:stCondLst>
                        <p:cond delay="indefinite"/>
                      </p:stCondLst>
                      <p:childTnLst>
                        <p:par>
                          <p:cTn id="4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 nodeType="clickPar">
                      <p:stCondLst>
                        <p:cond delay="indefinite"/>
                      </p:stCondLst>
                      <p:childTnLst>
                        <p:par>
                          <p:cTn id="4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 nodeType="clickPar">
                      <p:stCondLst>
                        <p:cond delay="indefinite"/>
                      </p:stCondLst>
                      <p:childTnLst>
                        <p:par>
                          <p:cTn id="4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4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 nodeType="clickPar">
                      <p:stCondLst>
                        <p:cond delay="indefinite"/>
                      </p:stCondLst>
                      <p:childTnLst>
                        <p:par>
                          <p:cTn id="4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8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 nodeType="clickPar">
                      <p:stCondLst>
                        <p:cond delay="indefinite"/>
                      </p:stCondLst>
                      <p:childTnLst>
                        <p:par>
                          <p:cTn id="4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2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3 -0.0294 L -0.00243 -0.07384 " pathEditMode="relative" rAng="0" ptsTypes="AA">
                                      <p:cBhvr>
                                        <p:cTn id="433" dur="2000" fill="hold"/>
                                        <p:tgtEl>
                                          <p:spTgt spid="430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 nodeType="clickPar">
                      <p:stCondLst>
                        <p:cond delay="indefinite"/>
                      </p:stCondLst>
                      <p:childTnLst>
                        <p:par>
                          <p:cTn id="4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8" grpId="0" animBg="1"/>
      <p:bldP spid="430088" grpId="1" animBg="1"/>
      <p:bldP spid="430101" grpId="0" autoUpdateAnimBg="0"/>
      <p:bldP spid="430105" grpId="0" autoUpdateAnimBg="0"/>
      <p:bldP spid="430109" grpId="0"/>
      <p:bldP spid="430116" grpId="0"/>
      <p:bldP spid="430120" grpId="0" animBg="1"/>
      <p:bldP spid="430124" grpId="0" animBg="1"/>
      <p:bldP spid="430124" grpId="1" animBg="1"/>
      <p:bldP spid="430125" grpId="0" animBg="1"/>
      <p:bldP spid="430125" grpId="1" animBg="1"/>
      <p:bldP spid="430126" grpId="0" animBg="1"/>
      <p:bldP spid="430126" grpId="1" animBg="1"/>
      <p:bldP spid="430127" grpId="0" animBg="1"/>
      <p:bldP spid="430127" grpId="1" animBg="1"/>
      <p:bldP spid="430128" grpId="0" animBg="1"/>
      <p:bldP spid="430128" grpId="1" animBg="1"/>
      <p:bldP spid="430129" grpId="0" animBg="1"/>
      <p:bldP spid="430129" grpId="1" animBg="1"/>
      <p:bldP spid="430130" grpId="0" animBg="1"/>
      <p:bldP spid="430130" grpId="1" animBg="1"/>
      <p:bldP spid="430131" grpId="0" animBg="1"/>
      <p:bldP spid="430131" grpId="1" animBg="1"/>
      <p:bldP spid="430132" grpId="0" animBg="1"/>
      <p:bldP spid="430132" grpId="1" animBg="1"/>
      <p:bldP spid="430133" grpId="0" animBg="1"/>
      <p:bldP spid="430133" grpId="1" animBg="1"/>
      <p:bldP spid="430134" grpId="0" animBg="1"/>
      <p:bldP spid="430134" grpId="1" animBg="1"/>
      <p:bldP spid="430136" grpId="0" animBg="1"/>
      <p:bldP spid="430136" grpId="1" animBg="1"/>
      <p:bldP spid="430137" grpId="0" animBg="1"/>
      <p:bldP spid="430137" grpId="1" animBg="1"/>
      <p:bldP spid="430138" grpId="0" animBg="1"/>
      <p:bldP spid="430138" grpId="1" animBg="1"/>
      <p:bldP spid="430139" grpId="0" animBg="1"/>
      <p:bldP spid="430139" grpId="1" animBg="1"/>
      <p:bldP spid="430140" grpId="0" animBg="1"/>
      <p:bldP spid="430140" grpId="1" animBg="1"/>
      <p:bldP spid="430141" grpId="0" animBg="1"/>
      <p:bldP spid="430141" grpId="1" animBg="1"/>
      <p:bldP spid="430142" grpId="0" animBg="1"/>
      <p:bldP spid="430142" grpId="1" animBg="1"/>
      <p:bldP spid="430143" grpId="0" animBg="1"/>
      <p:bldP spid="430143" grpId="1" animBg="1"/>
      <p:bldP spid="430145" grpId="0" animBg="1"/>
      <p:bldP spid="430145" grpId="1" animBg="1"/>
      <p:bldP spid="430147" grpId="0" animBg="1"/>
      <p:bldP spid="430147" grpId="1" animBg="1"/>
      <p:bldP spid="430153" grpId="0" animBg="1"/>
      <p:bldP spid="430153" grpId="1" animBg="1"/>
      <p:bldP spid="430154" grpId="0" animBg="1"/>
      <p:bldP spid="430154" grpId="1" animBg="1"/>
      <p:bldP spid="430155" grpId="0" animBg="1"/>
      <p:bldP spid="430155" grpId="1" animBg="1"/>
      <p:bldP spid="430156" grpId="0" animBg="1"/>
      <p:bldP spid="430156" grpId="1" animBg="1"/>
      <p:bldP spid="430157" grpId="0" animBg="1"/>
      <p:bldP spid="430157" grpId="1" animBg="1"/>
      <p:bldP spid="430160" grpId="0" animBg="1"/>
      <p:bldP spid="430160" grpId="1" animBg="1"/>
      <p:bldP spid="430161" grpId="0" animBg="1"/>
      <p:bldP spid="430161" grpId="1" animBg="1"/>
      <p:bldP spid="430162" grpId="0" animBg="1"/>
      <p:bldP spid="430162" grpId="1" animBg="1"/>
      <p:bldP spid="430163" grpId="0" animBg="1"/>
      <p:bldP spid="430163" grpId="1" animBg="1"/>
      <p:bldP spid="430164" grpId="0" animBg="1"/>
      <p:bldP spid="430164" grpId="1" animBg="1"/>
      <p:bldP spid="430165" grpId="0" animBg="1"/>
      <p:bldP spid="430165" grpId="1" animBg="1"/>
      <p:bldP spid="430166" grpId="0" animBg="1"/>
      <p:bldP spid="430166" grpId="1" animBg="1"/>
      <p:bldP spid="430167" grpId="0" animBg="1"/>
      <p:bldP spid="430167" grpId="1" animBg="1"/>
      <p:bldP spid="430168" grpId="0" animBg="1"/>
      <p:bldP spid="430168" grpId="1" animBg="1"/>
      <p:bldP spid="430188" grpId="0" animBg="1"/>
      <p:bldP spid="430188" grpId="1" animBg="1"/>
      <p:bldP spid="430189" grpId="0" animBg="1"/>
      <p:bldP spid="430189" grpId="1" animBg="1"/>
      <p:bldP spid="430190" grpId="0" animBg="1"/>
      <p:bldP spid="430190" grpId="1" animBg="1"/>
      <p:bldP spid="430190" grpId="2" animBg="1"/>
      <p:bldP spid="430190" grpId="3" animBg="1"/>
      <p:bldP spid="430191" grpId="0" animBg="1"/>
      <p:bldP spid="430191" grpId="1" animBg="1"/>
      <p:bldP spid="430192" grpId="0" animBg="1"/>
      <p:bldP spid="430192" grpId="1" animBg="1"/>
      <p:bldP spid="430192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293E5-892A-46EE-98F4-20C014B670E9}" type="slidenum">
              <a:rPr lang="en-US"/>
              <a:pPr/>
              <a:t>8</a:t>
            </a:fld>
            <a:endParaRPr lang="en-US"/>
          </a:p>
        </p:txBody>
      </p:sp>
      <p:sp>
        <p:nvSpPr>
          <p:cNvPr id="432130" name="Rectangle 2"/>
          <p:cNvSpPr>
            <a:spLocks noChangeArrowheads="1"/>
          </p:cNvSpPr>
          <p:nvPr/>
        </p:nvSpPr>
        <p:spPr bwMode="auto">
          <a:xfrm>
            <a:off x="203200" y="711200"/>
            <a:ext cx="6589486" cy="60452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31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Stacks</a:t>
            </a:r>
          </a:p>
        </p:txBody>
      </p:sp>
      <p:sp>
        <p:nvSpPr>
          <p:cNvPr id="432132" name="Text Box 4"/>
          <p:cNvSpPr txBox="1">
            <a:spLocks noChangeArrowheads="1"/>
          </p:cNvSpPr>
          <p:nvPr/>
        </p:nvSpPr>
        <p:spPr bwMode="auto">
          <a:xfrm>
            <a:off x="152400" y="685800"/>
            <a:ext cx="6647974" cy="624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const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SIZE  = 100;</a:t>
            </a:r>
          </a:p>
          <a:p>
            <a:endParaRPr lang="en-US" sz="400" b="1" dirty="0"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 Stack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Stack()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= 0;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} 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void push(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{	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&gt;= SIZE)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exit(-1)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; // overflow	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m_stack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;	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+= 1;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 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pop()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== 0)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exit(-1)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; // </a:t>
            </a: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underflow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-= 1;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return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m_stack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];	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...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private: 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m_stack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[SIZE]; 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};</a:t>
            </a:r>
            <a:r>
              <a:rPr lang="en-US" sz="1800" b="1" dirty="0">
                <a:latin typeface="Courier New" pitchFamily="49" charset="0"/>
              </a:rPr>
              <a:t> </a:t>
            </a:r>
          </a:p>
        </p:txBody>
      </p:sp>
      <p:sp>
        <p:nvSpPr>
          <p:cNvPr id="8" name="AutoShape 104"/>
          <p:cNvSpPr>
            <a:spLocks noChangeArrowheads="1"/>
          </p:cNvSpPr>
          <p:nvPr/>
        </p:nvSpPr>
        <p:spPr bwMode="auto">
          <a:xfrm>
            <a:off x="3569465" y="28575"/>
            <a:ext cx="5590411" cy="2366963"/>
          </a:xfrm>
          <a:prstGeom prst="wedgeRoundRectCallout">
            <a:avLst>
              <a:gd name="adj1" fmla="val -46944"/>
              <a:gd name="adj2" fmla="val 64824"/>
              <a:gd name="adj3" fmla="val 16667"/>
            </a:avLst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457200" indent="-457200"/>
            <a:r>
              <a:rPr lang="en-US" sz="2000" dirty="0"/>
              <a:t>Always Remember:</a:t>
            </a:r>
          </a:p>
          <a:p>
            <a:pPr marL="457200" indent="-457200"/>
            <a:endParaRPr lang="en-US" sz="900" dirty="0"/>
          </a:p>
          <a:p>
            <a:pPr marL="457200" indent="-457200"/>
            <a:r>
              <a:rPr lang="en-US" sz="2000" dirty="0"/>
              <a:t>When we </a:t>
            </a:r>
            <a:r>
              <a:rPr lang="en-US" sz="2000" dirty="0">
                <a:solidFill>
                  <a:srgbClr val="6600CC"/>
                </a:solidFill>
              </a:rPr>
              <a:t>push</a:t>
            </a:r>
            <a:r>
              <a:rPr lang="en-US" sz="2000" dirty="0"/>
              <a:t>, we:</a:t>
            </a:r>
          </a:p>
          <a:p>
            <a:pPr marL="457200" indent="-457200"/>
            <a:endParaRPr lang="en-US" sz="900" dirty="0"/>
          </a:p>
          <a:p>
            <a:pPr marL="457200" indent="-457200">
              <a:buFontTx/>
              <a:buAutoNum type="alphaUcPeriod"/>
            </a:pPr>
            <a:r>
              <a:rPr lang="en-US" sz="2000" dirty="0"/>
              <a:t> Store the new item in </a:t>
            </a:r>
            <a:r>
              <a:rPr lang="en-US" sz="2000" dirty="0" err="1">
                <a:solidFill>
                  <a:srgbClr val="6600CC"/>
                </a:solidFill>
              </a:rPr>
              <a:t>m_stack</a:t>
            </a:r>
            <a:r>
              <a:rPr lang="en-US" sz="2000" dirty="0">
                <a:solidFill>
                  <a:srgbClr val="6600CC"/>
                </a:solidFill>
              </a:rPr>
              <a:t>[</a:t>
            </a:r>
            <a:r>
              <a:rPr lang="en-US" sz="2000" dirty="0" err="1">
                <a:solidFill>
                  <a:srgbClr val="FF0000"/>
                </a:solidFill>
              </a:rPr>
              <a:t>m_top</a:t>
            </a:r>
            <a:r>
              <a:rPr lang="en-US" sz="2000" dirty="0">
                <a:solidFill>
                  <a:srgbClr val="6600CC"/>
                </a:solidFill>
              </a:rPr>
              <a:t>]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FontTx/>
              <a:buAutoNum type="alphaUcPeriod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rgbClr val="6600CC"/>
                </a:solidFill>
              </a:rPr>
              <a:t>Post-increment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our </a:t>
            </a:r>
            <a:r>
              <a:rPr lang="en-US" sz="2000" dirty="0" err="1">
                <a:solidFill>
                  <a:srgbClr val="FF0000"/>
                </a:solidFill>
              </a:rPr>
              <a:t>m_top</a:t>
            </a:r>
            <a:r>
              <a:rPr lang="en-US" sz="2000" dirty="0"/>
              <a:t> variable</a:t>
            </a:r>
          </a:p>
          <a:p>
            <a:pPr marL="457200" indent="-457200" algn="ctr"/>
            <a:r>
              <a:rPr lang="en-US" sz="1600" dirty="0">
                <a:solidFill>
                  <a:schemeClr val="accent2"/>
                </a:solidFill>
              </a:rPr>
              <a:t>(post means we do the increment after storing)</a:t>
            </a:r>
          </a:p>
        </p:txBody>
      </p:sp>
      <p:sp>
        <p:nvSpPr>
          <p:cNvPr id="9" name="AutoShape 105"/>
          <p:cNvSpPr>
            <a:spLocks noChangeArrowheads="1"/>
          </p:cNvSpPr>
          <p:nvPr/>
        </p:nvSpPr>
        <p:spPr bwMode="auto">
          <a:xfrm>
            <a:off x="4087260" y="4614767"/>
            <a:ext cx="5047561" cy="2243138"/>
          </a:xfrm>
          <a:prstGeom prst="wedgeRoundRectCallout">
            <a:avLst>
              <a:gd name="adj1" fmla="val -60811"/>
              <a:gd name="adj2" fmla="val -38111"/>
              <a:gd name="adj3" fmla="val 16667"/>
            </a:avLst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457200" indent="-457200"/>
            <a:r>
              <a:rPr lang="en-US" sz="2000" dirty="0"/>
              <a:t>Always Remember:</a:t>
            </a:r>
          </a:p>
          <a:p>
            <a:pPr marL="457200" indent="-457200"/>
            <a:endParaRPr lang="en-US" sz="900" dirty="0"/>
          </a:p>
          <a:p>
            <a:pPr marL="457200" indent="-457200"/>
            <a:r>
              <a:rPr lang="en-US" sz="2000" dirty="0"/>
              <a:t>When we </a:t>
            </a:r>
            <a:r>
              <a:rPr lang="en-US" sz="2000" dirty="0">
                <a:solidFill>
                  <a:srgbClr val="6600CC"/>
                </a:solidFill>
              </a:rPr>
              <a:t>pop</a:t>
            </a:r>
            <a:r>
              <a:rPr lang="en-US" sz="2000" dirty="0"/>
              <a:t>, we:</a:t>
            </a:r>
          </a:p>
          <a:p>
            <a:pPr marL="457200" indent="-457200"/>
            <a:endParaRPr lang="en-US" sz="900" dirty="0"/>
          </a:p>
          <a:p>
            <a:pPr marL="457200" indent="-457200">
              <a:buFontTx/>
              <a:buAutoNum type="alphaUcPeriod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rgbClr val="6600CC"/>
                </a:solidFill>
              </a:rPr>
              <a:t>Pre-decrement</a:t>
            </a:r>
            <a:r>
              <a:rPr lang="en-US" sz="2000" dirty="0"/>
              <a:t> our </a:t>
            </a:r>
            <a:r>
              <a:rPr lang="en-US" sz="2000" dirty="0" err="1">
                <a:solidFill>
                  <a:srgbClr val="FF0000"/>
                </a:solidFill>
              </a:rPr>
              <a:t>m_top</a:t>
            </a:r>
            <a:r>
              <a:rPr lang="en-US" sz="2000" dirty="0"/>
              <a:t> variable</a:t>
            </a:r>
          </a:p>
          <a:p>
            <a:pPr marL="457200" indent="-457200">
              <a:buFontTx/>
              <a:buAutoNum type="alphaUcPeriod"/>
            </a:pPr>
            <a:r>
              <a:rPr lang="en-US" sz="1900" dirty="0"/>
              <a:t> Return the item in </a:t>
            </a:r>
            <a:r>
              <a:rPr lang="en-US" sz="1900" dirty="0" err="1">
                <a:solidFill>
                  <a:srgbClr val="6600CC"/>
                </a:solidFill>
              </a:rPr>
              <a:t>m_stack</a:t>
            </a:r>
            <a:r>
              <a:rPr lang="en-US" sz="1900" dirty="0">
                <a:solidFill>
                  <a:srgbClr val="6600CC"/>
                </a:solidFill>
              </a:rPr>
              <a:t>[</a:t>
            </a:r>
            <a:r>
              <a:rPr lang="en-US" sz="1900" dirty="0" err="1">
                <a:solidFill>
                  <a:srgbClr val="FF0000"/>
                </a:solidFill>
              </a:rPr>
              <a:t>m_top</a:t>
            </a:r>
            <a:r>
              <a:rPr lang="en-US" sz="1900" dirty="0">
                <a:solidFill>
                  <a:srgbClr val="6600CC"/>
                </a:solidFill>
              </a:rPr>
              <a:t>]</a:t>
            </a:r>
          </a:p>
          <a:p>
            <a:pPr marL="457200" indent="-457200" algn="ctr"/>
            <a:r>
              <a:rPr lang="en-US" sz="1600" dirty="0">
                <a:solidFill>
                  <a:schemeClr val="accent2"/>
                </a:solidFill>
              </a:rPr>
              <a:t>(pre means we do the </a:t>
            </a:r>
            <a:br>
              <a:rPr lang="en-US" sz="1600" dirty="0">
                <a:solidFill>
                  <a:schemeClr val="accent2"/>
                </a:solidFill>
              </a:rPr>
            </a:br>
            <a:r>
              <a:rPr lang="en-US" sz="1600" dirty="0">
                <a:solidFill>
                  <a:schemeClr val="accent2"/>
                </a:solidFill>
              </a:rPr>
              <a:t>       decrement before returning)</a:t>
            </a:r>
          </a:p>
          <a:p>
            <a:pPr marL="457200" indent="-457200"/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3B6B-A989-4C7C-A0B4-9C820649E4D3}" type="slidenum">
              <a:rPr lang="en-US"/>
              <a:pPr/>
              <a:t>9</a:t>
            </a:fld>
            <a:endParaRPr lang="en-US"/>
          </a:p>
        </p:txBody>
      </p:sp>
      <p:sp>
        <p:nvSpPr>
          <p:cNvPr id="297989" name="Rectangle 5"/>
          <p:cNvSpPr>
            <a:spLocks noChangeArrowheads="1"/>
          </p:cNvSpPr>
          <p:nvPr/>
        </p:nvSpPr>
        <p:spPr bwMode="auto">
          <a:xfrm>
            <a:off x="304800" y="1866900"/>
            <a:ext cx="6019800" cy="4492336"/>
          </a:xfrm>
          <a:prstGeom prst="rect">
            <a:avLst/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9330"/>
            <a:ext cx="7772400" cy="1143000"/>
          </a:xfrm>
        </p:spPr>
        <p:txBody>
          <a:bodyPr/>
          <a:lstStyle/>
          <a:p>
            <a:r>
              <a:rPr lang="en-US" dirty="0"/>
              <a:t>Stacks</a:t>
            </a:r>
          </a:p>
        </p:txBody>
      </p:sp>
      <p:sp>
        <p:nvSpPr>
          <p:cNvPr id="297987" name="Rectangle 3"/>
          <p:cNvSpPr>
            <a:spLocks noChangeArrowheads="1"/>
          </p:cNvSpPr>
          <p:nvPr/>
        </p:nvSpPr>
        <p:spPr bwMode="auto">
          <a:xfrm>
            <a:off x="304800" y="847145"/>
            <a:ext cx="87518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Stacks are so popular that the C++ people actually wrote one for you. It’s in the Standard Template Library (STL)!</a:t>
            </a:r>
          </a:p>
        </p:txBody>
      </p:sp>
      <p:sp>
        <p:nvSpPr>
          <p:cNvPr id="297988" name="Rectangle 4"/>
          <p:cNvSpPr>
            <a:spLocks noChangeArrowheads="1"/>
          </p:cNvSpPr>
          <p:nvPr/>
        </p:nvSpPr>
        <p:spPr bwMode="auto">
          <a:xfrm>
            <a:off x="304800" y="1852613"/>
            <a:ext cx="6248400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#include &lt;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iostream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&gt;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#include &lt;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stack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&gt;		// required!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main()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std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::stack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&lt;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&gt;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	// stack of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ints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push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(10);	     // add item to top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push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(20);</a:t>
            </a:r>
          </a:p>
          <a:p>
            <a:pPr eaLnBrk="0" hangingPunct="0"/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top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();  // get top value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pop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();	     // kill top value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if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empty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 == false) 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size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endParaRPr lang="en-US" sz="18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1" name="AutoShape 104"/>
          <p:cNvSpPr>
            <a:spLocks noChangeArrowheads="1"/>
          </p:cNvSpPr>
          <p:nvPr/>
        </p:nvSpPr>
        <p:spPr bwMode="auto">
          <a:xfrm>
            <a:off x="2098675" y="485988"/>
            <a:ext cx="5590411" cy="2366963"/>
          </a:xfrm>
          <a:prstGeom prst="wedgeRoundRectCallout">
            <a:avLst>
              <a:gd name="adj1" fmla="val -48022"/>
              <a:gd name="adj2" fmla="val 67796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457200" indent="-457200" algn="ctr"/>
            <a:r>
              <a:rPr lang="en-US" sz="2000" dirty="0"/>
              <a:t>Here’s the syntax to define a stack:</a:t>
            </a:r>
          </a:p>
          <a:p>
            <a:pPr marL="457200" indent="-457200" algn="ctr"/>
            <a:endParaRPr lang="en-US" sz="2000" dirty="0">
              <a:solidFill>
                <a:schemeClr val="accent2"/>
              </a:solidFill>
            </a:endParaRPr>
          </a:p>
          <a:p>
            <a:pPr marL="457200" indent="-457200" algn="ctr"/>
            <a:r>
              <a:rPr lang="en-US" sz="1600" dirty="0" err="1">
                <a:solidFill>
                  <a:srgbClr val="FF0000"/>
                </a:solidFill>
              </a:rPr>
              <a:t>std</a:t>
            </a:r>
            <a:r>
              <a:rPr lang="en-US" sz="1600" dirty="0">
                <a:solidFill>
                  <a:srgbClr val="FF0000"/>
                </a:solidFill>
              </a:rPr>
              <a:t>::stack</a:t>
            </a:r>
            <a:r>
              <a:rPr lang="en-US" sz="1600" dirty="0">
                <a:solidFill>
                  <a:schemeClr val="accent2"/>
                </a:solidFill>
              </a:rPr>
              <a:t>&lt;</a:t>
            </a:r>
            <a:r>
              <a:rPr lang="en-US" sz="1600" dirty="0">
                <a:solidFill>
                  <a:srgbClr val="00B050"/>
                </a:solidFill>
              </a:rPr>
              <a:t>type</a:t>
            </a:r>
            <a:r>
              <a:rPr lang="en-US" sz="1600" dirty="0">
                <a:solidFill>
                  <a:schemeClr val="accent2"/>
                </a:solidFill>
              </a:rPr>
              <a:t>&gt; </a:t>
            </a:r>
            <a:r>
              <a:rPr lang="en-US" sz="1600" dirty="0" err="1">
                <a:solidFill>
                  <a:schemeClr val="accent2"/>
                </a:solidFill>
              </a:rPr>
              <a:t>variableName</a:t>
            </a:r>
            <a:r>
              <a:rPr lang="en-US" sz="1600" dirty="0">
                <a:solidFill>
                  <a:schemeClr val="accent2"/>
                </a:solidFill>
              </a:rPr>
              <a:t>;</a:t>
            </a:r>
          </a:p>
          <a:p>
            <a:pPr marL="457200" indent="-457200" algn="ctr"/>
            <a:endParaRPr lang="en-US" sz="1600" dirty="0">
              <a:solidFill>
                <a:schemeClr val="accent2"/>
              </a:solidFill>
            </a:endParaRPr>
          </a:p>
          <a:p>
            <a:pPr marL="457200" indent="-457200" algn="ctr"/>
            <a:r>
              <a:rPr lang="en-US" sz="1800" dirty="0">
                <a:solidFill>
                  <a:schemeClr val="tx1"/>
                </a:solidFill>
              </a:rPr>
              <a:t>For example:</a:t>
            </a:r>
          </a:p>
          <a:p>
            <a:pPr marL="457200" indent="-457200" algn="ctr"/>
            <a:endParaRPr lang="en-US" sz="1600" dirty="0">
              <a:solidFill>
                <a:schemeClr val="accent2"/>
              </a:solidFill>
            </a:endParaRPr>
          </a:p>
          <a:p>
            <a:pPr marL="457200" indent="-457200" algn="ctr"/>
            <a:r>
              <a:rPr lang="en-US" sz="1600" dirty="0" err="1">
                <a:solidFill>
                  <a:srgbClr val="FF0000"/>
                </a:solidFill>
              </a:rPr>
              <a:t>std</a:t>
            </a:r>
            <a:r>
              <a:rPr lang="en-US" sz="1600" dirty="0">
                <a:solidFill>
                  <a:srgbClr val="FF0000"/>
                </a:solidFill>
              </a:rPr>
              <a:t>::stack</a:t>
            </a:r>
            <a:r>
              <a:rPr lang="en-US" sz="1600" dirty="0">
                <a:solidFill>
                  <a:schemeClr val="tx1"/>
                </a:solidFill>
              </a:rPr>
              <a:t>&lt;</a:t>
            </a:r>
            <a:r>
              <a:rPr lang="en-US" sz="1600" dirty="0">
                <a:solidFill>
                  <a:srgbClr val="00B050"/>
                </a:solidFill>
              </a:rPr>
              <a:t>string</a:t>
            </a:r>
            <a:r>
              <a:rPr lang="en-US" sz="1600" dirty="0">
                <a:solidFill>
                  <a:schemeClr val="tx1"/>
                </a:solidFill>
              </a:rPr>
              <a:t>&gt;</a:t>
            </a:r>
            <a:r>
              <a:rPr lang="en-US" sz="1600" dirty="0">
                <a:solidFill>
                  <a:schemeClr val="accent2"/>
                </a:solidFill>
              </a:rPr>
              <a:t> </a:t>
            </a:r>
            <a:r>
              <a:rPr lang="en-US" sz="1600" dirty="0" err="1">
                <a:solidFill>
                  <a:schemeClr val="accent2"/>
                </a:solidFill>
              </a:rPr>
              <a:t>stackOfStrings</a:t>
            </a:r>
            <a:r>
              <a:rPr lang="en-US" sz="1600" dirty="0">
                <a:solidFill>
                  <a:schemeClr val="accent2"/>
                </a:solidFill>
              </a:rPr>
              <a:t>;</a:t>
            </a:r>
          </a:p>
          <a:p>
            <a:pPr marL="457200" indent="-457200" algn="ctr"/>
            <a:r>
              <a:rPr lang="en-US" sz="1600" dirty="0" err="1">
                <a:solidFill>
                  <a:srgbClr val="FF0000"/>
                </a:solidFill>
              </a:rPr>
              <a:t>std</a:t>
            </a:r>
            <a:r>
              <a:rPr lang="en-US" sz="1600" dirty="0">
                <a:solidFill>
                  <a:srgbClr val="FF0000"/>
                </a:solidFill>
              </a:rPr>
              <a:t>::stack</a:t>
            </a:r>
            <a:r>
              <a:rPr lang="en-US" sz="1600" dirty="0">
                <a:solidFill>
                  <a:schemeClr val="tx1"/>
                </a:solidFill>
              </a:rPr>
              <a:t>&lt;</a:t>
            </a:r>
            <a:r>
              <a:rPr lang="en-US" sz="1600" dirty="0">
                <a:solidFill>
                  <a:srgbClr val="00B050"/>
                </a:solidFill>
              </a:rPr>
              <a:t>double</a:t>
            </a:r>
            <a:r>
              <a:rPr lang="en-US" sz="1600" dirty="0">
                <a:solidFill>
                  <a:schemeClr val="tx1"/>
                </a:solidFill>
              </a:rPr>
              <a:t>&gt;</a:t>
            </a:r>
            <a:r>
              <a:rPr lang="en-US" sz="1600" dirty="0">
                <a:solidFill>
                  <a:schemeClr val="accent2"/>
                </a:solidFill>
              </a:rPr>
              <a:t> </a:t>
            </a:r>
            <a:r>
              <a:rPr lang="en-US" sz="1600" dirty="0" err="1">
                <a:solidFill>
                  <a:schemeClr val="accent2"/>
                </a:solidFill>
              </a:rPr>
              <a:t>stackOfDoubles</a:t>
            </a:r>
            <a:r>
              <a:rPr lang="en-US" sz="1600" dirty="0">
                <a:solidFill>
                  <a:schemeClr val="accent2"/>
                </a:solidFill>
              </a:rPr>
              <a:t>;</a:t>
            </a:r>
          </a:p>
        </p:txBody>
      </p:sp>
      <p:sp>
        <p:nvSpPr>
          <p:cNvPr id="12" name="AutoShape 104"/>
          <p:cNvSpPr>
            <a:spLocks noChangeArrowheads="1"/>
          </p:cNvSpPr>
          <p:nvPr/>
        </p:nvSpPr>
        <p:spPr bwMode="auto">
          <a:xfrm>
            <a:off x="3848518" y="4738627"/>
            <a:ext cx="4203983" cy="1881552"/>
          </a:xfrm>
          <a:prstGeom prst="wedgeRoundRectCallout">
            <a:avLst>
              <a:gd name="adj1" fmla="val -84114"/>
              <a:gd name="adj2" fmla="val -33139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000" dirty="0">
                <a:solidFill>
                  <a:schemeClr val="accent2"/>
                </a:solidFill>
              </a:rPr>
              <a:t>Note</a:t>
            </a:r>
            <a:r>
              <a:rPr lang="en-US" sz="2000" dirty="0">
                <a:solidFill>
                  <a:schemeClr val="tx1"/>
                </a:solidFill>
              </a:rPr>
              <a:t>: The STL </a:t>
            </a:r>
            <a:r>
              <a:rPr lang="en-US" sz="2000" dirty="0">
                <a:solidFill>
                  <a:srgbClr val="000099"/>
                </a:solidFill>
              </a:rPr>
              <a:t>pop()</a:t>
            </a:r>
            <a:r>
              <a:rPr lang="en-US" sz="2000" dirty="0">
                <a:solidFill>
                  <a:schemeClr val="tx1"/>
                </a:solidFill>
              </a:rPr>
              <a:t> command simply </a:t>
            </a:r>
            <a:r>
              <a:rPr lang="en-US" sz="2000" dirty="0">
                <a:solidFill>
                  <a:srgbClr val="FF0000"/>
                </a:solidFill>
              </a:rPr>
              <a:t>throws away the top item</a:t>
            </a:r>
            <a:r>
              <a:rPr lang="en-US" sz="2000" dirty="0">
                <a:solidFill>
                  <a:schemeClr val="tx1"/>
                </a:solidFill>
              </a:rPr>
              <a:t> from the stack…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but it </a:t>
            </a:r>
            <a:r>
              <a:rPr lang="en-US" sz="2000" dirty="0">
                <a:solidFill>
                  <a:srgbClr val="FF0000"/>
                </a:solidFill>
              </a:rPr>
              <a:t>doesn’t return it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3" name="AutoShape 104"/>
          <p:cNvSpPr>
            <a:spLocks noChangeArrowheads="1"/>
          </p:cNvSpPr>
          <p:nvPr/>
        </p:nvSpPr>
        <p:spPr bwMode="auto">
          <a:xfrm>
            <a:off x="4069581" y="3145133"/>
            <a:ext cx="4883499" cy="1356517"/>
          </a:xfrm>
          <a:prstGeom prst="wedgeRoundRectCallout">
            <a:avLst>
              <a:gd name="adj1" fmla="val -73836"/>
              <a:gd name="adj2" fmla="val 61387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So to get the top item’s value, before popping it, use the </a:t>
            </a:r>
            <a:r>
              <a:rPr lang="en-US" sz="2000" dirty="0">
                <a:solidFill>
                  <a:srgbClr val="000099"/>
                </a:solidFill>
              </a:rPr>
              <a:t>top()</a:t>
            </a:r>
            <a:r>
              <a:rPr lang="en-US" sz="2000" dirty="0">
                <a:solidFill>
                  <a:schemeClr val="tx1"/>
                </a:solidFill>
              </a:rPr>
              <a:t> method!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8801" y="2412694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12284" y="3277338"/>
            <a:ext cx="5812315" cy="347214"/>
          </a:xfrm>
          <a:prstGeom prst="rect">
            <a:avLst/>
          </a:prstGeom>
          <a:solidFill>
            <a:srgbClr val="E7FFFF"/>
          </a:solidFill>
          <a:ln w="317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AutoShape 104"/>
          <p:cNvSpPr>
            <a:spLocks noChangeArrowheads="1"/>
          </p:cNvSpPr>
          <p:nvPr/>
        </p:nvSpPr>
        <p:spPr bwMode="auto">
          <a:xfrm>
            <a:off x="4069581" y="312953"/>
            <a:ext cx="4883499" cy="1356517"/>
          </a:xfrm>
          <a:prstGeom prst="wedgeRoundRectCallout">
            <a:avLst>
              <a:gd name="adj1" fmla="val -74513"/>
              <a:gd name="adj2" fmla="val 109304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And as with </a:t>
            </a:r>
            <a:r>
              <a:rPr lang="en-US" sz="2000" dirty="0" err="1">
                <a:solidFill>
                  <a:srgbClr val="FF0000"/>
                </a:solidFill>
              </a:rPr>
              <a:t>cin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and </a:t>
            </a:r>
            <a:r>
              <a:rPr lang="en-US" sz="2000" dirty="0" err="1">
                <a:solidFill>
                  <a:srgbClr val="FF0000"/>
                </a:solidFill>
              </a:rPr>
              <a:t>cout</a:t>
            </a:r>
            <a:r>
              <a:rPr lang="en-US" sz="2000" dirty="0">
                <a:solidFill>
                  <a:schemeClr val="tx1"/>
                </a:solidFill>
              </a:rPr>
              <a:t>, you can remove the </a:t>
            </a:r>
            <a:r>
              <a:rPr lang="en-US" sz="2000" dirty="0" err="1">
                <a:solidFill>
                  <a:srgbClr val="FF0000"/>
                </a:solidFill>
              </a:rPr>
              <a:t>std</a:t>
            </a:r>
            <a:r>
              <a:rPr lang="en-US" sz="2000" dirty="0">
                <a:solidFill>
                  <a:srgbClr val="FF0000"/>
                </a:solidFill>
              </a:rPr>
              <a:t>:: </a:t>
            </a:r>
            <a:r>
              <a:rPr lang="en-US" sz="2000" dirty="0">
                <a:solidFill>
                  <a:schemeClr val="tx1"/>
                </a:solidFill>
              </a:rPr>
              <a:t>prefix if you add a </a:t>
            </a:r>
            <a:r>
              <a:rPr lang="en-US" sz="2000" dirty="0">
                <a:solidFill>
                  <a:srgbClr val="FF0000"/>
                </a:solidFill>
              </a:rPr>
              <a:t>using namespace </a:t>
            </a:r>
            <a:r>
              <a:rPr lang="en-US" sz="2000" dirty="0" err="1">
                <a:solidFill>
                  <a:srgbClr val="FF0000"/>
                </a:solidFill>
              </a:rPr>
              <a:t>std</a:t>
            </a:r>
            <a:r>
              <a:rPr lang="en-US" sz="2000" dirty="0">
                <a:solidFill>
                  <a:srgbClr val="FF0000"/>
                </a:solidFill>
              </a:rPr>
              <a:t>;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command!</a:t>
            </a:r>
          </a:p>
        </p:txBody>
      </p:sp>
      <p:sp>
        <p:nvSpPr>
          <p:cNvPr id="3" name="Rectangle 2"/>
          <p:cNvSpPr/>
          <p:nvPr/>
        </p:nvSpPr>
        <p:spPr>
          <a:xfrm>
            <a:off x="1263036" y="3222253"/>
            <a:ext cx="59215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stack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&lt;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&gt;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  <a:r>
              <a:rPr lang="en-US" sz="105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// stack of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ints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2953E-6 L -0.0776 -4.2953E-6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8" grpId="0" uiExpand="1" build="p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2" grpId="0"/>
      <p:bldP spid="14" grpId="0" animBg="1"/>
      <p:bldP spid="16" grpId="0" animBg="1"/>
      <p:bldP spid="16" grpId="1" animBg="1"/>
      <p:bldP spid="3" grpId="0"/>
      <p:bldP spid="3" grpId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Times New Roman"/>
      </a:majorFont>
      <a:minorFont>
        <a:latin typeface="Comic Sans MS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20413</TotalTime>
  <Words>6875</Words>
  <Application>Microsoft Macintosh PowerPoint</Application>
  <PresentationFormat>On-screen Show (4:3)</PresentationFormat>
  <Paragraphs>1193</Paragraphs>
  <Slides>41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MS Mincho</vt:lpstr>
      <vt:lpstr>Comic Sans MS</vt:lpstr>
      <vt:lpstr>Courier New</vt:lpstr>
      <vt:lpstr>Times New Roman</vt:lpstr>
      <vt:lpstr>Wingdings</vt:lpstr>
      <vt:lpstr>Default Design</vt:lpstr>
      <vt:lpstr>PowerPoint Presentation</vt:lpstr>
      <vt:lpstr>PowerPoint Presentation</vt:lpstr>
      <vt:lpstr>The Stack: A Useful ADT</vt:lpstr>
      <vt:lpstr>PowerPoint Presentation</vt:lpstr>
      <vt:lpstr>Stacks</vt:lpstr>
      <vt:lpstr>Implementing a Stack</vt:lpstr>
      <vt:lpstr>Stacks</vt:lpstr>
      <vt:lpstr>Stacks</vt:lpstr>
      <vt:lpstr>Stacks</vt:lpstr>
      <vt:lpstr>Stack Challenge</vt:lpstr>
      <vt:lpstr>Stack Challenge</vt:lpstr>
      <vt:lpstr>Common Uses for Stacks </vt:lpstr>
      <vt:lpstr>A Stack… in your CPU!</vt:lpstr>
      <vt:lpstr>Undo!</vt:lpstr>
      <vt:lpstr>Postfix Expression Evaluation </vt:lpstr>
      <vt:lpstr>Postfix Evaluation Algorithm </vt:lpstr>
      <vt:lpstr>Class Challenge</vt:lpstr>
      <vt:lpstr>Infix to Postfix Conversion </vt:lpstr>
      <vt:lpstr>Infix to Postfix Conversion</vt:lpstr>
      <vt:lpstr>Solving a Maze with a Stack!</vt:lpstr>
      <vt:lpstr>Solving a Maze with a Stack!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Another ADT: The Queue</vt:lpstr>
      <vt:lpstr>The Queue Interface</vt:lpstr>
      <vt:lpstr>Common Uses for Queues</vt:lpstr>
      <vt:lpstr>Common Uses for Queues</vt:lpstr>
      <vt:lpstr>PowerPoint Presentation</vt:lpstr>
      <vt:lpstr>PowerPoint Presentation</vt:lpstr>
      <vt:lpstr>Queue Implementations</vt:lpstr>
      <vt:lpstr>Queue Implementations</vt:lpstr>
      <vt:lpstr>The Circular Queue</vt:lpstr>
      <vt:lpstr>The Circular Queue</vt:lpstr>
      <vt:lpstr>To help you remember…</vt:lpstr>
      <vt:lpstr>A Queue in the STL!</vt:lpstr>
      <vt:lpstr>Class Challenge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Preferred Customer</dc:creator>
  <cp:lastModifiedBy>Microsoft Office User</cp:lastModifiedBy>
  <cp:revision>3317</cp:revision>
  <dcterms:created xsi:type="dcterms:W3CDTF">2002-10-09T05:27:34Z</dcterms:created>
  <dcterms:modified xsi:type="dcterms:W3CDTF">2022-02-16T12:59:00Z</dcterms:modified>
</cp:coreProperties>
</file>