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375" r:id="rId3"/>
    <p:sldId id="259" r:id="rId4"/>
    <p:sldId id="260" r:id="rId5"/>
    <p:sldId id="261" r:id="rId6"/>
    <p:sldId id="264" r:id="rId7"/>
    <p:sldId id="262" r:id="rId8"/>
    <p:sldId id="267" r:id="rId9"/>
    <p:sldId id="291" r:id="rId10"/>
    <p:sldId id="266" r:id="rId11"/>
    <p:sldId id="307" r:id="rId12"/>
    <p:sldId id="309" r:id="rId13"/>
    <p:sldId id="270" r:id="rId14"/>
    <p:sldId id="271" r:id="rId15"/>
    <p:sldId id="331" r:id="rId16"/>
    <p:sldId id="333" r:id="rId17"/>
    <p:sldId id="334" r:id="rId18"/>
    <p:sldId id="336" r:id="rId19"/>
    <p:sldId id="337" r:id="rId20"/>
    <p:sldId id="339" r:id="rId21"/>
    <p:sldId id="338" r:id="rId22"/>
    <p:sldId id="340" r:id="rId23"/>
    <p:sldId id="313" r:id="rId24"/>
    <p:sldId id="324" r:id="rId25"/>
    <p:sldId id="321" r:id="rId26"/>
    <p:sldId id="330" r:id="rId27"/>
    <p:sldId id="281" r:id="rId28"/>
    <p:sldId id="283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5" r:id="rId40"/>
    <p:sldId id="273" r:id="rId41"/>
    <p:sldId id="351" r:id="rId42"/>
    <p:sldId id="352" r:id="rId43"/>
    <p:sldId id="353" r:id="rId44"/>
    <p:sldId id="356" r:id="rId45"/>
    <p:sldId id="354" r:id="rId46"/>
    <p:sldId id="357" r:id="rId47"/>
    <p:sldId id="317" r:id="rId48"/>
    <p:sldId id="358" r:id="rId49"/>
    <p:sldId id="359" r:id="rId50"/>
    <p:sldId id="360" r:id="rId51"/>
    <p:sldId id="318" r:id="rId52"/>
    <p:sldId id="319" r:id="rId53"/>
    <p:sldId id="320" r:id="rId54"/>
    <p:sldId id="279" r:id="rId55"/>
    <p:sldId id="280" r:id="rId56"/>
    <p:sldId id="323" r:id="rId57"/>
    <p:sldId id="32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DAD1"/>
    <a:srgbClr val="6600CC"/>
    <a:srgbClr val="F8C8CD"/>
    <a:srgbClr val="996633"/>
    <a:srgbClr val="FFFFFF"/>
    <a:srgbClr val="FF8B8B"/>
    <a:srgbClr val="C3DAFD"/>
    <a:srgbClr val="B6D2FC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56" autoAdjust="0"/>
    <p:restoredTop sz="96327" autoAdjust="0"/>
  </p:normalViewPr>
  <p:slideViewPr>
    <p:cSldViewPr>
      <p:cViewPr varScale="1">
        <p:scale>
          <a:sx n="122" d="100"/>
          <a:sy n="122" d="100"/>
        </p:scale>
        <p:origin x="16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6.xml"/><Relationship Id="rId2" Type="http://schemas.openxmlformats.org/officeDocument/2006/relationships/slide" Target="slides/slide55.xml"/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15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18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19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 like a stack of plates, you can only access the top plate/value, and every plate/value you add must go on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0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20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23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24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3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4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46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47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51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52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53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54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55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57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8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10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“Is a” vs. “Has a”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Person</a:t>
            </a:r>
            <a:r>
              <a:rPr lang="en-US" dirty="0"/>
              <a:t> (plus a beer, GPA, etc.).”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C++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br>
              <a:rPr lang="en-US" dirty="0"/>
            </a:br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br>
              <a:rPr lang="en-US" dirty="0"/>
            </a:br>
            <a:r>
              <a:rPr lang="en-US" dirty="0"/>
              <a:t>“a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In this case, you’d simply make </a:t>
            </a:r>
            <a:br>
              <a:rPr lang="en-US" dirty="0"/>
            </a:br>
            <a:r>
              <a:rPr lang="en-US" dirty="0"/>
              <a:t>the name a member variable.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br>
              <a:rPr lang="en-US" dirty="0"/>
            </a:br>
            <a:r>
              <a:rPr lang="en-US" dirty="0">
                <a:solidFill>
                  <a:srgbClr val="006666"/>
                </a:solidFill>
              </a:rPr>
              <a:t>Student &amp; Person </a:t>
            </a:r>
            <a:r>
              <a:rPr lang="en-US" dirty="0"/>
              <a:t>vs.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int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(plus a shield strength, etc.).”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11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12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both </a:t>
            </a:r>
            <a:r>
              <a:rPr lang="en-US" dirty="0">
                <a:solidFill>
                  <a:srgbClr val="6600CC"/>
                </a:solidFill>
              </a:rPr>
              <a:t>Animal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Mammal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base classes.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6600CC"/>
                </a:solidFill>
              </a:rPr>
              <a:t>Fish, Reptile, Mammal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derived classes</a:t>
            </a:r>
            <a:r>
              <a:rPr lang="en-US" dirty="0"/>
              <a:t>.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derived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13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28039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 dirty="0">
                <a:latin typeface="Courier New" pitchFamily="49" charset="0"/>
              </a:rPr>
              <a:t>string </a:t>
            </a:r>
            <a:r>
              <a:rPr lang="en-US" sz="1800" b="1" dirty="0" err="1">
                <a:latin typeface="Courier New" pitchFamily="49" charset="0"/>
              </a:rPr>
              <a:t>m_sName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int    </a:t>
            </a:r>
            <a:r>
              <a:rPr lang="en-US" sz="1800" b="1" dirty="0" err="1">
                <a:latin typeface="Courier New" pitchFamily="49" charset="0"/>
              </a:rPr>
              <a:t>m_nAge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she 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actual 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14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is a kind of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states that 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well!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16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17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Private members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base class</a:t>
            </a:r>
            <a:r>
              <a:rPr lang="en-US" dirty="0"/>
              <a:t> are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hidden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public members </a:t>
            </a:r>
            <a:r>
              <a:rPr lang="en-US" dirty="0"/>
              <a:t>in the base class are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exposed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derived class(es)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>
                <a:solidFill>
                  <a:srgbClr val="FF0000"/>
                </a:solidFill>
              </a:rPr>
              <a:t>derived classes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reuse </a:t>
            </a:r>
            <a:br>
              <a:rPr lang="en-US" sz="1800" dirty="0"/>
            </a:br>
            <a:r>
              <a:rPr lang="en-US" sz="1800" dirty="0"/>
              <a:t>one or more </a:t>
            </a:r>
            <a:r>
              <a:rPr lang="en-US" sz="1800" dirty="0">
                <a:solidFill>
                  <a:srgbClr val="FF0000"/>
                </a:solidFill>
              </a:rPr>
              <a:t>private member</a:t>
            </a:r>
            <a:r>
              <a:rPr lang="en-US" sz="12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functions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use them…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them </a:t>
            </a:r>
            <a:r>
              <a:rPr lang="en-US" sz="1800" dirty="0">
                <a:solidFill>
                  <a:srgbClr val="990000"/>
                </a:solidFill>
              </a:rPr>
              <a:t>protected</a:t>
            </a:r>
            <a:r>
              <a:rPr lang="en-US" sz="1800" dirty="0"/>
              <a:t> instead of </a:t>
            </a:r>
            <a:r>
              <a:rPr lang="en-US" sz="1800" dirty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in the base class: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…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This lets your derived class (</a:t>
            </a:r>
            <a:r>
              <a:rPr lang="en-US" sz="1800" i="1" dirty="0"/>
              <a:t>and</a:t>
            </a:r>
            <a:r>
              <a:rPr lang="en-US" sz="1800" dirty="0"/>
              <a:t> its derived classes) </a:t>
            </a:r>
            <a:br>
              <a:rPr lang="en-US" sz="1800" dirty="0"/>
            </a:br>
            <a:r>
              <a:rPr lang="en-US" sz="1800" dirty="0"/>
              <a:t>reuse these member functions from the base class.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you’d like your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be able to call </a:t>
            </a:r>
            <a:r>
              <a:rPr lang="en-US" dirty="0">
                <a:solidFill>
                  <a:srgbClr val="6600CC"/>
                </a:solidFill>
              </a:rPr>
              <a:t>Robot’s </a:t>
            </a:r>
            <a:r>
              <a:rPr lang="en-US" dirty="0" err="1">
                <a:solidFill>
                  <a:srgbClr val="FF0000"/>
                </a:solidFill>
              </a:rPr>
              <a:t>chargeBattery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method…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 still prevents the rest of your program from seeing/using them!</a:t>
            </a:r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>
                  <a:solidFill>
                    <a:srgbClr val="006666"/>
                  </a:solidFill>
                </a:rPr>
                <a:t>t’s OK!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FAILS!</a:t>
            </a: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never ever </a:t>
            </a:r>
            <a:r>
              <a:rPr lang="en-US" dirty="0">
                <a:solidFill>
                  <a:schemeClr val="tx1"/>
                </a:solidFill>
              </a:rPr>
              <a:t>make your </a:t>
            </a:r>
            <a:r>
              <a:rPr lang="en-US" dirty="0">
                <a:solidFill>
                  <a:srgbClr val="FF0000"/>
                </a:solidFill>
              </a:rPr>
              <a:t>member variables protected (or public)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expose member variables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derived class</a:t>
            </a:r>
            <a:r>
              <a:rPr lang="en-US" dirty="0"/>
              <a:t>, you violate encapsulation – and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19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Reuse 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it.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Inheritance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961" y="1180708"/>
            <a:ext cx="6185668" cy="5639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394" y="1273314"/>
            <a:ext cx="6065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Inheritance is a way to form new classes using classes that have already been defined.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1CDE4-83E2-43BF-ABAA-8EEC48FB5C11}"/>
              </a:ext>
            </a:extLst>
          </p:cNvPr>
          <p:cNvSpPr txBox="1"/>
          <p:nvPr/>
        </p:nvSpPr>
        <p:spPr>
          <a:xfrm>
            <a:off x="373381" y="2108537"/>
            <a:ext cx="625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new class specifies which class it’s based on and “inherits” all of the base class’s </a:t>
            </a:r>
            <a:r>
              <a:rPr lang="en-US" dirty="0" err="1"/>
              <a:t>funcs</a:t>
            </a:r>
            <a:r>
              <a:rPr lang="en-US" dirty="0"/>
              <a:t>/data for free, and can add its own new </a:t>
            </a:r>
            <a:r>
              <a:rPr lang="en-US" dirty="0" err="1"/>
              <a:t>funcs</a:t>
            </a:r>
            <a:r>
              <a:rPr lang="en-US" dirty="0"/>
              <a:t>/data!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sp>
        <p:nvSpPr>
          <p:cNvPr id="13329" name="TextBox 13328">
            <a:extLst>
              <a:ext uri="{FF2B5EF4-FFF2-40B4-BE49-F238E27FC236}">
                <a16:creationId xmlns:a16="http://schemas.microsoft.com/office/drawing/2014/main" id="{5DFF74C8-DC95-4505-B672-FCCF90BFD1B2}"/>
              </a:ext>
            </a:extLst>
          </p:cNvPr>
          <p:cNvSpPr txBox="1"/>
          <p:nvPr/>
        </p:nvSpPr>
        <p:spPr>
          <a:xfrm>
            <a:off x="294280" y="5686961"/>
            <a:ext cx="359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new class then works like a combination of both original classes!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B50D8-A813-45F0-89E5-FA2A980FDF1A}"/>
              </a:ext>
            </a:extLst>
          </p:cNvPr>
          <p:cNvSpPr/>
          <p:nvPr/>
        </p:nvSpPr>
        <p:spPr bwMode="auto">
          <a:xfrm>
            <a:off x="448010" y="3278974"/>
            <a:ext cx="2066590" cy="1986741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class Person {</a:t>
            </a:r>
            <a:b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lang="en-US" sz="1800" dirty="0">
                <a:solidFill>
                  <a:srgbClr val="0070C0"/>
                </a:solidFill>
              </a:rPr>
              <a:t>public: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  string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getName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  int </a:t>
            </a:r>
            <a:r>
              <a:rPr lang="en-US" sz="1800" dirty="0" err="1">
                <a:solidFill>
                  <a:srgbClr val="0070C0"/>
                </a:solidFill>
              </a:rPr>
              <a:t>getAge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private: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  string name;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  int age;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25BFB-152B-4F1D-AC7F-8D7EC3225CC2}"/>
              </a:ext>
            </a:extLst>
          </p:cNvPr>
          <p:cNvGrpSpPr/>
          <p:nvPr/>
        </p:nvGrpSpPr>
        <p:grpSpPr>
          <a:xfrm>
            <a:off x="2664803" y="3280797"/>
            <a:ext cx="4034157" cy="2325389"/>
            <a:chOff x="3574683" y="3317796"/>
            <a:chExt cx="4034157" cy="20521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D0C2F05-3B7D-46EA-9D01-85061DE9D4A4}"/>
                </a:ext>
              </a:extLst>
            </p:cNvPr>
            <p:cNvGrpSpPr/>
            <p:nvPr/>
          </p:nvGrpSpPr>
          <p:grpSpPr>
            <a:xfrm>
              <a:off x="3574683" y="3317796"/>
              <a:ext cx="3995270" cy="2052134"/>
              <a:chOff x="3574683" y="3317796"/>
              <a:chExt cx="3995270" cy="20521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65C9C2-CE53-4E86-BA40-764D9DC5A7F6}"/>
                  </a:ext>
                </a:extLst>
              </p:cNvPr>
              <p:cNvSpPr/>
              <p:nvPr/>
            </p:nvSpPr>
            <p:spPr bwMode="auto">
              <a:xfrm>
                <a:off x="3588628" y="3317796"/>
                <a:ext cx="3730570" cy="2027622"/>
              </a:xfrm>
              <a:prstGeom prst="rect">
                <a:avLst/>
              </a:prstGeom>
              <a:solidFill>
                <a:srgbClr val="FFDA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AA9F80-F100-4985-9939-D6E8F8BB939B}"/>
                  </a:ext>
                </a:extLst>
              </p:cNvPr>
              <p:cNvSpPr txBox="1"/>
              <p:nvPr/>
            </p:nvSpPr>
            <p:spPr>
              <a:xfrm>
                <a:off x="3574683" y="3332856"/>
                <a:ext cx="3995270" cy="2037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chemeClr val="tx1"/>
                    </a:solidFill>
                  </a:rPr>
                  <a:t>class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Student </a:t>
                </a:r>
                <a:r>
                  <a:rPr lang="en-US" sz="1800" u="sng" dirty="0">
                    <a:solidFill>
                      <a:srgbClr val="FFDAD1"/>
                    </a:solidFill>
                  </a:rPr>
                  <a:t>is based on Person </a:t>
                </a:r>
                <a:r>
                  <a:rPr lang="en-US" sz="1800" dirty="0">
                    <a:solidFill>
                      <a:schemeClr val="tx1"/>
                    </a:solidFill>
                  </a:rPr>
                  <a:t>{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public:</a:t>
                </a:r>
              </a:p>
              <a:p>
                <a:endParaRPr lang="en-US" sz="1800" dirty="0">
                  <a:solidFill>
                    <a:srgbClr val="7030A0"/>
                  </a:solidFill>
                </a:endParaRPr>
              </a:p>
              <a:p>
                <a:endParaRPr lang="en-US" sz="1800" dirty="0">
                  <a:solidFill>
                    <a:srgbClr val="7030A0"/>
                  </a:solidFill>
                </a:endParaRPr>
              </a:p>
              <a:p>
                <a:endParaRPr lang="en-US" sz="1800" dirty="0">
                  <a:solidFill>
                    <a:srgbClr val="7030A0"/>
                  </a:solidFill>
                </a:endParaRP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private:</a:t>
                </a:r>
              </a:p>
              <a:p>
                <a:endParaRPr lang="en-US" sz="1800" dirty="0">
                  <a:solidFill>
                    <a:srgbClr val="7030A0"/>
                  </a:solidFill>
                </a:endParaRP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  string major;  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3A464A-8E2A-4CB1-8369-1C4AF91B136E}"/>
                </a:ext>
              </a:extLst>
            </p:cNvPr>
            <p:cNvSpPr txBox="1"/>
            <p:nvPr/>
          </p:nvSpPr>
          <p:spPr>
            <a:xfrm>
              <a:off x="3796289" y="4272322"/>
              <a:ext cx="3812551" cy="32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</a:rPr>
                <a:t>string </a:t>
              </a:r>
              <a:r>
                <a:rPr lang="en-US" sz="1800" dirty="0" err="1">
                  <a:solidFill>
                    <a:srgbClr val="7030A0"/>
                  </a:solidFill>
                </a:rPr>
                <a:t>getMajor</a:t>
              </a:r>
              <a:r>
                <a:rPr lang="en-US" sz="1800" dirty="0">
                  <a:solidFill>
                    <a:srgbClr val="7030A0"/>
                  </a:solidFill>
                </a:rPr>
                <a:t>()  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85B4D6-180F-43EF-9BE4-74608C29316A}"/>
              </a:ext>
            </a:extLst>
          </p:cNvPr>
          <p:cNvSpPr txBox="1"/>
          <p:nvPr/>
        </p:nvSpPr>
        <p:spPr>
          <a:xfrm>
            <a:off x="2931466" y="382203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// </a:t>
            </a:r>
            <a:r>
              <a:rPr lang="en-US" sz="1800" dirty="0" err="1">
                <a:solidFill>
                  <a:srgbClr val="0070C0"/>
                </a:solidFill>
              </a:rPr>
              <a:t>func</a:t>
            </a:r>
            <a:r>
              <a:rPr lang="en-US" sz="1800" dirty="0">
                <a:solidFill>
                  <a:srgbClr val="0070C0"/>
                </a:solidFill>
              </a:rPr>
              <a:t> copied over for free!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08B0ED-9DC5-41C5-A4EC-AE638F1732D7}"/>
              </a:ext>
            </a:extLst>
          </p:cNvPr>
          <p:cNvGrpSpPr/>
          <p:nvPr/>
        </p:nvGrpSpPr>
        <p:grpSpPr>
          <a:xfrm>
            <a:off x="2057400" y="3986463"/>
            <a:ext cx="908447" cy="280737"/>
            <a:chOff x="1849065" y="3997282"/>
            <a:chExt cx="1275135" cy="2807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630526-0EDB-4D8C-8D31-A4215E7D844F}"/>
                </a:ext>
              </a:extLst>
            </p:cNvPr>
            <p:cNvCxnSpPr/>
            <p:nvPr/>
          </p:nvCxnSpPr>
          <p:spPr bwMode="auto">
            <a:xfrm flipV="1">
              <a:off x="2629322" y="3997282"/>
              <a:ext cx="494878" cy="9416"/>
            </a:xfrm>
            <a:prstGeom prst="straightConnector1">
              <a:avLst/>
            </a:prstGeom>
            <a:solidFill>
              <a:srgbClr val="CC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6045A4A-96A4-4428-9CD3-7AE9A20B61F1}"/>
                </a:ext>
              </a:extLst>
            </p:cNvPr>
            <p:cNvCxnSpPr/>
            <p:nvPr/>
          </p:nvCxnSpPr>
          <p:spPr bwMode="auto">
            <a:xfrm>
              <a:off x="1849065" y="4278019"/>
              <a:ext cx="1275135" cy="0"/>
            </a:xfrm>
            <a:prstGeom prst="straightConnector1">
              <a:avLst/>
            </a:prstGeom>
            <a:solidFill>
              <a:srgbClr val="CC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6CAB795-8802-4C4B-B928-05A330E41ADE}"/>
              </a:ext>
            </a:extLst>
          </p:cNvPr>
          <p:cNvSpPr txBox="1"/>
          <p:nvPr/>
        </p:nvSpPr>
        <p:spPr>
          <a:xfrm>
            <a:off x="2915558" y="4079843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// </a:t>
            </a:r>
            <a:r>
              <a:rPr lang="en-US" sz="1800" dirty="0" err="1">
                <a:solidFill>
                  <a:srgbClr val="0070C0"/>
                </a:solidFill>
              </a:rPr>
              <a:t>func</a:t>
            </a:r>
            <a:r>
              <a:rPr lang="en-US" sz="1800" dirty="0">
                <a:solidFill>
                  <a:srgbClr val="0070C0"/>
                </a:solidFill>
              </a:rPr>
              <a:t> copied over for free!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84ACDD-787E-4C74-8E8D-B6CC38EE1995}"/>
              </a:ext>
            </a:extLst>
          </p:cNvPr>
          <p:cNvCxnSpPr/>
          <p:nvPr/>
        </p:nvCxnSpPr>
        <p:spPr bwMode="auto">
          <a:xfrm>
            <a:off x="2038274" y="4831412"/>
            <a:ext cx="877284" cy="205825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711011-7B1A-4B78-8C64-25CA9A05B58B}"/>
              </a:ext>
            </a:extLst>
          </p:cNvPr>
          <p:cNvCxnSpPr/>
          <p:nvPr/>
        </p:nvCxnSpPr>
        <p:spPr bwMode="auto">
          <a:xfrm>
            <a:off x="1482394" y="5102733"/>
            <a:ext cx="1404015" cy="78867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EBADFE-75A5-44F0-8D97-627A1CADDEE9}"/>
              </a:ext>
            </a:extLst>
          </p:cNvPr>
          <p:cNvSpPr txBox="1"/>
          <p:nvPr/>
        </p:nvSpPr>
        <p:spPr>
          <a:xfrm>
            <a:off x="2818206" y="4964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// holds same exact data!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BF0764-8D57-4010-A4FF-D5B68987BA08}"/>
              </a:ext>
            </a:extLst>
          </p:cNvPr>
          <p:cNvSpPr txBox="1"/>
          <p:nvPr/>
        </p:nvSpPr>
        <p:spPr>
          <a:xfrm>
            <a:off x="3803860" y="5749315"/>
            <a:ext cx="2720518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Student </a:t>
            </a:r>
            <a:r>
              <a:rPr lang="en-US" sz="1800" dirty="0" err="1">
                <a:solidFill>
                  <a:srgbClr val="7030A0"/>
                </a:solidFill>
              </a:rPr>
              <a:t>jan</a:t>
            </a:r>
            <a:r>
              <a:rPr lang="en-US" sz="1800" dirty="0">
                <a:solidFill>
                  <a:srgbClr val="7030A0"/>
                </a:solidFill>
              </a:rPr>
              <a:t>;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</a:t>
            </a:r>
            <a:r>
              <a:rPr lang="en-US" sz="1800" dirty="0" err="1">
                <a:solidFill>
                  <a:srgbClr val="7030A0"/>
                </a:solidFill>
              </a:rPr>
              <a:t>jan.</a:t>
            </a:r>
            <a:r>
              <a:rPr lang="en-US" sz="1800" dirty="0" err="1">
                <a:solidFill>
                  <a:srgbClr val="0070C0"/>
                </a:solidFill>
              </a:rPr>
              <a:t>getAge</a:t>
            </a:r>
            <a:r>
              <a:rPr lang="en-US" sz="18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</a:t>
            </a:r>
            <a:r>
              <a:rPr lang="en-US" sz="1800" dirty="0" err="1">
                <a:solidFill>
                  <a:srgbClr val="7030A0"/>
                </a:solidFill>
              </a:rPr>
              <a:t>jan.getMajor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66EDC-F7A3-4261-ACBF-DFDD06000B52}"/>
              </a:ext>
            </a:extLst>
          </p:cNvPr>
          <p:cNvSpPr txBox="1"/>
          <p:nvPr/>
        </p:nvSpPr>
        <p:spPr>
          <a:xfrm>
            <a:off x="4218913" y="3299424"/>
            <a:ext cx="229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is based on </a:t>
            </a:r>
            <a:r>
              <a:rPr lang="en-US" sz="1800" u="sng" dirty="0">
                <a:solidFill>
                  <a:srgbClr val="0070C0"/>
                </a:solidFill>
              </a:rPr>
              <a:t>Person </a:t>
            </a:r>
            <a:endParaRPr lang="en-US" sz="1800" u="sng" dirty="0"/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25592E1D-32F1-41AA-9D3E-D4195BD2F2B9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pPr algn="ctr"/>
            <a:r>
              <a:rPr lang="en-US" sz="1800" dirty="0"/>
              <a:t>Inheritance saves coding time and reduces code duplication, which reduces bugs! It’s </a:t>
            </a:r>
            <a:r>
              <a:rPr lang="en-US" sz="1800"/>
              <a:t>used everywhere!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29" grpId="0"/>
      <p:bldP spid="2" grpId="0" animBg="1"/>
      <p:bldP spid="25" grpId="0"/>
      <p:bldP spid="71" grpId="0"/>
      <p:bldP spid="32" grpId="0"/>
      <p:bldP spid="33" grpId="0" animBg="1"/>
      <p:bldP spid="24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21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5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Extension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” &lt;&lt;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if (</a:t>
              </a:r>
              <a:r>
                <a:rPr lang="en-US" sz="1800" b="1" dirty="0" err="1">
                  <a:latin typeface="Courier New" pitchFamily="49" charset="0"/>
                </a:rPr>
                <a:t>iAmConstipated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  complain();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23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main()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davidS</a:t>
              </a:r>
              <a:endParaRPr lang="en-US" sz="2400" dirty="0"/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/>
              <a:t>Hmmm.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/>
              <a:t>Hmmm.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love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25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must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Specialization: When to Use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You only want to use the </a:t>
            </a:r>
            <a:r>
              <a:rPr lang="en-US" sz="2400" dirty="0">
                <a:solidFill>
                  <a:srgbClr val="FF0000"/>
                </a:solidFill>
              </a:rPr>
              <a:t>virtual</a:t>
            </a:r>
            <a:r>
              <a:rPr lang="en-US" sz="2400" dirty="0"/>
              <a:t> keyword for functions you intend to override in your subclasses.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// inherits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 is the same across all Robots…</a:t>
            </a:r>
            <a:br>
              <a:rPr lang="en-US" dirty="0"/>
            </a:b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So we </a:t>
            </a:r>
            <a:r>
              <a:rPr lang="en-US" baseline="0" dirty="0">
                <a:solidFill>
                  <a:srgbClr val="FF3300"/>
                </a:solidFill>
              </a:rPr>
              <a:t>won’t</a:t>
            </a:r>
            <a:r>
              <a:rPr lang="en-US" baseline="0" dirty="0"/>
              <a:t> make it a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virtual </a:t>
            </a:r>
            <a:r>
              <a:rPr lang="en-US" dirty="0"/>
              <a:t>function.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/>
              <a:t>n our base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We should make </a:t>
            </a:r>
            <a:r>
              <a:rPr lang="en-US" dirty="0">
                <a:solidFill>
                  <a:srgbClr val="7030A0"/>
                </a:solidFill>
              </a:rPr>
              <a:t>talk() </a:t>
            </a:r>
            <a:r>
              <a:rPr lang="en-US" dirty="0">
                <a:solidFill>
                  <a:srgbClr val="FF3300"/>
                </a:solidFill>
              </a:rPr>
              <a:t>virtual</a:t>
            </a:r>
            <a:r>
              <a:rPr lang="en-US" dirty="0"/>
              <a:t> so it can</a:t>
            </a:r>
            <a:br>
              <a:rPr lang="en-US" dirty="0"/>
            </a:br>
            <a:r>
              <a:rPr lang="en-US" dirty="0"/>
              <a:t>be redefined!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27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Method Visibility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990000"/>
                </a:solidFill>
              </a:rPr>
              <a:t>redefine a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derived class…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>
                <a:solidFill>
                  <a:srgbClr val="006666"/>
                </a:solidFill>
              </a:rPr>
              <a:t>redefined version </a:t>
            </a:r>
            <a:r>
              <a:rPr lang="en-US" dirty="0">
                <a:solidFill>
                  <a:srgbClr val="FF0000"/>
                </a:solidFill>
              </a:rPr>
              <a:t>hides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6666"/>
                </a:solidFill>
              </a:rPr>
              <a:t> base version </a:t>
            </a:r>
            <a:r>
              <a:rPr lang="en-US" dirty="0">
                <a:solidFill>
                  <a:schemeClr val="tx1"/>
                </a:solidFill>
              </a:rPr>
              <a:t>of the function</a:t>
            </a:r>
            <a:r>
              <a:rPr lang="en-US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(But only when using your derived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Student </a:t>
              </a:r>
              <a:r>
                <a:rPr lang="en-US" sz="1800" b="1" dirty="0" err="1">
                  <a:latin typeface="Courier New" pitchFamily="49" charset="0"/>
                </a:rPr>
                <a:t>george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want to call the </a:t>
            </a:r>
            <a:r>
              <a:rPr lang="en-US" sz="1800" dirty="0">
                <a:solidFill>
                  <a:srgbClr val="C00000"/>
                </a:solidFill>
              </a:rPr>
              <a:t>base class’s version</a:t>
            </a:r>
            <a:r>
              <a:rPr lang="en-US" sz="1800" dirty="0"/>
              <a:t> of a method that’s </a:t>
            </a:r>
            <a:r>
              <a:rPr lang="en-US" sz="1800" dirty="0">
                <a:solidFill>
                  <a:srgbClr val="6600CC"/>
                </a:solidFill>
              </a:rPr>
              <a:t>been redefined </a:t>
            </a:r>
            <a:r>
              <a:rPr lang="en-US" sz="1800" dirty="0"/>
              <a:t>in the derived class…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can do so by using the </a:t>
            </a:r>
            <a:r>
              <a:rPr lang="en-US" sz="1800" dirty="0" err="1">
                <a:solidFill>
                  <a:srgbClr val="6600CC"/>
                </a:solidFill>
              </a:rPr>
              <a:t>baseclass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>
                <a:solidFill>
                  <a:srgbClr val="FF0000"/>
                </a:solidFill>
              </a:rPr>
              <a:t>method()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syntax…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derived class </a:t>
            </a:r>
            <a:r>
              <a:rPr lang="en-US" sz="1800" dirty="0"/>
              <a:t>will, by default, always use the </a:t>
            </a:r>
            <a:r>
              <a:rPr lang="en-US" sz="1800" dirty="0">
                <a:solidFill>
                  <a:srgbClr val="C00000"/>
                </a:solidFill>
              </a:rPr>
              <a:t>most derived version </a:t>
            </a:r>
            <a:r>
              <a:rPr lang="en-US" sz="1800" dirty="0"/>
              <a:t>of a specialized method.</a:t>
            </a:r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Uses the most-derived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We want to use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Student’s version of the </a:t>
            </a:r>
            <a:r>
              <a:rPr lang="en-US" sz="1800" dirty="0">
                <a:solidFill>
                  <a:srgbClr val="FF0000"/>
                </a:solidFill>
              </a:rPr>
              <a:t>cheer() </a:t>
            </a:r>
            <a:r>
              <a:rPr lang="en-US" sz="1800" dirty="0"/>
              <a:t>function!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carey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string x = </a:t>
              </a:r>
              <a:r>
                <a:rPr lang="en-US" sz="1800" b="1" dirty="0" err="1">
                  <a:latin typeface="Courier New" pitchFamily="49" charset="0"/>
                </a:rPr>
                <a:t>carey.whatILike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endParaRPr lang="en-US" sz="12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“Carey likes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”</a:t>
              </a:r>
              <a:r>
                <a:rPr lang="en-US" sz="14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 x;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“alcohol”;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myFavorite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Sometimes a method in your derived class will want to rely upon the overridden version in the base class…</a:t>
            </a:r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Needs to use this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First, you call the base-version of the method…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/>
              <a:t>Then you modify any result you get back, as required… and return it.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63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 += “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burners”;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fav;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see how this works!</a:t>
            </a:r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“alcohol”</a:t>
            </a: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br>
              <a:rPr lang="en-US" sz="2400" dirty="0"/>
            </a:br>
            <a:r>
              <a:rPr lang="en-US" sz="2400" dirty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to save 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class…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how are super-classes and sub-classes constructed?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see!</a:t>
            </a:r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we know that C++ automatically constructs an object’s member variables first, then runs the object’s constructor...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Before C++ can run</a:t>
            </a:r>
            <a:br>
              <a:rPr lang="en-US" dirty="0"/>
            </a:br>
            <a:r>
              <a:rPr lang="en-US" dirty="0"/>
              <a:t>your constructor body…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must first construct</a:t>
            </a:r>
            <a:br>
              <a:rPr lang="en-US"/>
            </a:br>
            <a:r>
              <a:rPr lang="en-US"/>
              <a:t>its </a:t>
            </a:r>
            <a:r>
              <a:rPr lang="en-US" dirty="0"/>
              <a:t>member variables (</a:t>
            </a:r>
            <a:r>
              <a:rPr lang="en-US" dirty="0" err="1"/>
              <a:t>objs</a:t>
            </a:r>
            <a:r>
              <a:rPr lang="en-US" dirty="0"/>
              <a:t>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if you don’t explicitly construct </a:t>
            </a:r>
            <a:br>
              <a:rPr lang="en-US" dirty="0"/>
            </a:br>
            <a:r>
              <a:rPr lang="en-US" dirty="0"/>
              <a:t>your member variables (objects), </a:t>
            </a:r>
            <a:br>
              <a:rPr lang="en-US" dirty="0"/>
            </a:br>
            <a:r>
              <a:rPr lang="en-US" dirty="0"/>
              <a:t>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Forget about inheritance </a:t>
            </a:r>
            <a:r>
              <a:rPr lang="en-US" dirty="0"/>
              <a:t>for a second and think back a few weeks to </a:t>
            </a:r>
            <a:r>
              <a:rPr lang="en-US" dirty="0">
                <a:solidFill>
                  <a:srgbClr val="FF0000"/>
                </a:solidFill>
              </a:rPr>
              <a:t>class construction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as you’d guess, C++ also does this for derived classes…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 </a:t>
            </a:r>
            <a:r>
              <a:rPr lang="en-US" dirty="0" err="1"/>
              <a:t>ShieldGenerator</a:t>
            </a:r>
            <a:r>
              <a:rPr lang="en-US" dirty="0"/>
              <a:t> needs to be constructed!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Since you didn’t do so explicitly, 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constructed!</a:t>
            </a: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constructed first?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base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/>
              <a:t>n implicit call to initialize </a:t>
            </a:r>
            <a:r>
              <a:rPr lang="en-US" sz="1800" dirty="0" err="1"/>
              <a:t>ShieldedRobot’s</a:t>
            </a:r>
            <a:r>
              <a:rPr lang="en-US" sz="1800" dirty="0"/>
              <a:t> member variables…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basic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 any time you define a derived object…</a:t>
            </a: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Then C++ (implicitly) constructs your derived object’s member variables…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Finally, C++ runs the body</a:t>
            </a:r>
            <a:br>
              <a:rPr lang="en-US" sz="1800" dirty="0"/>
            </a:br>
            <a:r>
              <a:rPr lang="en-US" sz="1800" dirty="0"/>
              <a:t>of the derived </a:t>
            </a:r>
            <a:r>
              <a:rPr lang="en-US" sz="1800" dirty="0" err="1"/>
              <a:t>c’tor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C++ first (implicitly) calls your base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...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class…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coordinates</a:t>
            </a:r>
            <a:r>
              <a:rPr lang="en-US" dirty="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the </a:t>
            </a:r>
            <a:r>
              <a:rPr lang="en-US" i="1" dirty="0">
                <a:solidFill>
                  <a:schemeClr val="accent2"/>
                </a:solidFill>
              </a:rPr>
              <a:t>Robot class</a:t>
            </a:r>
            <a:r>
              <a:rPr lang="en-US" i="1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the </a:t>
            </a:r>
            <a:r>
              <a:rPr lang="en-US" i="1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006666"/>
                </a:solidFill>
              </a:rPr>
              <a:t>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also describe 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 purpose/meaning in both classes! </a:t>
            </a:r>
            <a:r>
              <a:rPr lang="en-US" dirty="0"/>
              <a:t> 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OK, so how does destruction work with inheritance?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of an object’s member variables after the outer object’s destructor runs.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First C++ runs the body of </a:t>
            </a:r>
            <a:br>
              <a:rPr lang="en-US" dirty="0"/>
            </a:br>
            <a:r>
              <a:rPr lang="en-US" dirty="0"/>
              <a:t>your outer object’s </a:t>
            </a:r>
            <a:r>
              <a:rPr lang="en-US" dirty="0" err="1"/>
              <a:t>d’tor</a:t>
            </a:r>
            <a:r>
              <a:rPr lang="en-US" dirty="0"/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Then C++ destructs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member objects.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destructed!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destructed first?</a:t>
            </a: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Robot’s data: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/>
              <a:t>ShieldedRobot’s</a:t>
            </a:r>
            <a:r>
              <a:rPr lang="en-US" sz="300" b="1" dirty="0"/>
              <a:t>  </a:t>
            </a:r>
            <a:r>
              <a:rPr lang="en-US" sz="1200" b="1" dirty="0"/>
              <a:t>data: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Off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Empty</a:t>
            </a: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46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47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!  Can anyone see what it is?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Right!  Our Animal constructor </a:t>
            </a:r>
            <a:r>
              <a:rPr lang="en-US" sz="2400" dirty="0">
                <a:solidFill>
                  <a:srgbClr val="FF0000"/>
                </a:solidFill>
              </a:rPr>
              <a:t>requires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But our Duck class uses C++’s implicit construction mechanism…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it doesn’t pass any parameters in!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in!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48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00CC"/>
                </a:solidFill>
              </a:rPr>
              <a:t>So what can we do?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for construction,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>
                <a:solidFill>
                  <a:srgbClr val="6600CC"/>
                </a:solidFill>
              </a:rPr>
              <a:t>initializer list</a:t>
            </a:r>
            <a:r>
              <a:rPr lang="en-US" dirty="0"/>
              <a:t> to the </a:t>
            </a:r>
            <a:r>
              <a:rPr lang="en-US" dirty="0">
                <a:solidFill>
                  <a:srgbClr val="006666"/>
                </a:solidFill>
              </a:rPr>
              <a:t>subclass 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first item </a:t>
            </a:r>
            <a:r>
              <a:rPr lang="en-US" dirty="0">
                <a:solidFill>
                  <a:schemeClr val="tx1"/>
                </a:solidFill>
              </a:rPr>
              <a:t>in your initializer list must be…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Of course, then C++ </a:t>
            </a:r>
            <a:r>
              <a:rPr lang="en-US" dirty="0">
                <a:solidFill>
                  <a:srgbClr val="FF0000"/>
                </a:solidFill>
              </a:rPr>
              <a:t>doesn’t implicitly call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base’s </a:t>
            </a:r>
            <a:r>
              <a:rPr lang="en-US" dirty="0" err="1">
                <a:solidFill>
                  <a:srgbClr val="FF0000"/>
                </a:solidFill>
              </a:rPr>
              <a:t>c’tor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anymore!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in this case </a:t>
            </a:r>
            <a:br>
              <a:rPr lang="en-US" dirty="0"/>
            </a:br>
            <a:r>
              <a:rPr lang="en-US" dirty="0"/>
              <a:t>all Ducks would </a:t>
            </a:r>
            <a:br>
              <a:rPr lang="en-US" dirty="0"/>
            </a:br>
            <a:r>
              <a:rPr lang="en-US" dirty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 along with </a:t>
            </a:r>
            <a:r>
              <a:rPr lang="en-US" dirty="0">
                <a:solidFill>
                  <a:srgbClr val="6600CC"/>
                </a:solidFill>
              </a:rPr>
              <a:t>parameters 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Remember, we define an initializer list by adding a colon after the header of the constructor…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This states that before we can construct a Duck, we must first construct the Animal base part of our object!</a:t>
            </a:r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49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if your derived class has </a:t>
            </a:r>
            <a:r>
              <a:rPr lang="en-US" dirty="0">
                <a:solidFill>
                  <a:srgbClr val="FF0000"/>
                </a:solidFill>
              </a:rPr>
              <a:t>member objects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Stomach(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whose </a:t>
            </a:r>
            <a:r>
              <a:rPr lang="en-US" dirty="0" err="1">
                <a:solidFill>
                  <a:srgbClr val="FF0000"/>
                </a:solidFill>
              </a:rPr>
              <a:t>c’tors</a:t>
            </a:r>
            <a:r>
              <a:rPr lang="en-US" dirty="0">
                <a:solidFill>
                  <a:srgbClr val="FF0000"/>
                </a:solidFill>
              </a:rPr>
              <a:t> require parameters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5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few 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br>
              <a:rPr lang="en-US" dirty="0"/>
            </a:br>
            <a:r>
              <a:rPr lang="en-US" i="1" u="sng" dirty="0">
                <a:solidFill>
                  <a:srgbClr val="990000"/>
                </a:solidFill>
              </a:rPr>
              <a:t>is a kind of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It shares </a:t>
            </a:r>
            <a:r>
              <a:rPr lang="en-US" i="1" dirty="0"/>
              <a:t>all </a:t>
            </a:r>
            <a:r>
              <a:rPr lang="en-US" dirty="0"/>
              <a:t>of the same methods and 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51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52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Next,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Now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Finally let’s define 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54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55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/>
              <a:t>c’tors</a:t>
            </a:r>
            <a:r>
              <a:rPr lang="en-US" sz="2200" dirty="0"/>
              <a:t> 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the operator=/copy </a:t>
            </a:r>
            <a:r>
              <a:rPr lang="en-US" sz="900" dirty="0" err="1"/>
              <a:t>c’tor</a:t>
            </a:r>
            <a:r>
              <a:rPr lang="en-US" sz="900" dirty="0"/>
              <a:t>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56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if (this == &amp;other) return *this;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57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Extension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Extension 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Specialization 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(from the base 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6600CC"/>
                </a:solidFill>
              </a:rPr>
              <a:t>addSpeed</a:t>
            </a:r>
            <a:r>
              <a:rPr lang="en-US" dirty="0">
                <a:solidFill>
                  <a:srgbClr val="6600CC"/>
                </a:solidFill>
              </a:rPr>
              <a:t>(10);</a:t>
            </a:r>
            <a:r>
              <a:rPr lang="en-US" dirty="0"/>
              <a:t> 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FF3300"/>
                </a:solidFill>
              </a:rPr>
              <a:t>addSpeed</a:t>
            </a:r>
            <a:r>
              <a:rPr lang="en-US" dirty="0">
                <a:solidFill>
                  <a:srgbClr val="FF3300"/>
                </a:solidFill>
              </a:rPr>
              <a:t>(200);</a:t>
            </a:r>
            <a:r>
              <a:rPr lang="en-US" dirty="0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br>
              <a:rPr lang="en-US" dirty="0"/>
            </a:br>
            <a:r>
              <a:rPr lang="en-US" dirty="0"/>
              <a:t>the same code 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6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example…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int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4546600" cy="4745038"/>
            <a:chOff x="4664075" y="1447800"/>
            <a:chExt cx="4479925" cy="4745038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24400" y="1447800"/>
              <a:ext cx="4419600" cy="4508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int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setBeer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(bool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hasBeer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bool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m_hasBeer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basically </a:t>
            </a:r>
            <a:br>
              <a:rPr lang="en-US" sz="1800" dirty="0"/>
            </a:br>
            <a:r>
              <a:rPr lang="en-US" sz="1800" i="1" u="sng" dirty="0">
                <a:solidFill>
                  <a:srgbClr val="990000"/>
                </a:solidFill>
              </a:rPr>
              <a:t>is a type of</a:t>
            </a:r>
            <a:r>
              <a:rPr lang="en-US" sz="1800" i="1" dirty="0">
                <a:solidFill>
                  <a:srgbClr val="990000"/>
                </a:solidFill>
              </a:rPr>
              <a:t>  </a:t>
            </a:r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It shares </a:t>
            </a:r>
            <a:r>
              <a:rPr lang="en-US" sz="1800" i="1" dirty="0"/>
              <a:t>all </a:t>
            </a:r>
            <a:r>
              <a:rPr lang="en-US" sz="1800" dirty="0"/>
              <a:t>of the same methods/data as a Person and just 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are 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my </a:t>
            </a:r>
            <a:r>
              <a:rPr lang="en-US" sz="1800" dirty="0">
                <a:solidFill>
                  <a:srgbClr val="6600CC"/>
                </a:solidFill>
              </a:rPr>
              <a:t>Student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/>
              <a:t>, I had to </a:t>
            </a:r>
            <a:r>
              <a:rPr lang="en-US" sz="1800" dirty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/>
              <a:t> like </a:t>
            </a:r>
            <a:r>
              <a:rPr lang="en-US" sz="1800" dirty="0" err="1">
                <a:solidFill>
                  <a:srgbClr val="FF0000"/>
                </a:solidFill>
              </a:rPr>
              <a:t>getName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setAge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etc., from scratch! </a:t>
            </a:r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“subclass”</a:t>
            </a:r>
            <a:r>
              <a:rPr lang="en-US" dirty="0"/>
              <a:t> 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all 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“superclass”</a:t>
            </a:r>
            <a:r>
              <a:rPr lang="en-US" dirty="0"/>
              <a:t> 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That’s the idea behind </a:t>
            </a:r>
            <a:r>
              <a:rPr lang="en-US" dirty="0">
                <a:solidFill>
                  <a:srgbClr val="FF3300"/>
                </a:solidFill>
              </a:rPr>
              <a:t>C++ inheritance</a:t>
            </a:r>
            <a:r>
              <a:rPr lang="en-US" dirty="0"/>
              <a:t>!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>
                <a:solidFill>
                  <a:srgbClr val="6600CC"/>
                </a:solidFill>
              </a:rPr>
              <a:t>define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a new class </a:t>
            </a:r>
            <a:r>
              <a:rPr lang="en-US" dirty="0">
                <a:solidFill>
                  <a:schemeClr val="tx1"/>
                </a:solidFill>
              </a:rPr>
              <a:t>and have it </a:t>
            </a:r>
            <a:r>
              <a:rPr lang="en-US" dirty="0">
                <a:solidFill>
                  <a:srgbClr val="6600CC"/>
                </a:solidFill>
              </a:rPr>
              <a:t>“inherit” all of the methods/data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of an existing, related class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wouldn’t need to rewrite/copy all that code from our first class into our second class!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Among other things, this enables you to </a:t>
              </a:r>
              <a:r>
                <a:rPr lang="en-US" dirty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/>
                <a:t>, which is a big </a:t>
              </a:r>
              <a:br>
                <a:rPr lang="en-US" dirty="0"/>
              </a:br>
              <a:r>
                <a:rPr lang="en-US" dirty="0">
                  <a:solidFill>
                    <a:srgbClr val="FF3300"/>
                  </a:solidFill>
                </a:rPr>
                <a:t>no-no</a:t>
              </a:r>
              <a:r>
                <a:rPr lang="en-US" dirty="0"/>
                <a:t> in software engineering!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8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How it Works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b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First you 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explicitly basing it on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Finally you add </a:t>
            </a:r>
            <a:r>
              <a:rPr lang="en-US" dirty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member 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6600CC"/>
                </a:solidFill>
              </a:rPr>
              <a:t>subclass</a:t>
            </a:r>
            <a:r>
              <a:rPr lang="en-US" dirty="0"/>
              <a:t> can now</a:t>
            </a:r>
            <a:br>
              <a:rPr lang="en-US" dirty="0"/>
            </a:br>
            <a:r>
              <a:rPr lang="en-US" dirty="0"/>
              <a:t>do everything the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/>
              <a:t> can do, 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can do everything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s; }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You explicitly tell C++ that your </a:t>
            </a:r>
            <a:r>
              <a:rPr lang="en-US" dirty="0">
                <a:solidFill>
                  <a:srgbClr val="FF0000"/>
                </a:solidFill>
              </a:rPr>
              <a:t>new class </a:t>
            </a:r>
            <a:r>
              <a:rPr lang="en-US" dirty="0"/>
              <a:t>is based on an </a:t>
            </a:r>
            <a:r>
              <a:rPr lang="en-US" dirty="0">
                <a:solidFill>
                  <a:srgbClr val="FF0000"/>
                </a:solidFill>
              </a:rPr>
              <a:t>existing class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can do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r.setShield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82233</TotalTime>
  <Words>9378</Words>
  <Application>Microsoft Macintosh PowerPoint</Application>
  <PresentationFormat>On-screen Show (4:3)</PresentationFormat>
  <Paragraphs>2084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Comic Sans MS</vt:lpstr>
      <vt:lpstr>Courier New</vt:lpstr>
      <vt:lpstr>Times New Roman</vt:lpstr>
      <vt:lpstr>Default Design</vt:lpstr>
      <vt:lpstr>PowerPoint Presentation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Saman Zonouz</cp:lastModifiedBy>
  <cp:revision>3938</cp:revision>
  <dcterms:created xsi:type="dcterms:W3CDTF">2002-10-09T05:27:34Z</dcterms:created>
  <dcterms:modified xsi:type="dcterms:W3CDTF">2022-03-01T14:16:01Z</dcterms:modified>
</cp:coreProperties>
</file>