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78" r:id="rId2"/>
    <p:sldId id="380" r:id="rId3"/>
    <p:sldId id="357" r:id="rId4"/>
    <p:sldId id="358" r:id="rId5"/>
    <p:sldId id="359" r:id="rId6"/>
    <p:sldId id="327" r:id="rId7"/>
    <p:sldId id="328" r:id="rId8"/>
    <p:sldId id="373" r:id="rId9"/>
    <p:sldId id="374" r:id="rId10"/>
    <p:sldId id="330" r:id="rId11"/>
    <p:sldId id="331" r:id="rId12"/>
    <p:sldId id="332" r:id="rId13"/>
    <p:sldId id="333" r:id="rId14"/>
    <p:sldId id="334" r:id="rId15"/>
    <p:sldId id="335" r:id="rId16"/>
    <p:sldId id="370" r:id="rId17"/>
    <p:sldId id="364" r:id="rId18"/>
    <p:sldId id="365" r:id="rId19"/>
    <p:sldId id="336" r:id="rId20"/>
    <p:sldId id="337" r:id="rId21"/>
    <p:sldId id="338" r:id="rId22"/>
    <p:sldId id="339" r:id="rId23"/>
    <p:sldId id="379" r:id="rId24"/>
    <p:sldId id="341" r:id="rId25"/>
    <p:sldId id="342" r:id="rId26"/>
    <p:sldId id="349" r:id="rId27"/>
    <p:sldId id="292" r:id="rId28"/>
    <p:sldId id="348" r:id="rId29"/>
    <p:sldId id="346" r:id="rId30"/>
    <p:sldId id="347" r:id="rId31"/>
    <p:sldId id="293" r:id="rId32"/>
    <p:sldId id="344" r:id="rId33"/>
    <p:sldId id="345" r:id="rId34"/>
    <p:sldId id="366" r:id="rId35"/>
    <p:sldId id="367" r:id="rId36"/>
    <p:sldId id="368" r:id="rId37"/>
    <p:sldId id="369" r:id="rId38"/>
    <p:sldId id="295" r:id="rId39"/>
    <p:sldId id="360" r:id="rId40"/>
    <p:sldId id="361" r:id="rId41"/>
    <p:sldId id="298" r:id="rId42"/>
    <p:sldId id="299" r:id="rId43"/>
    <p:sldId id="300" r:id="rId44"/>
    <p:sldId id="301" r:id="rId45"/>
    <p:sldId id="304" r:id="rId46"/>
    <p:sldId id="302" r:id="rId47"/>
    <p:sldId id="362" r:id="rId48"/>
    <p:sldId id="355" r:id="rId49"/>
    <p:sldId id="371" r:id="rId50"/>
    <p:sldId id="372" r:id="rId51"/>
    <p:sldId id="352" r:id="rId52"/>
    <p:sldId id="356" r:id="rId53"/>
    <p:sldId id="353" r:id="rId54"/>
    <p:sldId id="363" r:id="rId55"/>
    <p:sldId id="375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70C0"/>
    <a:srgbClr val="FFFF99"/>
    <a:srgbClr val="47A2D6"/>
    <a:srgbClr val="CCFFCC"/>
    <a:srgbClr val="00664D"/>
    <a:srgbClr val="F2F2F2"/>
    <a:srgbClr val="CCFFFF"/>
    <a:srgbClr val="33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87121" autoAdjust="0"/>
  </p:normalViewPr>
  <p:slideViewPr>
    <p:cSldViewPr snapToGrid="0">
      <p:cViewPr varScale="1">
        <p:scale>
          <a:sx n="109" d="100"/>
          <a:sy n="109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10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12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14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15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17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18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19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Students and profs are both types of people. If a function treats both simply as “people” and asks them to talk() they do their own specialized thing.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Students and profs are both types of people. If a function treats both simply as “people” and asks them to talk() they talk like students and profs.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You may pass Students and Profs to a function that accepts Persons. If the function asks them to talk(), they perform their own specialized behavior.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You may pass Students and Profs to a function that accepts Persons. If the function asks them to talk(), they still behave in their own customized way.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You may pass Students and Profs to a function that accepts Persons. If the function asks them to talk(), each will behave in its own specialized manner.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70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20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21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23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27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28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29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3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30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31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32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33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35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36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37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38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39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4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40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41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43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You’re telling C++ that the user will never call the base version</a:t>
            </a:r>
            <a:br>
              <a:rPr lang="en-US" sz="1200" dirty="0"/>
            </a:br>
            <a:r>
              <a:rPr lang="en-US" sz="1200" dirty="0"/>
              <a:t>of the function.</a:t>
            </a:r>
            <a:endParaRPr lang="en-US" sz="12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45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46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47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48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51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5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52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54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55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7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8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  <p:extLst>
      <p:ext uri="{BB962C8B-B14F-4D97-AF65-F5344CB8AC3E}">
        <p14:creationId xmlns:p14="http://schemas.microsoft.com/office/powerpoint/2010/main" val="12521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324350" y="3371875"/>
            <a:ext cx="41957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Since all shapes have an </a:t>
            </a:r>
            <a:r>
              <a:rPr lang="en-US" i="1" dirty="0">
                <a:solidFill>
                  <a:srgbClr val="C00000"/>
                </a:solidFill>
              </a:rPr>
              <a:t>area</a:t>
            </a:r>
            <a:r>
              <a:rPr lang="en-US" dirty="0"/>
              <a:t>, we define a member function called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4310799" y="4813338"/>
            <a:ext cx="45089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simplicity, we’ll omit other member functions/variables like </a:t>
            </a:r>
            <a:r>
              <a:rPr lang="en-US" dirty="0" err="1">
                <a:solidFill>
                  <a:srgbClr val="7030A0"/>
                </a:solidFill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setX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getPerimeter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10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consider a new class called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We’ll use it to represent different geometric shapes. 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97A93-1A84-4310-A242-E3CBA274D39C}"/>
              </a:ext>
            </a:extLst>
          </p:cNvPr>
          <p:cNvGrpSpPr/>
          <p:nvPr/>
        </p:nvGrpSpPr>
        <p:grpSpPr>
          <a:xfrm>
            <a:off x="609600" y="990600"/>
            <a:ext cx="3540125" cy="2446824"/>
            <a:chOff x="609600" y="990600"/>
            <a:chExt cx="3540125" cy="2446824"/>
          </a:xfrm>
        </p:grpSpPr>
        <p:sp>
          <p:nvSpPr>
            <p:cNvPr id="407555" name="Rectangle 3"/>
            <p:cNvSpPr>
              <a:spLocks noChangeArrowheads="1"/>
            </p:cNvSpPr>
            <p:nvPr/>
          </p:nvSpPr>
          <p:spPr bwMode="auto">
            <a:xfrm>
              <a:off x="609600" y="990600"/>
              <a:ext cx="3397250" cy="2438400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609600" y="990600"/>
              <a:ext cx="35401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1"/>
            <a:ext cx="4572000" cy="2446338"/>
            <a:chOff x="2784" y="2400"/>
            <a:chExt cx="2880" cy="1541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12739" y="3741559"/>
            <a:ext cx="3836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Now let’s consider two  classes derived from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88061-AD72-4EE6-B236-F71871F85060}"/>
              </a:ext>
            </a:extLst>
          </p:cNvPr>
          <p:cNvSpPr/>
          <p:nvPr/>
        </p:nvSpPr>
        <p:spPr>
          <a:xfrm>
            <a:off x="4415548" y="176771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Square(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side){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=side;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E8532-3CA8-485F-93CE-429CFA42DF89}"/>
              </a:ext>
            </a:extLst>
          </p:cNvPr>
          <p:cNvSpPr/>
          <p:nvPr/>
        </p:nvSpPr>
        <p:spPr>
          <a:xfrm>
            <a:off x="4394606" y="202863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{ return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B1F0A-2271-4B40-9F42-01FBDCCC7BBB}"/>
              </a:ext>
            </a:extLst>
          </p:cNvPr>
          <p:cNvSpPr/>
          <p:nvPr/>
        </p:nvSpPr>
        <p:spPr>
          <a:xfrm>
            <a:off x="4399268" y="459105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Circle(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rad){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=rad;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70D6B-CDF6-492D-A3FF-5ACC312ABDD5}"/>
              </a:ext>
            </a:extLst>
          </p:cNvPr>
          <p:cNvSpPr/>
          <p:nvPr/>
        </p:nvSpPr>
        <p:spPr>
          <a:xfrm>
            <a:off x="4378326" y="4851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 { return (3.14*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4C36-C3BB-47B3-9794-0E2B4725A477}"/>
              </a:ext>
            </a:extLst>
          </p:cNvPr>
          <p:cNvSpPr/>
          <p:nvPr/>
        </p:nvSpPr>
        <p:spPr>
          <a:xfrm>
            <a:off x="554477" y="177829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FF3963-6ED1-4492-A411-D810C20389B9}"/>
              </a:ext>
            </a:extLst>
          </p:cNvPr>
          <p:cNvGrpSpPr/>
          <p:nvPr/>
        </p:nvGrpSpPr>
        <p:grpSpPr>
          <a:xfrm>
            <a:off x="3962400" y="88147"/>
            <a:ext cx="4987926" cy="2084712"/>
            <a:chOff x="2946316" y="88147"/>
            <a:chExt cx="5744061" cy="1719929"/>
          </a:xfrm>
          <a:solidFill>
            <a:srgbClr val="F8F8F8"/>
          </a:solidFill>
        </p:grpSpPr>
        <p:sp>
          <p:nvSpPr>
            <p:cNvPr id="7" name="SB">
              <a:extLst>
                <a:ext uri="{FF2B5EF4-FFF2-40B4-BE49-F238E27FC236}">
                  <a16:creationId xmlns:a16="http://schemas.microsoft.com/office/drawing/2014/main" id="{A11A40EB-4F1B-4C7B-AAC9-C38C92F41F4B}"/>
                </a:ext>
              </a:extLst>
            </p:cNvPr>
            <p:cNvSpPr/>
            <p:nvPr/>
          </p:nvSpPr>
          <p:spPr bwMode="auto">
            <a:xfrm>
              <a:off x="2946316" y="88147"/>
              <a:ext cx="5744061" cy="1719929"/>
            </a:xfrm>
            <a:prstGeom prst="wedgeRoundRectCallout">
              <a:avLst>
                <a:gd name="adj1" fmla="val -94722"/>
                <a:gd name="adj2" fmla="val 36792"/>
                <a:gd name="adj3" fmla="val 16667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96CB46-A71F-47FC-8394-9C24C73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742" y="161028"/>
              <a:ext cx="1177925" cy="1570567"/>
            </a:xfrm>
            <a:prstGeom prst="rect">
              <a:avLst/>
            </a:prstGeom>
            <a:grpFill/>
          </p:spPr>
        </p:pic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5863416D-3963-4E60-B9DE-CE95FE13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843" y="156266"/>
              <a:ext cx="4402590" cy="15616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100" dirty="0"/>
                <a:t>Just a reminder…</a:t>
              </a:r>
            </a:p>
            <a:p>
              <a:endParaRPr lang="en-US" sz="1200" dirty="0"/>
            </a:p>
            <a:p>
              <a:r>
                <a:rPr lang="en-US" sz="2100" dirty="0"/>
                <a:t>The </a:t>
              </a:r>
              <a:r>
                <a:rPr lang="en-US" sz="2100" dirty="0">
                  <a:solidFill>
                    <a:srgbClr val="FF0000"/>
                  </a:solidFill>
                </a:rPr>
                <a:t>“virtual”</a:t>
              </a:r>
              <a:r>
                <a:rPr lang="en-US" sz="2100" dirty="0"/>
                <a:t> keyword tells C++ that we’re going to define a new version of this function in a derived class!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AD1D0-AD90-48D6-BC7E-0A7357018A5C}"/>
              </a:ext>
            </a:extLst>
          </p:cNvPr>
          <p:cNvGrpSpPr/>
          <p:nvPr/>
        </p:nvGrpSpPr>
        <p:grpSpPr>
          <a:xfrm>
            <a:off x="3909588" y="2358973"/>
            <a:ext cx="4987926" cy="2084712"/>
            <a:chOff x="3909588" y="2336302"/>
            <a:chExt cx="4987926" cy="2084712"/>
          </a:xfrm>
          <a:solidFill>
            <a:srgbClr val="EEEAE7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4E82B6-F27C-4D12-831B-C0355FDCFE23}"/>
                </a:ext>
              </a:extLst>
            </p:cNvPr>
            <p:cNvGrpSpPr/>
            <p:nvPr/>
          </p:nvGrpSpPr>
          <p:grpSpPr>
            <a:xfrm>
              <a:off x="3909588" y="2336302"/>
              <a:ext cx="4987926" cy="2084712"/>
              <a:chOff x="2926632" y="-149921"/>
              <a:chExt cx="5744061" cy="1719929"/>
            </a:xfrm>
            <a:grpFill/>
          </p:grpSpPr>
          <p:sp>
            <p:nvSpPr>
              <p:cNvPr id="40" name="SB">
                <a:extLst>
                  <a:ext uri="{FF2B5EF4-FFF2-40B4-BE49-F238E27FC236}">
                    <a16:creationId xmlns:a16="http://schemas.microsoft.com/office/drawing/2014/main" id="{9C26485A-F920-4C3E-986A-B5622CB73CA0}"/>
                  </a:ext>
                </a:extLst>
              </p:cNvPr>
              <p:cNvSpPr/>
              <p:nvPr/>
            </p:nvSpPr>
            <p:spPr bwMode="auto">
              <a:xfrm>
                <a:off x="2926632" y="-149921"/>
                <a:ext cx="5744061" cy="1719929"/>
              </a:xfrm>
              <a:prstGeom prst="wedgeRoundRectCallout">
                <a:avLst>
                  <a:gd name="adj1" fmla="val -84061"/>
                  <a:gd name="adj2" fmla="val -51414"/>
                  <a:gd name="adj3" fmla="val 16667"/>
                </a:avLst>
              </a:prstGeom>
              <a:solidFill>
                <a:srgbClr val="DBDCD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Text Box 21">
                <a:extLst>
                  <a:ext uri="{FF2B5EF4-FFF2-40B4-BE49-F238E27FC236}">
                    <a16:creationId xmlns:a16="http://schemas.microsoft.com/office/drawing/2014/main" id="{262F2602-3B38-4055-8E02-575BE74E9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5072" y="-62489"/>
                <a:ext cx="4206062" cy="60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And why does </a:t>
                </a:r>
                <a:r>
                  <a:rPr lang="en-US" sz="2100" dirty="0" err="1"/>
                  <a:t>getArea</a:t>
                </a:r>
                <a:r>
                  <a:rPr lang="en-US" sz="2100" dirty="0"/>
                  <a:t>()</a:t>
                </a:r>
                <a:br>
                  <a:rPr lang="en-US" sz="2100" dirty="0"/>
                </a:br>
                <a:r>
                  <a:rPr lang="en-US" sz="2100" dirty="0"/>
                  <a:t>return zero?!?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028872-A2A6-4ABD-8555-CFEDED6EE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97" t="38935" r="5990" b="36841"/>
            <a:stretch/>
          </p:blipFill>
          <p:spPr>
            <a:xfrm>
              <a:off x="4112907" y="2421948"/>
              <a:ext cx="1302551" cy="1142528"/>
            </a:xfrm>
            <a:prstGeom prst="rect">
              <a:avLst/>
            </a:prstGeom>
            <a:grpFill/>
          </p:spPr>
        </p:pic>
      </p:grpSp>
      <p:sp>
        <p:nvSpPr>
          <p:cNvPr id="46" name="Text Box 21">
            <a:extLst>
              <a:ext uri="{FF2B5EF4-FFF2-40B4-BE49-F238E27FC236}">
                <a16:creationId xmlns:a16="http://schemas.microsoft.com/office/drawing/2014/main" id="{D7A05DF6-0141-4D51-98C4-156FDB9F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28" y="3264149"/>
            <a:ext cx="39437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what is the area of an “abstract” shape? Who knows!?!</a:t>
            </a:r>
            <a:br>
              <a:rPr lang="en-US" sz="2000" dirty="0"/>
            </a:br>
            <a:r>
              <a:rPr lang="en-US" sz="2000" dirty="0"/>
              <a:t>We’ll just assume it’s zero!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9CDB53F9-DE65-4BB1-A98F-CCD4D1BA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7" y="33623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as well as an updated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/>
              <a:t> function that </a:t>
            </a:r>
            <a:r>
              <a:rPr lang="en-US" sz="2000" dirty="0">
                <a:solidFill>
                  <a:srgbClr val="FF3300"/>
                </a:solidFill>
              </a:rPr>
              <a:t>overrides</a:t>
            </a:r>
            <a:r>
              <a:rPr lang="en-US" sz="2000" dirty="0"/>
              <a:t> the one from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. </a:t>
            </a:r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75BA5011-865E-4AE5-AD95-645549DF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908" y="2842684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Similarly,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and an updated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sz="2000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4" grpId="1"/>
      <p:bldP spid="407565" grpId="0"/>
      <p:bldP spid="407565" grpId="1"/>
      <p:bldP spid="407554" grpId="0" uiExpand="1" build="p"/>
      <p:bldP spid="407570" grpId="0"/>
      <p:bldP spid="2" grpId="0"/>
      <p:bldP spid="3" grpId="0"/>
      <p:bldP spid="28" grpId="0"/>
      <p:bldP spid="29" grpId="0"/>
      <p:bldP spid="6" grpId="0"/>
      <p:bldP spid="46" grpId="0"/>
      <p:bldP spid="46" grpId="1"/>
      <p:bldP spid="38" grpId="0" animBg="1"/>
      <p:bldP spid="38" grpId="1" animBg="1"/>
      <p:bldP spid="41" grpId="0" animBg="1"/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11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46338"/>
            <a:chOff x="384" y="624"/>
            <a:chExt cx="1680" cy="1541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49513"/>
            <a:chOff x="2784" y="576"/>
            <a:chExt cx="2880" cy="1543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1"/>
            <a:ext cx="4572000" cy="2446338"/>
            <a:chOff x="2832" y="2400"/>
            <a:chExt cx="2880" cy="1541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46338"/>
            <a:chOff x="384" y="624"/>
            <a:chExt cx="1680" cy="1541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49513"/>
            <a:chOff x="2784" y="576"/>
            <a:chExt cx="2880" cy="1543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1"/>
            <a:ext cx="4572000" cy="2446338"/>
            <a:chOff x="2832" y="2400"/>
            <a:chExt cx="2880" cy="1541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endParaRPr lang="en-US" sz="1200" dirty="0"/>
          </a:p>
          <a:p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189DF67D-F0F0-4316-BFC4-861E388E63DA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92A5DDC0-AF90-43C2-BDF8-1655D612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BF22C6F3-FFE9-4846-939C-9E5155B3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PrintPrice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“Cost is: $“;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x.getArea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 3.25;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690475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965112" y="1154113"/>
            <a:ext cx="813763" cy="4668837"/>
          </a:xfrm>
          <a:prstGeom prst="curvedConnector3">
            <a:avLst>
              <a:gd name="adj1" fmla="val 128092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14093E9-ECDB-47BF-AB60-E0FC265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014" y="57150"/>
            <a:ext cx="3707129" cy="1485990"/>
          </a:xfrm>
          <a:prstGeom prst="wedgeRoundRectCallout">
            <a:avLst>
              <a:gd name="adj1" fmla="val -43905"/>
              <a:gd name="adj2" fmla="val 90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Now the </a:t>
            </a:r>
            <a:r>
              <a:rPr lang="en-US" sz="2200" dirty="0" err="1"/>
              <a:t>PrintPrice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function can accept any type of </a:t>
            </a: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DBD15A-8619-449D-AE5C-926A8CB2E48F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52F017-3B5C-4B9A-BB2B-DDBF31839460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3355223" y="32766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  <a:endCxn id="410640" idx="1"/>
          </p:cNvCxnSpPr>
          <p:nvPr/>
        </p:nvCxnSpPr>
        <p:spPr bwMode="auto">
          <a:xfrm rot="5400000">
            <a:off x="2466722" y="4707190"/>
            <a:ext cx="2005014" cy="124907"/>
          </a:xfrm>
          <a:prstGeom prst="curvedConnector4">
            <a:avLst>
              <a:gd name="adj1" fmla="val 44299"/>
              <a:gd name="adj2" fmla="val 28301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  <a:endCxn id="4" idx="1"/>
          </p:cNvCxnSpPr>
          <p:nvPr/>
        </p:nvCxnSpPr>
        <p:spPr bwMode="auto">
          <a:xfrm rot="5400000">
            <a:off x="2212716" y="5031679"/>
            <a:ext cx="2616844" cy="21090"/>
          </a:xfrm>
          <a:prstGeom prst="curvedConnector4">
            <a:avLst>
              <a:gd name="adj1" fmla="val 45589"/>
              <a:gd name="adj2" fmla="val 118392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970406-40CA-4FF4-9442-3F6155A26DE5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47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49">
            <a:extLst>
              <a:ext uri="{FF2B5EF4-FFF2-40B4-BE49-F238E27FC236}">
                <a16:creationId xmlns:a16="http://schemas.microsoft.com/office/drawing/2014/main" id="{C13627DD-B1B4-4EFC-815C-3450058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769" y="3265485"/>
            <a:ext cx="4718217" cy="2218173"/>
          </a:xfrm>
          <a:prstGeom prst="wedgeRoundRectCallout">
            <a:avLst>
              <a:gd name="adj1" fmla="val -83279"/>
              <a:gd name="adj2" fmla="val -44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dirty="0"/>
              <a:t>When you call a </a:t>
            </a:r>
            <a:r>
              <a:rPr lang="en-US" sz="2800" dirty="0">
                <a:solidFill>
                  <a:srgbClr val="FF0000"/>
                </a:solidFill>
              </a:rPr>
              <a:t>virtual function</a:t>
            </a:r>
            <a:r>
              <a:rPr lang="en-US" sz="2800" dirty="0"/>
              <a:t>, C++ figures out the correct version to use and calls it automagically!</a:t>
            </a:r>
          </a:p>
        </p:txBody>
      </p:sp>
      <p:sp>
        <p:nvSpPr>
          <p:cNvPr id="56" name="AutoShape 39">
            <a:extLst>
              <a:ext uri="{FF2B5EF4-FFF2-40B4-BE49-F238E27FC236}">
                <a16:creationId xmlns:a16="http://schemas.microsoft.com/office/drawing/2014/main" id="{6423F9FB-D9A2-45FF-A5EB-EBEA75C2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96" y="2804716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rgbClr val="0070C0"/>
                </a:solidFill>
              </a:rPr>
              <a:t>Square</a:t>
            </a:r>
            <a:r>
              <a:rPr lang="en-US" sz="2200" dirty="0"/>
              <a:t> variable.”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8664B67C-8A6D-4252-A02A-6A79CAF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58" y="2256183"/>
            <a:ext cx="3707129" cy="1485990"/>
          </a:xfrm>
          <a:prstGeom prst="wedgeRoundRectCallout">
            <a:avLst>
              <a:gd name="adj1" fmla="val -36597"/>
              <a:gd name="adj2" fmla="val 8999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0070C0"/>
                </a:solidFill>
              </a:rPr>
              <a:t>Square’s</a:t>
            </a:r>
            <a:r>
              <a:rPr lang="en-US" sz="2200" dirty="0"/>
              <a:t> version of this function.”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7FDD-F00B-4798-81F6-4F5365BD2E50}"/>
              </a:ext>
            </a:extLst>
          </p:cNvPr>
          <p:cNvSpPr txBox="1"/>
          <p:nvPr/>
        </p:nvSpPr>
        <p:spPr>
          <a:xfrm>
            <a:off x="3510593" y="611981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3" name="AutoShape 39">
            <a:extLst>
              <a:ext uri="{FF2B5EF4-FFF2-40B4-BE49-F238E27FC236}">
                <a16:creationId xmlns:a16="http://schemas.microsoft.com/office/drawing/2014/main" id="{6AA45DE3-860A-4244-B2F0-34F52F8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725" y="2776625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</a:t>
            </a:r>
            <a:r>
              <a:rPr lang="en-US" sz="2200" dirty="0"/>
              <a:t> variable.”</a:t>
            </a:r>
          </a:p>
        </p:txBody>
      </p:sp>
      <p:sp>
        <p:nvSpPr>
          <p:cNvPr id="64" name="AutoShape 39">
            <a:extLst>
              <a:ext uri="{FF2B5EF4-FFF2-40B4-BE49-F238E27FC236}">
                <a16:creationId xmlns:a16="http://schemas.microsoft.com/office/drawing/2014/main" id="{F4CBB15D-2BC3-4615-AD6D-4E01139D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9" y="1808911"/>
            <a:ext cx="3707129" cy="1485990"/>
          </a:xfrm>
          <a:prstGeom prst="wedgeRoundRectCallout">
            <a:avLst>
              <a:gd name="adj1" fmla="val -9250"/>
              <a:gd name="adj2" fmla="val 11808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25 0.2074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0712 -0.3243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1622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25399 0.3034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51354 -0.00602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30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5" grpId="1" animBg="1"/>
      <p:bldP spid="65" grpId="2" animBg="1"/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66" grpId="0" animBg="1"/>
      <p:bldP spid="66" grpId="1" animBg="1"/>
      <p:bldP spid="66" grpId="2" animBg="1"/>
      <p:bldP spid="410672" grpId="0" animBg="1"/>
      <p:bldP spid="410672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  <p:bldP spid="62" grpId="0" animBg="1"/>
      <p:bldP spid="62" grpId="1" animBg="1"/>
      <p:bldP spid="56" grpId="0" animBg="1"/>
      <p:bldP spid="56" grpId="1" animBg="1"/>
      <p:bldP spid="56" grpId="2" animBg="1"/>
      <p:bldP spid="55" grpId="0" animBg="1"/>
      <p:bldP spid="55" grpId="1" animBg="1"/>
      <p:bldP spid="5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">
            <a:extLst>
              <a:ext uri="{FF2B5EF4-FFF2-40B4-BE49-F238E27FC236}">
                <a16:creationId xmlns:a16="http://schemas.microsoft.com/office/drawing/2014/main" id="{05ED97BF-8164-44D9-B5D4-E4092554004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C7BE48B5-234F-4F78-B895-A0DDA251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C3F32C37-4677-40AC-96CD-E316C4D64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14</a:t>
            </a:fld>
            <a:endParaRPr lang="en-US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273175" cy="611188"/>
            <a:chOff x="2062" y="3492"/>
            <a:chExt cx="802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536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769394" y="4433093"/>
            <a:ext cx="2049463" cy="6127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Shape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655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1C71A-4B94-4F42-914A-766B91835384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A70682-FDE0-4D20-8CFF-990A22487E17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FEB815-46AB-4B3F-BDFC-934F5C3F5F89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BD4F50BC-2C1B-4F38-997E-4FFA033B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92" y="2788841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 variable.”</a:t>
            </a:r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D1C583C-8AD6-4780-9ABC-71403813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2460626"/>
            <a:ext cx="3707129" cy="1485990"/>
          </a:xfrm>
          <a:prstGeom prst="wedgeRoundRectCallout">
            <a:avLst>
              <a:gd name="adj1" fmla="val -72791"/>
              <a:gd name="adj2" fmla="val 78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7030A0"/>
                </a:solidFill>
              </a:rPr>
              <a:t>Shape’s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526 0.205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5035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805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49513"/>
            <a:chOff x="2784" y="576"/>
            <a:chExt cx="2880" cy="1543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9"/>
            <a:ext cx="4572000" cy="2446338"/>
            <a:chOff x="2832" y="2400"/>
            <a:chExt cx="2880" cy="1541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FF0000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4D"/>
                </a:solidFill>
              </a:rPr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  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FF000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</a:t>
              </a:r>
              <a:r>
                <a:rPr lang="en-US" sz="1700" dirty="0">
                  <a:solidFill>
                    <a:srgbClr val="0070C0"/>
                  </a:solidFill>
                </a:rPr>
                <a:t> </a:t>
              </a:r>
              <a:r>
                <a:rPr lang="en-US" sz="1700" dirty="0" err="1">
                  <a:solidFill>
                    <a:srgbClr val="0070C0"/>
                  </a:solidFill>
                </a:rPr>
                <a:t>x.setSide</a:t>
              </a:r>
              <a:r>
                <a:rPr lang="en-US" sz="1700" dirty="0">
                  <a:solidFill>
                    <a:srgbClr val="0070C0"/>
                  </a:solidFill>
                </a:rPr>
                <a:t>(10);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Square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FF000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>
                <a:solidFill>
                  <a:srgbClr val="FF3300"/>
                </a:solidFill>
              </a:rPr>
              <a:t>!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0070C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Circle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en-US" sz="1700" dirty="0" err="1">
                  <a:solidFill>
                    <a:schemeClr val="accent1">
                      <a:lumMod val="50000"/>
                    </a:schemeClr>
                  </a:solidFill>
                </a:rPr>
                <a:t>x.setRadius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(10); </a:t>
              </a:r>
              <a:r>
                <a:rPr lang="en-US" sz="1700" dirty="0"/>
                <a:t>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17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that function.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18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With </a:t>
            </a:r>
            <a:r>
              <a:rPr lang="en-US" i="1" dirty="0"/>
              <a:t>polymorphism</a:t>
            </a:r>
            <a:r>
              <a:rPr lang="en-US" dirty="0"/>
              <a:t>, it’s possible to design and implement systems that are more easily </a:t>
            </a:r>
            <a:r>
              <a:rPr lang="en-US" i="1" dirty="0"/>
              <a:t>extensible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Today:</a:t>
            </a:r>
            <a:r>
              <a:rPr lang="en-US" dirty="0"/>
              <a:t> We define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006666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rgbClr val="00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Circle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Shape &amp;s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Tomorrow:</a:t>
            </a:r>
            <a:r>
              <a:rPr lang="en-US" dirty="0"/>
              <a:t> We define </a:t>
            </a:r>
            <a:r>
              <a:rPr lang="en-US" dirty="0">
                <a:solidFill>
                  <a:srgbClr val="FF0000"/>
                </a:solidFill>
              </a:rPr>
              <a:t>Parallelogram</a:t>
            </a:r>
            <a:r>
              <a:rPr lang="en-US" dirty="0"/>
              <a:t> and our </a:t>
            </a: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/>
              <a:t> function automatically works with it too!</a:t>
            </a:r>
          </a:p>
          <a:p>
            <a:endParaRPr lang="en-US" dirty="0"/>
          </a:p>
          <a:p>
            <a:r>
              <a:rPr lang="en-US" dirty="0"/>
              <a:t>Every time your program accesses an object through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base class reference or pointer</a:t>
            </a:r>
            <a:r>
              <a:rPr lang="en-US" dirty="0"/>
              <a:t>, </a:t>
            </a:r>
          </a:p>
          <a:p>
            <a:r>
              <a:rPr lang="en-US" dirty="0"/>
              <a:t>the referred-to object automatically behaves in an appropriate manner - </a:t>
            </a:r>
          </a:p>
          <a:p>
            <a:r>
              <a:rPr lang="en-US" dirty="0"/>
              <a:t>all without </a:t>
            </a:r>
            <a:r>
              <a:rPr lang="en-US" dirty="0">
                <a:solidFill>
                  <a:srgbClr val="6600CC"/>
                </a:solidFill>
              </a:rPr>
              <a:t>writing special code </a:t>
            </a:r>
            <a:r>
              <a:rPr lang="en-US" dirty="0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4138730" y="5088474"/>
            <a:ext cx="49138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WARNING</a:t>
            </a:r>
            <a:r>
              <a:rPr lang="en-US" sz="2000" dirty="0"/>
              <a:t>: When you omit the </a:t>
            </a:r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keyword, C++ can’t figure out the right version of the function to call…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58B6D62-0D10-49B4-BA28-92B966A0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22" y="6122175"/>
            <a:ext cx="4913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it just calls the version of the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function defined in the </a:t>
            </a:r>
            <a:r>
              <a:rPr lang="en-US" sz="2000" dirty="0">
                <a:solidFill>
                  <a:srgbClr val="FF0000"/>
                </a:solidFill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895601" cy="2438400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271963" y="2605089"/>
            <a:ext cx="4572000" cy="2446338"/>
            <a:chOff x="2832" y="2400"/>
            <a:chExt cx="2880" cy="1541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2803662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2803662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  <a:endCxn id="413714" idx="0"/>
          </p:cNvCxnSpPr>
          <p:nvPr/>
        </p:nvCxnSpPr>
        <p:spPr bwMode="auto">
          <a:xfrm rot="16200000" flipH="1">
            <a:off x="2628246" y="4595021"/>
            <a:ext cx="1962148" cy="2238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  <a:endCxn id="413723" idx="1"/>
          </p:cNvCxnSpPr>
          <p:nvPr/>
        </p:nvCxnSpPr>
        <p:spPr bwMode="auto">
          <a:xfrm rot="5400000">
            <a:off x="1851329" y="4902037"/>
            <a:ext cx="2804317" cy="451973"/>
          </a:xfrm>
          <a:prstGeom prst="curvedConnector4">
            <a:avLst>
              <a:gd name="adj1" fmla="val 46731"/>
              <a:gd name="adj2" fmla="val 15057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3406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395788" y="3644900"/>
            <a:ext cx="3775075" cy="350838"/>
            <a:chOff x="6192" y="3086"/>
            <a:chExt cx="2378" cy="2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63" y="1768889"/>
            <a:ext cx="2850662" cy="311150"/>
            <a:chOff x="6232" y="3086"/>
            <a:chExt cx="2539" cy="196"/>
          </a:xfrm>
          <a:solidFill>
            <a:srgbClr val="FFEFFF"/>
          </a:solidFill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2516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double </a:t>
              </a:r>
              <a:r>
                <a:rPr lang="en-US" sz="14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solidFill>
                    <a:srgbClr val="7030A0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394993" y="184785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C++: “I’m confused! Which version of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68" name="AutoShape 49">
            <a:extLst>
              <a:ext uri="{FF2B5EF4-FFF2-40B4-BE49-F238E27FC236}">
                <a16:creationId xmlns:a16="http://schemas.microsoft.com/office/drawing/2014/main" id="{F8E38628-2F7F-476A-B24C-2654B5D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8" y="185383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C++: “</a:t>
            </a:r>
            <a:r>
              <a:rPr lang="en-US" sz="2000" dirty="0" err="1"/>
              <a:t>Grrrrr</a:t>
            </a:r>
            <a:r>
              <a:rPr lang="en-US" sz="2000" dirty="0"/>
              <a:t>! Here we go again! Which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6E96DB3-9AE0-4967-B914-4A13E0A83BEA}"/>
              </a:ext>
            </a:extLst>
          </p:cNvPr>
          <p:cNvSpPr/>
          <p:nvPr/>
        </p:nvSpPr>
        <p:spPr bwMode="auto">
          <a:xfrm rot="19124794">
            <a:off x="2389937" y="264738"/>
            <a:ext cx="2313746" cy="1419199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VIRTUAL!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7" grpId="0"/>
      <p:bldP spid="62" grpId="0"/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uiExpand="1" build="p" animBg="1"/>
      <p:bldP spid="413745" grpId="1" build="allAtOnce" animBg="1"/>
      <p:bldP spid="68" grpId="0" uiExpand="1" build="p" animBg="1"/>
      <p:bldP spid="68" grpId="1" build="allAtOnce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5370" y="1180708"/>
            <a:ext cx="6386259" cy="5639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08" y="1138771"/>
            <a:ext cx="66731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You may pass Students and Profs to a function </a:t>
            </a:r>
            <a:r>
              <a:rPr lang="en-US" sz="1900" dirty="0">
                <a:solidFill>
                  <a:srgbClr val="FF0000"/>
                </a:solidFill>
              </a:rPr>
              <a:t>f</a:t>
            </a:r>
            <a:r>
              <a:rPr lang="en-US" sz="1900" dirty="0">
                <a:solidFill>
                  <a:schemeClr val="tx1"/>
                </a:solidFill>
              </a:rPr>
              <a:t> that accepts Persons. If </a:t>
            </a:r>
            <a:r>
              <a:rPr lang="en-US" sz="1900" dirty="0">
                <a:solidFill>
                  <a:srgbClr val="FF0000"/>
                </a:solidFill>
              </a:rPr>
              <a:t>f</a:t>
            </a:r>
            <a:r>
              <a:rPr lang="en-US" sz="1900" dirty="0">
                <a:solidFill>
                  <a:schemeClr val="tx1"/>
                </a:solidFill>
              </a:rPr>
              <a:t> calls their methods, each will behave not as a Person, but in its own </a:t>
            </a:r>
            <a:r>
              <a:rPr lang="en-US" sz="1900">
                <a:solidFill>
                  <a:schemeClr val="tx1"/>
                </a:solidFill>
              </a:rPr>
              <a:t>specialized way. </a:t>
            </a:r>
            <a:endParaRPr lang="en-US" sz="19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2EC1650-75EC-4885-B5A5-4FB3B65250AB}"/>
              </a:ext>
            </a:extLst>
          </p:cNvPr>
          <p:cNvSpPr/>
          <p:nvPr/>
        </p:nvSpPr>
        <p:spPr bwMode="auto">
          <a:xfrm>
            <a:off x="294743" y="2390283"/>
            <a:ext cx="2066590" cy="1452782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class Person {</a:t>
            </a:r>
            <a:b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lang="en-US" sz="1800" dirty="0">
                <a:solidFill>
                  <a:srgbClr val="0070C0"/>
                </a:solidFill>
              </a:rPr>
              <a:t>public: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  string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getName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  string talk()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70C0"/>
                </a:solidFill>
              </a:rPr>
              <a:t>};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FCA0EE-82DF-41AA-9362-E79E5380CDFA}"/>
              </a:ext>
            </a:extLst>
          </p:cNvPr>
          <p:cNvGrpSpPr/>
          <p:nvPr/>
        </p:nvGrpSpPr>
        <p:grpSpPr>
          <a:xfrm>
            <a:off x="2438199" y="2304162"/>
            <a:ext cx="5207742" cy="2077492"/>
            <a:chOff x="3527758" y="3297064"/>
            <a:chExt cx="4927120" cy="24284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5CE58C-5DEA-4F77-A116-EA66EED63F28}"/>
                </a:ext>
              </a:extLst>
            </p:cNvPr>
            <p:cNvSpPr/>
            <p:nvPr/>
          </p:nvSpPr>
          <p:spPr bwMode="auto">
            <a:xfrm>
              <a:off x="3588628" y="3317796"/>
              <a:ext cx="3730570" cy="2027622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C2751A-EC62-464E-BFDE-6C48BFC53A73}"/>
                </a:ext>
              </a:extLst>
            </p:cNvPr>
            <p:cNvSpPr txBox="1"/>
            <p:nvPr/>
          </p:nvSpPr>
          <p:spPr>
            <a:xfrm>
              <a:off x="3527758" y="3297064"/>
              <a:ext cx="4927120" cy="242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u="sng" dirty="0">
                  <a:solidFill>
                    <a:srgbClr val="7030A0"/>
                  </a:solidFill>
                </a:rPr>
                <a:t>class Student: public Person {</a:t>
              </a:r>
            </a:p>
            <a:p>
              <a:pPr algn="l"/>
              <a:r>
                <a:rPr lang="en-US" sz="1800" dirty="0">
                  <a:solidFill>
                    <a:srgbClr val="7030A0"/>
                  </a:solidFill>
                </a:rPr>
                <a:t>   string talk() { return “Go bruins!”;</a:t>
              </a:r>
              <a:r>
                <a:rPr lang="en-US" sz="1100" dirty="0">
                  <a:solidFill>
                    <a:srgbClr val="7030A0"/>
                  </a:solidFill>
                </a:rPr>
                <a:t> </a:t>
              </a:r>
              <a:r>
                <a:rPr lang="en-US" sz="1800" dirty="0">
                  <a:solidFill>
                    <a:srgbClr val="7030A0"/>
                  </a:solidFill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7030A0"/>
                  </a:solidFill>
                </a:rPr>
                <a:t>};</a:t>
              </a:r>
            </a:p>
            <a:p>
              <a:pPr algn="l"/>
              <a:endParaRPr lang="en-US" sz="7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u="sng" dirty="0">
                  <a:solidFill>
                    <a:schemeClr val="accent5">
                      <a:lumMod val="50000"/>
                    </a:schemeClr>
                  </a:solidFill>
                </a:rPr>
                <a:t>class Prof: public Person {</a:t>
              </a:r>
            </a:p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   string talk() { return “Pop quiz!”; }</a:t>
              </a:r>
            </a:p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};</a:t>
              </a:r>
            </a:p>
            <a:p>
              <a:pPr algn="l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7">
            <a:extLst>
              <a:ext uri="{FF2B5EF4-FFF2-40B4-BE49-F238E27FC236}">
                <a16:creationId xmlns:a16="http://schemas.microsoft.com/office/drawing/2014/main" id="{8F77C86E-DDDB-458C-BEF0-7AF3E533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00" y="4122870"/>
            <a:ext cx="6140820" cy="259343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j-lt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AskPersonToTalk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Person &amp;p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{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p.getName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() &lt;&lt; “ says “ &lt;&lt;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p.talk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();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/>
            <a:endParaRPr lang="en-US" sz="6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int main() {</a:t>
            </a:r>
          </a:p>
          <a:p>
            <a:pPr algn="l"/>
            <a:r>
              <a:rPr lang="en-US" sz="1800" dirty="0">
                <a:solidFill>
                  <a:srgbClr val="7030A0"/>
                </a:solidFill>
                <a:latin typeface="+mj-lt"/>
              </a:rPr>
              <a:t>  Student stud(“Sam”)</a:t>
            </a:r>
            <a:r>
              <a:rPr lang="en-US" sz="1800" dirty="0">
                <a:latin typeface="+mj-lt"/>
              </a:rPr>
              <a:t>;  </a:t>
            </a:r>
          </a:p>
          <a:p>
            <a:pPr algn="l"/>
            <a:r>
              <a:rPr lang="en-US" sz="1800" dirty="0">
                <a:latin typeface="+mj-lt"/>
              </a:rPr>
              <a:t>  </a:t>
            </a:r>
            <a:r>
              <a:rPr lang="en-US" sz="1800" dirty="0" err="1">
                <a:latin typeface="+mj-lt"/>
              </a:rPr>
              <a:t>AskPersonToTalk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+mj-lt"/>
              </a:rPr>
              <a:t>stud</a:t>
            </a:r>
            <a:r>
              <a:rPr lang="en-US" sz="1800" dirty="0">
                <a:latin typeface="+mj-lt"/>
              </a:rPr>
              <a:t>); // Prints “Sam says </a:t>
            </a:r>
            <a:r>
              <a:rPr lang="en-US" sz="1800" dirty="0">
                <a:solidFill>
                  <a:srgbClr val="7030A0"/>
                </a:solidFill>
                <a:latin typeface="+mj-lt"/>
              </a:rPr>
              <a:t>Go Bruins!</a:t>
            </a:r>
            <a:r>
              <a:rPr lang="en-US" sz="1800" dirty="0">
                <a:latin typeface="+mj-lt"/>
              </a:rPr>
              <a:t>”</a:t>
            </a:r>
          </a:p>
          <a:p>
            <a:pPr algn="l"/>
            <a:r>
              <a:rPr lang="en-US" sz="1800" dirty="0">
                <a:latin typeface="+mj-lt"/>
              </a:rPr>
              <a:t>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Professor prof(“Juan”); 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  </a:t>
            </a:r>
            <a:r>
              <a:rPr lang="en-US" sz="1800" dirty="0" err="1">
                <a:latin typeface="+mj-lt"/>
              </a:rPr>
              <a:t>AskPersonToTalk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prof</a:t>
            </a:r>
            <a:r>
              <a:rPr lang="en-US" sz="1800" dirty="0">
                <a:latin typeface="+mj-lt"/>
              </a:rPr>
              <a:t>); // Prints “Juan says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Pop Quiz!</a:t>
            </a:r>
            <a:r>
              <a:rPr lang="en-US" sz="1800" dirty="0">
                <a:latin typeface="+mj-lt"/>
              </a:rPr>
              <a:t>”</a:t>
            </a:r>
          </a:p>
          <a:p>
            <a:pPr algn="l"/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DE8901D3-C318-49E6-AA26-5D3139BF1DFC}"/>
              </a:ext>
            </a:extLst>
          </p:cNvPr>
          <p:cNvSpPr/>
          <p:nvPr/>
        </p:nvSpPr>
        <p:spPr bwMode="auto">
          <a:xfrm rot="21353533">
            <a:off x="4059997" y="3688811"/>
            <a:ext cx="3328836" cy="700391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Looks like just a person…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26B0F37-430D-40A6-8820-163EEFBDBCB9}"/>
              </a:ext>
            </a:extLst>
          </p:cNvPr>
          <p:cNvSpPr/>
          <p:nvPr/>
        </p:nvSpPr>
        <p:spPr bwMode="auto">
          <a:xfrm rot="436639">
            <a:off x="4918871" y="4546612"/>
            <a:ext cx="3931725" cy="700391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But 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ehaves like a Prof/Student!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8F9131F4-A516-4D49-AE43-17B8193F5069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r>
              <a:rPr lang="en-US" sz="1600" dirty="0"/>
              <a:t>Video games, where each monster behaves in its own way when asked to attack(), circuit simulations, etc.</a:t>
            </a:r>
          </a:p>
        </p:txBody>
      </p:sp>
    </p:spTree>
    <p:extLst>
      <p:ext uri="{BB962C8B-B14F-4D97-AF65-F5344CB8AC3E}">
        <p14:creationId xmlns:p14="http://schemas.microsoft.com/office/powerpoint/2010/main" val="1778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2" grpId="0" animBg="1"/>
      <p:bldP spid="52" grpId="0" uiExpand="1" build="p" animBg="1"/>
      <p:bldP spid="2" grpId="0" animBg="1"/>
      <p:bldP spid="2" grpId="1" animBg="1"/>
      <p:bldP spid="3" grpId="0" animBg="1"/>
      <p:bldP spid="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should you use the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397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expect to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in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(for clarity; not </a:t>
            </a:r>
            <a:r>
              <a:rPr lang="en-US" dirty="0" err="1">
                <a:latin typeface="Comic Sans MS" pitchFamily="66" charset="0"/>
              </a:rPr>
              <a:t>req’d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Always 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for the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destructor</a:t>
            </a:r>
            <a:r>
              <a:rPr lang="en-US" dirty="0">
                <a:latin typeface="Comic Sans MS" pitchFamily="66" charset="0"/>
              </a:rPr>
              <a:t>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(&amp; in your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for clarity).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 dirty="0">
                <a:latin typeface="Comic Sans MS" pitchFamily="66" charset="0"/>
              </a:rPr>
              <a:t> have a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 dirty="0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21</a:t>
            </a:fld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50172" y="3901853"/>
            <a:ext cx="3556690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693037" y="4234775"/>
            <a:ext cx="39007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Polymorphism works with pointers too!  Let’s see!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Clearly, we can use a </a:t>
            </a:r>
            <a:r>
              <a:rPr lang="en-US" sz="2200" dirty="0">
                <a:solidFill>
                  <a:srgbClr val="0070C0"/>
                </a:solidFill>
              </a:rPr>
              <a:t>Politician pointer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 access a </a:t>
            </a:r>
            <a:r>
              <a:rPr lang="en-US" sz="2200" dirty="0">
                <a:solidFill>
                  <a:srgbClr val="0070C0"/>
                </a:solidFill>
              </a:rPr>
              <a:t>Politician variable...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99426AF-6433-417D-8604-21C8109F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36" y="3901853"/>
            <a:ext cx="34932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jack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*p;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&amp;jack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tellALie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D16FA7-C354-44FB-B98A-010D42A2B1C2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E1BE5537-1FD6-4E00-A7C1-7E5D15219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82106C2-1245-44E3-A15C-6F7F63B1D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B2C1714A-158E-43B5-822A-6FBCB965A15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E24D61DE-1C9D-4D25-B106-632EB6A39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057C04FB-300A-4682-AFDC-7C906C3A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5" grpId="0" uiExpand="1" build="p"/>
      <p:bldP spid="1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486FBF6-DB69-436E-899E-F9A70CF2456A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CADA1427-20DD-4C67-9464-03062897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EDCAB3BE-CF41-4ED9-AD0D-BAA9B9E3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46AC7D72-61D7-4F94-9EB5-2963AA76C56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39E8BEE5-D780-49AC-ABAB-3378A3BE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3FA2DACF-973B-4A08-98A8-6B4397D93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22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051470" y="4281026"/>
            <a:ext cx="48082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905580" y="5248084"/>
            <a:ext cx="510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we may point to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057729" y="5112022"/>
            <a:ext cx="4929110" cy="1466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161062" y="5248084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general, you may point a </a:t>
            </a:r>
            <a:r>
              <a:rPr lang="en-US" dirty="0">
                <a:solidFill>
                  <a:srgbClr val="7030A0"/>
                </a:solidFill>
              </a:rPr>
              <a:t>superclass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 err="1">
                <a:solidFill>
                  <a:srgbClr val="0070C0"/>
                </a:solidFill>
              </a:rPr>
              <a:t>subclassed</a:t>
            </a:r>
            <a:r>
              <a:rPr lang="en-US" dirty="0">
                <a:solidFill>
                  <a:schemeClr val="tx1"/>
                </a:solidFill>
              </a:rPr>
              <a:t> variable. 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4623762-97F8-43C0-8827-51DC1635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carey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Person *p;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&amp;carey;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OK????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getName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11352-0568-49D1-8795-452988D48C3D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06E7F77-8B67-4A69-A08B-F4D5BB4EA22A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A2FE4-DCA0-4975-84EE-0F526439733D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5B1C08-B169-452F-ADC1-7ED8E3BA1B7E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13D159DB-E19B-4DA7-826D-26BD1E0B3D1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360214-E93D-4EE3-A51A-F65BD0DA8198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B11F2435-8172-40C9-B868-7836C34F96E2}"/>
              </a:ext>
            </a:extLst>
          </p:cNvPr>
          <p:cNvSpPr/>
          <p:nvPr/>
        </p:nvSpPr>
        <p:spPr bwMode="auto">
          <a:xfrm rot="1847786">
            <a:off x="2025994" y="4817719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9D1FAF-3E30-4153-8B8F-CE6A7097E1A5}"/>
              </a:ext>
            </a:extLst>
          </p:cNvPr>
          <p:cNvGrpSpPr/>
          <p:nvPr/>
        </p:nvGrpSpPr>
        <p:grpSpPr>
          <a:xfrm>
            <a:off x="1564613" y="3559344"/>
            <a:ext cx="2270760" cy="944880"/>
            <a:chOff x="685800" y="99546"/>
            <a:chExt cx="2270760" cy="944880"/>
          </a:xfrm>
        </p:grpSpPr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50386EDA-966E-40D7-893D-49AA6491AFE8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98FC26-36BC-45C4-A429-33661544A912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</a:t>
              </a:r>
            </a:p>
          </p:txBody>
        </p:sp>
      </p:grpSp>
      <p:sp>
        <p:nvSpPr>
          <p:cNvPr id="40" name="AutoShape 49">
            <a:extLst>
              <a:ext uri="{FF2B5EF4-FFF2-40B4-BE49-F238E27FC236}">
                <a16:creationId xmlns:a16="http://schemas.microsoft.com/office/drawing/2014/main" id="{6008D34D-8402-4F97-92E0-768970EB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927" y="-22712"/>
            <a:ext cx="2758802" cy="1058714"/>
          </a:xfrm>
          <a:prstGeom prst="wedgeRoundRectCallout">
            <a:avLst>
              <a:gd name="adj1" fmla="val 89486"/>
              <a:gd name="adj2" fmla="val 55003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 inherits everything that a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DA977-7687-4043-A045-D8F3CAF36171}"/>
              </a:ext>
            </a:extLst>
          </p:cNvPr>
          <p:cNvSpPr/>
          <p:nvPr/>
        </p:nvSpPr>
        <p:spPr>
          <a:xfrm>
            <a:off x="4926096" y="609946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has!</a:t>
            </a:r>
          </a:p>
        </p:txBody>
      </p:sp>
      <p:sp>
        <p:nvSpPr>
          <p:cNvPr id="41" name="AutoShape 49">
            <a:extLst>
              <a:ext uri="{FF2B5EF4-FFF2-40B4-BE49-F238E27FC236}">
                <a16:creationId xmlns:a16="http://schemas.microsoft.com/office/drawing/2014/main" id="{A3882482-4552-4C61-8838-29A12A9B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35" y="2519767"/>
            <a:ext cx="3946578" cy="1295422"/>
          </a:xfrm>
          <a:prstGeom prst="wedgeRoundRectCallout">
            <a:avLst>
              <a:gd name="adj1" fmla="val -65378"/>
              <a:gd name="adj2" fmla="val 165713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So we can use a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pointer to focus on just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parts of the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2349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5417 0.0421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14531 0.1224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6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18 0.2090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416775" grpId="0"/>
      <p:bldP spid="416776" grpId="0" animBg="1"/>
      <p:bldP spid="416777" grpId="0"/>
      <p:bldP spid="17" grpId="0" uiExpand="1" build="p"/>
      <p:bldP spid="6" grpId="0" animBg="1"/>
      <p:bldP spid="6" grpId="2" animBg="1"/>
      <p:bldP spid="6" grpId="3" animBg="1"/>
      <p:bldP spid="40" grpId="0" animBg="1"/>
      <p:bldP spid="40" grpId="1" animBg="1"/>
      <p:bldP spid="40" grpId="2" animBg="1"/>
      <p:bldP spid="2" grpId="0"/>
      <p:bldP spid="2" grpId="1"/>
      <p:bldP spid="41" grpId="0" animBg="1"/>
      <p:bldP spid="41" grpId="2" animBg="1"/>
      <p:bldP spid="41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23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3994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3860867" y="5290286"/>
            <a:ext cx="51022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Answer: </a:t>
            </a:r>
            <a:r>
              <a:rPr lang="en-US" sz="2200" dirty="0">
                <a:solidFill>
                  <a:srgbClr val="FF0000"/>
                </a:solidFill>
              </a:rPr>
              <a:t>NO! </a:t>
            </a:r>
            <a:r>
              <a:rPr lang="en-US" sz="2200" dirty="0">
                <a:solidFill>
                  <a:schemeClr val="tx1"/>
                </a:solidFill>
              </a:rPr>
              <a:t>David is not a </a:t>
            </a:r>
            <a:r>
              <a:rPr lang="en-US" sz="2200" dirty="0">
                <a:solidFill>
                  <a:srgbClr val="47A2D6"/>
                </a:solidFill>
              </a:rPr>
              <a:t>Politician</a:t>
            </a:r>
            <a:r>
              <a:rPr lang="en-US" sz="2200" dirty="0">
                <a:solidFill>
                  <a:schemeClr val="tx1"/>
                </a:solidFill>
              </a:rPr>
              <a:t> so we can’t treat him like one!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It’s not allowed.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E3D1A9-1FBD-4FC2-BDDC-EBFD04D98F13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429067" name="Rectangle 11"/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8" name="Rectangle 12"/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CB4F430-B215-4A8E-8950-4F859D8B8A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8BA0877-AB4B-494E-8ECC-26D4B7A2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87C243FA-8260-4DF8-A9B7-201AE8FD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1C7AB076-02CA-4C85-9617-CCA3820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Person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david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david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OK????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...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B3CB7-CCF8-4261-A7E9-49053E4CE62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83E5827-D15D-4B7C-ADE2-CBCE0A77BAD9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96B39-D1D6-41AC-95CF-0ECC165206D6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352211-36C8-45E3-883D-7E52FBEBEE6B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321365DD-6E7C-4414-A739-BD8BD79133C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6BC1A7-0F7A-43DC-A90C-485BD5C2FC6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8CB578-2580-4C9F-B091-A6E153E93933}"/>
              </a:ext>
            </a:extLst>
          </p:cNvPr>
          <p:cNvGrpSpPr/>
          <p:nvPr/>
        </p:nvGrpSpPr>
        <p:grpSpPr>
          <a:xfrm>
            <a:off x="1458125" y="3586721"/>
            <a:ext cx="2270760" cy="944880"/>
            <a:chOff x="685800" y="99546"/>
            <a:chExt cx="2270760" cy="944880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D4A3C148-9496-4C0F-94B3-8390F886179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F7945-6056-49C2-B05C-27B2E7B9D489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87BE44-78FE-4953-B2A4-131F71E35398}"/>
              </a:ext>
            </a:extLst>
          </p:cNvPr>
          <p:cNvCxnSpPr/>
          <p:nvPr/>
        </p:nvCxnSpPr>
        <p:spPr bwMode="auto">
          <a:xfrm flipH="1">
            <a:off x="1191091" y="5318221"/>
            <a:ext cx="99060" cy="239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D030FF-9258-45C0-B3CE-BE98E9C4D937}"/>
              </a:ext>
            </a:extLst>
          </p:cNvPr>
          <p:cNvSpPr/>
          <p:nvPr/>
        </p:nvSpPr>
        <p:spPr>
          <a:xfrm>
            <a:off x="3886847" y="5292866"/>
            <a:ext cx="5131184" cy="1565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More generally, you must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chemeClr val="tx1"/>
                </a:solidFill>
              </a:rPr>
              <a:t> point a </a:t>
            </a:r>
            <a:r>
              <a:rPr lang="en-US" dirty="0">
                <a:solidFill>
                  <a:srgbClr val="0070C0"/>
                </a:solidFill>
              </a:rPr>
              <a:t>subclass pointer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a </a:t>
            </a:r>
            <a:r>
              <a:rPr lang="en-US" dirty="0">
                <a:solidFill>
                  <a:srgbClr val="7030A0"/>
                </a:solidFill>
              </a:rPr>
              <a:t>superclass variable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886847" y="4328478"/>
            <a:ext cx="5123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3A3E444-8B91-4F7E-8091-7909C4888DD0}"/>
              </a:ext>
            </a:extLst>
          </p:cNvPr>
          <p:cNvSpPr/>
          <p:nvPr/>
        </p:nvSpPr>
        <p:spPr bwMode="auto">
          <a:xfrm>
            <a:off x="2650365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variable</a:t>
            </a:r>
          </a:p>
        </p:txBody>
      </p:sp>
      <p:sp>
        <p:nvSpPr>
          <p:cNvPr id="32" name="AutoShape 49">
            <a:extLst>
              <a:ext uri="{FF2B5EF4-FFF2-40B4-BE49-F238E27FC236}">
                <a16:creationId xmlns:a16="http://schemas.microsoft.com/office/drawing/2014/main" id="{9A84BB5F-3F77-4FB5-94C8-2138E2BE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10" y="3099830"/>
            <a:ext cx="3867780" cy="1143001"/>
          </a:xfrm>
          <a:prstGeom prst="wedgeRoundRectCallout">
            <a:avLst>
              <a:gd name="adj1" fmla="val -44673"/>
              <a:gd name="adj2" fmla="val 97379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David is a </a:t>
            </a:r>
            <a:r>
              <a:rPr lang="en-US" sz="2000" dirty="0" err="1"/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variable, and lacks the seedy parts found just in the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0BA8C-3984-4EF5-99F7-2E607765BEDA}"/>
              </a:ext>
            </a:extLst>
          </p:cNvPr>
          <p:cNvSpPr/>
          <p:nvPr/>
        </p:nvSpPr>
        <p:spPr>
          <a:xfrm>
            <a:off x="2443020" y="5238042"/>
            <a:ext cx="1384274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// NO!!</a:t>
            </a:r>
            <a:endParaRPr lang="en-US" sz="2000" dirty="0"/>
          </a:p>
        </p:txBody>
      </p:sp>
      <p:sp>
        <p:nvSpPr>
          <p:cNvPr id="35" name="AutoShape 49">
            <a:extLst>
              <a:ext uri="{FF2B5EF4-FFF2-40B4-BE49-F238E27FC236}">
                <a16:creationId xmlns:a16="http://schemas.microsoft.com/office/drawing/2014/main" id="{D4BD43CF-6A92-4B5B-ACB3-A70605BD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4" y="2413135"/>
            <a:ext cx="2240085" cy="1416846"/>
          </a:xfrm>
          <a:prstGeom prst="wedgeRoundRectCallout">
            <a:avLst>
              <a:gd name="adj1" fmla="val 2226"/>
              <a:gd name="adj2" fmla="val 159169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So we can’t treat him like a </a:t>
            </a:r>
            <a:r>
              <a:rPr lang="en-US" sz="2000" dirty="0">
                <a:solidFill>
                  <a:srgbClr val="00B0F0"/>
                </a:solidFill>
              </a:rPr>
              <a:t>Politician</a:t>
            </a:r>
            <a:r>
              <a:rPr lang="en-US" sz="2000" dirty="0"/>
              <a:t> – he’s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one!!</a:t>
            </a:r>
          </a:p>
        </p:txBody>
      </p:sp>
    </p:spTree>
    <p:extLst>
      <p:ext uri="{BB962C8B-B14F-4D97-AF65-F5344CB8AC3E}">
        <p14:creationId xmlns:p14="http://schemas.microsoft.com/office/powerpoint/2010/main" val="33846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15 L 0.3125 -0.430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23 0.0192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94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24566 0.2046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023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uiExpand="1" build="p"/>
      <p:bldP spid="34" grpId="0" uiExpand="1" build="p"/>
      <p:bldP spid="4" grpId="0" animBg="1"/>
      <p:bldP spid="429062" grpId="0"/>
      <p:bldP spid="27" grpId="0" animBg="1"/>
      <p:bldP spid="27" grpId="1" animBg="1"/>
      <p:bldP spid="27" grpId="2" animBg="1"/>
      <p:bldP spid="27" grpId="3" animBg="1"/>
      <p:bldP spid="32" grpId="0" animBg="1"/>
      <p:bldP spid="32" grpId="1" animBg="1"/>
      <p:bldP spid="32" grpId="2" animBg="1"/>
      <p:bldP spid="5" grpId="0" animBg="1"/>
      <p:bldP spid="35" grpId="0" animBg="1"/>
      <p:bldP spid="3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7880"/>
            <a:ext cx="7772400" cy="1143000"/>
          </a:xfrm>
        </p:spPr>
        <p:txBody>
          <a:bodyPr/>
          <a:lstStyle/>
          <a:p>
            <a:r>
              <a:rPr lang="en-US" sz="3600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146667" y="646083"/>
            <a:ext cx="52824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In this example, we’ll use a </a:t>
            </a:r>
            <a:r>
              <a:rPr lang="en-US" sz="2000" dirty="0">
                <a:solidFill>
                  <a:srgbClr val="7030A0"/>
                </a:solidFill>
              </a:rPr>
              <a:t>Shape pointer </a:t>
            </a:r>
            <a:r>
              <a:rPr lang="en-US" sz="2000" dirty="0"/>
              <a:t>to point to either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440560" y="1692845"/>
            <a:ext cx="5765896" cy="4524375"/>
            <a:chOff x="-159" y="1388"/>
            <a:chExt cx="3916" cy="2850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569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3916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</a:p>
            <a:p>
              <a:pPr indent="457200" algn="l" eaLnBrk="0" hangingPunct="0"/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    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 *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“Pick 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“Your shape’s area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20714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7106622" y="1276786"/>
            <a:ext cx="1890713" cy="461963"/>
            <a:chOff x="4365" y="2238"/>
            <a:chExt cx="1191" cy="291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4365" y="2238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1686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20146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20714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24037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23712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23632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663708" y="848068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221769" y="873026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Pick 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,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8196" y="603603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52166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C28A79-7CAD-4725-BBF9-FF6E777D1DD1}"/>
              </a:ext>
            </a:extLst>
          </p:cNvPr>
          <p:cNvSpPr/>
          <p:nvPr/>
        </p:nvSpPr>
        <p:spPr bwMode="auto">
          <a:xfrm>
            <a:off x="37026" y="3523066"/>
            <a:ext cx="5157857" cy="1776430"/>
          </a:xfrm>
          <a:prstGeom prst="rect">
            <a:avLst/>
          </a:prstGeom>
          <a:solidFill>
            <a:srgbClr val="CCFFCC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20714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Your shape’s area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22246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A22B2CF-6B09-42E0-81A5-576FAF0C3730}"/>
              </a:ext>
            </a:extLst>
          </p:cNvPr>
          <p:cNvSpPr/>
          <p:nvPr/>
        </p:nvSpPr>
        <p:spPr bwMode="auto">
          <a:xfrm rot="831678">
            <a:off x="2080927" y="2832703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461392-7D25-49C0-8042-A309A6703C65}"/>
              </a:ext>
            </a:extLst>
          </p:cNvPr>
          <p:cNvGrpSpPr/>
          <p:nvPr/>
        </p:nvGrpSpPr>
        <p:grpSpPr>
          <a:xfrm rot="3628250">
            <a:off x="1989808" y="1526979"/>
            <a:ext cx="1591046" cy="1357825"/>
            <a:chOff x="685800" y="-313399"/>
            <a:chExt cx="1591046" cy="1357825"/>
          </a:xfrm>
        </p:grpSpPr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1D3EAE15-C8FA-42CE-872A-26ED1971223F}"/>
                </a:ext>
              </a:extLst>
            </p:cNvPr>
            <p:cNvSpPr/>
            <p:nvPr/>
          </p:nvSpPr>
          <p:spPr bwMode="auto">
            <a:xfrm rot="16200000">
              <a:off x="808508" y="-423912"/>
              <a:ext cx="1345630" cy="1591046"/>
            </a:xfrm>
            <a:prstGeom prst="leftArrow">
              <a:avLst>
                <a:gd name="adj1" fmla="val 41275"/>
                <a:gd name="adj2" fmla="val 50000"/>
              </a:avLst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F3A175-9301-457D-BBFD-23738D3E3C57}"/>
                </a:ext>
              </a:extLst>
            </p:cNvPr>
            <p:cNvSpPr txBox="1"/>
            <p:nvPr/>
          </p:nvSpPr>
          <p:spPr>
            <a:xfrm rot="16200000">
              <a:off x="927713" y="-63330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2F0094-DEB9-4DB6-B9EF-2B96B5FEEBB3}"/>
              </a:ext>
            </a:extLst>
          </p:cNvPr>
          <p:cNvGrpSpPr/>
          <p:nvPr/>
        </p:nvGrpSpPr>
        <p:grpSpPr>
          <a:xfrm>
            <a:off x="4926551" y="1927029"/>
            <a:ext cx="5204763" cy="2572604"/>
            <a:chOff x="4775850" y="1782887"/>
            <a:chExt cx="5204763" cy="25726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F1DC06-04F2-4AB5-9431-08E786CF1803}"/>
                </a:ext>
              </a:extLst>
            </p:cNvPr>
            <p:cNvGrpSpPr/>
            <p:nvPr/>
          </p:nvGrpSpPr>
          <p:grpSpPr>
            <a:xfrm>
              <a:off x="5408613" y="1901215"/>
              <a:ext cx="4572000" cy="2454276"/>
              <a:chOff x="4349750" y="1591246"/>
              <a:chExt cx="4572000" cy="2454276"/>
            </a:xfrm>
          </p:grpSpPr>
          <p:grpSp>
            <p:nvGrpSpPr>
              <p:cNvPr id="418854" name="Group 38"/>
              <p:cNvGrpSpPr>
                <a:grpSpLocks/>
              </p:cNvGrpSpPr>
              <p:nvPr/>
            </p:nvGrpSpPr>
            <p:grpSpPr bwMode="auto">
              <a:xfrm>
                <a:off x="4349750" y="1591246"/>
                <a:ext cx="4572000" cy="2454276"/>
                <a:chOff x="2784" y="573"/>
                <a:chExt cx="2880" cy="1546"/>
              </a:xfrm>
            </p:grpSpPr>
            <p:sp>
              <p:nvSpPr>
                <p:cNvPr id="418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2810" y="573"/>
                  <a:ext cx="2784" cy="15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8856" name="Rectangle 40"/>
                <p:cNvSpPr>
                  <a:spLocks noChangeArrowheads="1"/>
                </p:cNvSpPr>
                <p:nvPr/>
              </p:nvSpPr>
              <p:spPr bwMode="auto">
                <a:xfrm>
                  <a:off x="2784" y="578"/>
                  <a:ext cx="2880" cy="15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class 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Square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: public </a:t>
                  </a:r>
                  <a:r>
                    <a:rPr lang="en-US" sz="1700" b="1" dirty="0">
                      <a:solidFill>
                        <a:srgbClr val="7030A0"/>
                      </a:solidFill>
                      <a:latin typeface="Courier New" pitchFamily="49" charset="0"/>
                      <a:ea typeface="MS Mincho" pitchFamily="49" charset="-128"/>
                    </a:rPr>
                    <a:t>Shape</a:t>
                  </a:r>
                  <a:endParaRPr lang="en-US" sz="1200" dirty="0">
                    <a:solidFill>
                      <a:srgbClr val="7030A0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{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public: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…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FF3300"/>
                      </a:solidFill>
                      <a:latin typeface="Courier New" pitchFamily="49" charset="0"/>
                      <a:ea typeface="MS Mincho" pitchFamily="49" charset="-128"/>
                    </a:rPr>
                    <a:t>virtual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double 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getArea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() 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  { return (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*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); }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private: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int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;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};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6" name="Rectangle 19">
                <a:extLst>
                  <a:ext uri="{FF2B5EF4-FFF2-40B4-BE49-F238E27FC236}">
                    <a16:creationId xmlns:a16="http://schemas.microsoft.com/office/drawing/2014/main" id="{1E28732E-3A89-403A-A117-C1D8D3C36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183" y="3427982"/>
                <a:ext cx="840817" cy="300039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67" name="Text Box 20">
              <a:extLst>
                <a:ext uri="{FF2B5EF4-FFF2-40B4-BE49-F238E27FC236}">
                  <a16:creationId xmlns:a16="http://schemas.microsoft.com/office/drawing/2014/main" id="{CB33A27C-E9B6-4F05-918B-9755D71DD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850" y="1782887"/>
              <a:ext cx="7569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dirty="0">
                  <a:solidFill>
                    <a:srgbClr val="7030A0"/>
                  </a:solidFill>
                </a:rPr>
                <a:t>    </a:t>
              </a:r>
              <a:r>
                <a:rPr lang="en-US" dirty="0" err="1">
                  <a:solidFill>
                    <a:srgbClr val="7030A0"/>
                  </a:solidFill>
                </a:rPr>
                <a:t>sq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134E6C-500D-4E46-B3C2-F4C2CCB45968}"/>
              </a:ext>
            </a:extLst>
          </p:cNvPr>
          <p:cNvGrpSpPr/>
          <p:nvPr/>
        </p:nvGrpSpPr>
        <p:grpSpPr>
          <a:xfrm>
            <a:off x="4923805" y="4452220"/>
            <a:ext cx="5518606" cy="2572604"/>
            <a:chOff x="4769130" y="1782887"/>
            <a:chExt cx="5211483" cy="257260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B93E858-31FE-4F80-923B-A2CAB605FAE6}"/>
                </a:ext>
              </a:extLst>
            </p:cNvPr>
            <p:cNvGrpSpPr/>
            <p:nvPr/>
          </p:nvGrpSpPr>
          <p:grpSpPr>
            <a:xfrm>
              <a:off x="5408613" y="1905977"/>
              <a:ext cx="4572000" cy="2449514"/>
              <a:chOff x="4349750" y="1596008"/>
              <a:chExt cx="4572000" cy="2449514"/>
            </a:xfrm>
          </p:grpSpPr>
          <p:grpSp>
            <p:nvGrpSpPr>
              <p:cNvPr id="71" name="Group 38">
                <a:extLst>
                  <a:ext uri="{FF2B5EF4-FFF2-40B4-BE49-F238E27FC236}">
                    <a16:creationId xmlns:a16="http://schemas.microsoft.com/office/drawing/2014/main" id="{435A224D-8112-4878-B96E-1380395E0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750" y="1596008"/>
                <a:ext cx="4572000" cy="2449514"/>
                <a:chOff x="2784" y="576"/>
                <a:chExt cx="2880" cy="1543"/>
              </a:xfrm>
            </p:grpSpPr>
            <p:sp>
              <p:nvSpPr>
                <p:cNvPr id="73" name="Rectangle 39">
                  <a:extLst>
                    <a:ext uri="{FF2B5EF4-FFF2-40B4-BE49-F238E27FC236}">
                      <a16:creationId xmlns:a16="http://schemas.microsoft.com/office/drawing/2014/main" id="{CDE43146-931F-4296-9EB3-B96CE37CC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576"/>
                  <a:ext cx="2784" cy="15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Rectangle 40">
                  <a:extLst>
                    <a:ext uri="{FF2B5EF4-FFF2-40B4-BE49-F238E27FC236}">
                      <a16:creationId xmlns:a16="http://schemas.microsoft.com/office/drawing/2014/main" id="{896CDEBB-5C0A-4176-A3AF-968B66308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578"/>
                  <a:ext cx="2880" cy="15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class 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Circle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: public </a:t>
                  </a:r>
                  <a:r>
                    <a:rPr lang="en-US" sz="1700" b="1" dirty="0">
                      <a:solidFill>
                        <a:srgbClr val="7030A0"/>
                      </a:solidFill>
                      <a:latin typeface="Courier New" pitchFamily="49" charset="0"/>
                      <a:ea typeface="MS Mincho" pitchFamily="49" charset="-128"/>
                    </a:rPr>
                    <a:t>Shape</a:t>
                  </a:r>
                  <a:endParaRPr lang="en-US" sz="1200" dirty="0">
                    <a:solidFill>
                      <a:srgbClr val="7030A0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{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public: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…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FF3300"/>
                      </a:solidFill>
                      <a:latin typeface="Courier New" pitchFamily="49" charset="0"/>
                      <a:ea typeface="MS Mincho" pitchFamily="49" charset="-128"/>
                    </a:rPr>
                    <a:t>virtual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double 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getArea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() 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  { return (3.4159*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*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); }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private: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int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;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};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F1ADA055-1BAA-4F34-988E-61A1E909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624" y="3427186"/>
                <a:ext cx="840817" cy="300039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15D9208F-0457-4C95-BFA1-D258A9B79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130" y="1782887"/>
              <a:ext cx="7117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dirty="0">
                  <a:solidFill>
                    <a:srgbClr val="7030A0"/>
                  </a:solidFill>
                </a:rPr>
                <a:t>    </a:t>
              </a:r>
              <a:r>
                <a:rPr lang="en-US" dirty="0" err="1">
                  <a:solidFill>
                    <a:srgbClr val="7030A0"/>
                  </a:solidFill>
                </a:rPr>
                <a:t>cr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69D32AA-EF7C-4BB3-A81B-AE95EB2FEE57}"/>
              </a:ext>
            </a:extLst>
          </p:cNvPr>
          <p:cNvSpPr/>
          <p:nvPr/>
        </p:nvSpPr>
        <p:spPr>
          <a:xfrm>
            <a:off x="5839669" y="2049366"/>
            <a:ext cx="36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65B4B44-4639-4292-82C3-6644C7970BEE}"/>
              </a:ext>
            </a:extLst>
          </p:cNvPr>
          <p:cNvCxnSpPr>
            <a:stCxn id="75" idx="2"/>
            <a:endCxn id="6" idx="0"/>
          </p:cNvCxnSpPr>
          <p:nvPr/>
        </p:nvCxnSpPr>
        <p:spPr bwMode="auto">
          <a:xfrm rot="5400000">
            <a:off x="7010503" y="554819"/>
            <a:ext cx="508219" cy="24808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 Box 20">
            <a:extLst>
              <a:ext uri="{FF2B5EF4-FFF2-40B4-BE49-F238E27FC236}">
                <a16:creationId xmlns:a16="http://schemas.microsoft.com/office/drawing/2014/main" id="{5BF6C060-A1C2-4474-B614-6B0740DA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584" y="1079482"/>
            <a:ext cx="538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3511376" y="-5780"/>
            <a:ext cx="3835400" cy="1184680"/>
          </a:xfrm>
          <a:prstGeom prst="wedgeRoundRectCallout">
            <a:avLst>
              <a:gd name="adj1" fmla="val 80023"/>
              <a:gd name="adj2" fmla="val 8086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a… </a:t>
            </a:r>
            <a:r>
              <a:rPr lang="en-US" sz="2000" dirty="0">
                <a:solidFill>
                  <a:srgbClr val="F2F2F2"/>
                </a:solidFill>
              </a:rPr>
              <a:t>Square.  I’ll call Square’s </a:t>
            </a:r>
            <a:r>
              <a:rPr lang="en-US" sz="2000" dirty="0" err="1">
                <a:solidFill>
                  <a:srgbClr val="F2F2F2"/>
                </a:solidFill>
              </a:rPr>
              <a:t>getArea</a:t>
            </a:r>
            <a:r>
              <a:rPr lang="en-US" sz="2000" dirty="0">
                <a:solidFill>
                  <a:srgbClr val="F2F2F2"/>
                </a:solidFill>
              </a:rPr>
              <a:t> function.</a:t>
            </a:r>
          </a:p>
        </p:txBody>
      </p: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5516922" y="32616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41">
            <a:extLst>
              <a:ext uri="{FF2B5EF4-FFF2-40B4-BE49-F238E27FC236}">
                <a16:creationId xmlns:a16="http://schemas.microsoft.com/office/drawing/2014/main" id="{0A8349C8-7CE4-48DC-8109-37B7BE2D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9669" y="352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7198988" y="3342914"/>
            <a:ext cx="1720954" cy="457200"/>
          </a:xfrm>
          <a:prstGeom prst="rect">
            <a:avLst/>
          </a:prstGeom>
          <a:solidFill>
            <a:srgbClr val="CCFFFF">
              <a:alpha val="89804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5 * 5</a:t>
            </a:r>
          </a:p>
        </p:txBody>
      </p:sp>
      <p:sp>
        <p:nvSpPr>
          <p:cNvPr id="77" name="Text Box 43">
            <a:extLst>
              <a:ext uri="{FF2B5EF4-FFF2-40B4-BE49-F238E27FC236}">
                <a16:creationId xmlns:a16="http://schemas.microsoft.com/office/drawing/2014/main" id="{FCE0FBDB-5546-4973-8B76-5744E5A1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15" y="3354137"/>
            <a:ext cx="1720954" cy="457200"/>
          </a:xfrm>
          <a:prstGeom prst="rect">
            <a:avLst/>
          </a:prstGeom>
          <a:solidFill>
            <a:srgbClr val="CCFFFF">
              <a:alpha val="89804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78" name="Text Box 43">
            <a:extLst>
              <a:ext uri="{FF2B5EF4-FFF2-40B4-BE49-F238E27FC236}">
                <a16:creationId xmlns:a16="http://schemas.microsoft.com/office/drawing/2014/main" id="{CA617225-DDC5-4773-BA52-6F0FA088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350208"/>
            <a:ext cx="172095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989E1-53BD-4F74-9AB2-F969FCF59D1E}"/>
              </a:ext>
            </a:extLst>
          </p:cNvPr>
          <p:cNvSpPr/>
          <p:nvPr/>
        </p:nvSpPr>
        <p:spPr>
          <a:xfrm>
            <a:off x="1057802" y="995290"/>
            <a:ext cx="4478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                          Square</a:t>
            </a:r>
            <a:r>
              <a:rPr lang="en-US" sz="2000" dirty="0"/>
              <a:t>.  I’ll call                                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>
                <a:solidFill>
                  <a:srgbClr val="0070C0"/>
                </a:solidFill>
              </a:rPr>
              <a:t>Square’s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function.</a:t>
            </a: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646013" y="3597051"/>
            <a:ext cx="3592749" cy="1360488"/>
          </a:xfrm>
          <a:prstGeom prst="wedgeRoundRectCallout">
            <a:avLst>
              <a:gd name="adj1" fmla="val 2241"/>
              <a:gd name="adj2" fmla="val 9781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  <a:r>
              <a:rPr lang="en-US" sz="2000" dirty="0"/>
              <a:t> is a virtual function.  What type of variable does 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point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18576 0.0877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7 L -0.54931 0.4504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13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15" grpId="0" animBg="1"/>
      <p:bldP spid="15" grpId="1" animBg="1"/>
      <p:bldP spid="60" grpId="0" animBg="1"/>
      <p:bldP spid="60" grpId="1" animBg="1"/>
      <p:bldP spid="61" grpId="0"/>
      <p:bldP spid="62" grpId="0" animBg="1"/>
      <p:bldP spid="62" grpId="1" animBg="1"/>
      <p:bldP spid="56" grpId="0" animBg="1"/>
      <p:bldP spid="56" grpId="1" animBg="1"/>
      <p:bldP spid="46" grpId="0" animBg="1"/>
      <p:bldP spid="46" grpId="1" animBg="1"/>
      <p:bldP spid="46" grpId="2" animBg="1"/>
      <p:bldP spid="418857" grpId="0" animBg="1"/>
      <p:bldP spid="418857" grpId="1" animBg="1"/>
      <p:bldP spid="76" grpId="0" animBg="1"/>
      <p:bldP spid="76" grpId="1" animBg="1"/>
      <p:bldP spid="418859" grpId="0" animBg="1" autoUpdateAnimBg="0"/>
      <p:bldP spid="418859" grpId="1" animBg="1"/>
      <p:bldP spid="77" grpId="0" animBg="1" autoUpdateAnimBg="0"/>
      <p:bldP spid="77" grpId="1" animBg="1"/>
      <p:bldP spid="78" grpId="0"/>
      <p:bldP spid="78" grpId="1"/>
      <p:bldP spid="14" grpId="0"/>
      <p:bldP spid="14" grpId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25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easily draw each shape on the screen?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>
                <a:solidFill>
                  <a:srgbClr val="990000"/>
                </a:solidFill>
              </a:rPr>
              <a:t>plotShape</a:t>
            </a:r>
            <a:r>
              <a:rPr lang="en-US" sz="2300" dirty="0">
                <a:solidFill>
                  <a:srgbClr val="990000"/>
                </a:solidFill>
              </a:rPr>
              <a:t>()</a:t>
            </a:r>
            <a:r>
              <a:rPr lang="en-US" sz="2300" dirty="0"/>
              <a:t> method to 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26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Geek *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new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HighPitchGeek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-&gt;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tickleMe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 // ?</a:t>
            </a:r>
          </a:p>
          <a:p>
            <a:pPr algn="l"/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“So I’ll call the proper, </a:t>
            </a:r>
            <a:r>
              <a:rPr lang="en-US" sz="2000" dirty="0" err="1"/>
              <a:t>HighPitchGeek</a:t>
            </a:r>
            <a:r>
              <a:rPr lang="en-US" sz="2000" dirty="0"/>
              <a:t> version of laugh()!”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This line is using </a:t>
            </a:r>
            <a:r>
              <a:rPr lang="en-US" sz="2000" dirty="0">
                <a:solidFill>
                  <a:srgbClr val="FF0000"/>
                </a:solidFill>
              </a:rPr>
              <a:t>polymorphism</a:t>
            </a:r>
            <a:r>
              <a:rPr lang="en-US" sz="2000" dirty="0"/>
              <a:t>! </a:t>
            </a:r>
          </a:p>
          <a:p>
            <a:br>
              <a:rPr lang="en-US" sz="900" dirty="0"/>
            </a:br>
            <a:r>
              <a:rPr lang="en-US" sz="2000" dirty="0"/>
              <a:t> We’re using a </a:t>
            </a:r>
            <a:r>
              <a:rPr lang="en-US" sz="2000" dirty="0">
                <a:solidFill>
                  <a:srgbClr val="FF0000"/>
                </a:solidFill>
              </a:rPr>
              <a:t>base (Geek) pointer </a:t>
            </a:r>
            <a:r>
              <a:rPr lang="en-US" sz="2000" dirty="0"/>
              <a:t>to access a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Derived (</a:t>
            </a:r>
            <a:r>
              <a:rPr lang="en-US" sz="2000" dirty="0" err="1">
                <a:solidFill>
                  <a:srgbClr val="FF0000"/>
                </a:solidFill>
              </a:rPr>
              <a:t>HighPitchedGeek</a:t>
            </a:r>
            <a:r>
              <a:rPr lang="en-US" sz="2000" dirty="0">
                <a:solidFill>
                  <a:srgbClr val="FF0000"/>
                </a:solidFill>
              </a:rPr>
              <a:t>) object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27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28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95250" y="769938"/>
            <a:ext cx="3929063" cy="407288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4114800" y="762000"/>
            <a:ext cx="4568455" cy="44783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142875" y="5189873"/>
            <a:ext cx="885825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Summary</a:t>
            </a:r>
            <a:r>
              <a:rPr lang="en-US" sz="2200" dirty="0"/>
              <a:t>: </a:t>
            </a:r>
          </a:p>
          <a:p>
            <a:endParaRPr lang="en-US" sz="600" dirty="0"/>
          </a:p>
          <a:p>
            <a:r>
              <a:rPr lang="en-US" sz="2200" dirty="0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endParaRPr lang="en-US" sz="700" dirty="0">
              <a:solidFill>
                <a:srgbClr val="6600CC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All math professors keep a set of flashcards with the first 6 square numbers in their head.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8B10AB-E902-4567-9CA5-2D0B94FC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769938"/>
            <a:ext cx="4191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Prof()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95;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~Prof()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I died smart: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”</a:t>
            </a:r>
            <a:endParaRPr lang="en-US" sz="1700" b="1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9A20E0F-12CA-4E2E-B81E-B5A6FD38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7831"/>
            <a:ext cx="47259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[6];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for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=0;i&lt;6;i++)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~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{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 delete []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;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200" dirty="0">
              <a:solidFill>
                <a:srgbClr val="0070C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  <p:bldP spid="427015" grpId="0" animBg="1"/>
      <p:bldP spid="427017" grpId="0" build="p"/>
      <p:bldP spid="11" grpId="0" uiExpand="1" build="p"/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29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7"/>
            <a:ext cx="4191000" cy="4170989"/>
            <a:chOff x="240" y="2640"/>
            <a:chExt cx="2304" cy="1573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Ok, we’re allocating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/>
              <a:t> variable, I’ll call the constructors…</a:t>
            </a:r>
          </a:p>
          <a:p>
            <a:endParaRPr lang="en-US" sz="1200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Prof’s </a:t>
            </a:r>
            <a:r>
              <a:rPr lang="en-US" dirty="0" err="1">
                <a:solidFill>
                  <a:srgbClr val="6600CC"/>
                </a:solidFill>
              </a:rPr>
              <a:t>c’tor</a:t>
            </a:r>
            <a:r>
              <a:rPr lang="en-US" dirty="0"/>
              <a:t> first, then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-14288"/>
            <a:ext cx="3840162" cy="1604963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uiExpand="1" build="p" animBg="1"/>
      <p:bldP spid="423973" grpId="1" build="allAtOnce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3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(p);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 dirty="0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(s);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”;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>
                <a:solidFill>
                  <a:srgbClr val="0070C0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call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uiExpand="1" build="p" animBg="1"/>
      <p:bldP spid="426021" grpId="1" build="allAtOnce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399"/>
            <a:ext cx="4191000" cy="4170990"/>
            <a:chOff x="240" y="2640"/>
            <a:chExt cx="2304" cy="1573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~</a:t>
              </a:r>
              <a:r>
                <a:rPr lang="en-US" sz="2000" dirty="0" err="1">
                  <a:solidFill>
                    <a:srgbClr val="0070C0"/>
                  </a:solidFill>
                </a:rPr>
                <a:t>MathProf</a:t>
              </a:r>
              <a:r>
                <a:rPr lang="en-US" sz="2000" dirty="0">
                  <a:solidFill>
                    <a:srgbClr val="0070C0"/>
                  </a:solidFill>
                </a:rPr>
                <a:t>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730745"/>
            <a:ext cx="7086600" cy="170816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900" dirty="0">
                <a:solidFill>
                  <a:schemeClr val="accent2"/>
                </a:solidFill>
              </a:rPr>
              <a:t> </a:t>
            </a:r>
            <a:br>
              <a:rPr lang="en-US" sz="9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</a:t>
              </a:r>
              <a:r>
                <a:rPr lang="en-US" sz="1700" b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smart:</a:t>
              </a:r>
              <a:r>
                <a:rPr lang="en-US" sz="1700" b="1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”;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err="1"/>
              <a:t>Utoh</a:t>
            </a:r>
            <a:r>
              <a:rPr lang="en-US" sz="2200" dirty="0"/>
              <a:t>! </a:t>
            </a:r>
            <a:r>
              <a:rPr lang="en-US" sz="2200" dirty="0" err="1">
                <a:solidFill>
                  <a:srgbClr val="0070C0"/>
                </a:solidFill>
              </a:rPr>
              <a:t>MathProf’s</a:t>
            </a:r>
            <a:r>
              <a:rPr lang="en-US" sz="2200" dirty="0">
                <a:solidFill>
                  <a:srgbClr val="0070C0"/>
                </a:solidFill>
              </a:rPr>
              <a:t> destructor</a:t>
            </a:r>
            <a:r>
              <a:rPr lang="en-US" sz="2200" dirty="0"/>
              <a:t>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This means we have a </a:t>
            </a:r>
            <a:br>
              <a:rPr lang="en-US" sz="2200" dirty="0"/>
            </a:br>
            <a:r>
              <a:rPr lang="en-US" sz="2200" dirty="0"/>
              <a:t>memory leak!</a:t>
            </a:r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Prof point</a:t>
            </a:r>
            <a:r>
              <a:rPr lang="en-US" dirty="0">
                <a:solidFill>
                  <a:srgbClr val="6600CC"/>
                </a:solidFill>
              </a:rPr>
              <a:t>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Prof</a:t>
            </a:r>
            <a:r>
              <a:rPr lang="en-US" dirty="0"/>
              <a:t> doesn’t have a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destructor.</a:t>
            </a:r>
          </a:p>
          <a:p>
            <a:endParaRPr lang="en-US" dirty="0"/>
          </a:p>
          <a:p>
            <a:r>
              <a:rPr lang="en-US" dirty="0"/>
              <a:t>So all I need to do is call </a:t>
            </a:r>
            <a:r>
              <a:rPr lang="en-US" dirty="0">
                <a:solidFill>
                  <a:srgbClr val="7030A0"/>
                </a:solidFill>
              </a:rPr>
              <a:t>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destructor.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  <p:bldP spid="422967" grpId="0" uiExpand="1" build="p" animBg="1"/>
      <p:bldP spid="422967" grpId="1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34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584678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95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49" y="1057275"/>
            <a:ext cx="51579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So what happens if we forget to make a </a:t>
            </a:r>
            <a:r>
              <a:rPr lang="en-US" sz="2200" dirty="0">
                <a:solidFill>
                  <a:srgbClr val="7030A0"/>
                </a:solidFill>
              </a:rPr>
              <a:t>base class’s destructor </a:t>
            </a:r>
            <a:r>
              <a:rPr lang="en-US" sz="2200" dirty="0"/>
              <a:t>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And then define a </a:t>
            </a:r>
            <a:r>
              <a:rPr lang="en-US" sz="2200" dirty="0">
                <a:solidFill>
                  <a:srgbClr val="0070C0"/>
                </a:solidFill>
              </a:rPr>
              <a:t>derived variable </a:t>
            </a:r>
            <a:r>
              <a:rPr lang="en-US" sz="2200" dirty="0"/>
              <a:t>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carey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destructed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637066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870428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681516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chemeClr val="tx1"/>
                </a:solidFill>
              </a:rPr>
              <a:t>C++ will only call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/>
              <a:t>since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Person pointer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>
                <a:solidFill>
                  <a:schemeClr val="tx1"/>
                </a:solidFill>
              </a:rPr>
              <a:t>isn’t</a:t>
            </a:r>
            <a:r>
              <a:rPr lang="en-US" dirty="0">
                <a:solidFill>
                  <a:srgbClr val="FF3300"/>
                </a:solidFill>
              </a:rPr>
              <a:t>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But to be safe, if you use inheritance </a:t>
            </a:r>
            <a:r>
              <a:rPr lang="en-US" sz="2200" dirty="0">
                <a:solidFill>
                  <a:srgbClr val="FF3300"/>
                </a:solidFill>
              </a:rPr>
              <a:t>ALWAYS use virtual destructors </a:t>
            </a:r>
            <a:r>
              <a:rPr lang="en-US" sz="2200" dirty="0">
                <a:solidFill>
                  <a:schemeClr val="tx1"/>
                </a:solidFill>
              </a:rPr>
              <a:t>– just in case</a:t>
            </a:r>
            <a:r>
              <a:rPr lang="en-US" sz="2200" dirty="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7030A0"/>
                  </a:solidFill>
                </a:rPr>
                <a:t>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925991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0070C0"/>
                  </a:solidFill>
                </a:rPr>
                <a:t>~Prof( )</a:t>
              </a:r>
            </a:p>
          </p:txBody>
        </p:sp>
      </p:grpSp>
      <p:sp>
        <p:nvSpPr>
          <p:cNvPr id="37" name="Arrow: Left 36">
            <a:extLst>
              <a:ext uri="{FF2B5EF4-FFF2-40B4-BE49-F238E27FC236}">
                <a16:creationId xmlns:a16="http://schemas.microsoft.com/office/drawing/2014/main" id="{4C5327B7-8CE5-4964-A49C-079BE52181A5}"/>
              </a:ext>
            </a:extLst>
          </p:cNvPr>
          <p:cNvSpPr/>
          <p:nvPr/>
        </p:nvSpPr>
        <p:spPr bwMode="auto">
          <a:xfrm rot="19798078">
            <a:off x="2087335" y="397564"/>
            <a:ext cx="3448500" cy="2024007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ALWAYS MAKE 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VIRTUAL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 the base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A033F952-B63A-40AD-81FA-46CAF0C04283}"/>
              </a:ext>
            </a:extLst>
          </p:cNvPr>
          <p:cNvSpPr/>
          <p:nvPr/>
        </p:nvSpPr>
        <p:spPr bwMode="auto">
          <a:xfrm rot="19798078">
            <a:off x="2388906" y="3088252"/>
            <a:ext cx="3385112" cy="2410723"/>
          </a:xfrm>
          <a:prstGeom prst="leftArrow">
            <a:avLst>
              <a:gd name="adj1" fmla="val 50482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It’s optional in  derived classes… but good style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35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getX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36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37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38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 dirty="0" err="1">
                <a:solidFill>
                  <a:schemeClr val="accent2"/>
                </a:solidFill>
              </a:rPr>
              <a:t>getArea</a:t>
            </a:r>
            <a:r>
              <a:rPr lang="en-US" sz="2000" dirty="0">
                <a:solidFill>
                  <a:srgbClr val="006666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plotShape</a:t>
            </a:r>
            <a:r>
              <a:rPr lang="en-US" sz="2000" dirty="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write our derived classes, creating specialized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Square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rgbClr val="6600CC"/>
                </a:solidFill>
              </a:rPr>
              <a:t> * 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Circle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>
                <a:solidFill>
                  <a:srgbClr val="6600CC"/>
                </a:solidFill>
              </a:rPr>
              <a:t>3.14*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rgbClr val="6600CC"/>
                </a:solidFill>
              </a:rPr>
              <a:t>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We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 Finally, we should (MUST) always define a virtual destructor in our </a:t>
            </a:r>
            <a:br>
              <a:rPr lang="en-US" sz="2000" dirty="0">
                <a:solidFill>
                  <a:srgbClr val="CC0000"/>
                </a:solidFill>
              </a:rPr>
            </a:br>
            <a:r>
              <a:rPr lang="en-US" sz="2000" dirty="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 dirty="0">
                <a:solidFill>
                  <a:schemeClr val="accent2"/>
                </a:solidFill>
              </a:rPr>
              <a:t>(no </a:t>
            </a:r>
            <a:r>
              <a:rPr lang="en-US" sz="1800" i="1" dirty="0" err="1">
                <a:solidFill>
                  <a:schemeClr val="accent2"/>
                </a:solidFill>
              </a:rPr>
              <a:t>vd</a:t>
            </a:r>
            <a:r>
              <a:rPr lang="en-US" sz="1800" i="1" dirty="0">
                <a:solidFill>
                  <a:schemeClr val="accent2"/>
                </a:solidFill>
              </a:rPr>
              <a:t> in the base class, no points!)</a:t>
            </a:r>
          </a:p>
          <a:p>
            <a:pPr algn="l">
              <a:buFontTx/>
              <a:buChar char="•"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39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Shape 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Question: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…and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C00000"/>
                </a:solidFill>
              </a:rPr>
              <a:t>Circle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 dirty="0"/>
              <a:t>When would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’s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getCircum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4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4662976" y="1828800"/>
            <a:ext cx="3733800" cy="1154113"/>
          </a:xfrm>
          <a:prstGeom prst="wedgeRoundRectCallout">
            <a:avLst>
              <a:gd name="adj1" fmla="val -37400"/>
              <a:gd name="adj2" fmla="val 13024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1"/>
            <a:ext cx="3352800" cy="2867026"/>
            <a:chOff x="240" y="2057"/>
            <a:chExt cx="2112" cy="1806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Liu!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3">
            <a:extLst>
              <a:ext uri="{FF2B5EF4-FFF2-40B4-BE49-F238E27FC236}">
                <a16:creationId xmlns:a16="http://schemas.microsoft.com/office/drawing/2014/main" id="{699FE765-191C-4F36-953C-4755D6D1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40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93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Shape p</a:t>
              </a:r>
              <a:r>
                <a:rPr lang="en-US" sz="17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700" b="1" dirty="0">
                <a:latin typeface="Courier New" pitchFamily="49" charset="0"/>
              </a:endParaRPr>
            </a:p>
            <a:p>
              <a:pPr algn="l"/>
              <a:r>
                <a:rPr lang="en-US" sz="1700" b="1" dirty="0" err="1">
                  <a:latin typeface="Courier New" pitchFamily="49" charset="0"/>
                </a:rPr>
                <a:t>PrintInfo</a:t>
              </a:r>
              <a:r>
                <a:rPr lang="en-US" sz="1700" b="1" dirty="0">
                  <a:latin typeface="Courier New" pitchFamily="49" charset="0"/>
                </a:rPr>
                <a:t>(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p</a:t>
              </a:r>
              <a:r>
                <a:rPr lang="en-US" sz="17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A3FAB107-BD8E-432B-915F-541A4B37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929C3721-46CA-4605-9890-DC482B34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41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We </a:t>
            </a:r>
            <a:r>
              <a:rPr lang="en-US" sz="2200" i="1" dirty="0"/>
              <a:t>must</a:t>
            </a:r>
            <a:r>
              <a:rPr lang="en-US" sz="2200" dirty="0"/>
              <a:t> define functions that are </a:t>
            </a:r>
            <a:r>
              <a:rPr lang="en-US" sz="2200" dirty="0">
                <a:solidFill>
                  <a:schemeClr val="accent2"/>
                </a:solidFill>
              </a:rPr>
              <a:t>common to all derived classes</a:t>
            </a:r>
            <a:r>
              <a:rPr lang="en-US" sz="2200" dirty="0"/>
              <a:t> in our </a:t>
            </a:r>
            <a:r>
              <a:rPr lang="en-US" sz="2200" dirty="0">
                <a:solidFill>
                  <a:srgbClr val="7030A0"/>
                </a:solidFill>
              </a:rPr>
              <a:t>base class </a:t>
            </a:r>
            <a:r>
              <a:rPr lang="en-US" sz="2200" dirty="0"/>
              <a:t>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11683" y="1600200"/>
            <a:ext cx="1127455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But these functions in our base class are </a:t>
            </a:r>
            <a:r>
              <a:rPr lang="en-US" dirty="0">
                <a:solidFill>
                  <a:srgbClr val="FF0000"/>
                </a:solidFill>
              </a:rPr>
              <a:t>never actually used</a:t>
            </a:r>
            <a:r>
              <a:rPr lang="en-US" dirty="0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1636234" y="2623344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AF9A8BF-21D5-484F-ABC6-F368E3C90FDC}"/>
              </a:ext>
            </a:extLst>
          </p:cNvPr>
          <p:cNvSpPr/>
          <p:nvPr/>
        </p:nvSpPr>
        <p:spPr bwMode="auto">
          <a:xfrm rot="18699922">
            <a:off x="1965431" y="1152616"/>
            <a:ext cx="2430697" cy="1585913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we remove this…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9B7A65-DB22-46E2-B326-115B1F5E9FE1}"/>
              </a:ext>
            </a:extLst>
          </p:cNvPr>
          <p:cNvSpPr/>
          <p:nvPr/>
        </p:nvSpPr>
        <p:spPr bwMode="auto">
          <a:xfrm rot="2614417">
            <a:off x="4688611" y="922445"/>
            <a:ext cx="2339772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How can we call this?!?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  <p:bldP spid="2" grpId="0" animBg="1"/>
      <p:bldP spid="2" grpId="1" animBg="1"/>
      <p:bldP spid="3" grpId="0" animBg="1"/>
      <p:bldP spid="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42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what we’ve done so far is to define a </a:t>
            </a:r>
            <a:r>
              <a:rPr lang="en-US" dirty="0">
                <a:solidFill>
                  <a:srgbClr val="7030A0"/>
                </a:solidFill>
              </a:rPr>
              <a:t>dummy version </a:t>
            </a:r>
            <a:r>
              <a:rPr lang="en-US" dirty="0"/>
              <a:t>of these functions in our </a:t>
            </a:r>
            <a:r>
              <a:rPr lang="en-US" dirty="0">
                <a:solidFill>
                  <a:srgbClr val="7030A0"/>
                </a:solidFill>
              </a:rPr>
              <a:t>base class</a:t>
            </a:r>
            <a:r>
              <a:rPr lang="en-US" dirty="0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499"/>
            <a:ext cx="4714875" cy="2709052"/>
            <a:chOff x="240" y="2640"/>
            <a:chExt cx="2304" cy="1569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But it would be better if we could </a:t>
            </a:r>
            <a:r>
              <a:rPr lang="en-US" sz="2000" dirty="0">
                <a:solidFill>
                  <a:srgbClr val="FF0000"/>
                </a:solidFill>
              </a:rPr>
              <a:t>totally remove </a:t>
            </a:r>
            <a:r>
              <a:rPr lang="en-US" sz="2000" dirty="0"/>
              <a:t>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564707" y="43076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C++ actually has an </a:t>
            </a:r>
            <a:r>
              <a:rPr lang="en-US" sz="2000" dirty="0">
                <a:solidFill>
                  <a:srgbClr val="6600CC"/>
                </a:solidFill>
              </a:rPr>
              <a:t>official </a:t>
            </a:r>
            <a:r>
              <a:rPr lang="en-US" sz="2000" dirty="0">
                <a:solidFill>
                  <a:schemeClr val="tx1"/>
                </a:solidFill>
              </a:rPr>
              <a:t>way to define such </a:t>
            </a:r>
            <a:r>
              <a:rPr lang="en-US" sz="2000" dirty="0">
                <a:solidFill>
                  <a:srgbClr val="FF0000"/>
                </a:solidFill>
              </a:rPr>
              <a:t>“abstract” </a:t>
            </a:r>
            <a:r>
              <a:rPr lang="en-US" sz="2000" dirty="0">
                <a:solidFill>
                  <a:schemeClr val="tx1"/>
                </a:solidFill>
              </a:rPr>
              <a:t>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863157" y="5501462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These are called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“pure virtual” </a:t>
            </a:r>
            <a:r>
              <a:rPr lang="en-US" sz="2000" dirty="0"/>
              <a:t>functions.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E30A5C0-5DDB-4062-B9AB-D82111118E57}"/>
              </a:ext>
            </a:extLst>
          </p:cNvPr>
          <p:cNvSpPr/>
          <p:nvPr/>
        </p:nvSpPr>
        <p:spPr bwMode="auto">
          <a:xfrm>
            <a:off x="3739356" y="2310684"/>
            <a:ext cx="3662108" cy="132786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Dummy function!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never actually called!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DABA-46B3-49FC-8DD2-DB5B491227C1}"/>
              </a:ext>
            </a:extLst>
          </p:cNvPr>
          <p:cNvSpPr/>
          <p:nvPr/>
        </p:nvSpPr>
        <p:spPr bwMode="auto">
          <a:xfrm>
            <a:off x="4863157" y="1889125"/>
            <a:ext cx="4181475" cy="231217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29CB24D1-00E6-455E-A28D-0234411339EE}"/>
              </a:ext>
            </a:extLst>
          </p:cNvPr>
          <p:cNvSpPr/>
          <p:nvPr/>
        </p:nvSpPr>
        <p:spPr bwMode="auto">
          <a:xfrm>
            <a:off x="3977681" y="1998218"/>
            <a:ext cx="4479925" cy="18636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make a function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pure virtual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just add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=0;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 the function header and get rid of its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{ body }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2.22222E-6 0.06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2" grpId="0" animBg="1"/>
      <p:bldP spid="2" grpId="1" animBg="1"/>
      <p:bldP spid="2" grpId="2" animBg="1"/>
      <p:bldP spid="3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419600" y="3770501"/>
            <a:ext cx="4572000" cy="2970260"/>
            <a:chOff x="2832" y="2400"/>
            <a:chExt cx="2880" cy="1588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return(4*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43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2813"/>
            <a:ext cx="4714875" cy="2708275"/>
            <a:chOff x="1493" y="1282"/>
            <a:chExt cx="2970" cy="1706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2"/>
              <a:ext cx="2970" cy="1706"/>
              <a:chOff x="240" y="2640"/>
              <a:chExt cx="2304" cy="1569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getCircum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olidFill>
                  <a:srgbClr val="FF0000"/>
                </a:solidFill>
              </a:rPr>
              <a:t>pure virtual function </a:t>
            </a:r>
            <a:r>
              <a:rPr lang="en-US" sz="2100" dirty="0"/>
              <a:t>is one </a:t>
            </a:r>
            <a:br>
              <a:rPr lang="en-US" sz="2100" dirty="0"/>
            </a:br>
            <a:r>
              <a:rPr lang="en-US" sz="2100" dirty="0"/>
              <a:t>that has </a:t>
            </a:r>
            <a:r>
              <a:rPr lang="en-US" sz="2100" dirty="0">
                <a:solidFill>
                  <a:schemeClr val="tx1"/>
                </a:solidFill>
              </a:rPr>
              <a:t>no actual </a:t>
            </a:r>
            <a:r>
              <a:rPr lang="en-US" sz="2100" dirty="0">
                <a:solidFill>
                  <a:srgbClr val="FF0000"/>
                </a:solidFill>
              </a:rPr>
              <a:t>{ code }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662488" y="4047138"/>
            <a:ext cx="4572000" cy="2970260"/>
            <a:chOff x="2832" y="2400"/>
            <a:chExt cx="2880" cy="1588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return (2*3.14*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9" name="Text Box 11">
            <a:extLst>
              <a:ext uri="{FF2B5EF4-FFF2-40B4-BE49-F238E27FC236}">
                <a16:creationId xmlns:a16="http://schemas.microsoft.com/office/drawing/2014/main" id="{4FE40962-4EF8-4F5B-A522-CDE9305B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734135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If your </a:t>
            </a:r>
            <a:r>
              <a:rPr lang="en-US" sz="2100" dirty="0">
                <a:solidFill>
                  <a:srgbClr val="7030A0"/>
                </a:solidFill>
              </a:rPr>
              <a:t>base class </a:t>
            </a:r>
            <a:r>
              <a:rPr lang="en-US" sz="2100" dirty="0"/>
              <a:t>defines a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pure virtual function</a:t>
            </a:r>
            <a:r>
              <a:rPr lang="en-US" sz="2100" dirty="0"/>
              <a:t>…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A42ED8-5276-4109-B948-B44DA36C46DC}"/>
              </a:ext>
            </a:extLst>
          </p:cNvPr>
          <p:cNvSpPr/>
          <p:nvPr/>
        </p:nvSpPr>
        <p:spPr bwMode="auto">
          <a:xfrm rot="20782955">
            <a:off x="662732" y="5023004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 </a:t>
            </a:r>
            <a:r>
              <a:rPr lang="en-US" sz="2000" dirty="0"/>
              <a:t>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FF9A6C9-212E-4B0A-B579-EB581C42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577453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You’re basically saying that the </a:t>
            </a:r>
            <a:r>
              <a:rPr lang="en-US" sz="2100" dirty="0">
                <a:solidFill>
                  <a:srgbClr val="7030A0"/>
                </a:solidFill>
              </a:rPr>
              <a:t>base version </a:t>
            </a:r>
            <a:r>
              <a:rPr lang="en-US" sz="2100" dirty="0"/>
              <a:t>of the function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will never be called</a:t>
            </a:r>
            <a:r>
              <a:rPr lang="en-US" sz="2100" dirty="0"/>
              <a:t>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CA1AB2D-7391-4B5B-ADDA-01D6183A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3759326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Therefore, </a:t>
            </a:r>
            <a:r>
              <a:rPr lang="en-US" sz="2100" dirty="0">
                <a:solidFill>
                  <a:srgbClr val="0070C0"/>
                </a:solidFill>
              </a:rPr>
              <a:t>derived classes </a:t>
            </a:r>
            <a:r>
              <a:rPr lang="en-US" sz="2100" dirty="0">
                <a:solidFill>
                  <a:srgbClr val="FF0000"/>
                </a:solidFill>
              </a:rPr>
              <a:t>must</a:t>
            </a:r>
            <a:r>
              <a:rPr lang="en-US" sz="2100" dirty="0"/>
              <a:t> re-define all </a:t>
            </a:r>
            <a:r>
              <a:rPr lang="en-US" sz="2100" dirty="0">
                <a:solidFill>
                  <a:srgbClr val="FF0000"/>
                </a:solidFill>
              </a:rPr>
              <a:t>pure virtual functions </a:t>
            </a:r>
            <a:r>
              <a:rPr lang="en-US" sz="2100" dirty="0"/>
              <a:t>so they do something useful!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8D7626-02B0-4482-BB19-F6EEB932018B}"/>
              </a:ext>
            </a:extLst>
          </p:cNvPr>
          <p:cNvSpPr/>
          <p:nvPr/>
        </p:nvSpPr>
        <p:spPr bwMode="auto">
          <a:xfrm rot="20782955">
            <a:off x="831180" y="5303178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4C319D1-9CFD-4B5C-A353-5A9DC60E97AB}"/>
              </a:ext>
            </a:extLst>
          </p:cNvPr>
          <p:cNvSpPr/>
          <p:nvPr/>
        </p:nvSpPr>
        <p:spPr bwMode="auto">
          <a:xfrm rot="2580536">
            <a:off x="6093405" y="2775585"/>
            <a:ext cx="3146740" cy="182924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There’s no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{ code }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call… so how could it be called?!?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219947F3-8670-445F-8D5F-A15FF537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" y="5055248"/>
            <a:ext cx="43765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Rule:</a:t>
            </a:r>
            <a:r>
              <a:rPr lang="en-US" sz="2100" dirty="0"/>
              <a:t> Make a </a:t>
            </a:r>
            <a:r>
              <a:rPr lang="en-US" sz="2100" dirty="0">
                <a:solidFill>
                  <a:srgbClr val="7030A0"/>
                </a:solidFill>
              </a:rPr>
              <a:t>base class function </a:t>
            </a:r>
            <a:r>
              <a:rPr lang="en-US" sz="2100" dirty="0">
                <a:solidFill>
                  <a:srgbClr val="FF0000"/>
                </a:solidFill>
              </a:rPr>
              <a:t>pure virtual </a:t>
            </a:r>
            <a:r>
              <a:rPr lang="en-US" sz="2100" dirty="0"/>
              <a:t>if </a:t>
            </a:r>
            <a:r>
              <a:rPr lang="en-US" sz="2100" dirty="0">
                <a:solidFill>
                  <a:schemeClr val="tx1"/>
                </a:solidFill>
              </a:rPr>
              <a:t>you realize</a:t>
            </a:r>
            <a:r>
              <a:rPr lang="en-US" sz="2100" dirty="0"/>
              <a:t>…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CD82932C-7578-4D2B-ABAF-9771651E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503885"/>
            <a:ext cx="44595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100" dirty="0"/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7030A0"/>
                </a:solidFill>
              </a:rPr>
              <a:t>base-class</a:t>
            </a:r>
            <a:r>
              <a:rPr lang="en-US" sz="2100" dirty="0"/>
              <a:t> version of your function doesn’t (or can’t logically) do anything useful.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C1AE4B6-F753-4E5D-8612-290C50910A56}"/>
              </a:ext>
            </a:extLst>
          </p:cNvPr>
          <p:cNvGrpSpPr>
            <a:grpSpLocks/>
          </p:cNvGrpSpPr>
          <p:nvPr/>
        </p:nvGrpSpPr>
        <p:grpSpPr bwMode="auto">
          <a:xfrm>
            <a:off x="80751" y="4246856"/>
            <a:ext cx="4400762" cy="2555081"/>
            <a:chOff x="336" y="2400"/>
            <a:chExt cx="2021" cy="2146"/>
          </a:xfrm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34DB4CAD-B3E0-48E3-8730-0D6C6AA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77AF68E-56A6-41A9-9AF1-64C07BDD0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	       </a:t>
              </a:r>
              <a:endParaRPr lang="en-US" sz="18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;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// ??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getCircum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 ??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05DF021-D94E-4807-9EDB-A367FB95E4D4}"/>
              </a:ext>
            </a:extLst>
          </p:cNvPr>
          <p:cNvSpPr/>
          <p:nvPr/>
        </p:nvSpPr>
        <p:spPr bwMode="auto">
          <a:xfrm rot="20214289">
            <a:off x="1115494" y="3403068"/>
            <a:ext cx="4419480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So</a:t>
            </a:r>
            <a:r>
              <a:rPr kumimoji="0" lang="en-US" sz="19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you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can’t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even define a regular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with this class!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Error!!!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1E360-83F6-478F-B4D3-25275BE6AD4D}"/>
              </a:ext>
            </a:extLst>
          </p:cNvPr>
          <p:cNvSpPr/>
          <p:nvPr/>
        </p:nvSpPr>
        <p:spPr>
          <a:xfrm>
            <a:off x="2210078" y="49500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Error!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  <p:bldP spid="19" grpId="0" uiExpand="1" build="p" autoUpdateAnimBg="0"/>
      <p:bldP spid="27" grpId="0" animBg="1"/>
      <p:bldP spid="27" grpId="1" animBg="1"/>
      <p:bldP spid="21" grpId="0" uiExpand="1" build="p" autoUpdateAnimBg="0"/>
      <p:bldP spid="22" grpId="0" uiExpand="1" build="p" autoUpdateAnimBg="0"/>
      <p:bldP spid="23" grpId="0" animBg="1"/>
      <p:bldP spid="23" grpId="1" animBg="1"/>
      <p:bldP spid="25" grpId="0" animBg="1"/>
      <p:bldP spid="25" grpId="1" animBg="1"/>
      <p:bldP spid="29" grpId="0"/>
      <p:bldP spid="28" grpId="0" build="p"/>
      <p:bldP spid="33" grpId="0" animBg="1"/>
      <p:bldP spid="33" grpId="1" animBg="1"/>
      <p:bldP spid="2" grpId="0"/>
      <p:bldP spid="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44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you define </a:t>
            </a:r>
            <a:r>
              <a:rPr lang="en-US" i="1" u="sng" dirty="0"/>
              <a:t>at least</a:t>
            </a:r>
            <a:r>
              <a:rPr lang="en-US" u="sng" dirty="0"/>
              <a:t> </a:t>
            </a:r>
            <a:r>
              <a:rPr lang="en-US" i="1" u="sng" dirty="0"/>
              <a:t>one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pure virtual function </a:t>
            </a:r>
            <a:r>
              <a:rPr lang="en-US" dirty="0"/>
              <a:t>in a base class, then the class is called an “</a:t>
            </a:r>
            <a:r>
              <a:rPr lang="en-US" dirty="0">
                <a:solidFill>
                  <a:srgbClr val="FF0000"/>
                </a:solidFill>
              </a:rPr>
              <a:t>Abstract Base 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232150"/>
            <a:chOff x="1350" y="1545"/>
            <a:chExt cx="2970" cy="2036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36"/>
              <a:chOff x="240" y="2640"/>
              <a:chExt cx="2304" cy="1584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someOtherFunc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&lt;&lt; 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in the above example…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pure virtual function</a:t>
            </a:r>
            <a:r>
              <a:rPr lang="en-US" dirty="0"/>
              <a:t>,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 is an </a:t>
            </a:r>
            <a:r>
              <a:rPr lang="en-US" i="1" dirty="0">
                <a:solidFill>
                  <a:srgbClr val="FF0000"/>
                </a:solidFill>
              </a:rPr>
              <a:t>Abstract Base Class</a:t>
            </a:r>
            <a:r>
              <a:rPr lang="en-US" i="1" dirty="0">
                <a:solidFill>
                  <a:srgbClr val="006666"/>
                </a:solidFill>
              </a:rPr>
              <a:t>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48888068-33EC-4375-A20C-D30D3BF3FDFF}"/>
              </a:ext>
            </a:extLst>
          </p:cNvPr>
          <p:cNvSpPr/>
          <p:nvPr/>
        </p:nvSpPr>
        <p:spPr bwMode="auto">
          <a:xfrm>
            <a:off x="6277994" y="2245743"/>
            <a:ext cx="2866006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 pure-virtual function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1DCD6C-8FEE-4532-800B-0A1A207B1D0A}"/>
              </a:ext>
            </a:extLst>
          </p:cNvPr>
          <p:cNvSpPr/>
          <p:nvPr/>
        </p:nvSpPr>
        <p:spPr bwMode="auto">
          <a:xfrm>
            <a:off x="3814788" y="1465051"/>
            <a:ext cx="2965573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Making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Shape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Abstract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2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45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 dirty="0">
                <a:latin typeface="Comic Sans MS" pitchFamily="66" charset="0"/>
              </a:rPr>
              <a:t>If you define an </a:t>
            </a:r>
            <a:r>
              <a:rPr lang="en-US" sz="2300" dirty="0">
                <a:solidFill>
                  <a:srgbClr val="7030A0"/>
                </a:solidFill>
                <a:latin typeface="Comic Sans MS" pitchFamily="66" charset="0"/>
              </a:rPr>
              <a:t>Abstract Base Class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, </a:t>
            </a:r>
            <a:r>
              <a:rPr lang="en-US" sz="2300" dirty="0">
                <a:latin typeface="Comic Sans MS" pitchFamily="66" charset="0"/>
              </a:rPr>
              <a:t>its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derived class(</a:t>
            </a:r>
            <a:r>
              <a:rPr lang="en-US" sz="2300" dirty="0" err="1">
                <a:solidFill>
                  <a:srgbClr val="0070C0"/>
                </a:solidFill>
                <a:latin typeface="Comic Sans MS" pitchFamily="66" charset="0"/>
              </a:rPr>
              <a:t>es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r>
              <a:rPr lang="en-US" sz="2300" dirty="0">
                <a:latin typeface="Comic Sans MS" pitchFamily="66" charset="0"/>
              </a:rPr>
              <a:t>:</a:t>
            </a:r>
          </a:p>
          <a:p>
            <a:pPr algn="ctr"/>
            <a:endParaRPr lang="en-US" sz="1000" dirty="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Must either provide </a:t>
            </a:r>
            <a:r>
              <a:rPr lang="en-US" sz="2100" dirty="0">
                <a:solidFill>
                  <a:srgbClr val="0070C0"/>
                </a:solidFill>
                <a:latin typeface="Comic Sans MS" pitchFamily="66" charset="0"/>
              </a:rPr>
              <a:t>{ code } </a:t>
            </a:r>
            <a:r>
              <a:rPr lang="en-US" sz="2100" dirty="0">
                <a:latin typeface="Comic Sans MS" pitchFamily="66" charset="0"/>
              </a:rPr>
              <a:t>for </a:t>
            </a:r>
            <a:r>
              <a:rPr lang="en-US" sz="2100" i="1" dirty="0">
                <a:latin typeface="Comic Sans MS" pitchFamily="66" charset="0"/>
              </a:rPr>
              <a:t>ALL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pure virtual functions</a:t>
            </a:r>
            <a:r>
              <a:rPr lang="en-US" sz="2100" dirty="0">
                <a:latin typeface="Comic Sans MS" pitchFamily="66" charset="0"/>
              </a:rPr>
              <a:t>,</a:t>
            </a: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Or the derived class becomes an </a:t>
            </a:r>
            <a:r>
              <a:rPr lang="en-US" sz="2100" dirty="0">
                <a:solidFill>
                  <a:srgbClr val="7030A0"/>
                </a:solidFill>
                <a:latin typeface="Comic Sans MS" pitchFamily="66" charset="0"/>
              </a:rPr>
              <a:t>Abstract Base Class </a:t>
            </a:r>
            <a:r>
              <a:rPr lang="en-US" sz="2100" dirty="0">
                <a:latin typeface="Comic Sans MS" pitchFamily="66" charset="0"/>
              </a:rPr>
              <a:t>itself!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void </a:t>
            </a:r>
            <a:r>
              <a:rPr lang="en-US" sz="1800" dirty="0" err="1">
                <a:solidFill>
                  <a:srgbClr val="7030A0"/>
                </a:solidFill>
              </a:rPr>
              <a:t>talkToMe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So is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  <a:r>
              <a:rPr lang="en-US" sz="1800" dirty="0"/>
              <a:t> a regular</a:t>
            </a:r>
            <a:br>
              <a:rPr lang="en-US" sz="1800" dirty="0"/>
            </a:br>
            <a:r>
              <a:rPr lang="en-US" sz="1800" dirty="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KillerRobot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{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&lt;&lt; “I must destroy geeks.”; }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getWeight</a:t>
            </a:r>
            <a:r>
              <a:rPr lang="en-US" sz="1800" dirty="0">
                <a:solidFill>
                  <a:srgbClr val="0070C0"/>
                </a:solidFill>
              </a:rPr>
              <a:t>()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return 100;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 regular class</a:t>
            </a:r>
            <a:br>
              <a:rPr lang="en-US" sz="1800" dirty="0"/>
            </a:br>
            <a:r>
              <a:rPr lang="en-US" sz="1800" dirty="0"/>
              <a:t>because it provides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code } </a:t>
            </a:r>
            <a:br>
              <a:rPr lang="en-US" sz="1800" dirty="0">
                <a:solidFill>
                  <a:srgbClr val="800000"/>
                </a:solidFill>
              </a:rPr>
            </a:br>
            <a:r>
              <a:rPr lang="en-US" sz="1800" dirty="0"/>
              <a:t>for both of </a:t>
            </a:r>
            <a:r>
              <a:rPr lang="en-US" sz="1800" dirty="0">
                <a:solidFill>
                  <a:srgbClr val="7030A0"/>
                </a:solidFill>
              </a:rPr>
              <a:t>Robot’s</a:t>
            </a:r>
            <a:r>
              <a:rPr lang="en-US" sz="1800" dirty="0"/>
              <a:t>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chemeClr val="tx1"/>
                </a:solidFill>
              </a:rPr>
              <a:t>{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“I like geeks.”;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How about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an ABC because</a:t>
            </a:r>
            <a:br>
              <a:rPr lang="en-US" sz="1800" dirty="0"/>
            </a:br>
            <a:r>
              <a:rPr lang="en-US" sz="1800" dirty="0"/>
              <a:t>it doesn’t provide a body</a:t>
            </a:r>
            <a:br>
              <a:rPr lang="en-US" sz="1800" dirty="0"/>
            </a:br>
            <a:r>
              <a:rPr lang="en-US" sz="1800" dirty="0"/>
              <a:t>for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getWeight</a:t>
            </a:r>
            <a:r>
              <a:rPr lang="en-US" sz="1800" dirty="0">
                <a:solidFill>
                  <a:srgbClr val="6600CC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Effectively it has a pure virtual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</a:t>
            </a:r>
            <a:r>
              <a:rPr lang="en-US" sz="1800" dirty="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class </a:t>
            </a:r>
            <a:r>
              <a:rPr lang="en-US" sz="1700" dirty="0" err="1">
                <a:solidFill>
                  <a:srgbClr val="C00000"/>
                </a:solidFill>
              </a:rPr>
              <a:t>BigHappyRobot</a:t>
            </a:r>
            <a:r>
              <a:rPr lang="en-US" sz="1700" dirty="0"/>
              <a:t>: public </a:t>
            </a:r>
            <a:r>
              <a:rPr lang="en-US" sz="1700" dirty="0" err="1">
                <a:solidFill>
                  <a:srgbClr val="0070C0"/>
                </a:solidFill>
              </a:rPr>
              <a:t>FriendlyRobot</a:t>
            </a:r>
            <a:endParaRPr lang="en-US" sz="1700" dirty="0">
              <a:solidFill>
                <a:srgbClr val="0070C0"/>
              </a:solidFill>
            </a:endParaRP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getWeight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{ return 500;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Finally, how about </a:t>
            </a:r>
            <a:r>
              <a:rPr lang="en-US" sz="1800" dirty="0" err="1">
                <a:solidFill>
                  <a:srgbClr val="C00000"/>
                </a:solidFill>
              </a:rPr>
              <a:t>BigHappyRobot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It inherits </a:t>
            </a:r>
            <a:r>
              <a:rPr lang="en-US" sz="1800" dirty="0" err="1"/>
              <a:t>FriendlyRobot’s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006666"/>
                </a:solidFill>
              </a:rPr>
              <a:t>talkToMe</a:t>
            </a:r>
            <a:r>
              <a:rPr lang="en-US" sz="1800" dirty="0">
                <a:solidFill>
                  <a:srgbClr val="006666"/>
                </a:solidFill>
              </a:rPr>
              <a:t>( ) </a:t>
            </a:r>
            <a:r>
              <a:rPr lang="en-US" sz="1800" dirty="0"/>
              <a:t>and defines</a:t>
            </a:r>
            <a:br>
              <a:rPr lang="en-US" sz="1800" dirty="0"/>
            </a:br>
            <a:r>
              <a:rPr lang="en-US" sz="1800" dirty="0"/>
              <a:t>its own version of </a:t>
            </a:r>
            <a:r>
              <a:rPr lang="en-US" sz="1800" dirty="0" err="1">
                <a:solidFill>
                  <a:srgbClr val="006666"/>
                </a:solidFill>
              </a:rPr>
              <a:t>getWeight</a:t>
            </a:r>
            <a:r>
              <a:rPr lang="en-US" sz="1800" dirty="0">
                <a:solidFill>
                  <a:srgbClr val="006666"/>
                </a:solidFill>
              </a:rPr>
              <a:t>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8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build="p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46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example, what if we create a </a:t>
            </a:r>
            <a:r>
              <a:rPr lang="en-US" sz="2000" dirty="0">
                <a:solidFill>
                  <a:srgbClr val="0070C0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 class that </a:t>
            </a:r>
            <a:r>
              <a:rPr lang="en-US" sz="2000" dirty="0">
                <a:solidFill>
                  <a:srgbClr val="FF3300"/>
                </a:solidFill>
              </a:rPr>
              <a:t>forgets to define its own </a:t>
            </a:r>
            <a:r>
              <a:rPr lang="en-US" sz="2000" dirty="0" err="1">
                <a:solidFill>
                  <a:srgbClr val="FF3300"/>
                </a:solidFill>
              </a:rPr>
              <a:t>getCircum</a:t>
            </a:r>
            <a:r>
              <a:rPr lang="en-US" sz="2000" dirty="0">
                <a:solidFill>
                  <a:srgbClr val="FF3300"/>
                </a:solidFill>
              </a:rPr>
              <a:t>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should you use </a:t>
            </a:r>
            <a:r>
              <a:rPr lang="en-US" dirty="0">
                <a:solidFill>
                  <a:srgbClr val="FF0000"/>
                </a:solidFill>
              </a:rPr>
              <a:t>pure virtual functions </a:t>
            </a:r>
            <a:r>
              <a:rPr lang="en-US" dirty="0">
                <a:solidFill>
                  <a:schemeClr val="tx1"/>
                </a:solidFill>
              </a:rPr>
              <a:t>and create </a:t>
            </a:r>
            <a:r>
              <a:rPr lang="en-US" dirty="0">
                <a:solidFill>
                  <a:srgbClr val="7030A0"/>
                </a:solidFill>
              </a:rPr>
              <a:t>Abstract Base Classes </a:t>
            </a:r>
            <a:r>
              <a:rPr lang="en-US" dirty="0">
                <a:solidFill>
                  <a:schemeClr val="tx1"/>
                </a:solidFill>
              </a:rPr>
              <a:t>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4"/>
            <a:ext cx="4714875" cy="2709052"/>
            <a:chOff x="240" y="2640"/>
            <a:chExt cx="2304" cy="1569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Rectangle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m_w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Rectangle r</a:t>
              </a:r>
              <a:r>
                <a:rPr lang="en-US" sz="1800" b="1" dirty="0">
                  <a:latin typeface="Courier New" pitchFamily="49" charset="0"/>
                </a:rPr>
                <a:t>(10,20);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// OK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.getCircum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 we made </a:t>
            </a:r>
            <a:r>
              <a:rPr lang="en-US" dirty="0" err="1">
                <a:solidFill>
                  <a:srgbClr val="6600CC"/>
                </a:solidFill>
              </a:rPr>
              <a:t>getArea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rgbClr val="6600CC"/>
                </a:solidFill>
              </a:rPr>
              <a:t>getCircum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pure virtual</a:t>
            </a:r>
            <a:r>
              <a:rPr lang="en-US" dirty="0">
                <a:solidFill>
                  <a:schemeClr val="tx1"/>
                </a:solidFill>
              </a:rPr>
              <a:t>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186798" y="1998122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 dirty="0"/>
              <a:t>“You have an </a:t>
            </a:r>
            <a:r>
              <a:rPr lang="en-US" sz="2000" dirty="0">
                <a:solidFill>
                  <a:srgbClr val="FF3300"/>
                </a:solidFill>
              </a:rPr>
              <a:t>error</a:t>
            </a:r>
            <a:r>
              <a:rPr lang="en-US" sz="2000" dirty="0"/>
              <a:t> you silly programmer! There is no </a:t>
            </a:r>
            <a:r>
              <a:rPr lang="en-US" sz="2000" dirty="0" err="1">
                <a:solidFill>
                  <a:srgbClr val="0070C0"/>
                </a:solidFill>
              </a:rPr>
              <a:t>getCircum</a:t>
            </a:r>
            <a:r>
              <a:rPr lang="en-US" sz="2000" dirty="0">
                <a:solidFill>
                  <a:srgbClr val="0070C0"/>
                </a:solidFill>
              </a:rPr>
              <a:t>( ) </a:t>
            </a:r>
            <a:r>
              <a:rPr lang="en-US" sz="2000" dirty="0"/>
              <a:t>function to call so this is an ABC!”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(2*m_w+2*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11" grpId="0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47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CAN’T create 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878674" y="2680286"/>
            <a:ext cx="1181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3300"/>
                </a:solidFill>
              </a:rPr>
              <a:t>// 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 algn="l"/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Rectangle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(20,30);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48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GetNumLegs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GetNumEyes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Insect: public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GetNumLegs</a:t>
            </a:r>
            <a:r>
              <a:rPr lang="en-US" sz="1800" dirty="0"/>
              <a:t>()  {  return(6); }</a:t>
            </a:r>
          </a:p>
          <a:p>
            <a:pPr algn="l"/>
            <a:r>
              <a:rPr lang="en-US" sz="1800" dirty="0"/>
              <a:t>  // Insect does not define </a:t>
            </a:r>
            <a:r>
              <a:rPr lang="en-US" sz="1800" dirty="0" err="1"/>
              <a:t>GetNumEyes</a:t>
            </a:r>
            <a:endParaRPr lang="en-US" sz="1800" dirty="0"/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Fly: public Insect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GetNumEyes</a:t>
            </a:r>
            <a:r>
              <a:rPr lang="en-US" sz="1800" dirty="0"/>
              <a:t>()  {  return(2); }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4" y="2711450"/>
            <a:ext cx="2405063" cy="849313"/>
          </a:xfrm>
          <a:prstGeom prst="wedgeRoundRectCallout">
            <a:avLst>
              <a:gd name="adj1" fmla="val -28251"/>
              <a:gd name="adj2" fmla="val 15301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 dirty="0"/>
          </a:p>
          <a:p>
            <a:r>
              <a:rPr lang="en-US" sz="2200" dirty="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330450"/>
            <a:ext cx="3529013" cy="1654175"/>
          </a:xfrm>
          <a:prstGeom prst="wedgeRoundRectCallout">
            <a:avLst>
              <a:gd name="adj1" fmla="val 24898"/>
              <a:gd name="adj2" fmla="val 94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7"/>
            <a:ext cx="3352800" cy="2867024"/>
            <a:chOff x="240" y="2057"/>
            <a:chExt cx="2112" cy="1806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dirty="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51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52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53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54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55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>
                <a:solidFill>
                  <a:srgbClr val="6600CC"/>
                </a:solidFill>
              </a:rPr>
              <a:t>SayHi</a:t>
            </a:r>
            <a:r>
              <a:rPr lang="en-US" dirty="0"/>
              <a:t> function now treats variable </a:t>
            </a:r>
            <a:r>
              <a:rPr lang="en-US" dirty="0">
                <a:solidFill>
                  <a:srgbClr val="6600CC"/>
                </a:solidFill>
              </a:rPr>
              <a:t>p </a:t>
            </a:r>
            <a:r>
              <a:rPr lang="en-US" dirty="0"/>
              <a:t>as if it referred to a </a:t>
            </a:r>
            <a:r>
              <a:rPr lang="en-US" dirty="0">
                <a:solidFill>
                  <a:srgbClr val="6600CC"/>
                </a:solidFill>
              </a:rPr>
              <a:t>Person</a:t>
            </a:r>
            <a:r>
              <a:rPr lang="en-US" dirty="0"/>
              <a:t> variable… </a:t>
            </a:r>
          </a:p>
          <a:p>
            <a:endParaRPr lang="en-US" sz="1000" dirty="0"/>
          </a:p>
          <a:p>
            <a:r>
              <a:rPr lang="en-US" dirty="0"/>
              <a:t>In fact, </a:t>
            </a:r>
            <a:r>
              <a:rPr lang="en-US" dirty="0" err="1">
                <a:solidFill>
                  <a:srgbClr val="6600CC"/>
                </a:solidFill>
              </a:rPr>
              <a:t>SayHi</a:t>
            </a:r>
            <a:r>
              <a:rPr lang="en-US" dirty="0"/>
              <a:t> has </a:t>
            </a:r>
            <a:r>
              <a:rPr lang="en-US" dirty="0">
                <a:solidFill>
                  <a:srgbClr val="FF3300"/>
                </a:solidFill>
              </a:rPr>
              <a:t>no idea</a:t>
            </a:r>
            <a:r>
              <a:rPr lang="en-US" dirty="0"/>
              <a:t> that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refers to a </a:t>
            </a:r>
            <a:r>
              <a:rPr lang="en-US" dirty="0">
                <a:solidFill>
                  <a:srgbClr val="6600CC"/>
                </a:solidFill>
              </a:rPr>
              <a:t>Student</a:t>
            </a:r>
            <a:r>
              <a:rPr lang="en-US" dirty="0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 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only works </a:t>
            </a:r>
            <a:r>
              <a:rPr lang="en-US" dirty="0"/>
              <a:t>when you use a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pass an object!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978"/>
              <a:gd name="adj2" fmla="val 88750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/>
              <a:t>u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Otherwise something called </a:t>
            </a:r>
            <a:r>
              <a:rPr lang="en-US" sz="2000" dirty="0">
                <a:solidFill>
                  <a:srgbClr val="FF0000"/>
                </a:solidFill>
              </a:rPr>
              <a:t>“chopping” </a:t>
            </a:r>
            <a:r>
              <a:rPr lang="en-US" sz="2000" dirty="0"/>
              <a:t>happens… and that’s a bad thing!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3.9</a:t>
              </a:r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>
                <a:solidFill>
                  <a:srgbClr val="FF0000"/>
                </a:solidFill>
              </a:rPr>
              <a:t>d temporary variable</a:t>
            </a:r>
            <a:r>
              <a:rPr lang="en-US" sz="1800" dirty="0"/>
              <a:t> that has </a:t>
            </a:r>
            <a:r>
              <a:rPr lang="en-US" sz="1800" dirty="0">
                <a:solidFill>
                  <a:srgbClr val="FF0000"/>
                </a:solidFill>
              </a:rPr>
              <a:t>no Student parts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CAF47-1A31-4E5C-B58C-3F303C809257}"/>
              </a:ext>
            </a:extLst>
          </p:cNvPr>
          <p:cNvSpPr/>
          <p:nvPr/>
        </p:nvSpPr>
        <p:spPr>
          <a:xfrm>
            <a:off x="7874411" y="267642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" grpId="1" build="allAtOnce" animBg="1"/>
      <p:bldP spid="37" grpId="0" uiExpand="1" build="p" animBg="1"/>
      <p:bldP spid="37" grpId="1" build="allAtOnce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uiExpand="1" build="p" animBg="1"/>
      <p:bldP spid="53" grpId="1" build="allAtOnce" animBg="1"/>
      <p:bldP spid="55" grpId="0" animBg="1"/>
      <p:bldP spid="55" grpId="1" animBg="1"/>
      <p:bldP spid="4" grpId="0"/>
      <p:bldP spid="4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104287</TotalTime>
  <Words>11922</Words>
  <Application>Microsoft Macintosh PowerPoint</Application>
  <PresentationFormat>On-screen Show (4:3)</PresentationFormat>
  <Paragraphs>2441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Comic Sans MS</vt:lpstr>
      <vt:lpstr>Courier New</vt:lpstr>
      <vt:lpstr>Times New Roman</vt:lpstr>
      <vt:lpstr>Default Design</vt:lpstr>
      <vt:lpstr>PowerPoint Presentation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Polymorphism  </vt:lpstr>
      <vt:lpstr>Polymorphism </vt:lpstr>
      <vt:lpstr>So What is Inheritance? What is Polymorphism?</vt:lpstr>
      <vt:lpstr>Why use Polymorphism?</vt:lpstr>
      <vt:lpstr>Polymorphism</vt:lpstr>
      <vt:lpstr>Polymorphism</vt:lpstr>
      <vt:lpstr>Polymorphism and Pointers</vt:lpstr>
      <vt:lpstr>Polymorphism and Pointers</vt:lpstr>
      <vt:lpstr>Polymorphism and Pointers</vt:lpstr>
      <vt:lpstr>Polymorphism and Pointers!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Saman Zonouz</cp:lastModifiedBy>
  <cp:revision>4348</cp:revision>
  <dcterms:created xsi:type="dcterms:W3CDTF">2002-10-09T05:27:34Z</dcterms:created>
  <dcterms:modified xsi:type="dcterms:W3CDTF">2022-03-06T18:04:34Z</dcterms:modified>
</cp:coreProperties>
</file>