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501" r:id="rId2"/>
    <p:sldId id="504" r:id="rId3"/>
    <p:sldId id="403" r:id="rId4"/>
    <p:sldId id="404" r:id="rId5"/>
    <p:sldId id="405" r:id="rId6"/>
    <p:sldId id="429" r:id="rId7"/>
    <p:sldId id="705" r:id="rId8"/>
    <p:sldId id="406" r:id="rId9"/>
    <p:sldId id="407" r:id="rId10"/>
    <p:sldId id="408" r:id="rId11"/>
    <p:sldId id="409" r:id="rId12"/>
    <p:sldId id="430" r:id="rId13"/>
    <p:sldId id="447" r:id="rId14"/>
    <p:sldId id="411" r:id="rId15"/>
    <p:sldId id="431" r:id="rId16"/>
    <p:sldId id="410" r:id="rId17"/>
    <p:sldId id="432" r:id="rId18"/>
    <p:sldId id="412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399" r:id="rId27"/>
    <p:sldId id="423" r:id="rId28"/>
    <p:sldId id="424" r:id="rId29"/>
    <p:sldId id="444" r:id="rId30"/>
    <p:sldId id="442" r:id="rId31"/>
    <p:sldId id="433" r:id="rId32"/>
    <p:sldId id="443" r:id="rId33"/>
    <p:sldId id="441" r:id="rId34"/>
    <p:sldId id="427" r:id="rId35"/>
    <p:sldId id="428" r:id="rId36"/>
    <p:sldId id="413" r:id="rId37"/>
    <p:sldId id="502" r:id="rId38"/>
    <p:sldId id="706" r:id="rId39"/>
    <p:sldId id="414" r:id="rId40"/>
    <p:sldId id="415" r:id="rId41"/>
    <p:sldId id="449" r:id="rId42"/>
    <p:sldId id="467" r:id="rId43"/>
    <p:sldId id="451" r:id="rId44"/>
    <p:sldId id="489" r:id="rId45"/>
    <p:sldId id="490" r:id="rId46"/>
    <p:sldId id="491" r:id="rId47"/>
    <p:sldId id="492" r:id="rId48"/>
    <p:sldId id="493" r:id="rId49"/>
    <p:sldId id="494" r:id="rId50"/>
    <p:sldId id="495" r:id="rId51"/>
    <p:sldId id="496" r:id="rId52"/>
    <p:sldId id="497" r:id="rId53"/>
    <p:sldId id="498" r:id="rId54"/>
    <p:sldId id="499" r:id="rId55"/>
    <p:sldId id="461" r:id="rId56"/>
    <p:sldId id="462" r:id="rId57"/>
    <p:sldId id="463" r:id="rId58"/>
    <p:sldId id="464" r:id="rId59"/>
    <p:sldId id="420" r:id="rId60"/>
    <p:sldId id="396" r:id="rId61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AFAF"/>
    <a:srgbClr val="6600CC"/>
    <a:srgbClr val="FFEFFF"/>
    <a:srgbClr val="CCFFFF"/>
    <a:srgbClr val="000000"/>
    <a:srgbClr val="A50021"/>
    <a:srgbClr val="FF3300"/>
    <a:srgbClr val="FFFFE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4" autoAdjust="0"/>
    <p:restoredTop sz="96281" autoAdjust="0"/>
  </p:normalViewPr>
  <p:slideViewPr>
    <p:cSldViewPr snapToGrid="0">
      <p:cViewPr varScale="1">
        <p:scale>
          <a:sx n="122" d="100"/>
          <a:sy n="122" d="100"/>
        </p:scale>
        <p:origin x="115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93"/>
    </p:cViewPr>
  </p:sorterViewPr>
  <p:notesViewPr>
    <p:cSldViewPr snapToGrid="0">
      <p:cViewPr varScale="1">
        <p:scale>
          <a:sx n="67" d="100"/>
          <a:sy n="67" d="100"/>
        </p:scale>
        <p:origin x="-1962" y="-90"/>
      </p:cViewPr>
      <p:guideLst>
        <p:guide orient="horz" pos="287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2.xml"/><Relationship Id="rId2" Type="http://schemas.openxmlformats.org/officeDocument/2006/relationships/slide" Target="slides/slide16.xml"/><Relationship Id="rId1" Type="http://schemas.openxmlformats.org/officeDocument/2006/relationships/slide" Target="slides/slide1.xml"/><Relationship Id="rId4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FF5B3A-9E62-49F7-8C8E-BAE3F1419F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0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0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0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0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30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ECF35F-2418-45BD-ACD6-9DE184ED58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82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6379B-CA17-4456-9D3E-834B50BB3CAE}" type="slidenum">
              <a:rPr lang="en-US"/>
              <a:pPr/>
              <a:t>1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72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EBD840-AAD4-47F9-8B29-674166144B49}" type="slidenum">
              <a:rPr lang="en-US"/>
              <a:pPr/>
              <a:t>11</a:t>
            </a:fld>
            <a:endParaRPr lang="en-US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C7078-E228-4E47-8D32-00D308A75E42}" type="slidenum">
              <a:rPr lang="en-US"/>
              <a:pPr/>
              <a:t>12</a:t>
            </a:fld>
            <a:endParaRPr lang="en-US"/>
          </a:p>
        </p:txBody>
      </p:sp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600207-76A2-471B-81A5-4F30FD97BB2A}" type="slidenum">
              <a:rPr lang="en-US"/>
              <a:pPr/>
              <a:t>13</a:t>
            </a:fld>
            <a:endParaRPr lang="en-US"/>
          </a:p>
        </p:txBody>
      </p:sp>
      <p:sp>
        <p:nvSpPr>
          <p:cNvPr id="86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C9AFB5-D4D7-429B-8DAD-7C0DEB4596E9}" type="slidenum">
              <a:rPr lang="en-US"/>
              <a:pPr/>
              <a:t>14</a:t>
            </a:fld>
            <a:endParaRPr lang="en-US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436879-B285-4D71-9A1A-FDC853B3505E}" type="slidenum">
              <a:rPr lang="en-US"/>
              <a:pPr/>
              <a:t>15</a:t>
            </a:fld>
            <a:endParaRPr lang="en-US"/>
          </a:p>
        </p:txBody>
      </p:sp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273B8-F0B7-4085-90B8-669DA5755090}" type="slidenum">
              <a:rPr lang="en-US"/>
              <a:pPr/>
              <a:t>16</a:t>
            </a:fld>
            <a:endParaRPr lang="en-US"/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8FA3F2-5C67-4342-9A2C-CF423D1801A9}" type="slidenum">
              <a:rPr lang="en-US"/>
              <a:pPr/>
              <a:t>17</a:t>
            </a:fld>
            <a:endParaRPr lang="en-US"/>
          </a:p>
        </p:txBody>
      </p:sp>
      <p:sp>
        <p:nvSpPr>
          <p:cNvPr id="82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1B5A41-BD6A-4D62-B3CB-2DE038B97F74}" type="slidenum">
              <a:rPr lang="en-US"/>
              <a:pPr/>
              <a:t>18</a:t>
            </a:fld>
            <a:endParaRPr lang="en-US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DA7734-897A-4059-891F-529FD2257816}" type="slidenum">
              <a:rPr lang="en-US"/>
              <a:pPr/>
              <a:t>19</a:t>
            </a:fld>
            <a:endParaRPr lang="en-US"/>
          </a:p>
        </p:txBody>
      </p:sp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B87305-AA62-4295-B3B4-D73B27473F75}" type="slidenum">
              <a:rPr lang="en-US"/>
              <a:pPr/>
              <a:t>20</a:t>
            </a:fld>
            <a:endParaRPr lang="en-US"/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9FB00E-0234-4E15-9B50-32C9604B9B07}" type="slidenum">
              <a:rPr lang="en-US"/>
              <a:pPr/>
              <a:t>3</a:t>
            </a:fld>
            <a:endParaRPr lang="en-US"/>
          </a:p>
        </p:txBody>
      </p:sp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3CF69-BC9D-4A9E-BE15-D39F836F11A1}" type="slidenum">
              <a:rPr lang="en-US"/>
              <a:pPr/>
              <a:t>21</a:t>
            </a:fld>
            <a:endParaRPr lang="en-US"/>
          </a:p>
        </p:txBody>
      </p:sp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2F0BB-F1FE-4E09-8DD5-C34E0EC013C5}" type="slidenum">
              <a:rPr lang="en-US"/>
              <a:pPr/>
              <a:t>22</a:t>
            </a:fld>
            <a:endParaRPr lang="en-US"/>
          </a:p>
        </p:txBody>
      </p:sp>
      <p:sp>
        <p:nvSpPr>
          <p:cNvPr id="83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2840E4-6207-48F5-8E5D-1E93DB324360}" type="slidenum">
              <a:rPr lang="en-US"/>
              <a:pPr/>
              <a:t>23</a:t>
            </a:fld>
            <a:endParaRPr lang="en-US"/>
          </a:p>
        </p:txBody>
      </p:sp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CED53F-956D-4353-BF7C-3AC84515C481}" type="slidenum">
              <a:rPr lang="en-US"/>
              <a:pPr/>
              <a:t>24</a:t>
            </a:fld>
            <a:endParaRPr lang="en-US"/>
          </a:p>
        </p:txBody>
      </p:sp>
      <p:sp>
        <p:nvSpPr>
          <p:cNvPr id="84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A87AF-B7A2-4921-8900-07284C145C38}" type="slidenum">
              <a:rPr lang="en-US"/>
              <a:pPr/>
              <a:t>25</a:t>
            </a:fld>
            <a:endParaRPr lang="en-US"/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8D5E8-9695-4B8D-9010-57AB92DE2C0D}" type="slidenum">
              <a:rPr lang="en-US"/>
              <a:pPr/>
              <a:t>26</a:t>
            </a:fld>
            <a:endParaRPr lang="en-US"/>
          </a:p>
        </p:txBody>
      </p:sp>
      <p:sp>
        <p:nvSpPr>
          <p:cNvPr id="75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262AF9-5D7B-4F50-AB3A-691DD9968071}" type="slidenum">
              <a:rPr lang="en-US"/>
              <a:pPr/>
              <a:t>27</a:t>
            </a:fld>
            <a:endParaRPr lang="en-US"/>
          </a:p>
        </p:txBody>
      </p:sp>
      <p:sp>
        <p:nvSpPr>
          <p:cNvPr id="80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905E4-80F7-46F2-92FB-673D7961CF95}" type="slidenum">
              <a:rPr lang="en-US"/>
              <a:pPr/>
              <a:t>28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66EFB8-C4AA-482E-9AE8-8542BE935F5B}" type="slidenum">
              <a:rPr lang="en-US"/>
              <a:pPr/>
              <a:t>29</a:t>
            </a:fld>
            <a:endParaRPr lang="en-US"/>
          </a:p>
        </p:txBody>
      </p:sp>
      <p:sp>
        <p:nvSpPr>
          <p:cNvPr id="85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3AA0DC-B876-47E5-A503-B74D712E1DA2}" type="slidenum">
              <a:rPr lang="en-US"/>
              <a:pPr/>
              <a:t>30</a:t>
            </a:fld>
            <a:endParaRPr lang="en-US"/>
          </a:p>
        </p:txBody>
      </p:sp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95F15-DA74-4A9E-AB25-FE3B6BFE8DF6}" type="slidenum">
              <a:rPr lang="en-US"/>
              <a:pPr/>
              <a:t>4</a:t>
            </a:fld>
            <a:endParaRPr lang="en-US"/>
          </a:p>
        </p:txBody>
      </p:sp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84931C-549B-430B-9CA8-2F4DA76C7C86}" type="slidenum">
              <a:rPr lang="en-US"/>
              <a:pPr/>
              <a:t>31</a:t>
            </a:fld>
            <a:endParaRPr lang="en-US"/>
          </a:p>
        </p:txBody>
      </p:sp>
      <p:sp>
        <p:nvSpPr>
          <p:cNvPr id="83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388D6-0B81-41C9-9733-3C575A525BDC}" type="slidenum">
              <a:rPr lang="en-US"/>
              <a:pPr/>
              <a:t>32</a:t>
            </a:fld>
            <a:endParaRPr lang="en-US"/>
          </a:p>
        </p:txBody>
      </p:sp>
      <p:sp>
        <p:nvSpPr>
          <p:cNvPr id="85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E1AA3C-8069-4E75-81CF-D39229A81690}" type="slidenum">
              <a:rPr lang="en-US"/>
              <a:pPr/>
              <a:t>33</a:t>
            </a:fld>
            <a:endParaRPr lang="en-US"/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45EF8-7E92-4264-B6A5-56B504AF1655}" type="slidenum">
              <a:rPr lang="en-US"/>
              <a:pPr/>
              <a:t>34</a:t>
            </a:fld>
            <a:endParaRPr lang="en-US"/>
          </a:p>
        </p:txBody>
      </p:sp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F0F16-14C1-4756-8453-413F70D7E886}" type="slidenum">
              <a:rPr lang="en-US"/>
              <a:pPr/>
              <a:t>35</a:t>
            </a:fld>
            <a:endParaRPr lang="en-US"/>
          </a:p>
        </p:txBody>
      </p:sp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C5142-5EB5-4D4C-A070-195B646B93D5}" type="slidenum">
              <a:rPr lang="en-US"/>
              <a:pPr/>
              <a:t>36</a:t>
            </a:fld>
            <a:endParaRPr lang="en-US"/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38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So it eventually solves the simplest subproblem and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241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F7066-86DD-41B4-9E17-878F481D69DE}" type="slidenum">
              <a:rPr lang="en-US"/>
              <a:pPr/>
              <a:t>39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B9429-EB1E-47D6-A6BB-5DB0AEF0BB3B}" type="slidenum">
              <a:rPr lang="en-US"/>
              <a:pPr/>
              <a:t>40</a:t>
            </a:fld>
            <a:endParaRPr lang="en-US"/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368C5-4A53-4717-83CA-8E33523E65D4}" type="slidenum">
              <a:rPr lang="en-US"/>
              <a:pPr/>
              <a:t>41</a:t>
            </a:fld>
            <a:endParaRPr lang="en-US"/>
          </a:p>
        </p:txBody>
      </p:sp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2D9274-A442-4042-A744-822C1A4507B4}" type="slidenum">
              <a:rPr lang="en-US"/>
              <a:pPr/>
              <a:t>5</a:t>
            </a:fld>
            <a:endParaRPr lang="en-US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00C380-0F3D-4750-B883-00B904A0A26B}" type="slidenum">
              <a:rPr lang="en-US"/>
              <a:pPr/>
              <a:t>44</a:t>
            </a:fld>
            <a:endParaRPr lang="en-US"/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00C380-0F3D-4750-B883-00B904A0A26B}" type="slidenum">
              <a:rPr lang="en-US"/>
              <a:pPr/>
              <a:t>45</a:t>
            </a:fld>
            <a:endParaRPr lang="en-US"/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00C380-0F3D-4750-B883-00B904A0A26B}" type="slidenum">
              <a:rPr lang="en-US"/>
              <a:pPr/>
              <a:t>46</a:t>
            </a:fld>
            <a:endParaRPr lang="en-US"/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00C380-0F3D-4750-B883-00B904A0A26B}" type="slidenum">
              <a:rPr lang="en-US"/>
              <a:pPr/>
              <a:t>47</a:t>
            </a:fld>
            <a:endParaRPr lang="en-US"/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00C380-0F3D-4750-B883-00B904A0A26B}" type="slidenum">
              <a:rPr lang="en-US"/>
              <a:pPr/>
              <a:t>48</a:t>
            </a:fld>
            <a:endParaRPr lang="en-US"/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00C380-0F3D-4750-B883-00B904A0A26B}" type="slidenum">
              <a:rPr lang="en-US"/>
              <a:pPr/>
              <a:t>49</a:t>
            </a:fld>
            <a:endParaRPr lang="en-US"/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00C380-0F3D-4750-B883-00B904A0A26B}" type="slidenum">
              <a:rPr lang="en-US"/>
              <a:pPr/>
              <a:t>50</a:t>
            </a:fld>
            <a:endParaRPr lang="en-US"/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00C380-0F3D-4750-B883-00B904A0A26B}" type="slidenum">
              <a:rPr lang="en-US"/>
              <a:pPr/>
              <a:t>51</a:t>
            </a:fld>
            <a:endParaRPr lang="en-US"/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00C380-0F3D-4750-B883-00B904A0A26B}" type="slidenum">
              <a:rPr lang="en-US"/>
              <a:pPr/>
              <a:t>52</a:t>
            </a:fld>
            <a:endParaRPr lang="en-US"/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00C380-0F3D-4750-B883-00B904A0A26B}" type="slidenum">
              <a:rPr lang="en-US"/>
              <a:pPr/>
              <a:t>53</a:t>
            </a:fld>
            <a:endParaRPr lang="en-US"/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30336D-FFAA-465C-A553-2D3A7969FE18}" type="slidenum">
              <a:rPr lang="en-US"/>
              <a:pPr/>
              <a:t>6</a:t>
            </a:fld>
            <a:endParaRPr lang="en-US"/>
          </a:p>
        </p:txBody>
      </p:sp>
      <p:sp>
        <p:nvSpPr>
          <p:cNvPr id="82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00C380-0F3D-4750-B883-00B904A0A26B}" type="slidenum">
              <a:rPr lang="en-US"/>
              <a:pPr/>
              <a:t>54</a:t>
            </a:fld>
            <a:endParaRPr lang="en-US"/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3060A-264F-4F5E-B8D5-64084F95D551}" type="slidenum">
              <a:rPr lang="en-US"/>
              <a:pPr/>
              <a:t>59</a:t>
            </a:fld>
            <a:endParaRPr lang="en-US"/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A93026-B1AA-4E8F-890A-10C6A9B4D5FF}" type="slidenum">
              <a:rPr lang="en-US"/>
              <a:pPr/>
              <a:t>60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7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So it eventually solves the simplest subproblem and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06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F8C691-EDB9-454C-A304-11FB7543DCB0}" type="slidenum">
              <a:rPr lang="en-US"/>
              <a:pPr/>
              <a:t>8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BDDA36-257C-4FA7-99C9-C80258454BD9}" type="slidenum">
              <a:rPr lang="en-US"/>
              <a:pPr/>
              <a:t>9</a:t>
            </a:fld>
            <a:endParaRPr lang="en-US"/>
          </a:p>
        </p:txBody>
      </p:sp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4C9E9A-D911-4156-B809-4D1389EB4476}" type="slidenum">
              <a:rPr lang="en-US"/>
              <a:pPr/>
              <a:t>10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3D27C-DB85-47C5-AB28-C579F9E8BF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2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D9D0D-2653-4A04-993B-C3EFA4D81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4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6B5975-EA81-4077-A149-EDC6D77620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9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511300" y="-127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85FF7D3-8464-4C3C-B44B-549A362093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605EF6-65F0-4F9D-AAD2-82011C5A99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4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EE9F0-ACC1-424A-99E5-AB8178CBD3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8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7894A-9CE5-4FC2-94F2-3426D649A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F1FFA-9955-4D64-9F53-B3186435F3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4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BC0DB-09A0-4F09-8653-154CD242ED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3FFED-400A-445F-9282-9DCF12115C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6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141D7-F195-43C9-BB71-1FD8FE1E0C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5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74C8A-AC39-4F37-B7DF-321CAD247F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7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11300" y="-127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85D49008-D1A0-441A-BE11-61B25C7B092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F2D0-EB66-45A7-9492-37B75E15897F}" type="slidenum">
              <a:rPr lang="en-US"/>
              <a:pPr/>
              <a:t>1</a:t>
            </a:fld>
            <a:endParaRPr lang="en-US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85850"/>
            <a:ext cx="7480300" cy="455295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Priority Queues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Heaps</a:t>
            </a:r>
          </a:p>
          <a:p>
            <a:r>
              <a:rPr lang="en-US" dirty="0" err="1">
                <a:solidFill>
                  <a:srgbClr val="7030A0"/>
                </a:solidFill>
              </a:rPr>
              <a:t>HeapSort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631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3EBE-5D44-4466-98E6-0E5B081362DB}" type="slidenum">
              <a:rPr lang="en-US"/>
              <a:pPr/>
              <a:t>10</a:t>
            </a:fld>
            <a:endParaRPr lang="en-US"/>
          </a:p>
        </p:txBody>
      </p:sp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Maxheap</a:t>
            </a:r>
          </a:p>
        </p:txBody>
      </p:sp>
      <p:sp>
        <p:nvSpPr>
          <p:cNvPr id="775171" name="Text Box 3"/>
          <p:cNvSpPr txBox="1">
            <a:spLocks noChangeArrowheads="1"/>
          </p:cNvSpPr>
          <p:nvPr/>
        </p:nvSpPr>
        <p:spPr bwMode="auto">
          <a:xfrm>
            <a:off x="388938" y="1114425"/>
            <a:ext cx="7840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cs typeface="Courier New" pitchFamily="49" charset="0"/>
              </a:rPr>
              <a:t>A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maxheap</a:t>
            </a:r>
            <a:r>
              <a:rPr lang="en-US">
                <a:cs typeface="Courier New" pitchFamily="49" charset="0"/>
              </a:rPr>
              <a:t> is a binary tree which follows these rules:</a:t>
            </a:r>
            <a:r>
              <a:rPr lang="en-US"/>
              <a:t> </a:t>
            </a:r>
          </a:p>
        </p:txBody>
      </p:sp>
      <p:sp>
        <p:nvSpPr>
          <p:cNvPr id="775172" name="Text Box 4"/>
          <p:cNvSpPr txBox="1">
            <a:spLocks noChangeArrowheads="1"/>
          </p:cNvSpPr>
          <p:nvPr/>
        </p:nvSpPr>
        <p:spPr bwMode="auto">
          <a:xfrm>
            <a:off x="534988" y="1951038"/>
            <a:ext cx="808196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  <a:cs typeface="Courier New" pitchFamily="49" charset="0"/>
              </a:rPr>
              <a:t>The value contained by a node is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  <a:cs typeface="Courier New" pitchFamily="49" charset="0"/>
              </a:rPr>
              <a:t>ALWAYS GREATER THAN OR EQUAL TO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  <a:cs typeface="Courier New" pitchFamily="49" charset="0"/>
              </a:rPr>
              <a:t> the values of the node’s children.</a:t>
            </a:r>
          </a:p>
          <a:p>
            <a:pPr>
              <a:buFontTx/>
              <a:buAutoNum type="arabicPeriod"/>
            </a:pPr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  <a:cs typeface="Courier New" pitchFamily="49" charset="0"/>
              </a:rPr>
              <a:t>The tree is a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  <a:cs typeface="Courier New" pitchFamily="49" charset="0"/>
              </a:rPr>
              <a:t>COMPLETE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  <a:cs typeface="Courier New" pitchFamily="49" charset="0"/>
              </a:rPr>
              <a:t> binary tree. </a:t>
            </a:r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775173" name="Rectangle 5"/>
          <p:cNvSpPr>
            <a:spLocks noChangeArrowheads="1"/>
          </p:cNvSpPr>
          <p:nvPr/>
        </p:nvSpPr>
        <p:spPr bwMode="auto">
          <a:xfrm>
            <a:off x="5410200" y="3886200"/>
            <a:ext cx="8404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/>
            <a:endParaRPr lang="en-US"/>
          </a:p>
        </p:txBody>
      </p:sp>
      <p:sp>
        <p:nvSpPr>
          <p:cNvPr id="775174" name="Text Box 6"/>
          <p:cNvSpPr txBox="1">
            <a:spLocks noChangeArrowheads="1"/>
          </p:cNvSpPr>
          <p:nvPr/>
        </p:nvSpPr>
        <p:spPr bwMode="auto">
          <a:xfrm>
            <a:off x="4806950" y="4014788"/>
            <a:ext cx="4140200" cy="26511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Complete Binary Tree:</a:t>
            </a:r>
          </a:p>
          <a:p>
            <a:r>
              <a:rPr lang="en-US">
                <a:cs typeface="Courier New" pitchFamily="49" charset="0"/>
              </a:rPr>
              <a:t>Every level except the deepest level must contain as many nodes as possible, and the at the deepest level, all nodes are as far left as possible.</a:t>
            </a:r>
            <a:r>
              <a:rPr lang="en-US"/>
              <a:t> </a:t>
            </a:r>
          </a:p>
        </p:txBody>
      </p:sp>
      <p:sp>
        <p:nvSpPr>
          <p:cNvPr id="775176" name="Text Box 8"/>
          <p:cNvSpPr txBox="1">
            <a:spLocks noChangeArrowheads="1"/>
          </p:cNvSpPr>
          <p:nvPr/>
        </p:nvSpPr>
        <p:spPr bwMode="auto">
          <a:xfrm>
            <a:off x="317500" y="4244975"/>
            <a:ext cx="4217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What are the rules for a </a:t>
            </a:r>
            <a:r>
              <a:rPr lang="en-US" dirty="0" err="1">
                <a:solidFill>
                  <a:srgbClr val="A50021"/>
                </a:solidFill>
                <a:cs typeface="Courier New" pitchFamily="49" charset="0"/>
              </a:rPr>
              <a:t>minheap</a:t>
            </a:r>
            <a:r>
              <a:rPr lang="en-US" dirty="0">
                <a:cs typeface="Courier New" pitchFamily="49" charset="0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5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5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4" grpId="0" animBg="1" autoUpdateAnimBg="0"/>
      <p:bldP spid="77517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34D3-E946-410C-909D-9E7EA719F571}" type="slidenum">
              <a:rPr lang="en-US"/>
              <a:pPr/>
              <a:t>11</a:t>
            </a:fld>
            <a:endParaRPr lang="en-US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Maxheap</a:t>
            </a:r>
          </a:p>
        </p:txBody>
      </p:sp>
      <p:sp>
        <p:nvSpPr>
          <p:cNvPr id="777219" name="Text Box 3"/>
          <p:cNvSpPr txBox="1">
            <a:spLocks noChangeArrowheads="1"/>
          </p:cNvSpPr>
          <p:nvPr/>
        </p:nvSpPr>
        <p:spPr bwMode="auto">
          <a:xfrm>
            <a:off x="1174750" y="1054100"/>
            <a:ext cx="636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Which of the following are valid </a:t>
            </a:r>
            <a:r>
              <a:rPr lang="en-US">
                <a:solidFill>
                  <a:srgbClr val="A50021"/>
                </a:solidFill>
              </a:rPr>
              <a:t>maxheaps</a:t>
            </a:r>
            <a:r>
              <a:rPr lang="en-US"/>
              <a:t>?</a:t>
            </a:r>
          </a:p>
        </p:txBody>
      </p:sp>
      <p:grpSp>
        <p:nvGrpSpPr>
          <p:cNvPr id="777220" name="Group 4"/>
          <p:cNvGrpSpPr>
            <a:grpSpLocks/>
          </p:cNvGrpSpPr>
          <p:nvPr/>
        </p:nvGrpSpPr>
        <p:grpSpPr bwMode="auto">
          <a:xfrm>
            <a:off x="457200" y="1752600"/>
            <a:ext cx="2378075" cy="1708150"/>
            <a:chOff x="251" y="1674"/>
            <a:chExt cx="1956" cy="1133"/>
          </a:xfrm>
        </p:grpSpPr>
        <p:grpSp>
          <p:nvGrpSpPr>
            <p:cNvPr id="777221" name="Group 5"/>
            <p:cNvGrpSpPr>
              <a:grpSpLocks/>
            </p:cNvGrpSpPr>
            <p:nvPr/>
          </p:nvGrpSpPr>
          <p:grpSpPr bwMode="auto">
            <a:xfrm>
              <a:off x="683" y="1674"/>
              <a:ext cx="912" cy="502"/>
              <a:chOff x="4032" y="1200"/>
              <a:chExt cx="912" cy="502"/>
            </a:xfrm>
          </p:grpSpPr>
          <p:sp>
            <p:nvSpPr>
              <p:cNvPr id="777222" name="Rectangle 6"/>
              <p:cNvSpPr>
                <a:spLocks noChangeArrowheads="1"/>
              </p:cNvSpPr>
              <p:nvPr/>
            </p:nvSpPr>
            <p:spPr bwMode="auto">
              <a:xfrm>
                <a:off x="4032" y="1200"/>
                <a:ext cx="912" cy="48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7223" name="Rectangle 7"/>
              <p:cNvSpPr>
                <a:spLocks noChangeArrowheads="1"/>
              </p:cNvSpPr>
              <p:nvPr/>
            </p:nvSpPr>
            <p:spPr bwMode="auto">
              <a:xfrm>
                <a:off x="4080" y="1488"/>
                <a:ext cx="384" cy="144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7224" name="Rectangle 8"/>
              <p:cNvSpPr>
                <a:spLocks noChangeArrowheads="1"/>
              </p:cNvSpPr>
              <p:nvPr/>
            </p:nvSpPr>
            <p:spPr bwMode="auto">
              <a:xfrm>
                <a:off x="4512" y="1488"/>
                <a:ext cx="384" cy="144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7225" name="Text Box 9"/>
              <p:cNvSpPr txBox="1">
                <a:spLocks noChangeArrowheads="1"/>
              </p:cNvSpPr>
              <p:nvPr/>
            </p:nvSpPr>
            <p:spPr bwMode="auto">
              <a:xfrm>
                <a:off x="4481" y="1437"/>
                <a:ext cx="152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777226" name="Text Box 10"/>
              <p:cNvSpPr txBox="1">
                <a:spLocks noChangeArrowheads="1"/>
              </p:cNvSpPr>
              <p:nvPr/>
            </p:nvSpPr>
            <p:spPr bwMode="auto">
              <a:xfrm>
                <a:off x="4069" y="1439"/>
                <a:ext cx="151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777227" name="Text Box 11"/>
              <p:cNvSpPr txBox="1">
                <a:spLocks noChangeArrowheads="1"/>
              </p:cNvSpPr>
              <p:nvPr/>
            </p:nvSpPr>
            <p:spPr bwMode="auto">
              <a:xfrm>
                <a:off x="4369" y="1212"/>
                <a:ext cx="304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5</a:t>
                </a:r>
              </a:p>
            </p:txBody>
          </p:sp>
        </p:grpSp>
        <p:grpSp>
          <p:nvGrpSpPr>
            <p:cNvPr id="777228" name="Group 12"/>
            <p:cNvGrpSpPr>
              <a:grpSpLocks/>
            </p:cNvGrpSpPr>
            <p:nvPr/>
          </p:nvGrpSpPr>
          <p:grpSpPr bwMode="auto">
            <a:xfrm>
              <a:off x="251" y="2304"/>
              <a:ext cx="958" cy="503"/>
              <a:chOff x="4032" y="1200"/>
              <a:chExt cx="958" cy="503"/>
            </a:xfrm>
          </p:grpSpPr>
          <p:sp>
            <p:nvSpPr>
              <p:cNvPr id="777229" name="Rectangle 13"/>
              <p:cNvSpPr>
                <a:spLocks noChangeArrowheads="1"/>
              </p:cNvSpPr>
              <p:nvPr/>
            </p:nvSpPr>
            <p:spPr bwMode="auto">
              <a:xfrm>
                <a:off x="4032" y="1200"/>
                <a:ext cx="912" cy="48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7230" name="Rectangle 14"/>
              <p:cNvSpPr>
                <a:spLocks noChangeArrowheads="1"/>
              </p:cNvSpPr>
              <p:nvPr/>
            </p:nvSpPr>
            <p:spPr bwMode="auto">
              <a:xfrm>
                <a:off x="4080" y="1488"/>
                <a:ext cx="384" cy="144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7231" name="Rectangle 15"/>
              <p:cNvSpPr>
                <a:spLocks noChangeArrowheads="1"/>
              </p:cNvSpPr>
              <p:nvPr/>
            </p:nvSpPr>
            <p:spPr bwMode="auto">
              <a:xfrm>
                <a:off x="4512" y="1488"/>
                <a:ext cx="384" cy="144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7232" name="Text Box 16"/>
              <p:cNvSpPr txBox="1">
                <a:spLocks noChangeArrowheads="1"/>
              </p:cNvSpPr>
              <p:nvPr/>
            </p:nvSpPr>
            <p:spPr bwMode="auto">
              <a:xfrm>
                <a:off x="4506" y="1438"/>
                <a:ext cx="484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777233" name="Text Box 17"/>
              <p:cNvSpPr txBox="1">
                <a:spLocks noChangeArrowheads="1"/>
              </p:cNvSpPr>
              <p:nvPr/>
            </p:nvSpPr>
            <p:spPr bwMode="auto">
              <a:xfrm>
                <a:off x="4093" y="1440"/>
                <a:ext cx="485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777234" name="Text Box 18"/>
              <p:cNvSpPr txBox="1">
                <a:spLocks noChangeArrowheads="1"/>
              </p:cNvSpPr>
              <p:nvPr/>
            </p:nvSpPr>
            <p:spPr bwMode="auto">
              <a:xfrm>
                <a:off x="4370" y="1210"/>
                <a:ext cx="304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3</a:t>
                </a:r>
              </a:p>
            </p:txBody>
          </p:sp>
        </p:grpSp>
        <p:grpSp>
          <p:nvGrpSpPr>
            <p:cNvPr id="777235" name="Group 19"/>
            <p:cNvGrpSpPr>
              <a:grpSpLocks/>
            </p:cNvGrpSpPr>
            <p:nvPr/>
          </p:nvGrpSpPr>
          <p:grpSpPr bwMode="auto">
            <a:xfrm>
              <a:off x="1248" y="2304"/>
              <a:ext cx="959" cy="503"/>
              <a:chOff x="4032" y="1200"/>
              <a:chExt cx="959" cy="503"/>
            </a:xfrm>
          </p:grpSpPr>
          <p:sp>
            <p:nvSpPr>
              <p:cNvPr id="777236" name="Rectangle 20"/>
              <p:cNvSpPr>
                <a:spLocks noChangeArrowheads="1"/>
              </p:cNvSpPr>
              <p:nvPr/>
            </p:nvSpPr>
            <p:spPr bwMode="auto">
              <a:xfrm>
                <a:off x="4032" y="1200"/>
                <a:ext cx="912" cy="48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7237" name="Rectangle 21"/>
              <p:cNvSpPr>
                <a:spLocks noChangeArrowheads="1"/>
              </p:cNvSpPr>
              <p:nvPr/>
            </p:nvSpPr>
            <p:spPr bwMode="auto">
              <a:xfrm>
                <a:off x="4080" y="1488"/>
                <a:ext cx="384" cy="144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7238" name="Rectangle 22"/>
              <p:cNvSpPr>
                <a:spLocks noChangeArrowheads="1"/>
              </p:cNvSpPr>
              <p:nvPr/>
            </p:nvSpPr>
            <p:spPr bwMode="auto">
              <a:xfrm>
                <a:off x="4512" y="1488"/>
                <a:ext cx="384" cy="144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7239" name="Text Box 23"/>
              <p:cNvSpPr txBox="1">
                <a:spLocks noChangeArrowheads="1"/>
              </p:cNvSpPr>
              <p:nvPr/>
            </p:nvSpPr>
            <p:spPr bwMode="auto">
              <a:xfrm>
                <a:off x="4507" y="1438"/>
                <a:ext cx="484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777240" name="Text Box 24"/>
              <p:cNvSpPr txBox="1">
                <a:spLocks noChangeArrowheads="1"/>
              </p:cNvSpPr>
              <p:nvPr/>
            </p:nvSpPr>
            <p:spPr bwMode="auto">
              <a:xfrm>
                <a:off x="4094" y="1440"/>
                <a:ext cx="484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777241" name="Text Box 25"/>
              <p:cNvSpPr txBox="1">
                <a:spLocks noChangeArrowheads="1"/>
              </p:cNvSpPr>
              <p:nvPr/>
            </p:nvSpPr>
            <p:spPr bwMode="auto">
              <a:xfrm>
                <a:off x="4369" y="1210"/>
                <a:ext cx="305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4</a:t>
                </a:r>
              </a:p>
            </p:txBody>
          </p:sp>
        </p:grpSp>
        <p:sp>
          <p:nvSpPr>
            <p:cNvPr id="777242" name="Line 26"/>
            <p:cNvSpPr>
              <a:spLocks noChangeShapeType="1"/>
            </p:cNvSpPr>
            <p:nvPr/>
          </p:nvSpPr>
          <p:spPr bwMode="auto">
            <a:xfrm flipH="1">
              <a:off x="768" y="2020"/>
              <a:ext cx="155" cy="2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43" name="Line 27"/>
            <p:cNvSpPr>
              <a:spLocks noChangeShapeType="1"/>
            </p:cNvSpPr>
            <p:nvPr/>
          </p:nvSpPr>
          <p:spPr bwMode="auto">
            <a:xfrm>
              <a:off x="1357" y="2035"/>
              <a:ext cx="64" cy="2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7244" name="Group 28"/>
          <p:cNvGrpSpPr>
            <a:grpSpLocks/>
          </p:cNvGrpSpPr>
          <p:nvPr/>
        </p:nvGrpSpPr>
        <p:grpSpPr bwMode="auto">
          <a:xfrm>
            <a:off x="1295400" y="3810000"/>
            <a:ext cx="2378075" cy="1708150"/>
            <a:chOff x="251" y="1674"/>
            <a:chExt cx="1956" cy="1133"/>
          </a:xfrm>
        </p:grpSpPr>
        <p:grpSp>
          <p:nvGrpSpPr>
            <p:cNvPr id="777245" name="Group 29"/>
            <p:cNvGrpSpPr>
              <a:grpSpLocks/>
            </p:cNvGrpSpPr>
            <p:nvPr/>
          </p:nvGrpSpPr>
          <p:grpSpPr bwMode="auto">
            <a:xfrm>
              <a:off x="683" y="1674"/>
              <a:ext cx="912" cy="502"/>
              <a:chOff x="4032" y="1200"/>
              <a:chExt cx="912" cy="502"/>
            </a:xfrm>
          </p:grpSpPr>
          <p:sp>
            <p:nvSpPr>
              <p:cNvPr id="777246" name="Rectangle 30"/>
              <p:cNvSpPr>
                <a:spLocks noChangeArrowheads="1"/>
              </p:cNvSpPr>
              <p:nvPr/>
            </p:nvSpPr>
            <p:spPr bwMode="auto">
              <a:xfrm>
                <a:off x="4032" y="1200"/>
                <a:ext cx="912" cy="48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7247" name="Rectangle 31"/>
              <p:cNvSpPr>
                <a:spLocks noChangeArrowheads="1"/>
              </p:cNvSpPr>
              <p:nvPr/>
            </p:nvSpPr>
            <p:spPr bwMode="auto">
              <a:xfrm>
                <a:off x="4080" y="1488"/>
                <a:ext cx="384" cy="144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7248" name="Rectangle 32"/>
              <p:cNvSpPr>
                <a:spLocks noChangeArrowheads="1"/>
              </p:cNvSpPr>
              <p:nvPr/>
            </p:nvSpPr>
            <p:spPr bwMode="auto">
              <a:xfrm>
                <a:off x="4512" y="1488"/>
                <a:ext cx="384" cy="144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7249" name="Text Box 33"/>
              <p:cNvSpPr txBox="1">
                <a:spLocks noChangeArrowheads="1"/>
              </p:cNvSpPr>
              <p:nvPr/>
            </p:nvSpPr>
            <p:spPr bwMode="auto">
              <a:xfrm>
                <a:off x="4481" y="1437"/>
                <a:ext cx="152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777250" name="Text Box 34"/>
              <p:cNvSpPr txBox="1">
                <a:spLocks noChangeArrowheads="1"/>
              </p:cNvSpPr>
              <p:nvPr/>
            </p:nvSpPr>
            <p:spPr bwMode="auto">
              <a:xfrm>
                <a:off x="4069" y="1439"/>
                <a:ext cx="151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777251" name="Text Box 35"/>
              <p:cNvSpPr txBox="1">
                <a:spLocks noChangeArrowheads="1"/>
              </p:cNvSpPr>
              <p:nvPr/>
            </p:nvSpPr>
            <p:spPr bwMode="auto">
              <a:xfrm>
                <a:off x="4369" y="1212"/>
                <a:ext cx="304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4</a:t>
                </a:r>
              </a:p>
            </p:txBody>
          </p:sp>
        </p:grpSp>
        <p:grpSp>
          <p:nvGrpSpPr>
            <p:cNvPr id="777252" name="Group 36"/>
            <p:cNvGrpSpPr>
              <a:grpSpLocks/>
            </p:cNvGrpSpPr>
            <p:nvPr/>
          </p:nvGrpSpPr>
          <p:grpSpPr bwMode="auto">
            <a:xfrm>
              <a:off x="251" y="2304"/>
              <a:ext cx="958" cy="503"/>
              <a:chOff x="4032" y="1200"/>
              <a:chExt cx="958" cy="503"/>
            </a:xfrm>
          </p:grpSpPr>
          <p:sp>
            <p:nvSpPr>
              <p:cNvPr id="777253" name="Rectangle 37"/>
              <p:cNvSpPr>
                <a:spLocks noChangeArrowheads="1"/>
              </p:cNvSpPr>
              <p:nvPr/>
            </p:nvSpPr>
            <p:spPr bwMode="auto">
              <a:xfrm>
                <a:off x="4032" y="1200"/>
                <a:ext cx="912" cy="48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7254" name="Rectangle 38"/>
              <p:cNvSpPr>
                <a:spLocks noChangeArrowheads="1"/>
              </p:cNvSpPr>
              <p:nvPr/>
            </p:nvSpPr>
            <p:spPr bwMode="auto">
              <a:xfrm>
                <a:off x="4080" y="1488"/>
                <a:ext cx="384" cy="144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7255" name="Rectangle 39"/>
              <p:cNvSpPr>
                <a:spLocks noChangeArrowheads="1"/>
              </p:cNvSpPr>
              <p:nvPr/>
            </p:nvSpPr>
            <p:spPr bwMode="auto">
              <a:xfrm>
                <a:off x="4512" y="1488"/>
                <a:ext cx="384" cy="144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7256" name="Text Box 40"/>
              <p:cNvSpPr txBox="1">
                <a:spLocks noChangeArrowheads="1"/>
              </p:cNvSpPr>
              <p:nvPr/>
            </p:nvSpPr>
            <p:spPr bwMode="auto">
              <a:xfrm>
                <a:off x="4506" y="1438"/>
                <a:ext cx="484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777257" name="Text Box 41"/>
              <p:cNvSpPr txBox="1">
                <a:spLocks noChangeArrowheads="1"/>
              </p:cNvSpPr>
              <p:nvPr/>
            </p:nvSpPr>
            <p:spPr bwMode="auto">
              <a:xfrm>
                <a:off x="4093" y="1440"/>
                <a:ext cx="485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777258" name="Text Box 42"/>
              <p:cNvSpPr txBox="1">
                <a:spLocks noChangeArrowheads="1"/>
              </p:cNvSpPr>
              <p:nvPr/>
            </p:nvSpPr>
            <p:spPr bwMode="auto">
              <a:xfrm>
                <a:off x="4370" y="1210"/>
                <a:ext cx="304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3</a:t>
                </a:r>
              </a:p>
            </p:txBody>
          </p:sp>
        </p:grpSp>
        <p:grpSp>
          <p:nvGrpSpPr>
            <p:cNvPr id="777259" name="Group 43"/>
            <p:cNvGrpSpPr>
              <a:grpSpLocks/>
            </p:cNvGrpSpPr>
            <p:nvPr/>
          </p:nvGrpSpPr>
          <p:grpSpPr bwMode="auto">
            <a:xfrm>
              <a:off x="1248" y="2304"/>
              <a:ext cx="959" cy="503"/>
              <a:chOff x="4032" y="1200"/>
              <a:chExt cx="959" cy="503"/>
            </a:xfrm>
          </p:grpSpPr>
          <p:sp>
            <p:nvSpPr>
              <p:cNvPr id="777260" name="Rectangle 44"/>
              <p:cNvSpPr>
                <a:spLocks noChangeArrowheads="1"/>
              </p:cNvSpPr>
              <p:nvPr/>
            </p:nvSpPr>
            <p:spPr bwMode="auto">
              <a:xfrm>
                <a:off x="4032" y="1200"/>
                <a:ext cx="912" cy="48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7261" name="Rectangle 45"/>
              <p:cNvSpPr>
                <a:spLocks noChangeArrowheads="1"/>
              </p:cNvSpPr>
              <p:nvPr/>
            </p:nvSpPr>
            <p:spPr bwMode="auto">
              <a:xfrm>
                <a:off x="4080" y="1488"/>
                <a:ext cx="384" cy="144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7262" name="Rectangle 46"/>
              <p:cNvSpPr>
                <a:spLocks noChangeArrowheads="1"/>
              </p:cNvSpPr>
              <p:nvPr/>
            </p:nvSpPr>
            <p:spPr bwMode="auto">
              <a:xfrm>
                <a:off x="4512" y="1488"/>
                <a:ext cx="384" cy="144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7263" name="Text Box 47"/>
              <p:cNvSpPr txBox="1">
                <a:spLocks noChangeArrowheads="1"/>
              </p:cNvSpPr>
              <p:nvPr/>
            </p:nvSpPr>
            <p:spPr bwMode="auto">
              <a:xfrm>
                <a:off x="4507" y="1438"/>
                <a:ext cx="484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777264" name="Text Box 48"/>
              <p:cNvSpPr txBox="1">
                <a:spLocks noChangeArrowheads="1"/>
              </p:cNvSpPr>
              <p:nvPr/>
            </p:nvSpPr>
            <p:spPr bwMode="auto">
              <a:xfrm>
                <a:off x="4094" y="1440"/>
                <a:ext cx="484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777265" name="Text Box 49"/>
              <p:cNvSpPr txBox="1">
                <a:spLocks noChangeArrowheads="1"/>
              </p:cNvSpPr>
              <p:nvPr/>
            </p:nvSpPr>
            <p:spPr bwMode="auto">
              <a:xfrm>
                <a:off x="4369" y="1210"/>
                <a:ext cx="305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4</a:t>
                </a:r>
              </a:p>
            </p:txBody>
          </p:sp>
        </p:grpSp>
        <p:sp>
          <p:nvSpPr>
            <p:cNvPr id="777266" name="Line 50"/>
            <p:cNvSpPr>
              <a:spLocks noChangeShapeType="1"/>
            </p:cNvSpPr>
            <p:nvPr/>
          </p:nvSpPr>
          <p:spPr bwMode="auto">
            <a:xfrm flipH="1">
              <a:off x="768" y="2020"/>
              <a:ext cx="155" cy="2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67" name="Line 51"/>
            <p:cNvSpPr>
              <a:spLocks noChangeShapeType="1"/>
            </p:cNvSpPr>
            <p:nvPr/>
          </p:nvSpPr>
          <p:spPr bwMode="auto">
            <a:xfrm>
              <a:off x="1357" y="2035"/>
              <a:ext cx="64" cy="2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7268" name="Text Box 52"/>
          <p:cNvSpPr txBox="1">
            <a:spLocks noChangeArrowheads="1"/>
          </p:cNvSpPr>
          <p:nvPr/>
        </p:nvSpPr>
        <p:spPr bwMode="auto">
          <a:xfrm>
            <a:off x="606425" y="5715000"/>
            <a:ext cx="80819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  <a:cs typeface="Courier New" pitchFamily="49" charset="0"/>
              </a:rPr>
              <a:t>The value contained by a node is ALWAYS &gt;= the values of the node’s children.</a:t>
            </a:r>
            <a:endParaRPr lang="en-US" sz="22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  <a:cs typeface="Courier New" pitchFamily="49" charset="0"/>
              </a:rPr>
              <a:t>The tree is a COMPLETE binary tree. </a:t>
            </a:r>
            <a:endParaRPr lang="en-US" sz="220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777269" name="Group 53"/>
          <p:cNvGrpSpPr>
            <a:grpSpLocks/>
          </p:cNvGrpSpPr>
          <p:nvPr/>
        </p:nvGrpSpPr>
        <p:grpSpPr bwMode="auto">
          <a:xfrm>
            <a:off x="3886200" y="1676400"/>
            <a:ext cx="2378075" cy="2662238"/>
            <a:chOff x="2016" y="1056"/>
            <a:chExt cx="1498" cy="1677"/>
          </a:xfrm>
        </p:grpSpPr>
        <p:grpSp>
          <p:nvGrpSpPr>
            <p:cNvPr id="777270" name="Group 54"/>
            <p:cNvGrpSpPr>
              <a:grpSpLocks/>
            </p:cNvGrpSpPr>
            <p:nvPr/>
          </p:nvGrpSpPr>
          <p:grpSpPr bwMode="auto">
            <a:xfrm>
              <a:off x="2016" y="1056"/>
              <a:ext cx="1498" cy="1076"/>
              <a:chOff x="251" y="1674"/>
              <a:chExt cx="1956" cy="1133"/>
            </a:xfrm>
          </p:grpSpPr>
          <p:grpSp>
            <p:nvGrpSpPr>
              <p:cNvPr id="777271" name="Group 55"/>
              <p:cNvGrpSpPr>
                <a:grpSpLocks/>
              </p:cNvGrpSpPr>
              <p:nvPr/>
            </p:nvGrpSpPr>
            <p:grpSpPr bwMode="auto">
              <a:xfrm>
                <a:off x="683" y="1674"/>
                <a:ext cx="912" cy="502"/>
                <a:chOff x="4032" y="1200"/>
                <a:chExt cx="912" cy="502"/>
              </a:xfrm>
            </p:grpSpPr>
            <p:sp>
              <p:nvSpPr>
                <p:cNvPr id="777272" name="Rectangle 56"/>
                <p:cNvSpPr>
                  <a:spLocks noChangeArrowheads="1"/>
                </p:cNvSpPr>
                <p:nvPr/>
              </p:nvSpPr>
              <p:spPr bwMode="auto">
                <a:xfrm>
                  <a:off x="4032" y="1200"/>
                  <a:ext cx="912" cy="480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7273" name="Rectangle 57"/>
                <p:cNvSpPr>
                  <a:spLocks noChangeArrowheads="1"/>
                </p:cNvSpPr>
                <p:nvPr/>
              </p:nvSpPr>
              <p:spPr bwMode="auto">
                <a:xfrm>
                  <a:off x="4080" y="1488"/>
                  <a:ext cx="384" cy="144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7274" name="Rectangle 58"/>
                <p:cNvSpPr>
                  <a:spLocks noChangeArrowheads="1"/>
                </p:cNvSpPr>
                <p:nvPr/>
              </p:nvSpPr>
              <p:spPr bwMode="auto">
                <a:xfrm>
                  <a:off x="4512" y="1488"/>
                  <a:ext cx="384" cy="144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7275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481" y="1437"/>
                  <a:ext cx="152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endParaRPr lang="en-US" sz="2000">
                    <a:solidFill>
                      <a:srgbClr val="FFFFCC"/>
                    </a:solidFill>
                  </a:endParaRPr>
                </a:p>
              </p:txBody>
            </p:sp>
            <p:sp>
              <p:nvSpPr>
                <p:cNvPr id="77727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069" y="1439"/>
                  <a:ext cx="151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endParaRPr lang="en-US" sz="2000">
                    <a:solidFill>
                      <a:srgbClr val="FFFFCC"/>
                    </a:solidFill>
                  </a:endParaRPr>
                </a:p>
              </p:txBody>
            </p:sp>
            <p:sp>
              <p:nvSpPr>
                <p:cNvPr id="77727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4369" y="1212"/>
                  <a:ext cx="304" cy="3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8</a:t>
                  </a:r>
                </a:p>
              </p:txBody>
            </p:sp>
          </p:grpSp>
          <p:grpSp>
            <p:nvGrpSpPr>
              <p:cNvPr id="777278" name="Group 62"/>
              <p:cNvGrpSpPr>
                <a:grpSpLocks/>
              </p:cNvGrpSpPr>
              <p:nvPr/>
            </p:nvGrpSpPr>
            <p:grpSpPr bwMode="auto">
              <a:xfrm>
                <a:off x="251" y="2304"/>
                <a:ext cx="912" cy="503"/>
                <a:chOff x="4032" y="1200"/>
                <a:chExt cx="912" cy="503"/>
              </a:xfrm>
            </p:grpSpPr>
            <p:sp>
              <p:nvSpPr>
                <p:cNvPr id="777279" name="Rectangle 63"/>
                <p:cNvSpPr>
                  <a:spLocks noChangeArrowheads="1"/>
                </p:cNvSpPr>
                <p:nvPr/>
              </p:nvSpPr>
              <p:spPr bwMode="auto">
                <a:xfrm>
                  <a:off x="4032" y="1200"/>
                  <a:ext cx="912" cy="480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7280" name="Rectangle 64"/>
                <p:cNvSpPr>
                  <a:spLocks noChangeArrowheads="1"/>
                </p:cNvSpPr>
                <p:nvPr/>
              </p:nvSpPr>
              <p:spPr bwMode="auto">
                <a:xfrm>
                  <a:off x="4080" y="1488"/>
                  <a:ext cx="384" cy="144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7281" name="Rectangle 65"/>
                <p:cNvSpPr>
                  <a:spLocks noChangeArrowheads="1"/>
                </p:cNvSpPr>
                <p:nvPr/>
              </p:nvSpPr>
              <p:spPr bwMode="auto">
                <a:xfrm>
                  <a:off x="4512" y="1488"/>
                  <a:ext cx="384" cy="144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7282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506" y="1438"/>
                  <a:ext cx="214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FFFFCC"/>
                      </a:solidFill>
                    </a:rPr>
                    <a:t> </a:t>
                  </a:r>
                </a:p>
              </p:txBody>
            </p:sp>
            <p:sp>
              <p:nvSpPr>
                <p:cNvPr id="777283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093" y="1440"/>
                  <a:ext cx="485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FFFFCC"/>
                      </a:solidFill>
                    </a:rPr>
                    <a:t>null</a:t>
                  </a:r>
                </a:p>
              </p:txBody>
            </p:sp>
            <p:sp>
              <p:nvSpPr>
                <p:cNvPr id="777284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370" y="1210"/>
                  <a:ext cx="304" cy="3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3</a:t>
                  </a:r>
                </a:p>
              </p:txBody>
            </p:sp>
          </p:grpSp>
          <p:grpSp>
            <p:nvGrpSpPr>
              <p:cNvPr id="777285" name="Group 69"/>
              <p:cNvGrpSpPr>
                <a:grpSpLocks/>
              </p:cNvGrpSpPr>
              <p:nvPr/>
            </p:nvGrpSpPr>
            <p:grpSpPr bwMode="auto">
              <a:xfrm>
                <a:off x="1248" y="2304"/>
                <a:ext cx="959" cy="503"/>
                <a:chOff x="4032" y="1200"/>
                <a:chExt cx="959" cy="503"/>
              </a:xfrm>
            </p:grpSpPr>
            <p:sp>
              <p:nvSpPr>
                <p:cNvPr id="777286" name="Rectangle 70"/>
                <p:cNvSpPr>
                  <a:spLocks noChangeArrowheads="1"/>
                </p:cNvSpPr>
                <p:nvPr/>
              </p:nvSpPr>
              <p:spPr bwMode="auto">
                <a:xfrm>
                  <a:off x="4032" y="1200"/>
                  <a:ext cx="912" cy="480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7287" name="Rectangle 71"/>
                <p:cNvSpPr>
                  <a:spLocks noChangeArrowheads="1"/>
                </p:cNvSpPr>
                <p:nvPr/>
              </p:nvSpPr>
              <p:spPr bwMode="auto">
                <a:xfrm>
                  <a:off x="4080" y="1488"/>
                  <a:ext cx="384" cy="144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7288" name="Rectangle 72"/>
                <p:cNvSpPr>
                  <a:spLocks noChangeArrowheads="1"/>
                </p:cNvSpPr>
                <p:nvPr/>
              </p:nvSpPr>
              <p:spPr bwMode="auto">
                <a:xfrm>
                  <a:off x="4512" y="1488"/>
                  <a:ext cx="384" cy="144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7289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507" y="1438"/>
                  <a:ext cx="484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FFFFCC"/>
                      </a:solidFill>
                    </a:rPr>
                    <a:t>null</a:t>
                  </a:r>
                </a:p>
              </p:txBody>
            </p:sp>
            <p:sp>
              <p:nvSpPr>
                <p:cNvPr id="777290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094" y="1440"/>
                  <a:ext cx="484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FFFFCC"/>
                      </a:solidFill>
                    </a:rPr>
                    <a:t>null</a:t>
                  </a:r>
                </a:p>
              </p:txBody>
            </p:sp>
            <p:sp>
              <p:nvSpPr>
                <p:cNvPr id="777291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4369" y="1210"/>
                  <a:ext cx="305" cy="3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4</a:t>
                  </a:r>
                </a:p>
              </p:txBody>
            </p:sp>
          </p:grpSp>
          <p:sp>
            <p:nvSpPr>
              <p:cNvPr id="777292" name="Line 76"/>
              <p:cNvSpPr>
                <a:spLocks noChangeShapeType="1"/>
              </p:cNvSpPr>
              <p:nvPr/>
            </p:nvSpPr>
            <p:spPr bwMode="auto">
              <a:xfrm flipH="1">
                <a:off x="768" y="2020"/>
                <a:ext cx="155" cy="2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7293" name="Line 77"/>
              <p:cNvSpPr>
                <a:spLocks noChangeShapeType="1"/>
              </p:cNvSpPr>
              <p:nvPr/>
            </p:nvSpPr>
            <p:spPr bwMode="auto">
              <a:xfrm>
                <a:off x="1357" y="2035"/>
                <a:ext cx="64" cy="2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7294" name="Group 78"/>
            <p:cNvGrpSpPr>
              <a:grpSpLocks/>
            </p:cNvGrpSpPr>
            <p:nvPr/>
          </p:nvGrpSpPr>
          <p:grpSpPr bwMode="auto">
            <a:xfrm>
              <a:off x="2326" y="2256"/>
              <a:ext cx="698" cy="477"/>
              <a:chOff x="4032" y="1200"/>
              <a:chExt cx="912" cy="502"/>
            </a:xfrm>
          </p:grpSpPr>
          <p:sp>
            <p:nvSpPr>
              <p:cNvPr id="777295" name="Rectangle 79"/>
              <p:cNvSpPr>
                <a:spLocks noChangeArrowheads="1"/>
              </p:cNvSpPr>
              <p:nvPr/>
            </p:nvSpPr>
            <p:spPr bwMode="auto">
              <a:xfrm>
                <a:off x="4032" y="1200"/>
                <a:ext cx="912" cy="48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7296" name="Rectangle 80"/>
              <p:cNvSpPr>
                <a:spLocks noChangeArrowheads="1"/>
              </p:cNvSpPr>
              <p:nvPr/>
            </p:nvSpPr>
            <p:spPr bwMode="auto">
              <a:xfrm>
                <a:off x="4080" y="1488"/>
                <a:ext cx="384" cy="144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7297" name="Rectangle 81"/>
              <p:cNvSpPr>
                <a:spLocks noChangeArrowheads="1"/>
              </p:cNvSpPr>
              <p:nvPr/>
            </p:nvSpPr>
            <p:spPr bwMode="auto">
              <a:xfrm>
                <a:off x="4512" y="1488"/>
                <a:ext cx="384" cy="144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7298" name="Text Box 82"/>
              <p:cNvSpPr txBox="1">
                <a:spLocks noChangeArrowheads="1"/>
              </p:cNvSpPr>
              <p:nvPr/>
            </p:nvSpPr>
            <p:spPr bwMode="auto">
              <a:xfrm>
                <a:off x="4481" y="1437"/>
                <a:ext cx="152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777299" name="Text Box 83"/>
              <p:cNvSpPr txBox="1">
                <a:spLocks noChangeArrowheads="1"/>
              </p:cNvSpPr>
              <p:nvPr/>
            </p:nvSpPr>
            <p:spPr bwMode="auto">
              <a:xfrm>
                <a:off x="4069" y="1439"/>
                <a:ext cx="151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777300" name="Text Box 84"/>
              <p:cNvSpPr txBox="1">
                <a:spLocks noChangeArrowheads="1"/>
              </p:cNvSpPr>
              <p:nvPr/>
            </p:nvSpPr>
            <p:spPr bwMode="auto">
              <a:xfrm>
                <a:off x="4369" y="1212"/>
                <a:ext cx="304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2</a:t>
                </a:r>
              </a:p>
            </p:txBody>
          </p:sp>
        </p:grpSp>
        <p:sp>
          <p:nvSpPr>
            <p:cNvPr id="777301" name="Line 85"/>
            <p:cNvSpPr>
              <a:spLocks noChangeShapeType="1"/>
            </p:cNvSpPr>
            <p:nvPr/>
          </p:nvSpPr>
          <p:spPr bwMode="auto">
            <a:xfrm>
              <a:off x="2532" y="2010"/>
              <a:ext cx="113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302" name="Text Box 86"/>
            <p:cNvSpPr txBox="1">
              <a:spLocks noChangeArrowheads="1"/>
            </p:cNvSpPr>
            <p:nvPr/>
          </p:nvSpPr>
          <p:spPr bwMode="auto">
            <a:xfrm>
              <a:off x="2655" y="2480"/>
              <a:ext cx="3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777303" name="Text Box 87"/>
            <p:cNvSpPr txBox="1">
              <a:spLocks noChangeArrowheads="1"/>
            </p:cNvSpPr>
            <p:nvPr/>
          </p:nvSpPr>
          <p:spPr bwMode="auto">
            <a:xfrm>
              <a:off x="2338" y="2482"/>
              <a:ext cx="3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777304" name="Group 88"/>
          <p:cNvGrpSpPr>
            <a:grpSpLocks/>
          </p:cNvGrpSpPr>
          <p:nvPr/>
        </p:nvGrpSpPr>
        <p:grpSpPr bwMode="auto">
          <a:xfrm>
            <a:off x="5715000" y="2514600"/>
            <a:ext cx="3140075" cy="2662238"/>
            <a:chOff x="3264" y="1056"/>
            <a:chExt cx="1978" cy="1677"/>
          </a:xfrm>
        </p:grpSpPr>
        <p:grpSp>
          <p:nvGrpSpPr>
            <p:cNvPr id="777305" name="Group 89"/>
            <p:cNvGrpSpPr>
              <a:grpSpLocks/>
            </p:cNvGrpSpPr>
            <p:nvPr/>
          </p:nvGrpSpPr>
          <p:grpSpPr bwMode="auto">
            <a:xfrm>
              <a:off x="3744" y="1056"/>
              <a:ext cx="1498" cy="1677"/>
              <a:chOff x="2016" y="1056"/>
              <a:chExt cx="1498" cy="1677"/>
            </a:xfrm>
          </p:grpSpPr>
          <p:grpSp>
            <p:nvGrpSpPr>
              <p:cNvPr id="777306" name="Group 90"/>
              <p:cNvGrpSpPr>
                <a:grpSpLocks/>
              </p:cNvGrpSpPr>
              <p:nvPr/>
            </p:nvGrpSpPr>
            <p:grpSpPr bwMode="auto">
              <a:xfrm>
                <a:off x="2016" y="1056"/>
                <a:ext cx="1498" cy="1076"/>
                <a:chOff x="251" y="1674"/>
                <a:chExt cx="1956" cy="1133"/>
              </a:xfrm>
            </p:grpSpPr>
            <p:grpSp>
              <p:nvGrpSpPr>
                <p:cNvPr id="777307" name="Group 91"/>
                <p:cNvGrpSpPr>
                  <a:grpSpLocks/>
                </p:cNvGrpSpPr>
                <p:nvPr/>
              </p:nvGrpSpPr>
              <p:grpSpPr bwMode="auto">
                <a:xfrm>
                  <a:off x="683" y="1674"/>
                  <a:ext cx="912" cy="502"/>
                  <a:chOff x="4032" y="1200"/>
                  <a:chExt cx="912" cy="502"/>
                </a:xfrm>
              </p:grpSpPr>
              <p:sp>
                <p:nvSpPr>
                  <p:cNvPr id="777308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200"/>
                    <a:ext cx="912" cy="480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7309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488"/>
                    <a:ext cx="384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7310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1488"/>
                    <a:ext cx="384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7311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81" y="1437"/>
                    <a:ext cx="152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endParaRPr lang="en-US" sz="2000">
                      <a:solidFill>
                        <a:srgbClr val="FFFFCC"/>
                      </a:solidFill>
                    </a:endParaRPr>
                  </a:p>
                </p:txBody>
              </p:sp>
              <p:sp>
                <p:nvSpPr>
                  <p:cNvPr id="777312" name="Text Box 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69" y="1439"/>
                    <a:ext cx="151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endParaRPr lang="en-US" sz="2000">
                      <a:solidFill>
                        <a:srgbClr val="FFFFCC"/>
                      </a:solidFill>
                    </a:endParaRPr>
                  </a:p>
                </p:txBody>
              </p:sp>
              <p:sp>
                <p:nvSpPr>
                  <p:cNvPr id="777313" name="Text Box 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9" y="1212"/>
                    <a:ext cx="304" cy="3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/>
                      <a:t>8</a:t>
                    </a:r>
                  </a:p>
                </p:txBody>
              </p:sp>
            </p:grpSp>
            <p:grpSp>
              <p:nvGrpSpPr>
                <p:cNvPr id="777314" name="Group 98"/>
                <p:cNvGrpSpPr>
                  <a:grpSpLocks/>
                </p:cNvGrpSpPr>
                <p:nvPr/>
              </p:nvGrpSpPr>
              <p:grpSpPr bwMode="auto">
                <a:xfrm>
                  <a:off x="251" y="2304"/>
                  <a:ext cx="912" cy="503"/>
                  <a:chOff x="4032" y="1200"/>
                  <a:chExt cx="912" cy="503"/>
                </a:xfrm>
              </p:grpSpPr>
              <p:sp>
                <p:nvSpPr>
                  <p:cNvPr id="777315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200"/>
                    <a:ext cx="912" cy="480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7316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488"/>
                    <a:ext cx="384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7317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1488"/>
                    <a:ext cx="384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7318" name="Text Box 1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06" y="1438"/>
                    <a:ext cx="214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>
                        <a:solidFill>
                          <a:srgbClr val="FFFFCC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777319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1440"/>
                    <a:ext cx="215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>
                        <a:solidFill>
                          <a:srgbClr val="FFFFCC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777320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70" y="1210"/>
                    <a:ext cx="304" cy="3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/>
                      <a:t>6</a:t>
                    </a:r>
                  </a:p>
                </p:txBody>
              </p:sp>
            </p:grpSp>
            <p:grpSp>
              <p:nvGrpSpPr>
                <p:cNvPr id="777321" name="Group 105"/>
                <p:cNvGrpSpPr>
                  <a:grpSpLocks/>
                </p:cNvGrpSpPr>
                <p:nvPr/>
              </p:nvGrpSpPr>
              <p:grpSpPr bwMode="auto">
                <a:xfrm>
                  <a:off x="1248" y="2304"/>
                  <a:ext cx="959" cy="503"/>
                  <a:chOff x="4032" y="1200"/>
                  <a:chExt cx="959" cy="503"/>
                </a:xfrm>
              </p:grpSpPr>
              <p:sp>
                <p:nvSpPr>
                  <p:cNvPr id="777322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200"/>
                    <a:ext cx="912" cy="480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7323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488"/>
                    <a:ext cx="384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7324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1488"/>
                    <a:ext cx="384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7325" name="Text 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07" y="1438"/>
                    <a:ext cx="484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  <p:sp>
                <p:nvSpPr>
                  <p:cNvPr id="777326" name="Text Box 1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4" y="1440"/>
                    <a:ext cx="484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  <p:sp>
                <p:nvSpPr>
                  <p:cNvPr id="777327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9" y="1210"/>
                    <a:ext cx="305" cy="3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/>
                      <a:t>2</a:t>
                    </a:r>
                  </a:p>
                </p:txBody>
              </p:sp>
            </p:grpSp>
            <p:sp>
              <p:nvSpPr>
                <p:cNvPr id="777328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768" y="2020"/>
                  <a:ext cx="155" cy="2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7329" name="Line 113"/>
                <p:cNvSpPr>
                  <a:spLocks noChangeShapeType="1"/>
                </p:cNvSpPr>
                <p:nvPr/>
              </p:nvSpPr>
              <p:spPr bwMode="auto">
                <a:xfrm>
                  <a:off x="1357" y="2035"/>
                  <a:ext cx="64" cy="26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77330" name="Group 114"/>
              <p:cNvGrpSpPr>
                <a:grpSpLocks/>
              </p:cNvGrpSpPr>
              <p:nvPr/>
            </p:nvGrpSpPr>
            <p:grpSpPr bwMode="auto">
              <a:xfrm>
                <a:off x="2326" y="2256"/>
                <a:ext cx="698" cy="477"/>
                <a:chOff x="4032" y="1200"/>
                <a:chExt cx="912" cy="502"/>
              </a:xfrm>
            </p:grpSpPr>
            <p:sp>
              <p:nvSpPr>
                <p:cNvPr id="777331" name="Rectangle 115"/>
                <p:cNvSpPr>
                  <a:spLocks noChangeArrowheads="1"/>
                </p:cNvSpPr>
                <p:nvPr/>
              </p:nvSpPr>
              <p:spPr bwMode="auto">
                <a:xfrm>
                  <a:off x="4032" y="1200"/>
                  <a:ext cx="912" cy="480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7332" name="Rectangle 116"/>
                <p:cNvSpPr>
                  <a:spLocks noChangeArrowheads="1"/>
                </p:cNvSpPr>
                <p:nvPr/>
              </p:nvSpPr>
              <p:spPr bwMode="auto">
                <a:xfrm>
                  <a:off x="4080" y="1488"/>
                  <a:ext cx="384" cy="144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7333" name="Rectangle 117"/>
                <p:cNvSpPr>
                  <a:spLocks noChangeArrowheads="1"/>
                </p:cNvSpPr>
                <p:nvPr/>
              </p:nvSpPr>
              <p:spPr bwMode="auto">
                <a:xfrm>
                  <a:off x="4512" y="1488"/>
                  <a:ext cx="384" cy="144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7334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4481" y="1437"/>
                  <a:ext cx="152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endParaRPr lang="en-US" sz="2000">
                    <a:solidFill>
                      <a:srgbClr val="FFFFCC"/>
                    </a:solidFill>
                  </a:endParaRPr>
                </a:p>
              </p:txBody>
            </p:sp>
            <p:sp>
              <p:nvSpPr>
                <p:cNvPr id="777335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4069" y="1439"/>
                  <a:ext cx="151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endParaRPr lang="en-US" sz="2000">
                    <a:solidFill>
                      <a:srgbClr val="FFFFCC"/>
                    </a:solidFill>
                  </a:endParaRPr>
                </a:p>
              </p:txBody>
            </p:sp>
            <p:sp>
              <p:nvSpPr>
                <p:cNvPr id="77733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4369" y="1212"/>
                  <a:ext cx="304" cy="3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5</a:t>
                  </a:r>
                </a:p>
              </p:txBody>
            </p:sp>
          </p:grpSp>
          <p:sp>
            <p:nvSpPr>
              <p:cNvPr id="777337" name="Line 121"/>
              <p:cNvSpPr>
                <a:spLocks noChangeShapeType="1"/>
              </p:cNvSpPr>
              <p:nvPr/>
            </p:nvSpPr>
            <p:spPr bwMode="auto">
              <a:xfrm>
                <a:off x="2532" y="2010"/>
                <a:ext cx="113" cy="24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7338" name="Text Box 122"/>
              <p:cNvSpPr txBox="1">
                <a:spLocks noChangeArrowheads="1"/>
              </p:cNvSpPr>
              <p:nvPr/>
            </p:nvSpPr>
            <p:spPr bwMode="auto">
              <a:xfrm>
                <a:off x="2655" y="2480"/>
                <a:ext cx="37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777339" name="Text Box 123"/>
              <p:cNvSpPr txBox="1">
                <a:spLocks noChangeArrowheads="1"/>
              </p:cNvSpPr>
              <p:nvPr/>
            </p:nvSpPr>
            <p:spPr bwMode="auto">
              <a:xfrm>
                <a:off x="2338" y="2482"/>
                <a:ext cx="3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777340" name="Group 124"/>
            <p:cNvGrpSpPr>
              <a:grpSpLocks/>
            </p:cNvGrpSpPr>
            <p:nvPr/>
          </p:nvGrpSpPr>
          <p:grpSpPr bwMode="auto">
            <a:xfrm>
              <a:off x="3264" y="2256"/>
              <a:ext cx="699" cy="477"/>
              <a:chOff x="3264" y="2256"/>
              <a:chExt cx="699" cy="477"/>
            </a:xfrm>
          </p:grpSpPr>
          <p:grpSp>
            <p:nvGrpSpPr>
              <p:cNvPr id="777341" name="Group 125"/>
              <p:cNvGrpSpPr>
                <a:grpSpLocks/>
              </p:cNvGrpSpPr>
              <p:nvPr/>
            </p:nvGrpSpPr>
            <p:grpSpPr bwMode="auto">
              <a:xfrm>
                <a:off x="3264" y="2256"/>
                <a:ext cx="698" cy="477"/>
                <a:chOff x="4032" y="1200"/>
                <a:chExt cx="912" cy="502"/>
              </a:xfrm>
            </p:grpSpPr>
            <p:sp>
              <p:nvSpPr>
                <p:cNvPr id="777342" name="Rectangle 126"/>
                <p:cNvSpPr>
                  <a:spLocks noChangeArrowheads="1"/>
                </p:cNvSpPr>
                <p:nvPr/>
              </p:nvSpPr>
              <p:spPr bwMode="auto">
                <a:xfrm>
                  <a:off x="4032" y="1200"/>
                  <a:ext cx="912" cy="480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7343" name="Rectangle 127"/>
                <p:cNvSpPr>
                  <a:spLocks noChangeArrowheads="1"/>
                </p:cNvSpPr>
                <p:nvPr/>
              </p:nvSpPr>
              <p:spPr bwMode="auto">
                <a:xfrm>
                  <a:off x="4080" y="1488"/>
                  <a:ext cx="384" cy="144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7344" name="Rectangle 128"/>
                <p:cNvSpPr>
                  <a:spLocks noChangeArrowheads="1"/>
                </p:cNvSpPr>
                <p:nvPr/>
              </p:nvSpPr>
              <p:spPr bwMode="auto">
                <a:xfrm>
                  <a:off x="4512" y="1488"/>
                  <a:ext cx="384" cy="144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7345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4481" y="1437"/>
                  <a:ext cx="152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endParaRPr lang="en-US" sz="2000">
                    <a:solidFill>
                      <a:srgbClr val="FFFFCC"/>
                    </a:solidFill>
                  </a:endParaRPr>
                </a:p>
              </p:txBody>
            </p:sp>
            <p:sp>
              <p:nvSpPr>
                <p:cNvPr id="777346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4069" y="1439"/>
                  <a:ext cx="151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endParaRPr lang="en-US" sz="2000">
                    <a:solidFill>
                      <a:srgbClr val="FFFFCC"/>
                    </a:solidFill>
                  </a:endParaRPr>
                </a:p>
              </p:txBody>
            </p:sp>
            <p:sp>
              <p:nvSpPr>
                <p:cNvPr id="777347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4369" y="1212"/>
                  <a:ext cx="304" cy="3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3</a:t>
                  </a:r>
                </a:p>
              </p:txBody>
            </p:sp>
          </p:grpSp>
          <p:sp>
            <p:nvSpPr>
              <p:cNvPr id="777348" name="Text Box 132"/>
              <p:cNvSpPr txBox="1">
                <a:spLocks noChangeArrowheads="1"/>
              </p:cNvSpPr>
              <p:nvPr/>
            </p:nvSpPr>
            <p:spPr bwMode="auto">
              <a:xfrm>
                <a:off x="3593" y="2480"/>
                <a:ext cx="37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777349" name="Text Box 133"/>
              <p:cNvSpPr txBox="1">
                <a:spLocks noChangeArrowheads="1"/>
              </p:cNvSpPr>
              <p:nvPr/>
            </p:nvSpPr>
            <p:spPr bwMode="auto">
              <a:xfrm>
                <a:off x="3276" y="2482"/>
                <a:ext cx="3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777350" name="Line 134"/>
            <p:cNvSpPr>
              <a:spLocks noChangeShapeType="1"/>
            </p:cNvSpPr>
            <p:nvPr/>
          </p:nvSpPr>
          <p:spPr bwMode="auto">
            <a:xfrm flipH="1">
              <a:off x="3792" y="1987"/>
              <a:ext cx="119" cy="2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7351" name="Text Box 135"/>
          <p:cNvSpPr txBox="1">
            <a:spLocks noChangeArrowheads="1"/>
          </p:cNvSpPr>
          <p:nvPr/>
        </p:nvSpPr>
        <p:spPr bwMode="auto">
          <a:xfrm>
            <a:off x="-381000" y="3505200"/>
            <a:ext cx="391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Yes!</a:t>
            </a:r>
          </a:p>
        </p:txBody>
      </p:sp>
      <p:sp>
        <p:nvSpPr>
          <p:cNvPr id="777352" name="Text Box 136"/>
          <p:cNvSpPr txBox="1">
            <a:spLocks noChangeArrowheads="1"/>
          </p:cNvSpPr>
          <p:nvPr/>
        </p:nvSpPr>
        <p:spPr bwMode="auto">
          <a:xfrm>
            <a:off x="2184400" y="4876800"/>
            <a:ext cx="391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Yes!</a:t>
            </a:r>
          </a:p>
        </p:txBody>
      </p:sp>
      <p:sp>
        <p:nvSpPr>
          <p:cNvPr id="777353" name="Text Box 137"/>
          <p:cNvSpPr txBox="1">
            <a:spLocks noChangeArrowheads="1"/>
          </p:cNvSpPr>
          <p:nvPr/>
        </p:nvSpPr>
        <p:spPr bwMode="auto">
          <a:xfrm>
            <a:off x="76200" y="1803400"/>
            <a:ext cx="3810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No! While every node is bigger than its children…</a:t>
            </a:r>
            <a:br>
              <a:rPr lang="en-US">
                <a:solidFill>
                  <a:srgbClr val="FF3300"/>
                </a:solidFill>
              </a:rPr>
            </a:br>
            <a:endParaRPr lang="en-US">
              <a:solidFill>
                <a:srgbClr val="FF3300"/>
              </a:solidFill>
            </a:endParaRPr>
          </a:p>
          <a:p>
            <a:r>
              <a:rPr lang="en-US">
                <a:solidFill>
                  <a:srgbClr val="FF3300"/>
                </a:solidFill>
              </a:rPr>
              <a:t>This is not a COMPLETE binary tree!</a:t>
            </a:r>
          </a:p>
        </p:txBody>
      </p:sp>
      <p:sp>
        <p:nvSpPr>
          <p:cNvPr id="777354" name="Text Box 138"/>
          <p:cNvSpPr txBox="1">
            <a:spLocks noChangeArrowheads="1"/>
          </p:cNvSpPr>
          <p:nvPr/>
        </p:nvSpPr>
        <p:spPr bwMode="auto">
          <a:xfrm>
            <a:off x="5600700" y="1917700"/>
            <a:ext cx="391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Yes!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7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7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68" grpId="0" autoUpdateAnimBg="0"/>
      <p:bldP spid="777351" grpId="0"/>
      <p:bldP spid="777351" grpId="1"/>
      <p:bldP spid="777352" grpId="0"/>
      <p:bldP spid="777352" grpId="1"/>
      <p:bldP spid="777353" grpId="0"/>
      <p:bldP spid="777353" grpId="1"/>
      <p:bldP spid="777354" grpId="0"/>
      <p:bldP spid="77735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0C50-2DA8-4BF0-A1CA-5731E3E44894}" type="slidenum">
              <a:rPr lang="en-US"/>
              <a:pPr/>
              <a:t>12</a:t>
            </a:fld>
            <a:endParaRPr lang="en-US"/>
          </a:p>
        </p:txBody>
      </p:sp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Maxheap</a:t>
            </a:r>
          </a:p>
        </p:txBody>
      </p:sp>
      <p:sp>
        <p:nvSpPr>
          <p:cNvPr id="824325" name="Text Box 5"/>
          <p:cNvSpPr txBox="1">
            <a:spLocks noChangeArrowheads="1"/>
          </p:cNvSpPr>
          <p:nvPr/>
        </p:nvSpPr>
        <p:spPr bwMode="auto">
          <a:xfrm>
            <a:off x="228600" y="1054100"/>
            <a:ext cx="53975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One thing you’ll notice about a maxheap is…</a:t>
            </a:r>
          </a:p>
          <a:p>
            <a:endParaRPr lang="en-US"/>
          </a:p>
          <a:p>
            <a:r>
              <a:rPr lang="en-US"/>
              <a:t>that, by definition, the biggest (highest priority) item </a:t>
            </a:r>
          </a:p>
          <a:p>
            <a:endParaRPr lang="en-US"/>
          </a:p>
          <a:p>
            <a:r>
              <a:rPr lang="en-US"/>
              <a:t>is always at the </a:t>
            </a:r>
            <a:r>
              <a:rPr lang="en-US" i="1"/>
              <a:t>root (</a:t>
            </a:r>
            <a:r>
              <a:rPr lang="en-US"/>
              <a:t>top) </a:t>
            </a:r>
            <a:br>
              <a:rPr lang="en-US"/>
            </a:br>
            <a:r>
              <a:rPr lang="en-US"/>
              <a:t>of the tree!</a:t>
            </a:r>
          </a:p>
        </p:txBody>
      </p:sp>
      <p:grpSp>
        <p:nvGrpSpPr>
          <p:cNvPr id="824326" name="Group 6"/>
          <p:cNvGrpSpPr>
            <a:grpSpLocks/>
          </p:cNvGrpSpPr>
          <p:nvPr/>
        </p:nvGrpSpPr>
        <p:grpSpPr bwMode="auto">
          <a:xfrm>
            <a:off x="5638800" y="1143000"/>
            <a:ext cx="3046413" cy="2686050"/>
            <a:chOff x="3566" y="863"/>
            <a:chExt cx="1919" cy="1692"/>
          </a:xfrm>
        </p:grpSpPr>
        <p:grpSp>
          <p:nvGrpSpPr>
            <p:cNvPr id="824327" name="Group 7"/>
            <p:cNvGrpSpPr>
              <a:grpSpLocks/>
            </p:cNvGrpSpPr>
            <p:nvPr/>
          </p:nvGrpSpPr>
          <p:grpSpPr bwMode="auto">
            <a:xfrm>
              <a:off x="3877" y="863"/>
              <a:ext cx="1608" cy="1076"/>
              <a:chOff x="3922" y="2620"/>
              <a:chExt cx="1608" cy="1076"/>
            </a:xfrm>
          </p:grpSpPr>
          <p:grpSp>
            <p:nvGrpSpPr>
              <p:cNvPr id="824328" name="Group 8"/>
              <p:cNvGrpSpPr>
                <a:grpSpLocks/>
              </p:cNvGrpSpPr>
              <p:nvPr/>
            </p:nvGrpSpPr>
            <p:grpSpPr bwMode="auto">
              <a:xfrm>
                <a:off x="3922" y="2620"/>
                <a:ext cx="1125" cy="1076"/>
                <a:chOff x="3826" y="891"/>
                <a:chExt cx="1125" cy="1076"/>
              </a:xfrm>
            </p:grpSpPr>
            <p:grpSp>
              <p:nvGrpSpPr>
                <p:cNvPr id="824329" name="Group 9"/>
                <p:cNvGrpSpPr>
                  <a:grpSpLocks/>
                </p:cNvGrpSpPr>
                <p:nvPr/>
              </p:nvGrpSpPr>
              <p:grpSpPr bwMode="auto">
                <a:xfrm>
                  <a:off x="4253" y="891"/>
                  <a:ext cx="698" cy="477"/>
                  <a:chOff x="4032" y="1200"/>
                  <a:chExt cx="912" cy="502"/>
                </a:xfrm>
              </p:grpSpPr>
              <p:sp>
                <p:nvSpPr>
                  <p:cNvPr id="82433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200"/>
                    <a:ext cx="912" cy="480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433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488"/>
                    <a:ext cx="384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4332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1488"/>
                    <a:ext cx="384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4333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81" y="1437"/>
                    <a:ext cx="152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endParaRPr lang="en-US" sz="2000">
                      <a:solidFill>
                        <a:srgbClr val="FFFFCC"/>
                      </a:solidFill>
                    </a:endParaRPr>
                  </a:p>
                </p:txBody>
              </p:sp>
              <p:sp>
                <p:nvSpPr>
                  <p:cNvPr id="824334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69" y="1439"/>
                    <a:ext cx="151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endParaRPr lang="en-US" sz="2000">
                      <a:solidFill>
                        <a:srgbClr val="FFFFCC"/>
                      </a:solidFill>
                    </a:endParaRPr>
                  </a:p>
                </p:txBody>
              </p:sp>
              <p:sp>
                <p:nvSpPr>
                  <p:cNvPr id="824335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9" y="1212"/>
                    <a:ext cx="304" cy="3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/>
                      <a:t>7</a:t>
                    </a:r>
                  </a:p>
                </p:txBody>
              </p:sp>
            </p:grpSp>
            <p:grpSp>
              <p:nvGrpSpPr>
                <p:cNvPr id="824336" name="Group 16"/>
                <p:cNvGrpSpPr>
                  <a:grpSpLocks/>
                </p:cNvGrpSpPr>
                <p:nvPr/>
              </p:nvGrpSpPr>
              <p:grpSpPr bwMode="auto">
                <a:xfrm>
                  <a:off x="3826" y="1489"/>
                  <a:ext cx="734" cy="478"/>
                  <a:chOff x="4032" y="1200"/>
                  <a:chExt cx="959" cy="503"/>
                </a:xfrm>
              </p:grpSpPr>
              <p:sp>
                <p:nvSpPr>
                  <p:cNvPr id="82433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200"/>
                    <a:ext cx="912" cy="480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433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488"/>
                    <a:ext cx="384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433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1488"/>
                    <a:ext cx="384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4340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07" y="1438"/>
                    <a:ext cx="484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  <p:sp>
                <p:nvSpPr>
                  <p:cNvPr id="82434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4" y="1440"/>
                    <a:ext cx="484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  <p:sp>
                <p:nvSpPr>
                  <p:cNvPr id="824342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9" y="1211"/>
                    <a:ext cx="305" cy="3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/>
                      <a:t>2</a:t>
                    </a:r>
                  </a:p>
                </p:txBody>
              </p:sp>
            </p:grpSp>
            <p:sp>
              <p:nvSpPr>
                <p:cNvPr id="824343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4208" y="1220"/>
                  <a:ext cx="119" cy="26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4344" name="Group 24"/>
              <p:cNvGrpSpPr>
                <a:grpSpLocks/>
              </p:cNvGrpSpPr>
              <p:nvPr/>
            </p:nvGrpSpPr>
            <p:grpSpPr bwMode="auto">
              <a:xfrm>
                <a:off x="4741" y="2902"/>
                <a:ext cx="789" cy="790"/>
                <a:chOff x="4645" y="1176"/>
                <a:chExt cx="789" cy="783"/>
              </a:xfrm>
            </p:grpSpPr>
            <p:grpSp>
              <p:nvGrpSpPr>
                <p:cNvPr id="824345" name="Group 25"/>
                <p:cNvGrpSpPr>
                  <a:grpSpLocks/>
                </p:cNvGrpSpPr>
                <p:nvPr/>
              </p:nvGrpSpPr>
              <p:grpSpPr bwMode="auto">
                <a:xfrm>
                  <a:off x="4699" y="1483"/>
                  <a:ext cx="735" cy="476"/>
                  <a:chOff x="4032" y="1200"/>
                  <a:chExt cx="960" cy="501"/>
                </a:xfrm>
              </p:grpSpPr>
              <p:sp>
                <p:nvSpPr>
                  <p:cNvPr id="82434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200"/>
                    <a:ext cx="912" cy="480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434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488"/>
                    <a:ext cx="384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434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1488"/>
                    <a:ext cx="384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4349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08" y="1438"/>
                    <a:ext cx="484" cy="2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  <p:sp>
                <p:nvSpPr>
                  <p:cNvPr id="824350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1440"/>
                    <a:ext cx="485" cy="2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  <p:sp>
                <p:nvSpPr>
                  <p:cNvPr id="824351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9" y="1212"/>
                    <a:ext cx="304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/>
                      <a:t>5</a:t>
                    </a:r>
                  </a:p>
                </p:txBody>
              </p:sp>
            </p:grpSp>
            <p:sp>
              <p:nvSpPr>
                <p:cNvPr id="824352" name="Rectangle 32"/>
                <p:cNvSpPr>
                  <a:spLocks noChangeArrowheads="1"/>
                </p:cNvSpPr>
                <p:nvPr/>
              </p:nvSpPr>
              <p:spPr bwMode="auto">
                <a:xfrm>
                  <a:off x="4645" y="1176"/>
                  <a:ext cx="247" cy="120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353" name="Line 33"/>
                <p:cNvSpPr>
                  <a:spLocks noChangeShapeType="1"/>
                </p:cNvSpPr>
                <p:nvPr/>
              </p:nvSpPr>
              <p:spPr bwMode="auto">
                <a:xfrm>
                  <a:off x="4845" y="1254"/>
                  <a:ext cx="214" cy="23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24354" name="Group 34"/>
            <p:cNvGrpSpPr>
              <a:grpSpLocks/>
            </p:cNvGrpSpPr>
            <p:nvPr/>
          </p:nvGrpSpPr>
          <p:grpSpPr bwMode="auto">
            <a:xfrm>
              <a:off x="3566" y="1744"/>
              <a:ext cx="734" cy="811"/>
              <a:chOff x="3605" y="3501"/>
              <a:chExt cx="734" cy="811"/>
            </a:xfrm>
          </p:grpSpPr>
          <p:grpSp>
            <p:nvGrpSpPr>
              <p:cNvPr id="824355" name="Group 35"/>
              <p:cNvGrpSpPr>
                <a:grpSpLocks/>
              </p:cNvGrpSpPr>
              <p:nvPr/>
            </p:nvGrpSpPr>
            <p:grpSpPr bwMode="auto">
              <a:xfrm>
                <a:off x="3605" y="3834"/>
                <a:ext cx="734" cy="478"/>
                <a:chOff x="4032" y="1200"/>
                <a:chExt cx="959" cy="503"/>
              </a:xfrm>
            </p:grpSpPr>
            <p:sp>
              <p:nvSpPr>
                <p:cNvPr id="8243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032" y="1200"/>
                  <a:ext cx="912" cy="480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357" name="Rectangle 37"/>
                <p:cNvSpPr>
                  <a:spLocks noChangeArrowheads="1"/>
                </p:cNvSpPr>
                <p:nvPr/>
              </p:nvSpPr>
              <p:spPr bwMode="auto">
                <a:xfrm>
                  <a:off x="4080" y="1488"/>
                  <a:ext cx="384" cy="144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358" name="Rectangle 38"/>
                <p:cNvSpPr>
                  <a:spLocks noChangeArrowheads="1"/>
                </p:cNvSpPr>
                <p:nvPr/>
              </p:nvSpPr>
              <p:spPr bwMode="auto">
                <a:xfrm>
                  <a:off x="4512" y="1488"/>
                  <a:ext cx="384" cy="144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35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507" y="1438"/>
                  <a:ext cx="484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FFFFCC"/>
                      </a:solidFill>
                    </a:rPr>
                    <a:t>null</a:t>
                  </a:r>
                </a:p>
              </p:txBody>
            </p:sp>
            <p:sp>
              <p:nvSpPr>
                <p:cNvPr id="82436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094" y="1440"/>
                  <a:ext cx="484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FFFFCC"/>
                      </a:solidFill>
                    </a:rPr>
                    <a:t>null</a:t>
                  </a:r>
                </a:p>
              </p:txBody>
            </p:sp>
            <p:sp>
              <p:nvSpPr>
                <p:cNvPr id="82436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369" y="1211"/>
                  <a:ext cx="264" cy="3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824362" name="Group 42"/>
              <p:cNvGrpSpPr>
                <a:grpSpLocks/>
              </p:cNvGrpSpPr>
              <p:nvPr/>
            </p:nvGrpSpPr>
            <p:grpSpPr bwMode="auto">
              <a:xfrm>
                <a:off x="3966" y="3501"/>
                <a:ext cx="277" cy="333"/>
                <a:chOff x="3966" y="3501"/>
                <a:chExt cx="277" cy="333"/>
              </a:xfrm>
            </p:grpSpPr>
            <p:sp>
              <p:nvSpPr>
                <p:cNvPr id="824363" name="Rectangle 43"/>
                <p:cNvSpPr>
                  <a:spLocks noChangeArrowheads="1"/>
                </p:cNvSpPr>
                <p:nvPr/>
              </p:nvSpPr>
              <p:spPr bwMode="auto">
                <a:xfrm>
                  <a:off x="3966" y="3501"/>
                  <a:ext cx="277" cy="128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364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3987" y="3565"/>
                  <a:ext cx="119" cy="26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24365" name="Group 45"/>
            <p:cNvGrpSpPr>
              <a:grpSpLocks/>
            </p:cNvGrpSpPr>
            <p:nvPr/>
          </p:nvGrpSpPr>
          <p:grpSpPr bwMode="auto">
            <a:xfrm>
              <a:off x="4285" y="1741"/>
              <a:ext cx="789" cy="811"/>
              <a:chOff x="4285" y="1741"/>
              <a:chExt cx="789" cy="811"/>
            </a:xfrm>
          </p:grpSpPr>
          <p:grpSp>
            <p:nvGrpSpPr>
              <p:cNvPr id="824366" name="Group 46"/>
              <p:cNvGrpSpPr>
                <a:grpSpLocks/>
              </p:cNvGrpSpPr>
              <p:nvPr/>
            </p:nvGrpSpPr>
            <p:grpSpPr bwMode="auto">
              <a:xfrm>
                <a:off x="4339" y="2072"/>
                <a:ext cx="735" cy="480"/>
                <a:chOff x="4032" y="1200"/>
                <a:chExt cx="960" cy="501"/>
              </a:xfrm>
            </p:grpSpPr>
            <p:sp>
              <p:nvSpPr>
                <p:cNvPr id="824367" name="Rectangle 47"/>
                <p:cNvSpPr>
                  <a:spLocks noChangeArrowheads="1"/>
                </p:cNvSpPr>
                <p:nvPr/>
              </p:nvSpPr>
              <p:spPr bwMode="auto">
                <a:xfrm>
                  <a:off x="4032" y="1200"/>
                  <a:ext cx="912" cy="480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368" name="Rectangle 48"/>
                <p:cNvSpPr>
                  <a:spLocks noChangeArrowheads="1"/>
                </p:cNvSpPr>
                <p:nvPr/>
              </p:nvSpPr>
              <p:spPr bwMode="auto">
                <a:xfrm>
                  <a:off x="4080" y="1488"/>
                  <a:ext cx="384" cy="144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369" name="Rectangle 49"/>
                <p:cNvSpPr>
                  <a:spLocks noChangeArrowheads="1"/>
                </p:cNvSpPr>
                <p:nvPr/>
              </p:nvSpPr>
              <p:spPr bwMode="auto">
                <a:xfrm>
                  <a:off x="4512" y="1488"/>
                  <a:ext cx="384" cy="144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370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508" y="1438"/>
                  <a:ext cx="484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FFFFCC"/>
                      </a:solidFill>
                    </a:rPr>
                    <a:t>null</a:t>
                  </a:r>
                </a:p>
              </p:txBody>
            </p:sp>
            <p:sp>
              <p:nvSpPr>
                <p:cNvPr id="824371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093" y="1440"/>
                  <a:ext cx="485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FFFFCC"/>
                      </a:solidFill>
                    </a:rPr>
                    <a:t>null</a:t>
                  </a:r>
                </a:p>
              </p:txBody>
            </p:sp>
            <p:sp>
              <p:nvSpPr>
                <p:cNvPr id="824372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4369" y="1212"/>
                  <a:ext cx="304" cy="30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rgbClr val="FF3300"/>
                      </a:solidFill>
                    </a:rPr>
                    <a:t>9</a:t>
                  </a:r>
                </a:p>
              </p:txBody>
            </p:sp>
          </p:grpSp>
          <p:sp>
            <p:nvSpPr>
              <p:cNvPr id="824373" name="Rectangle 53"/>
              <p:cNvSpPr>
                <a:spLocks noChangeArrowheads="1"/>
              </p:cNvSpPr>
              <p:nvPr/>
            </p:nvSpPr>
            <p:spPr bwMode="auto">
              <a:xfrm>
                <a:off x="4285" y="1741"/>
                <a:ext cx="247" cy="12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374" name="Line 54"/>
              <p:cNvSpPr>
                <a:spLocks noChangeShapeType="1"/>
              </p:cNvSpPr>
              <p:nvPr/>
            </p:nvSpPr>
            <p:spPr bwMode="auto">
              <a:xfrm>
                <a:off x="4420" y="1796"/>
                <a:ext cx="162" cy="2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4375" name="Group 55"/>
            <p:cNvGrpSpPr>
              <a:grpSpLocks/>
            </p:cNvGrpSpPr>
            <p:nvPr/>
          </p:nvGrpSpPr>
          <p:grpSpPr bwMode="auto">
            <a:xfrm>
              <a:off x="4137" y="1484"/>
              <a:ext cx="705" cy="826"/>
              <a:chOff x="4137" y="1484"/>
              <a:chExt cx="705" cy="826"/>
            </a:xfrm>
          </p:grpSpPr>
          <p:sp>
            <p:nvSpPr>
              <p:cNvPr id="824376" name="Rectangle 56"/>
              <p:cNvSpPr>
                <a:spLocks noChangeArrowheads="1"/>
              </p:cNvSpPr>
              <p:nvPr/>
            </p:nvSpPr>
            <p:spPr bwMode="auto">
              <a:xfrm>
                <a:off x="4602" y="2134"/>
                <a:ext cx="240" cy="17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824377" name="Rectangle 57"/>
              <p:cNvSpPr>
                <a:spLocks noChangeArrowheads="1"/>
              </p:cNvSpPr>
              <p:nvPr/>
            </p:nvSpPr>
            <p:spPr bwMode="auto">
              <a:xfrm>
                <a:off x="4137" y="1484"/>
                <a:ext cx="240" cy="20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>
                    <a:solidFill>
                      <a:srgbClr val="FF3300"/>
                    </a:solidFill>
                  </a:rPr>
                  <a:t>9</a:t>
                </a:r>
              </a:p>
            </p:txBody>
          </p:sp>
        </p:grpSp>
        <p:grpSp>
          <p:nvGrpSpPr>
            <p:cNvPr id="824378" name="Group 58"/>
            <p:cNvGrpSpPr>
              <a:grpSpLocks/>
            </p:cNvGrpSpPr>
            <p:nvPr/>
          </p:nvGrpSpPr>
          <p:grpSpPr bwMode="auto">
            <a:xfrm>
              <a:off x="4137" y="901"/>
              <a:ext cx="673" cy="774"/>
              <a:chOff x="4137" y="901"/>
              <a:chExt cx="673" cy="774"/>
            </a:xfrm>
          </p:grpSpPr>
          <p:sp>
            <p:nvSpPr>
              <p:cNvPr id="824379" name="Rectangle 59"/>
              <p:cNvSpPr>
                <a:spLocks noChangeArrowheads="1"/>
              </p:cNvSpPr>
              <p:nvPr/>
            </p:nvSpPr>
            <p:spPr bwMode="auto">
              <a:xfrm>
                <a:off x="4137" y="1499"/>
                <a:ext cx="240" cy="17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/>
                  <a:t>7</a:t>
                </a:r>
              </a:p>
            </p:txBody>
          </p:sp>
          <p:sp>
            <p:nvSpPr>
              <p:cNvPr id="824380" name="Rectangle 60"/>
              <p:cNvSpPr>
                <a:spLocks noChangeArrowheads="1"/>
              </p:cNvSpPr>
              <p:nvPr/>
            </p:nvSpPr>
            <p:spPr bwMode="auto">
              <a:xfrm>
                <a:off x="4570" y="901"/>
                <a:ext cx="240" cy="20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>
                    <a:solidFill>
                      <a:srgbClr val="FF3300"/>
                    </a:solidFill>
                  </a:rPr>
                  <a:t>9</a:t>
                </a:r>
              </a:p>
            </p:txBody>
          </p:sp>
        </p:grpSp>
      </p:grpSp>
      <p:sp>
        <p:nvSpPr>
          <p:cNvPr id="824381" name="Text Box 61"/>
          <p:cNvSpPr txBox="1">
            <a:spLocks noChangeArrowheads="1"/>
          </p:cNvSpPr>
          <p:nvPr/>
        </p:nvSpPr>
        <p:spPr bwMode="auto">
          <a:xfrm>
            <a:off x="606425" y="5715000"/>
            <a:ext cx="80819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 dirty="0">
                <a:solidFill>
                  <a:schemeClr val="accent2"/>
                </a:solidFill>
                <a:latin typeface="Comic Sans MS" pitchFamily="66" charset="0"/>
                <a:cs typeface="Courier New" pitchFamily="49" charset="0"/>
              </a:rPr>
              <a:t>The value contained by a node is ALWAYS &gt;= the values of the node’s children.</a:t>
            </a:r>
            <a:endParaRPr lang="en-US" sz="22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chemeClr val="accent2"/>
                </a:solidFill>
                <a:latin typeface="Comic Sans MS" pitchFamily="66" charset="0"/>
                <a:cs typeface="Courier New" pitchFamily="49" charset="0"/>
              </a:rPr>
              <a:t>The tree is a COMPLETE binary tree. </a:t>
            </a:r>
            <a:endParaRPr lang="en-US" sz="22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824382" name="Line 62"/>
          <p:cNvSpPr>
            <a:spLocks noChangeShapeType="1"/>
          </p:cNvSpPr>
          <p:nvPr/>
        </p:nvSpPr>
        <p:spPr bwMode="auto">
          <a:xfrm flipV="1">
            <a:off x="4495800" y="1397000"/>
            <a:ext cx="2209800" cy="19304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83" name="Text Box 63"/>
          <p:cNvSpPr txBox="1">
            <a:spLocks noChangeArrowheads="1"/>
          </p:cNvSpPr>
          <p:nvPr/>
        </p:nvSpPr>
        <p:spPr bwMode="auto">
          <a:xfrm>
            <a:off x="520700" y="4283075"/>
            <a:ext cx="8305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This means its </a:t>
            </a:r>
            <a:r>
              <a:rPr lang="en-US">
                <a:solidFill>
                  <a:srgbClr val="6600CC"/>
                </a:solidFill>
              </a:rPr>
              <a:t>easy </a:t>
            </a:r>
            <a:r>
              <a:rPr lang="en-US"/>
              <a:t>to always find the </a:t>
            </a:r>
            <a:br>
              <a:rPr lang="en-US"/>
            </a:br>
            <a:r>
              <a:rPr lang="en-US"/>
              <a:t>biggest (highest priority) item in just a single step!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2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5" grpId="0" build="p"/>
      <p:bldP spid="824382" grpId="0" animBg="1"/>
      <p:bldP spid="82438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C544-900C-4591-87CD-89469B6687FF}" type="slidenum">
              <a:rPr lang="en-US"/>
              <a:pPr/>
              <a:t>13</a:t>
            </a:fld>
            <a:endParaRPr lang="en-US"/>
          </a:p>
        </p:txBody>
      </p:sp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a Maxheap</a:t>
            </a:r>
          </a:p>
        </p:txBody>
      </p:sp>
      <p:sp>
        <p:nvSpPr>
          <p:cNvPr id="859141" name="Text Box 5"/>
          <p:cNvSpPr txBox="1">
            <a:spLocks noChangeArrowheads="1"/>
          </p:cNvSpPr>
          <p:nvPr/>
        </p:nvSpPr>
        <p:spPr bwMode="auto">
          <a:xfrm>
            <a:off x="355600" y="1384300"/>
            <a:ext cx="8305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Allright, now let’s see how to </a:t>
            </a:r>
            <a:r>
              <a:rPr lang="en-US">
                <a:solidFill>
                  <a:srgbClr val="6600CC"/>
                </a:solidFill>
              </a:rPr>
              <a:t>extract an item</a:t>
            </a:r>
            <a:r>
              <a:rPr lang="en-US"/>
              <a:t> from a heap and to </a:t>
            </a:r>
            <a:r>
              <a:rPr lang="en-US">
                <a:solidFill>
                  <a:srgbClr val="6600CC"/>
                </a:solidFill>
              </a:rPr>
              <a:t>add a new item</a:t>
            </a:r>
            <a:r>
              <a:rPr lang="en-US"/>
              <a:t> to a heap!</a:t>
            </a:r>
          </a:p>
        </p:txBody>
      </p:sp>
      <p:pic>
        <p:nvPicPr>
          <p:cNvPr id="85914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641600"/>
            <a:ext cx="37528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4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69EA-CD08-48FD-BCE4-FF6A7A87B25D}" type="slidenum">
              <a:rPr lang="en-US"/>
              <a:pPr/>
              <a:t>14</a:t>
            </a:fld>
            <a:endParaRPr lang="en-US"/>
          </a:p>
        </p:txBody>
      </p:sp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Extracting the Biggest Item</a:t>
            </a:r>
          </a:p>
        </p:txBody>
      </p:sp>
      <p:grpSp>
        <p:nvGrpSpPr>
          <p:cNvPr id="781315" name="Group 3"/>
          <p:cNvGrpSpPr>
            <a:grpSpLocks/>
          </p:cNvGrpSpPr>
          <p:nvPr/>
        </p:nvGrpSpPr>
        <p:grpSpPr bwMode="auto">
          <a:xfrm>
            <a:off x="5638800" y="1143000"/>
            <a:ext cx="3046413" cy="2686050"/>
            <a:chOff x="3566" y="863"/>
            <a:chExt cx="1919" cy="1692"/>
          </a:xfrm>
        </p:grpSpPr>
        <p:grpSp>
          <p:nvGrpSpPr>
            <p:cNvPr id="781316" name="Group 4"/>
            <p:cNvGrpSpPr>
              <a:grpSpLocks/>
            </p:cNvGrpSpPr>
            <p:nvPr/>
          </p:nvGrpSpPr>
          <p:grpSpPr bwMode="auto">
            <a:xfrm>
              <a:off x="3877" y="863"/>
              <a:ext cx="1608" cy="1076"/>
              <a:chOff x="3922" y="2620"/>
              <a:chExt cx="1608" cy="1076"/>
            </a:xfrm>
          </p:grpSpPr>
          <p:grpSp>
            <p:nvGrpSpPr>
              <p:cNvPr id="781317" name="Group 5"/>
              <p:cNvGrpSpPr>
                <a:grpSpLocks/>
              </p:cNvGrpSpPr>
              <p:nvPr/>
            </p:nvGrpSpPr>
            <p:grpSpPr bwMode="auto">
              <a:xfrm>
                <a:off x="3922" y="2620"/>
                <a:ext cx="1125" cy="1076"/>
                <a:chOff x="3826" y="891"/>
                <a:chExt cx="1125" cy="1076"/>
              </a:xfrm>
            </p:grpSpPr>
            <p:grpSp>
              <p:nvGrpSpPr>
                <p:cNvPr id="781318" name="Group 6"/>
                <p:cNvGrpSpPr>
                  <a:grpSpLocks/>
                </p:cNvGrpSpPr>
                <p:nvPr/>
              </p:nvGrpSpPr>
              <p:grpSpPr bwMode="auto">
                <a:xfrm>
                  <a:off x="4253" y="891"/>
                  <a:ext cx="698" cy="477"/>
                  <a:chOff x="4032" y="1200"/>
                  <a:chExt cx="912" cy="502"/>
                </a:xfrm>
              </p:grpSpPr>
              <p:sp>
                <p:nvSpPr>
                  <p:cNvPr id="781319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200"/>
                    <a:ext cx="912" cy="480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132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488"/>
                    <a:ext cx="384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132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1488"/>
                    <a:ext cx="384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1322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81" y="1437"/>
                    <a:ext cx="152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endParaRPr lang="en-US" sz="2000">
                      <a:solidFill>
                        <a:srgbClr val="FFFFCC"/>
                      </a:solidFill>
                    </a:endParaRPr>
                  </a:p>
                </p:txBody>
              </p:sp>
              <p:sp>
                <p:nvSpPr>
                  <p:cNvPr id="78132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69" y="1439"/>
                    <a:ext cx="151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endParaRPr lang="en-US" sz="2000">
                      <a:solidFill>
                        <a:srgbClr val="FFFFCC"/>
                      </a:solidFill>
                    </a:endParaRPr>
                  </a:p>
                </p:txBody>
              </p:sp>
              <p:sp>
                <p:nvSpPr>
                  <p:cNvPr id="781324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9" y="1212"/>
                    <a:ext cx="304" cy="3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/>
                      <a:t>7</a:t>
                    </a:r>
                  </a:p>
                </p:txBody>
              </p:sp>
            </p:grpSp>
            <p:grpSp>
              <p:nvGrpSpPr>
                <p:cNvPr id="781325" name="Group 13"/>
                <p:cNvGrpSpPr>
                  <a:grpSpLocks/>
                </p:cNvGrpSpPr>
                <p:nvPr/>
              </p:nvGrpSpPr>
              <p:grpSpPr bwMode="auto">
                <a:xfrm>
                  <a:off x="3826" y="1489"/>
                  <a:ext cx="734" cy="478"/>
                  <a:chOff x="4032" y="1200"/>
                  <a:chExt cx="959" cy="503"/>
                </a:xfrm>
              </p:grpSpPr>
              <p:sp>
                <p:nvSpPr>
                  <p:cNvPr id="78132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200"/>
                    <a:ext cx="912" cy="480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132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488"/>
                    <a:ext cx="384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132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1488"/>
                    <a:ext cx="384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1329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07" y="1438"/>
                    <a:ext cx="484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  <p:sp>
                <p:nvSpPr>
                  <p:cNvPr id="78133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4" y="1440"/>
                    <a:ext cx="484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  <p:sp>
                <p:nvSpPr>
                  <p:cNvPr id="781331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9" y="1211"/>
                    <a:ext cx="305" cy="3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/>
                      <a:t>2</a:t>
                    </a:r>
                  </a:p>
                </p:txBody>
              </p:sp>
            </p:grpSp>
            <p:sp>
              <p:nvSpPr>
                <p:cNvPr id="781332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208" y="1220"/>
                  <a:ext cx="119" cy="26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1333" name="Group 21"/>
              <p:cNvGrpSpPr>
                <a:grpSpLocks/>
              </p:cNvGrpSpPr>
              <p:nvPr/>
            </p:nvGrpSpPr>
            <p:grpSpPr bwMode="auto">
              <a:xfrm>
                <a:off x="4741" y="2902"/>
                <a:ext cx="789" cy="790"/>
                <a:chOff x="4645" y="1176"/>
                <a:chExt cx="789" cy="783"/>
              </a:xfrm>
            </p:grpSpPr>
            <p:grpSp>
              <p:nvGrpSpPr>
                <p:cNvPr id="781334" name="Group 22"/>
                <p:cNvGrpSpPr>
                  <a:grpSpLocks/>
                </p:cNvGrpSpPr>
                <p:nvPr/>
              </p:nvGrpSpPr>
              <p:grpSpPr bwMode="auto">
                <a:xfrm>
                  <a:off x="4699" y="1483"/>
                  <a:ext cx="735" cy="476"/>
                  <a:chOff x="4032" y="1200"/>
                  <a:chExt cx="960" cy="501"/>
                </a:xfrm>
              </p:grpSpPr>
              <p:sp>
                <p:nvSpPr>
                  <p:cNvPr id="78133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200"/>
                    <a:ext cx="912" cy="480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133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488"/>
                    <a:ext cx="384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1337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1488"/>
                    <a:ext cx="384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1338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08" y="1438"/>
                    <a:ext cx="484" cy="2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  <p:sp>
                <p:nvSpPr>
                  <p:cNvPr id="781339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1440"/>
                    <a:ext cx="485" cy="2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  <p:sp>
                <p:nvSpPr>
                  <p:cNvPr id="781340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9" y="1212"/>
                    <a:ext cx="304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/>
                      <a:t>5</a:t>
                    </a:r>
                  </a:p>
                </p:txBody>
              </p:sp>
            </p:grpSp>
            <p:sp>
              <p:nvSpPr>
                <p:cNvPr id="781341" name="Rectangle 29"/>
                <p:cNvSpPr>
                  <a:spLocks noChangeArrowheads="1"/>
                </p:cNvSpPr>
                <p:nvPr/>
              </p:nvSpPr>
              <p:spPr bwMode="auto">
                <a:xfrm>
                  <a:off x="4645" y="1176"/>
                  <a:ext cx="247" cy="120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1342" name="Line 30"/>
                <p:cNvSpPr>
                  <a:spLocks noChangeShapeType="1"/>
                </p:cNvSpPr>
                <p:nvPr/>
              </p:nvSpPr>
              <p:spPr bwMode="auto">
                <a:xfrm>
                  <a:off x="4845" y="1254"/>
                  <a:ext cx="214" cy="23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81343" name="Group 31"/>
            <p:cNvGrpSpPr>
              <a:grpSpLocks/>
            </p:cNvGrpSpPr>
            <p:nvPr/>
          </p:nvGrpSpPr>
          <p:grpSpPr bwMode="auto">
            <a:xfrm>
              <a:off x="3566" y="1744"/>
              <a:ext cx="734" cy="811"/>
              <a:chOff x="3605" y="3501"/>
              <a:chExt cx="734" cy="811"/>
            </a:xfrm>
          </p:grpSpPr>
          <p:grpSp>
            <p:nvGrpSpPr>
              <p:cNvPr id="781344" name="Group 32"/>
              <p:cNvGrpSpPr>
                <a:grpSpLocks/>
              </p:cNvGrpSpPr>
              <p:nvPr/>
            </p:nvGrpSpPr>
            <p:grpSpPr bwMode="auto">
              <a:xfrm>
                <a:off x="3605" y="3834"/>
                <a:ext cx="734" cy="478"/>
                <a:chOff x="4032" y="1200"/>
                <a:chExt cx="959" cy="503"/>
              </a:xfrm>
            </p:grpSpPr>
            <p:sp>
              <p:nvSpPr>
                <p:cNvPr id="781345" name="Rectangle 33"/>
                <p:cNvSpPr>
                  <a:spLocks noChangeArrowheads="1"/>
                </p:cNvSpPr>
                <p:nvPr/>
              </p:nvSpPr>
              <p:spPr bwMode="auto">
                <a:xfrm>
                  <a:off x="4032" y="1200"/>
                  <a:ext cx="912" cy="480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1346" name="Rectangle 34"/>
                <p:cNvSpPr>
                  <a:spLocks noChangeArrowheads="1"/>
                </p:cNvSpPr>
                <p:nvPr/>
              </p:nvSpPr>
              <p:spPr bwMode="auto">
                <a:xfrm>
                  <a:off x="4080" y="1488"/>
                  <a:ext cx="384" cy="144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1347" name="Rectangle 35"/>
                <p:cNvSpPr>
                  <a:spLocks noChangeArrowheads="1"/>
                </p:cNvSpPr>
                <p:nvPr/>
              </p:nvSpPr>
              <p:spPr bwMode="auto">
                <a:xfrm>
                  <a:off x="4512" y="1488"/>
                  <a:ext cx="384" cy="144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134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507" y="1438"/>
                  <a:ext cx="484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FFFFCC"/>
                      </a:solidFill>
                    </a:rPr>
                    <a:t>null</a:t>
                  </a:r>
                </a:p>
              </p:txBody>
            </p:sp>
            <p:sp>
              <p:nvSpPr>
                <p:cNvPr id="78134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094" y="1440"/>
                  <a:ext cx="484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FFFFCC"/>
                      </a:solidFill>
                    </a:rPr>
                    <a:t>null</a:t>
                  </a:r>
                </a:p>
              </p:txBody>
            </p:sp>
            <p:sp>
              <p:nvSpPr>
                <p:cNvPr id="78135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369" y="1211"/>
                  <a:ext cx="264" cy="3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781351" name="Group 39"/>
              <p:cNvGrpSpPr>
                <a:grpSpLocks/>
              </p:cNvGrpSpPr>
              <p:nvPr/>
            </p:nvGrpSpPr>
            <p:grpSpPr bwMode="auto">
              <a:xfrm>
                <a:off x="3966" y="3501"/>
                <a:ext cx="277" cy="333"/>
                <a:chOff x="3966" y="3501"/>
                <a:chExt cx="277" cy="333"/>
              </a:xfrm>
            </p:grpSpPr>
            <p:sp>
              <p:nvSpPr>
                <p:cNvPr id="781352" name="Rectangle 40"/>
                <p:cNvSpPr>
                  <a:spLocks noChangeArrowheads="1"/>
                </p:cNvSpPr>
                <p:nvPr/>
              </p:nvSpPr>
              <p:spPr bwMode="auto">
                <a:xfrm>
                  <a:off x="3966" y="3501"/>
                  <a:ext cx="277" cy="128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1353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3987" y="3565"/>
                  <a:ext cx="119" cy="26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81354" name="Group 42"/>
            <p:cNvGrpSpPr>
              <a:grpSpLocks/>
            </p:cNvGrpSpPr>
            <p:nvPr/>
          </p:nvGrpSpPr>
          <p:grpSpPr bwMode="auto">
            <a:xfrm>
              <a:off x="4285" y="1741"/>
              <a:ext cx="789" cy="811"/>
              <a:chOff x="4285" y="1741"/>
              <a:chExt cx="789" cy="811"/>
            </a:xfrm>
          </p:grpSpPr>
          <p:grpSp>
            <p:nvGrpSpPr>
              <p:cNvPr id="781355" name="Group 43"/>
              <p:cNvGrpSpPr>
                <a:grpSpLocks/>
              </p:cNvGrpSpPr>
              <p:nvPr/>
            </p:nvGrpSpPr>
            <p:grpSpPr bwMode="auto">
              <a:xfrm>
                <a:off x="4339" y="2072"/>
                <a:ext cx="735" cy="480"/>
                <a:chOff x="4032" y="1200"/>
                <a:chExt cx="960" cy="501"/>
              </a:xfrm>
            </p:grpSpPr>
            <p:sp>
              <p:nvSpPr>
                <p:cNvPr id="781356" name="Rectangle 44"/>
                <p:cNvSpPr>
                  <a:spLocks noChangeArrowheads="1"/>
                </p:cNvSpPr>
                <p:nvPr/>
              </p:nvSpPr>
              <p:spPr bwMode="auto">
                <a:xfrm>
                  <a:off x="4032" y="1200"/>
                  <a:ext cx="912" cy="480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1357" name="Rectangle 45"/>
                <p:cNvSpPr>
                  <a:spLocks noChangeArrowheads="1"/>
                </p:cNvSpPr>
                <p:nvPr/>
              </p:nvSpPr>
              <p:spPr bwMode="auto">
                <a:xfrm>
                  <a:off x="4080" y="1488"/>
                  <a:ext cx="384" cy="144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1358" name="Rectangle 46"/>
                <p:cNvSpPr>
                  <a:spLocks noChangeArrowheads="1"/>
                </p:cNvSpPr>
                <p:nvPr/>
              </p:nvSpPr>
              <p:spPr bwMode="auto">
                <a:xfrm>
                  <a:off x="4512" y="1488"/>
                  <a:ext cx="384" cy="144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135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508" y="1438"/>
                  <a:ext cx="484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FFFFCC"/>
                      </a:solidFill>
                    </a:rPr>
                    <a:t>null</a:t>
                  </a:r>
                </a:p>
              </p:txBody>
            </p:sp>
            <p:sp>
              <p:nvSpPr>
                <p:cNvPr id="78136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093" y="1440"/>
                  <a:ext cx="485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FFFFCC"/>
                      </a:solidFill>
                    </a:rPr>
                    <a:t>null</a:t>
                  </a:r>
                </a:p>
              </p:txBody>
            </p:sp>
            <p:sp>
              <p:nvSpPr>
                <p:cNvPr id="781361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369" y="1212"/>
                  <a:ext cx="304" cy="30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rgbClr val="FF3300"/>
                      </a:solidFill>
                    </a:rPr>
                    <a:t>9</a:t>
                  </a:r>
                </a:p>
              </p:txBody>
            </p:sp>
          </p:grpSp>
          <p:sp>
            <p:nvSpPr>
              <p:cNvPr id="781362" name="Rectangle 50"/>
              <p:cNvSpPr>
                <a:spLocks noChangeArrowheads="1"/>
              </p:cNvSpPr>
              <p:nvPr/>
            </p:nvSpPr>
            <p:spPr bwMode="auto">
              <a:xfrm>
                <a:off x="4285" y="1741"/>
                <a:ext cx="247" cy="12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1363" name="Line 51"/>
              <p:cNvSpPr>
                <a:spLocks noChangeShapeType="1"/>
              </p:cNvSpPr>
              <p:nvPr/>
            </p:nvSpPr>
            <p:spPr bwMode="auto">
              <a:xfrm>
                <a:off x="4420" y="1796"/>
                <a:ext cx="162" cy="2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81364" name="Group 52"/>
            <p:cNvGrpSpPr>
              <a:grpSpLocks/>
            </p:cNvGrpSpPr>
            <p:nvPr/>
          </p:nvGrpSpPr>
          <p:grpSpPr bwMode="auto">
            <a:xfrm>
              <a:off x="4137" y="1484"/>
              <a:ext cx="705" cy="826"/>
              <a:chOff x="4137" y="1484"/>
              <a:chExt cx="705" cy="826"/>
            </a:xfrm>
          </p:grpSpPr>
          <p:sp>
            <p:nvSpPr>
              <p:cNvPr id="781365" name="Rectangle 53"/>
              <p:cNvSpPr>
                <a:spLocks noChangeArrowheads="1"/>
              </p:cNvSpPr>
              <p:nvPr/>
            </p:nvSpPr>
            <p:spPr bwMode="auto">
              <a:xfrm>
                <a:off x="4602" y="2134"/>
                <a:ext cx="240" cy="17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781366" name="Rectangle 54"/>
              <p:cNvSpPr>
                <a:spLocks noChangeArrowheads="1"/>
              </p:cNvSpPr>
              <p:nvPr/>
            </p:nvSpPr>
            <p:spPr bwMode="auto">
              <a:xfrm>
                <a:off x="4137" y="1484"/>
                <a:ext cx="240" cy="20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>
                    <a:solidFill>
                      <a:srgbClr val="FF3300"/>
                    </a:solidFill>
                  </a:rPr>
                  <a:t>9</a:t>
                </a:r>
              </a:p>
            </p:txBody>
          </p:sp>
        </p:grpSp>
        <p:grpSp>
          <p:nvGrpSpPr>
            <p:cNvPr id="781367" name="Group 55"/>
            <p:cNvGrpSpPr>
              <a:grpSpLocks/>
            </p:cNvGrpSpPr>
            <p:nvPr/>
          </p:nvGrpSpPr>
          <p:grpSpPr bwMode="auto">
            <a:xfrm>
              <a:off x="4137" y="901"/>
              <a:ext cx="673" cy="774"/>
              <a:chOff x="4137" y="901"/>
              <a:chExt cx="673" cy="774"/>
            </a:xfrm>
          </p:grpSpPr>
          <p:sp>
            <p:nvSpPr>
              <p:cNvPr id="781368" name="Rectangle 56"/>
              <p:cNvSpPr>
                <a:spLocks noChangeArrowheads="1"/>
              </p:cNvSpPr>
              <p:nvPr/>
            </p:nvSpPr>
            <p:spPr bwMode="auto">
              <a:xfrm>
                <a:off x="4137" y="1499"/>
                <a:ext cx="240" cy="17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/>
                  <a:t>7</a:t>
                </a:r>
              </a:p>
            </p:txBody>
          </p:sp>
          <p:sp>
            <p:nvSpPr>
              <p:cNvPr id="781369" name="Rectangle 57"/>
              <p:cNvSpPr>
                <a:spLocks noChangeArrowheads="1"/>
              </p:cNvSpPr>
              <p:nvPr/>
            </p:nvSpPr>
            <p:spPr bwMode="auto">
              <a:xfrm>
                <a:off x="4570" y="901"/>
                <a:ext cx="240" cy="20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>
                    <a:solidFill>
                      <a:srgbClr val="FF3300"/>
                    </a:solidFill>
                  </a:rPr>
                  <a:t>9</a:t>
                </a:r>
              </a:p>
            </p:txBody>
          </p:sp>
        </p:grpSp>
      </p:grpSp>
      <p:sp>
        <p:nvSpPr>
          <p:cNvPr id="781370" name="Text Box 58"/>
          <p:cNvSpPr txBox="1">
            <a:spLocks noChangeArrowheads="1"/>
          </p:cNvSpPr>
          <p:nvPr/>
        </p:nvSpPr>
        <p:spPr bwMode="auto">
          <a:xfrm>
            <a:off x="314325" y="1112838"/>
            <a:ext cx="5349875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If the tree is empty, return error.</a:t>
            </a:r>
          </a:p>
          <a:p>
            <a:pPr>
              <a:buFontTx/>
              <a:buAutoNum type="arabicPeriod"/>
            </a:pPr>
            <a:endParaRPr lang="en-US" sz="100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Otherwise, the top item in the tree is the biggest value. Remember it for later.</a:t>
            </a:r>
          </a:p>
        </p:txBody>
      </p:sp>
      <p:sp>
        <p:nvSpPr>
          <p:cNvPr id="781371" name="Text Box 59"/>
          <p:cNvSpPr txBox="1">
            <a:spLocks noChangeArrowheads="1"/>
          </p:cNvSpPr>
          <p:nvPr/>
        </p:nvSpPr>
        <p:spPr bwMode="auto">
          <a:xfrm>
            <a:off x="277813" y="2574925"/>
            <a:ext cx="56657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If the heap has only one node, then delete it and return the saved value.</a:t>
            </a:r>
          </a:p>
        </p:txBody>
      </p:sp>
      <p:sp>
        <p:nvSpPr>
          <p:cNvPr id="781372" name="Rectangle 60"/>
          <p:cNvSpPr>
            <a:spLocks noChangeArrowheads="1"/>
          </p:cNvSpPr>
          <p:nvPr/>
        </p:nvSpPr>
        <p:spPr bwMode="auto">
          <a:xfrm>
            <a:off x="269875" y="3336925"/>
            <a:ext cx="53689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FontTx/>
              <a:buAutoNum type="arabicPeriod" startAt="4"/>
            </a:pPr>
            <a:r>
              <a:rPr lang="en-US" sz="2000" dirty="0"/>
              <a:t>Copy the value from the right-most node in the bottom-most row to the root node.</a:t>
            </a:r>
          </a:p>
        </p:txBody>
      </p:sp>
      <p:sp>
        <p:nvSpPr>
          <p:cNvPr id="781373" name="Rectangle 61"/>
          <p:cNvSpPr>
            <a:spLocks noChangeArrowheads="1"/>
          </p:cNvSpPr>
          <p:nvPr/>
        </p:nvSpPr>
        <p:spPr bwMode="auto">
          <a:xfrm>
            <a:off x="254000" y="4314825"/>
            <a:ext cx="5273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FontTx/>
              <a:buAutoNum type="arabicPeriod" startAt="5"/>
            </a:pPr>
            <a:r>
              <a:rPr lang="en-US" sz="2000"/>
              <a:t>Delete the right-most node in the bottom-most row.</a:t>
            </a:r>
          </a:p>
        </p:txBody>
      </p:sp>
      <p:grpSp>
        <p:nvGrpSpPr>
          <p:cNvPr id="781374" name="Group 62"/>
          <p:cNvGrpSpPr>
            <a:grpSpLocks/>
          </p:cNvGrpSpPr>
          <p:nvPr/>
        </p:nvGrpSpPr>
        <p:grpSpPr bwMode="auto">
          <a:xfrm>
            <a:off x="7185025" y="914400"/>
            <a:ext cx="1120775" cy="620713"/>
            <a:chOff x="4526" y="576"/>
            <a:chExt cx="706" cy="391"/>
          </a:xfrm>
        </p:grpSpPr>
        <p:sp>
          <p:nvSpPr>
            <p:cNvPr id="781375" name="Oval 63"/>
            <p:cNvSpPr>
              <a:spLocks noChangeArrowheads="1"/>
            </p:cNvSpPr>
            <p:nvPr/>
          </p:nvSpPr>
          <p:spPr bwMode="auto">
            <a:xfrm>
              <a:off x="4526" y="727"/>
              <a:ext cx="288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76" name="Line 64"/>
            <p:cNvSpPr>
              <a:spLocks noChangeShapeType="1"/>
            </p:cNvSpPr>
            <p:nvPr/>
          </p:nvSpPr>
          <p:spPr bwMode="auto">
            <a:xfrm flipV="1">
              <a:off x="4792" y="576"/>
              <a:ext cx="440" cy="21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1377" name="Text Box 65"/>
          <p:cNvSpPr txBox="1">
            <a:spLocks noChangeArrowheads="1"/>
          </p:cNvSpPr>
          <p:nvPr/>
        </p:nvSpPr>
        <p:spPr bwMode="auto">
          <a:xfrm>
            <a:off x="8312150" y="7159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grpSp>
        <p:nvGrpSpPr>
          <p:cNvPr id="781378" name="Group 66"/>
          <p:cNvGrpSpPr>
            <a:grpSpLocks/>
          </p:cNvGrpSpPr>
          <p:nvPr/>
        </p:nvGrpSpPr>
        <p:grpSpPr bwMode="auto">
          <a:xfrm>
            <a:off x="7239000" y="1527175"/>
            <a:ext cx="457200" cy="1949450"/>
            <a:chOff x="4560" y="962"/>
            <a:chExt cx="288" cy="1228"/>
          </a:xfrm>
        </p:grpSpPr>
        <p:sp>
          <p:nvSpPr>
            <p:cNvPr id="781379" name="Oval 67"/>
            <p:cNvSpPr>
              <a:spLocks noChangeArrowheads="1"/>
            </p:cNvSpPr>
            <p:nvPr/>
          </p:nvSpPr>
          <p:spPr bwMode="auto">
            <a:xfrm>
              <a:off x="4560" y="1950"/>
              <a:ext cx="288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80" name="Line 68"/>
            <p:cNvSpPr>
              <a:spLocks noChangeShapeType="1"/>
            </p:cNvSpPr>
            <p:nvPr/>
          </p:nvSpPr>
          <p:spPr bwMode="auto">
            <a:xfrm flipH="1" flipV="1">
              <a:off x="4698" y="962"/>
              <a:ext cx="24" cy="100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1381" name="Group 69"/>
          <p:cNvGrpSpPr>
            <a:grpSpLocks/>
          </p:cNvGrpSpPr>
          <p:nvPr/>
        </p:nvGrpSpPr>
        <p:grpSpPr bwMode="auto">
          <a:xfrm>
            <a:off x="7242175" y="1123950"/>
            <a:ext cx="369888" cy="457200"/>
            <a:chOff x="4562" y="708"/>
            <a:chExt cx="233" cy="288"/>
          </a:xfrm>
        </p:grpSpPr>
        <p:sp>
          <p:nvSpPr>
            <p:cNvPr id="781382" name="Rectangle 70"/>
            <p:cNvSpPr>
              <a:spLocks noChangeArrowheads="1"/>
            </p:cNvSpPr>
            <p:nvPr/>
          </p:nvSpPr>
          <p:spPr bwMode="auto">
            <a:xfrm>
              <a:off x="4608" y="734"/>
              <a:ext cx="144" cy="24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83" name="Text Box 71"/>
            <p:cNvSpPr txBox="1">
              <a:spLocks noChangeArrowheads="1"/>
            </p:cNvSpPr>
            <p:nvPr/>
          </p:nvSpPr>
          <p:spPr bwMode="auto">
            <a:xfrm>
              <a:off x="4562" y="70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2</a:t>
              </a:r>
            </a:p>
          </p:txBody>
        </p:sp>
      </p:grpSp>
      <p:sp>
        <p:nvSpPr>
          <p:cNvPr id="781384" name="Text Box 72"/>
          <p:cNvSpPr txBox="1">
            <a:spLocks noChangeArrowheads="1"/>
          </p:cNvSpPr>
          <p:nvPr/>
        </p:nvSpPr>
        <p:spPr bwMode="auto">
          <a:xfrm>
            <a:off x="6992938" y="2668588"/>
            <a:ext cx="9461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0">
                <a:solidFill>
                  <a:srgbClr val="FF3300"/>
                </a:solidFill>
                <a:latin typeface="Courier New" pitchFamily="49" charset="0"/>
              </a:rPr>
              <a:t>X</a:t>
            </a:r>
          </a:p>
        </p:txBody>
      </p:sp>
      <p:grpSp>
        <p:nvGrpSpPr>
          <p:cNvPr id="781385" name="Group 73"/>
          <p:cNvGrpSpPr>
            <a:grpSpLocks/>
          </p:cNvGrpSpPr>
          <p:nvPr/>
        </p:nvGrpSpPr>
        <p:grpSpPr bwMode="auto">
          <a:xfrm>
            <a:off x="6678613" y="2436813"/>
            <a:ext cx="1444625" cy="1525587"/>
            <a:chOff x="4207" y="1535"/>
            <a:chExt cx="910" cy="961"/>
          </a:xfrm>
        </p:grpSpPr>
        <p:grpSp>
          <p:nvGrpSpPr>
            <p:cNvPr id="781386" name="Group 74"/>
            <p:cNvGrpSpPr>
              <a:grpSpLocks/>
            </p:cNvGrpSpPr>
            <p:nvPr/>
          </p:nvGrpSpPr>
          <p:grpSpPr bwMode="auto">
            <a:xfrm>
              <a:off x="4224" y="1587"/>
              <a:ext cx="893" cy="909"/>
              <a:chOff x="4223" y="1584"/>
              <a:chExt cx="893" cy="924"/>
            </a:xfrm>
          </p:grpSpPr>
          <p:sp>
            <p:nvSpPr>
              <p:cNvPr id="781387" name="Rectangle 75"/>
              <p:cNvSpPr>
                <a:spLocks noChangeArrowheads="1"/>
              </p:cNvSpPr>
              <p:nvPr/>
            </p:nvSpPr>
            <p:spPr bwMode="auto">
              <a:xfrm>
                <a:off x="4300" y="1790"/>
                <a:ext cx="816" cy="71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1388" name="Rectangle 76"/>
              <p:cNvSpPr>
                <a:spLocks noChangeArrowheads="1"/>
              </p:cNvSpPr>
              <p:nvPr/>
            </p:nvSpPr>
            <p:spPr bwMode="auto">
              <a:xfrm flipV="1">
                <a:off x="4349" y="1723"/>
                <a:ext cx="192" cy="47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1389" name="Rectangle 77"/>
              <p:cNvSpPr>
                <a:spLocks noChangeArrowheads="1"/>
              </p:cNvSpPr>
              <p:nvPr/>
            </p:nvSpPr>
            <p:spPr bwMode="auto">
              <a:xfrm>
                <a:off x="4223" y="1584"/>
                <a:ext cx="309" cy="15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81390" name="Rectangle 78"/>
            <p:cNvSpPr>
              <a:spLocks noChangeArrowheads="1"/>
            </p:cNvSpPr>
            <p:nvPr/>
          </p:nvSpPr>
          <p:spPr bwMode="auto">
            <a:xfrm>
              <a:off x="4207" y="1535"/>
              <a:ext cx="3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781391" name="Rectangle 79"/>
          <p:cNvSpPr>
            <a:spLocks noChangeArrowheads="1"/>
          </p:cNvSpPr>
          <p:nvPr/>
        </p:nvSpPr>
        <p:spPr bwMode="auto">
          <a:xfrm>
            <a:off x="228600" y="5035550"/>
            <a:ext cx="54768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FontTx/>
              <a:buAutoNum type="arabicPeriod" startAt="6"/>
            </a:pPr>
            <a:r>
              <a:rPr lang="en-US" sz="2000"/>
              <a:t>Repeatedly swap the just-moved value with the larger of its two children until the value is greater than or equal to both of its children. </a:t>
            </a:r>
            <a:r>
              <a:rPr lang="en-US" sz="2000">
                <a:solidFill>
                  <a:srgbClr val="A50021"/>
                </a:solidFill>
              </a:rPr>
              <a:t>(“sifting DOWN”</a:t>
            </a:r>
            <a:r>
              <a:rPr lang="en-US" sz="2000"/>
              <a:t>)</a:t>
            </a:r>
          </a:p>
        </p:txBody>
      </p:sp>
      <p:grpSp>
        <p:nvGrpSpPr>
          <p:cNvPr id="781392" name="Group 80"/>
          <p:cNvGrpSpPr>
            <a:grpSpLocks/>
          </p:cNvGrpSpPr>
          <p:nvPr/>
        </p:nvGrpSpPr>
        <p:grpSpPr bwMode="auto">
          <a:xfrm>
            <a:off x="6462713" y="1143000"/>
            <a:ext cx="1184275" cy="1341438"/>
            <a:chOff x="4071" y="720"/>
            <a:chExt cx="746" cy="845"/>
          </a:xfrm>
        </p:grpSpPr>
        <p:sp>
          <p:nvSpPr>
            <p:cNvPr id="781393" name="Oval 81"/>
            <p:cNvSpPr>
              <a:spLocks noChangeArrowheads="1"/>
            </p:cNvSpPr>
            <p:nvPr/>
          </p:nvSpPr>
          <p:spPr bwMode="auto">
            <a:xfrm>
              <a:off x="4529" y="720"/>
              <a:ext cx="288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94" name="Oval 82"/>
            <p:cNvSpPr>
              <a:spLocks noChangeArrowheads="1"/>
            </p:cNvSpPr>
            <p:nvPr/>
          </p:nvSpPr>
          <p:spPr bwMode="auto">
            <a:xfrm>
              <a:off x="4071" y="1325"/>
              <a:ext cx="288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1395" name="Group 83"/>
          <p:cNvGrpSpPr>
            <a:grpSpLocks/>
          </p:cNvGrpSpPr>
          <p:nvPr/>
        </p:nvGrpSpPr>
        <p:grpSpPr bwMode="auto">
          <a:xfrm>
            <a:off x="7185025" y="1143000"/>
            <a:ext cx="1154113" cy="1338263"/>
            <a:chOff x="4526" y="720"/>
            <a:chExt cx="727" cy="843"/>
          </a:xfrm>
        </p:grpSpPr>
        <p:sp>
          <p:nvSpPr>
            <p:cNvPr id="781396" name="Oval 84"/>
            <p:cNvSpPr>
              <a:spLocks noChangeArrowheads="1"/>
            </p:cNvSpPr>
            <p:nvPr/>
          </p:nvSpPr>
          <p:spPr bwMode="auto">
            <a:xfrm>
              <a:off x="4526" y="720"/>
              <a:ext cx="288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97" name="Oval 85"/>
            <p:cNvSpPr>
              <a:spLocks noChangeArrowheads="1"/>
            </p:cNvSpPr>
            <p:nvPr/>
          </p:nvSpPr>
          <p:spPr bwMode="auto">
            <a:xfrm>
              <a:off x="4965" y="1323"/>
              <a:ext cx="288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81398" name="AutoShape 86"/>
          <p:cNvCxnSpPr>
            <a:cxnSpLocks noChangeShapeType="1"/>
          </p:cNvCxnSpPr>
          <p:nvPr/>
        </p:nvCxnSpPr>
        <p:spPr bwMode="auto">
          <a:xfrm rot="10800000" flipV="1">
            <a:off x="6719888" y="1327150"/>
            <a:ext cx="565150" cy="711200"/>
          </a:xfrm>
          <a:prstGeom prst="curvedConnector2">
            <a:avLst/>
          </a:prstGeom>
          <a:noFill/>
          <a:ln w="412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1399" name="Text Box 87"/>
          <p:cNvSpPr txBox="1">
            <a:spLocks noChangeArrowheads="1"/>
          </p:cNvSpPr>
          <p:nvPr/>
        </p:nvSpPr>
        <p:spPr bwMode="auto">
          <a:xfrm>
            <a:off x="7146925" y="4389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/>
          </a:p>
        </p:txBody>
      </p:sp>
      <p:grpSp>
        <p:nvGrpSpPr>
          <p:cNvPr id="781400" name="Group 88"/>
          <p:cNvGrpSpPr>
            <a:grpSpLocks/>
          </p:cNvGrpSpPr>
          <p:nvPr/>
        </p:nvGrpSpPr>
        <p:grpSpPr bwMode="auto">
          <a:xfrm>
            <a:off x="6553200" y="1198563"/>
            <a:ext cx="1068388" cy="1228725"/>
            <a:chOff x="4137" y="901"/>
            <a:chExt cx="673" cy="774"/>
          </a:xfrm>
        </p:grpSpPr>
        <p:sp>
          <p:nvSpPr>
            <p:cNvPr id="781401" name="Rectangle 89"/>
            <p:cNvSpPr>
              <a:spLocks noChangeArrowheads="1"/>
            </p:cNvSpPr>
            <p:nvPr/>
          </p:nvSpPr>
          <p:spPr bwMode="auto">
            <a:xfrm>
              <a:off x="4137" y="1499"/>
              <a:ext cx="240" cy="17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6600CC"/>
                  </a:solidFill>
                </a:rPr>
                <a:t>2</a:t>
              </a:r>
            </a:p>
          </p:txBody>
        </p:sp>
        <p:sp>
          <p:nvSpPr>
            <p:cNvPr id="781402" name="Rectangle 90"/>
            <p:cNvSpPr>
              <a:spLocks noChangeArrowheads="1"/>
            </p:cNvSpPr>
            <p:nvPr/>
          </p:nvSpPr>
          <p:spPr bwMode="auto">
            <a:xfrm>
              <a:off x="4570" y="901"/>
              <a:ext cx="240" cy="20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781403" name="Group 91"/>
          <p:cNvGrpSpPr>
            <a:grpSpLocks/>
          </p:cNvGrpSpPr>
          <p:nvPr/>
        </p:nvGrpSpPr>
        <p:grpSpPr bwMode="auto">
          <a:xfrm>
            <a:off x="5972175" y="2101850"/>
            <a:ext cx="1003300" cy="1366838"/>
            <a:chOff x="3762" y="1324"/>
            <a:chExt cx="632" cy="861"/>
          </a:xfrm>
        </p:grpSpPr>
        <p:sp>
          <p:nvSpPr>
            <p:cNvPr id="781404" name="Oval 92"/>
            <p:cNvSpPr>
              <a:spLocks noChangeArrowheads="1"/>
            </p:cNvSpPr>
            <p:nvPr/>
          </p:nvSpPr>
          <p:spPr bwMode="auto">
            <a:xfrm>
              <a:off x="4106" y="1324"/>
              <a:ext cx="288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405" name="Oval 93"/>
            <p:cNvSpPr>
              <a:spLocks noChangeArrowheads="1"/>
            </p:cNvSpPr>
            <p:nvPr/>
          </p:nvSpPr>
          <p:spPr bwMode="auto">
            <a:xfrm>
              <a:off x="3762" y="1945"/>
              <a:ext cx="288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1406" name="Text Box 94"/>
          <p:cNvSpPr txBox="1">
            <a:spLocks noChangeArrowheads="1"/>
          </p:cNvSpPr>
          <p:nvPr/>
        </p:nvSpPr>
        <p:spPr bwMode="auto">
          <a:xfrm>
            <a:off x="5521325" y="4078288"/>
            <a:ext cx="35385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When we’re done, the largest value is on the top again, and the heap is consistent.</a:t>
            </a:r>
          </a:p>
        </p:txBody>
      </p:sp>
      <p:sp>
        <p:nvSpPr>
          <p:cNvPr id="781407" name="Rectangle 95"/>
          <p:cNvSpPr>
            <a:spLocks noChangeArrowheads="1"/>
          </p:cNvSpPr>
          <p:nvPr/>
        </p:nvSpPr>
        <p:spPr bwMode="auto">
          <a:xfrm>
            <a:off x="223838" y="6384925"/>
            <a:ext cx="527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</a:pPr>
            <a:r>
              <a:rPr lang="en-US" sz="2000"/>
              <a:t>7.   Return the saved value to the user.</a:t>
            </a:r>
          </a:p>
        </p:txBody>
      </p:sp>
      <p:sp>
        <p:nvSpPr>
          <p:cNvPr id="781408" name="Line 96"/>
          <p:cNvSpPr>
            <a:spLocks noChangeShapeType="1"/>
          </p:cNvSpPr>
          <p:nvPr/>
        </p:nvSpPr>
        <p:spPr bwMode="auto">
          <a:xfrm>
            <a:off x="8610600" y="1066800"/>
            <a:ext cx="533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813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8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8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70" grpId="0" build="p" autoUpdateAnimBg="0"/>
      <p:bldP spid="781371" grpId="0" build="p" autoUpdateAnimBg="0"/>
      <p:bldP spid="781372" grpId="0" autoUpdateAnimBg="0"/>
      <p:bldP spid="781373" grpId="0" autoUpdateAnimBg="0"/>
      <p:bldP spid="781377" grpId="0" autoUpdateAnimBg="0"/>
      <p:bldP spid="781384" grpId="0" autoUpdateAnimBg="0"/>
      <p:bldP spid="781391" grpId="0" autoUpdateAnimBg="0"/>
      <p:bldP spid="781406" grpId="0" autoUpdateAnimBg="0"/>
      <p:bldP spid="781407" grpId="0" autoUpdateAnimBg="0"/>
      <p:bldP spid="78140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5A07-1C7A-4464-8A87-B9F77D3EB966}" type="slidenum">
              <a:rPr lang="en-US"/>
              <a:pPr/>
              <a:t>15</a:t>
            </a:fld>
            <a:endParaRPr lang="en-US"/>
          </a:p>
        </p:txBody>
      </p:sp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Challenge!</a:t>
            </a:r>
          </a:p>
        </p:txBody>
      </p:sp>
      <p:sp>
        <p:nvSpPr>
          <p:cNvPr id="826376" name="Rectangle 8"/>
          <p:cNvSpPr>
            <a:spLocks noChangeArrowheads="1"/>
          </p:cNvSpPr>
          <p:nvPr/>
        </p:nvSpPr>
        <p:spPr bwMode="auto">
          <a:xfrm>
            <a:off x="3140075" y="1219200"/>
            <a:ext cx="1108075" cy="7239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77" name="Rectangle 9"/>
          <p:cNvSpPr>
            <a:spLocks noChangeArrowheads="1"/>
          </p:cNvSpPr>
          <p:nvPr/>
        </p:nvSpPr>
        <p:spPr bwMode="auto">
          <a:xfrm>
            <a:off x="3198813" y="1654175"/>
            <a:ext cx="466725" cy="215900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78" name="Rectangle 10"/>
          <p:cNvSpPr>
            <a:spLocks noChangeArrowheads="1"/>
          </p:cNvSpPr>
          <p:nvPr/>
        </p:nvSpPr>
        <p:spPr bwMode="auto">
          <a:xfrm>
            <a:off x="3722688" y="1654175"/>
            <a:ext cx="466725" cy="215900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79" name="Text Box 11"/>
          <p:cNvSpPr txBox="1">
            <a:spLocks noChangeArrowheads="1"/>
          </p:cNvSpPr>
          <p:nvPr/>
        </p:nvSpPr>
        <p:spPr bwMode="auto">
          <a:xfrm>
            <a:off x="3686175" y="15763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2000">
              <a:solidFill>
                <a:srgbClr val="FFFFCC"/>
              </a:solidFill>
            </a:endParaRPr>
          </a:p>
        </p:txBody>
      </p:sp>
      <p:sp>
        <p:nvSpPr>
          <p:cNvPr id="826380" name="Text Box 12"/>
          <p:cNvSpPr txBox="1">
            <a:spLocks noChangeArrowheads="1"/>
          </p:cNvSpPr>
          <p:nvPr/>
        </p:nvSpPr>
        <p:spPr bwMode="auto">
          <a:xfrm>
            <a:off x="3184525" y="157956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2000">
              <a:solidFill>
                <a:srgbClr val="FFFFCC"/>
              </a:solidFill>
            </a:endParaRPr>
          </a:p>
        </p:txBody>
      </p:sp>
      <p:sp>
        <p:nvSpPr>
          <p:cNvPr id="826383" name="Rectangle 15"/>
          <p:cNvSpPr>
            <a:spLocks noChangeArrowheads="1"/>
          </p:cNvSpPr>
          <p:nvPr/>
        </p:nvSpPr>
        <p:spPr bwMode="auto">
          <a:xfrm>
            <a:off x="1508125" y="2168525"/>
            <a:ext cx="1108075" cy="7239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84" name="Rectangle 16"/>
          <p:cNvSpPr>
            <a:spLocks noChangeArrowheads="1"/>
          </p:cNvSpPr>
          <p:nvPr/>
        </p:nvSpPr>
        <p:spPr bwMode="auto">
          <a:xfrm>
            <a:off x="1566863" y="2603500"/>
            <a:ext cx="466725" cy="217488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85" name="Rectangle 17"/>
          <p:cNvSpPr>
            <a:spLocks noChangeArrowheads="1"/>
          </p:cNvSpPr>
          <p:nvPr/>
        </p:nvSpPr>
        <p:spPr bwMode="auto">
          <a:xfrm>
            <a:off x="2090738" y="2603500"/>
            <a:ext cx="466725" cy="217488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87" name="Text Box 19"/>
          <p:cNvSpPr txBox="1">
            <a:spLocks noChangeArrowheads="1"/>
          </p:cNvSpPr>
          <p:nvPr/>
        </p:nvSpPr>
        <p:spPr bwMode="auto">
          <a:xfrm>
            <a:off x="1582738" y="2530475"/>
            <a:ext cx="58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26388" name="Text Box 20"/>
          <p:cNvSpPr txBox="1">
            <a:spLocks noChangeArrowheads="1"/>
          </p:cNvSpPr>
          <p:nvPr/>
        </p:nvSpPr>
        <p:spPr bwMode="auto">
          <a:xfrm>
            <a:off x="1917700" y="21844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2</a:t>
            </a:r>
          </a:p>
        </p:txBody>
      </p:sp>
      <p:sp>
        <p:nvSpPr>
          <p:cNvPr id="826389" name="Line 21"/>
          <p:cNvSpPr>
            <a:spLocks noChangeShapeType="1"/>
          </p:cNvSpPr>
          <p:nvPr/>
        </p:nvSpPr>
        <p:spPr bwMode="auto">
          <a:xfrm flipH="1">
            <a:off x="2332038" y="1741488"/>
            <a:ext cx="925512" cy="427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2" name="Rectangle 24"/>
          <p:cNvSpPr>
            <a:spLocks noChangeArrowheads="1"/>
          </p:cNvSpPr>
          <p:nvPr/>
        </p:nvSpPr>
        <p:spPr bwMode="auto">
          <a:xfrm>
            <a:off x="4800600" y="2159000"/>
            <a:ext cx="1108075" cy="7302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3" name="Rectangle 25"/>
          <p:cNvSpPr>
            <a:spLocks noChangeArrowheads="1"/>
          </p:cNvSpPr>
          <p:nvPr/>
        </p:nvSpPr>
        <p:spPr bwMode="auto">
          <a:xfrm>
            <a:off x="4859338" y="2597150"/>
            <a:ext cx="466725" cy="219075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4" name="Rectangle 26"/>
          <p:cNvSpPr>
            <a:spLocks noChangeArrowheads="1"/>
          </p:cNvSpPr>
          <p:nvPr/>
        </p:nvSpPr>
        <p:spPr bwMode="auto">
          <a:xfrm>
            <a:off x="5384800" y="2597150"/>
            <a:ext cx="466725" cy="219075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7" name="Text Box 29"/>
          <p:cNvSpPr txBox="1">
            <a:spLocks noChangeArrowheads="1"/>
          </p:cNvSpPr>
          <p:nvPr/>
        </p:nvSpPr>
        <p:spPr bwMode="auto">
          <a:xfrm>
            <a:off x="5080000" y="2176463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10</a:t>
            </a:r>
          </a:p>
        </p:txBody>
      </p:sp>
      <p:sp>
        <p:nvSpPr>
          <p:cNvPr id="826398" name="Rectangle 30"/>
          <p:cNvSpPr>
            <a:spLocks noChangeArrowheads="1"/>
          </p:cNvSpPr>
          <p:nvPr/>
        </p:nvSpPr>
        <p:spPr bwMode="auto">
          <a:xfrm>
            <a:off x="3762375" y="1666875"/>
            <a:ext cx="392113" cy="192088"/>
          </a:xfrm>
          <a:prstGeom prst="rect">
            <a:avLst/>
          </a:prstGeom>
          <a:solidFill>
            <a:srgbClr val="800000"/>
          </a:solidFill>
          <a:ln w="31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9" name="Line 31"/>
          <p:cNvSpPr>
            <a:spLocks noChangeShapeType="1"/>
          </p:cNvSpPr>
          <p:nvPr/>
        </p:nvSpPr>
        <p:spPr bwMode="auto">
          <a:xfrm>
            <a:off x="4079875" y="1792288"/>
            <a:ext cx="860425" cy="379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02" name="Rectangle 34"/>
          <p:cNvSpPr>
            <a:spLocks noChangeArrowheads="1"/>
          </p:cNvSpPr>
          <p:nvPr/>
        </p:nvSpPr>
        <p:spPr bwMode="auto">
          <a:xfrm>
            <a:off x="1014413" y="3146425"/>
            <a:ext cx="1108075" cy="7239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03" name="Rectangle 35"/>
          <p:cNvSpPr>
            <a:spLocks noChangeArrowheads="1"/>
          </p:cNvSpPr>
          <p:nvPr/>
        </p:nvSpPr>
        <p:spPr bwMode="auto">
          <a:xfrm>
            <a:off x="1073150" y="3581400"/>
            <a:ext cx="466725" cy="217488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04" name="Rectangle 36"/>
          <p:cNvSpPr>
            <a:spLocks noChangeArrowheads="1"/>
          </p:cNvSpPr>
          <p:nvPr/>
        </p:nvSpPr>
        <p:spPr bwMode="auto">
          <a:xfrm>
            <a:off x="1597025" y="3581400"/>
            <a:ext cx="466725" cy="217488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05" name="Text Box 37"/>
          <p:cNvSpPr txBox="1">
            <a:spLocks noChangeArrowheads="1"/>
          </p:cNvSpPr>
          <p:nvPr/>
        </p:nvSpPr>
        <p:spPr bwMode="auto">
          <a:xfrm>
            <a:off x="1547813" y="3505200"/>
            <a:ext cx="587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26407" name="Text Box 39"/>
          <p:cNvSpPr txBox="1">
            <a:spLocks noChangeArrowheads="1"/>
          </p:cNvSpPr>
          <p:nvPr/>
        </p:nvSpPr>
        <p:spPr bwMode="auto">
          <a:xfrm>
            <a:off x="1423988" y="31623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26409" name="Rectangle 41"/>
          <p:cNvSpPr>
            <a:spLocks noChangeArrowheads="1"/>
          </p:cNvSpPr>
          <p:nvPr/>
        </p:nvSpPr>
        <p:spPr bwMode="auto">
          <a:xfrm>
            <a:off x="1587500" y="2617788"/>
            <a:ext cx="439738" cy="203200"/>
          </a:xfrm>
          <a:prstGeom prst="rect">
            <a:avLst/>
          </a:prstGeom>
          <a:solidFill>
            <a:srgbClr val="800000"/>
          </a:solidFill>
          <a:ln w="31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10" name="Line 42"/>
          <p:cNvSpPr>
            <a:spLocks noChangeShapeType="1"/>
          </p:cNvSpPr>
          <p:nvPr/>
        </p:nvSpPr>
        <p:spPr bwMode="auto">
          <a:xfrm flipH="1">
            <a:off x="1620838" y="2719388"/>
            <a:ext cx="188912" cy="427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13" name="Rectangle 45"/>
          <p:cNvSpPr>
            <a:spLocks noChangeArrowheads="1"/>
          </p:cNvSpPr>
          <p:nvPr/>
        </p:nvSpPr>
        <p:spPr bwMode="auto">
          <a:xfrm>
            <a:off x="2241550" y="3138488"/>
            <a:ext cx="1108075" cy="7302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14" name="Rectangle 46"/>
          <p:cNvSpPr>
            <a:spLocks noChangeArrowheads="1"/>
          </p:cNvSpPr>
          <p:nvPr/>
        </p:nvSpPr>
        <p:spPr bwMode="auto">
          <a:xfrm>
            <a:off x="2300288" y="3576638"/>
            <a:ext cx="466725" cy="219075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15" name="Rectangle 47"/>
          <p:cNvSpPr>
            <a:spLocks noChangeArrowheads="1"/>
          </p:cNvSpPr>
          <p:nvPr/>
        </p:nvSpPr>
        <p:spPr bwMode="auto">
          <a:xfrm>
            <a:off x="2825750" y="3576638"/>
            <a:ext cx="466725" cy="219075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16" name="Text Box 48"/>
          <p:cNvSpPr txBox="1">
            <a:spLocks noChangeArrowheads="1"/>
          </p:cNvSpPr>
          <p:nvPr/>
        </p:nvSpPr>
        <p:spPr bwMode="auto">
          <a:xfrm>
            <a:off x="2819400" y="3500438"/>
            <a:ext cx="588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26417" name="Text Box 49"/>
          <p:cNvSpPr txBox="1">
            <a:spLocks noChangeArrowheads="1"/>
          </p:cNvSpPr>
          <p:nvPr/>
        </p:nvSpPr>
        <p:spPr bwMode="auto">
          <a:xfrm>
            <a:off x="2260600" y="3479800"/>
            <a:ext cx="588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26418" name="Text Box 50"/>
          <p:cNvSpPr txBox="1">
            <a:spLocks noChangeArrowheads="1"/>
          </p:cNvSpPr>
          <p:nvPr/>
        </p:nvSpPr>
        <p:spPr bwMode="auto">
          <a:xfrm>
            <a:off x="2651125" y="3155950"/>
            <a:ext cx="3698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826420" name="Line 52"/>
          <p:cNvSpPr>
            <a:spLocks noChangeShapeType="1"/>
          </p:cNvSpPr>
          <p:nvPr/>
        </p:nvSpPr>
        <p:spPr bwMode="auto">
          <a:xfrm>
            <a:off x="2370138" y="2700338"/>
            <a:ext cx="257175" cy="450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22" name="Rectangle 54"/>
          <p:cNvSpPr>
            <a:spLocks noChangeArrowheads="1"/>
          </p:cNvSpPr>
          <p:nvPr/>
        </p:nvSpPr>
        <p:spPr bwMode="auto">
          <a:xfrm>
            <a:off x="2659063" y="3236913"/>
            <a:ext cx="381000" cy="2794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826423" name="Rectangle 55"/>
          <p:cNvSpPr>
            <a:spLocks noChangeArrowheads="1"/>
          </p:cNvSpPr>
          <p:nvPr/>
        </p:nvSpPr>
        <p:spPr bwMode="auto">
          <a:xfrm>
            <a:off x="1920875" y="2205038"/>
            <a:ext cx="381000" cy="3270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826425" name="Rectangle 57"/>
          <p:cNvSpPr>
            <a:spLocks noChangeArrowheads="1"/>
          </p:cNvSpPr>
          <p:nvPr/>
        </p:nvSpPr>
        <p:spPr bwMode="auto">
          <a:xfrm>
            <a:off x="1920875" y="2228850"/>
            <a:ext cx="381000" cy="2794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7</a:t>
            </a:r>
          </a:p>
        </p:txBody>
      </p:sp>
      <p:sp>
        <p:nvSpPr>
          <p:cNvPr id="826427" name="Rectangle 59"/>
          <p:cNvSpPr>
            <a:spLocks noChangeArrowheads="1"/>
          </p:cNvSpPr>
          <p:nvPr/>
        </p:nvSpPr>
        <p:spPr bwMode="auto">
          <a:xfrm>
            <a:off x="4183063" y="3132138"/>
            <a:ext cx="1108075" cy="7239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28" name="Rectangle 60"/>
          <p:cNvSpPr>
            <a:spLocks noChangeArrowheads="1"/>
          </p:cNvSpPr>
          <p:nvPr/>
        </p:nvSpPr>
        <p:spPr bwMode="auto">
          <a:xfrm>
            <a:off x="4241800" y="3567113"/>
            <a:ext cx="466725" cy="217487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29" name="Rectangle 61"/>
          <p:cNvSpPr>
            <a:spLocks noChangeArrowheads="1"/>
          </p:cNvSpPr>
          <p:nvPr/>
        </p:nvSpPr>
        <p:spPr bwMode="auto">
          <a:xfrm>
            <a:off x="4765675" y="3567113"/>
            <a:ext cx="466725" cy="217487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30" name="Text Box 62"/>
          <p:cNvSpPr txBox="1">
            <a:spLocks noChangeArrowheads="1"/>
          </p:cNvSpPr>
          <p:nvPr/>
        </p:nvSpPr>
        <p:spPr bwMode="auto">
          <a:xfrm>
            <a:off x="4760913" y="3490913"/>
            <a:ext cx="587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26431" name="Text Box 63"/>
          <p:cNvSpPr txBox="1">
            <a:spLocks noChangeArrowheads="1"/>
          </p:cNvSpPr>
          <p:nvPr/>
        </p:nvSpPr>
        <p:spPr bwMode="auto">
          <a:xfrm>
            <a:off x="4257675" y="3494088"/>
            <a:ext cx="588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26432" name="Text Box 64"/>
          <p:cNvSpPr txBox="1">
            <a:spLocks noChangeArrowheads="1"/>
          </p:cNvSpPr>
          <p:nvPr/>
        </p:nvSpPr>
        <p:spPr bwMode="auto">
          <a:xfrm>
            <a:off x="4592638" y="31480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26433" name="Rectangle 65"/>
          <p:cNvSpPr>
            <a:spLocks noChangeArrowheads="1"/>
          </p:cNvSpPr>
          <p:nvPr/>
        </p:nvSpPr>
        <p:spPr bwMode="auto">
          <a:xfrm>
            <a:off x="5410200" y="3124200"/>
            <a:ext cx="1108075" cy="7302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34" name="Rectangle 66"/>
          <p:cNvSpPr>
            <a:spLocks noChangeArrowheads="1"/>
          </p:cNvSpPr>
          <p:nvPr/>
        </p:nvSpPr>
        <p:spPr bwMode="auto">
          <a:xfrm>
            <a:off x="5468938" y="3562350"/>
            <a:ext cx="466725" cy="219075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35" name="Rectangle 67"/>
          <p:cNvSpPr>
            <a:spLocks noChangeArrowheads="1"/>
          </p:cNvSpPr>
          <p:nvPr/>
        </p:nvSpPr>
        <p:spPr bwMode="auto">
          <a:xfrm>
            <a:off x="5994400" y="3562350"/>
            <a:ext cx="466725" cy="219075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36" name="Text Box 68"/>
          <p:cNvSpPr txBox="1">
            <a:spLocks noChangeArrowheads="1"/>
          </p:cNvSpPr>
          <p:nvPr/>
        </p:nvSpPr>
        <p:spPr bwMode="auto">
          <a:xfrm>
            <a:off x="5988050" y="3486150"/>
            <a:ext cx="588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26437" name="Text Box 69"/>
          <p:cNvSpPr txBox="1">
            <a:spLocks noChangeArrowheads="1"/>
          </p:cNvSpPr>
          <p:nvPr/>
        </p:nvSpPr>
        <p:spPr bwMode="auto">
          <a:xfrm>
            <a:off x="5484813" y="3489325"/>
            <a:ext cx="58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26438" name="Text Box 70"/>
          <p:cNvSpPr txBox="1">
            <a:spLocks noChangeArrowheads="1"/>
          </p:cNvSpPr>
          <p:nvPr/>
        </p:nvSpPr>
        <p:spPr bwMode="auto">
          <a:xfrm>
            <a:off x="5819775" y="3141663"/>
            <a:ext cx="369888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826439" name="Rectangle 71"/>
          <p:cNvSpPr>
            <a:spLocks noChangeArrowheads="1"/>
          </p:cNvSpPr>
          <p:nvPr/>
        </p:nvSpPr>
        <p:spPr bwMode="auto">
          <a:xfrm>
            <a:off x="5827713" y="3222625"/>
            <a:ext cx="381000" cy="2794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4</a:t>
            </a:r>
          </a:p>
        </p:txBody>
      </p:sp>
      <p:sp>
        <p:nvSpPr>
          <p:cNvPr id="826440" name="Line 72"/>
          <p:cNvSpPr>
            <a:spLocks noChangeShapeType="1"/>
          </p:cNvSpPr>
          <p:nvPr/>
        </p:nvSpPr>
        <p:spPr bwMode="auto">
          <a:xfrm flipH="1">
            <a:off x="4884738" y="2762250"/>
            <a:ext cx="188912" cy="427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41" name="Line 73"/>
          <p:cNvSpPr>
            <a:spLocks noChangeShapeType="1"/>
          </p:cNvSpPr>
          <p:nvPr/>
        </p:nvSpPr>
        <p:spPr bwMode="auto">
          <a:xfrm>
            <a:off x="5634038" y="2743200"/>
            <a:ext cx="257175" cy="450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6452" name="Group 84"/>
          <p:cNvGrpSpPr>
            <a:grpSpLocks/>
          </p:cNvGrpSpPr>
          <p:nvPr/>
        </p:nvGrpSpPr>
        <p:grpSpPr bwMode="auto">
          <a:xfrm>
            <a:off x="381000" y="3749675"/>
            <a:ext cx="1166813" cy="1181100"/>
            <a:chOff x="753" y="2362"/>
            <a:chExt cx="735" cy="744"/>
          </a:xfrm>
        </p:grpSpPr>
        <p:sp>
          <p:nvSpPr>
            <p:cNvPr id="826442" name="Line 74"/>
            <p:cNvSpPr>
              <a:spLocks noChangeShapeType="1"/>
            </p:cNvSpPr>
            <p:nvPr/>
          </p:nvSpPr>
          <p:spPr bwMode="auto">
            <a:xfrm flipH="1">
              <a:off x="1170" y="2362"/>
              <a:ext cx="119" cy="2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43" name="Rectangle 75"/>
            <p:cNvSpPr>
              <a:spLocks noChangeArrowheads="1"/>
            </p:cNvSpPr>
            <p:nvPr/>
          </p:nvSpPr>
          <p:spPr bwMode="auto">
            <a:xfrm>
              <a:off x="753" y="2626"/>
              <a:ext cx="698" cy="46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44" name="Rectangle 76"/>
            <p:cNvSpPr>
              <a:spLocks noChangeArrowheads="1"/>
            </p:cNvSpPr>
            <p:nvPr/>
          </p:nvSpPr>
          <p:spPr bwMode="auto">
            <a:xfrm>
              <a:off x="790" y="2902"/>
              <a:ext cx="294" cy="138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45" name="Rectangle 77"/>
            <p:cNvSpPr>
              <a:spLocks noChangeArrowheads="1"/>
            </p:cNvSpPr>
            <p:nvPr/>
          </p:nvSpPr>
          <p:spPr bwMode="auto">
            <a:xfrm>
              <a:off x="1121" y="2902"/>
              <a:ext cx="294" cy="138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46" name="Text Box 78"/>
            <p:cNvSpPr txBox="1">
              <a:spLocks noChangeArrowheads="1"/>
            </p:cNvSpPr>
            <p:nvPr/>
          </p:nvSpPr>
          <p:spPr bwMode="auto">
            <a:xfrm>
              <a:off x="1117" y="2854"/>
              <a:ext cx="3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26447" name="Text Box 79"/>
            <p:cNvSpPr txBox="1">
              <a:spLocks noChangeArrowheads="1"/>
            </p:cNvSpPr>
            <p:nvPr/>
          </p:nvSpPr>
          <p:spPr bwMode="auto">
            <a:xfrm>
              <a:off x="800" y="2856"/>
              <a:ext cx="3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26449" name="Rectangle 81"/>
            <p:cNvSpPr>
              <a:spLocks noChangeArrowheads="1"/>
            </p:cNvSpPr>
            <p:nvPr/>
          </p:nvSpPr>
          <p:spPr bwMode="auto">
            <a:xfrm>
              <a:off x="1016" y="2688"/>
              <a:ext cx="240" cy="17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826450" name="Text Box 82"/>
          <p:cNvSpPr txBox="1">
            <a:spLocks noChangeArrowheads="1"/>
          </p:cNvSpPr>
          <p:nvPr/>
        </p:nvSpPr>
        <p:spPr bwMode="auto">
          <a:xfrm>
            <a:off x="73025" y="5919788"/>
            <a:ext cx="46307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Show the resulting heap after extracting the largest item!</a:t>
            </a:r>
          </a:p>
        </p:txBody>
      </p:sp>
      <p:sp>
        <p:nvSpPr>
          <p:cNvPr id="826451" name="Rectangle 83"/>
          <p:cNvSpPr>
            <a:spLocks noChangeArrowheads="1"/>
          </p:cNvSpPr>
          <p:nvPr/>
        </p:nvSpPr>
        <p:spPr bwMode="auto">
          <a:xfrm>
            <a:off x="798513" y="4267200"/>
            <a:ext cx="3810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826453" name="Text Box 85"/>
          <p:cNvSpPr txBox="1">
            <a:spLocks noChangeArrowheads="1"/>
          </p:cNvSpPr>
          <p:nvPr/>
        </p:nvSpPr>
        <p:spPr bwMode="auto">
          <a:xfrm>
            <a:off x="1027113" y="3505200"/>
            <a:ext cx="587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26454" name="Oval 86"/>
          <p:cNvSpPr>
            <a:spLocks noChangeArrowheads="1"/>
          </p:cNvSpPr>
          <p:nvPr/>
        </p:nvSpPr>
        <p:spPr bwMode="auto">
          <a:xfrm>
            <a:off x="3452813" y="1143000"/>
            <a:ext cx="609600" cy="533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55" name="Oval 87"/>
          <p:cNvSpPr>
            <a:spLocks noChangeArrowheads="1"/>
          </p:cNvSpPr>
          <p:nvPr/>
        </p:nvSpPr>
        <p:spPr bwMode="auto">
          <a:xfrm>
            <a:off x="1776413" y="2082800"/>
            <a:ext cx="609600" cy="533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56" name="Oval 88"/>
          <p:cNvSpPr>
            <a:spLocks noChangeArrowheads="1"/>
          </p:cNvSpPr>
          <p:nvPr/>
        </p:nvSpPr>
        <p:spPr bwMode="auto">
          <a:xfrm>
            <a:off x="5040313" y="2108200"/>
            <a:ext cx="609600" cy="533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57" name="Text Box 89"/>
          <p:cNvSpPr txBox="1">
            <a:spLocks noChangeArrowheads="1"/>
          </p:cNvSpPr>
          <p:nvPr/>
        </p:nvSpPr>
        <p:spPr bwMode="auto">
          <a:xfrm>
            <a:off x="4800600" y="4267200"/>
            <a:ext cx="3816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Extract the largest value from the root node!</a:t>
            </a:r>
          </a:p>
        </p:txBody>
      </p:sp>
      <p:sp>
        <p:nvSpPr>
          <p:cNvPr id="826458" name="Text Box 90"/>
          <p:cNvSpPr txBox="1">
            <a:spLocks noChangeArrowheads="1"/>
          </p:cNvSpPr>
          <p:nvPr/>
        </p:nvSpPr>
        <p:spPr bwMode="auto">
          <a:xfrm>
            <a:off x="4800600" y="4114800"/>
            <a:ext cx="3816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Copy the value from the </a:t>
            </a:r>
            <a:r>
              <a:rPr lang="en-US">
                <a:solidFill>
                  <a:srgbClr val="FF3300"/>
                </a:solidFill>
              </a:rPr>
              <a:t>bottom-most</a:t>
            </a:r>
            <a:r>
              <a:rPr lang="en-US"/>
              <a:t>, </a:t>
            </a:r>
            <a:r>
              <a:rPr lang="en-US">
                <a:solidFill>
                  <a:srgbClr val="FF3300"/>
                </a:solidFill>
              </a:rPr>
              <a:t>right-most</a:t>
            </a:r>
            <a:r>
              <a:rPr lang="en-US"/>
              <a:t> node to the root node</a:t>
            </a:r>
          </a:p>
        </p:txBody>
      </p:sp>
      <p:sp>
        <p:nvSpPr>
          <p:cNvPr id="826459" name="Text Box 91"/>
          <p:cNvSpPr txBox="1">
            <a:spLocks noChangeArrowheads="1"/>
          </p:cNvSpPr>
          <p:nvPr/>
        </p:nvSpPr>
        <p:spPr bwMode="auto">
          <a:xfrm>
            <a:off x="4800600" y="4359275"/>
            <a:ext cx="3816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Delete the bottom-most, right-most node you just copied from.</a:t>
            </a:r>
          </a:p>
        </p:txBody>
      </p:sp>
      <p:sp>
        <p:nvSpPr>
          <p:cNvPr id="826460" name="Text Box 92"/>
          <p:cNvSpPr txBox="1">
            <a:spLocks noChangeArrowheads="1"/>
          </p:cNvSpPr>
          <p:nvPr/>
        </p:nvSpPr>
        <p:spPr bwMode="auto">
          <a:xfrm>
            <a:off x="4267200" y="3962400"/>
            <a:ext cx="47053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Compare the new value in the root node to the root’s two children and swap with the larger of the two (if required)</a:t>
            </a:r>
          </a:p>
        </p:txBody>
      </p:sp>
      <p:cxnSp>
        <p:nvCxnSpPr>
          <p:cNvPr id="826461" name="AutoShape 93"/>
          <p:cNvCxnSpPr>
            <a:cxnSpLocks noChangeShapeType="1"/>
            <a:stCxn id="826454" idx="6"/>
            <a:endCxn id="826456" idx="0"/>
          </p:cNvCxnSpPr>
          <p:nvPr/>
        </p:nvCxnSpPr>
        <p:spPr bwMode="auto">
          <a:xfrm>
            <a:off x="4083050" y="1409700"/>
            <a:ext cx="1262063" cy="677863"/>
          </a:xfrm>
          <a:prstGeom prst="curvedConnector2">
            <a:avLst/>
          </a:prstGeom>
          <a:noFill/>
          <a:ln w="412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6381" name="Text Box 13"/>
          <p:cNvSpPr txBox="1">
            <a:spLocks noChangeArrowheads="1"/>
          </p:cNvSpPr>
          <p:nvPr/>
        </p:nvSpPr>
        <p:spPr bwMode="auto">
          <a:xfrm>
            <a:off x="3490913" y="1219200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12</a:t>
            </a:r>
          </a:p>
        </p:txBody>
      </p:sp>
      <p:sp>
        <p:nvSpPr>
          <p:cNvPr id="826462" name="Line 94"/>
          <p:cNvSpPr>
            <a:spLocks noChangeShapeType="1"/>
          </p:cNvSpPr>
          <p:nvPr/>
        </p:nvSpPr>
        <p:spPr bwMode="auto">
          <a:xfrm flipH="1">
            <a:off x="2489200" y="4546600"/>
            <a:ext cx="18796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63" name="Text Box 95"/>
          <p:cNvSpPr txBox="1">
            <a:spLocks noChangeArrowheads="1"/>
          </p:cNvSpPr>
          <p:nvPr/>
        </p:nvSpPr>
        <p:spPr bwMode="auto">
          <a:xfrm>
            <a:off x="4470400" y="4051300"/>
            <a:ext cx="4425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Compare the value again to the two children and swap with the larger of the two</a:t>
            </a:r>
          </a:p>
          <a:p>
            <a:r>
              <a:rPr lang="en-US"/>
              <a:t>(if required)</a:t>
            </a:r>
          </a:p>
        </p:txBody>
      </p:sp>
      <p:sp>
        <p:nvSpPr>
          <p:cNvPr id="826464" name="Oval 96"/>
          <p:cNvSpPr>
            <a:spLocks noChangeArrowheads="1"/>
          </p:cNvSpPr>
          <p:nvPr/>
        </p:nvSpPr>
        <p:spPr bwMode="auto">
          <a:xfrm>
            <a:off x="5029200" y="2082800"/>
            <a:ext cx="609600" cy="533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65" name="Oval 97"/>
          <p:cNvSpPr>
            <a:spLocks noChangeArrowheads="1"/>
          </p:cNvSpPr>
          <p:nvPr/>
        </p:nvSpPr>
        <p:spPr bwMode="auto">
          <a:xfrm>
            <a:off x="4445000" y="3086100"/>
            <a:ext cx="609600" cy="533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66" name="Oval 98"/>
          <p:cNvSpPr>
            <a:spLocks noChangeArrowheads="1"/>
          </p:cNvSpPr>
          <p:nvPr/>
        </p:nvSpPr>
        <p:spPr bwMode="auto">
          <a:xfrm>
            <a:off x="5727700" y="3060700"/>
            <a:ext cx="609600" cy="533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6468" name="AutoShape 100"/>
          <p:cNvCxnSpPr>
            <a:cxnSpLocks noChangeShapeType="1"/>
            <a:stCxn id="826464" idx="2"/>
            <a:endCxn id="826465" idx="0"/>
          </p:cNvCxnSpPr>
          <p:nvPr/>
        </p:nvCxnSpPr>
        <p:spPr bwMode="auto">
          <a:xfrm rot="10800000" flipV="1">
            <a:off x="4749800" y="2349500"/>
            <a:ext cx="258763" cy="715963"/>
          </a:xfrm>
          <a:prstGeom prst="curvedConnector2">
            <a:avLst/>
          </a:prstGeom>
          <a:noFill/>
          <a:ln w="412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6469" name="Text Box 101"/>
          <p:cNvSpPr txBox="1">
            <a:spLocks noChangeArrowheads="1"/>
          </p:cNvSpPr>
          <p:nvPr/>
        </p:nvSpPr>
        <p:spPr bwMode="auto">
          <a:xfrm>
            <a:off x="4343400" y="4267200"/>
            <a:ext cx="4425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we’re done!</a:t>
            </a:r>
          </a:p>
          <a:p>
            <a:endParaRPr lang="en-US"/>
          </a:p>
          <a:p>
            <a:r>
              <a:rPr lang="en-US"/>
              <a:t>The tree is now a valid maxheap again!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4.81481E-6 L 0.41944 -0.070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26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03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2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0625 L 0.3026 -0.4289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2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8" y="-2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2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826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26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8.67362E-19 L -0.175 -0.13333 " pathEditMode="relative" ptsTypes="AA">
                                      <p:cBhvr>
                                        <p:cTn id="82" dur="2000" fill="hold"/>
                                        <p:tgtEl>
                                          <p:spTgt spid="826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261 -0.42894 L 0.47761 -0.2882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82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06666 -0.13704 " pathEditMode="relative" ptsTypes="AA">
                                      <p:cBhvr>
                                        <p:cTn id="122" dur="2000" fill="hold"/>
                                        <p:tgtEl>
                                          <p:spTgt spid="826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76 -0.2882 L 0.41649 -0.14746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82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97" grpId="0"/>
      <p:bldP spid="826432" grpId="0"/>
      <p:bldP spid="826451" grpId="0" build="allAtOnce"/>
      <p:bldP spid="826451" grpId="1" build="allAtOnce"/>
      <p:bldP spid="826451" grpId="2" build="allAtOnce"/>
      <p:bldP spid="826453" grpId="0"/>
      <p:bldP spid="826454" grpId="0" animBg="1"/>
      <p:bldP spid="826454" grpId="1" animBg="1"/>
      <p:bldP spid="826455" grpId="0" animBg="1"/>
      <p:bldP spid="826455" grpId="1" animBg="1"/>
      <p:bldP spid="826456" grpId="0" animBg="1"/>
      <p:bldP spid="826456" grpId="1" animBg="1"/>
      <p:bldP spid="826457" grpId="0"/>
      <p:bldP spid="826457" grpId="1"/>
      <p:bldP spid="826458" grpId="0"/>
      <p:bldP spid="826458" grpId="1"/>
      <p:bldP spid="826459" grpId="0"/>
      <p:bldP spid="826459" grpId="1"/>
      <p:bldP spid="826460" grpId="0"/>
      <p:bldP spid="826460" grpId="1"/>
      <p:bldP spid="826381" grpId="0"/>
      <p:bldP spid="826462" grpId="0" animBg="1"/>
      <p:bldP spid="826462" grpId="1" animBg="1"/>
      <p:bldP spid="826463" grpId="0"/>
      <p:bldP spid="826463" grpId="1"/>
      <p:bldP spid="826464" grpId="0" animBg="1"/>
      <p:bldP spid="826464" grpId="1" animBg="1"/>
      <p:bldP spid="826465" grpId="0" animBg="1"/>
      <p:bldP spid="826465" grpId="1" animBg="1"/>
      <p:bldP spid="826466" grpId="0" animBg="1"/>
      <p:bldP spid="826466" grpId="1" animBg="1"/>
      <p:bldP spid="826469" grpId="0"/>
      <p:bldP spid="82646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CD13-62B4-4F69-8CD7-84E3D1B90623}" type="slidenum">
              <a:rPr lang="en-US"/>
              <a:pPr/>
              <a:t>16</a:t>
            </a:fld>
            <a:endParaRPr lang="en-US"/>
          </a:p>
        </p:txBody>
      </p:sp>
      <p:sp>
        <p:nvSpPr>
          <p:cNvPr id="779266" name="Rectangle 2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Adding a Node to a Maxheap</a:t>
            </a:r>
          </a:p>
        </p:txBody>
      </p:sp>
      <p:sp>
        <p:nvSpPr>
          <p:cNvPr id="779267" name="Text Box 3"/>
          <p:cNvSpPr txBox="1">
            <a:spLocks noChangeArrowheads="1"/>
          </p:cNvSpPr>
          <p:nvPr/>
        </p:nvSpPr>
        <p:spPr bwMode="auto">
          <a:xfrm>
            <a:off x="314325" y="1112838"/>
            <a:ext cx="5349875" cy="243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If the tree is empty, create a new root node &amp; return.</a:t>
            </a:r>
          </a:p>
          <a:p>
            <a:pPr>
              <a:buFontTx/>
              <a:buAutoNum type="arabicPeriod"/>
            </a:pPr>
            <a:endParaRPr lang="en-US" sz="100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Otherwise, insert the new node in the bottom-most, left-most position of the tree (so it’s still a complete tree).</a:t>
            </a:r>
          </a:p>
        </p:txBody>
      </p:sp>
      <p:sp>
        <p:nvSpPr>
          <p:cNvPr id="779268" name="Text Box 4"/>
          <p:cNvSpPr txBox="1">
            <a:spLocks noChangeArrowheads="1"/>
          </p:cNvSpPr>
          <p:nvPr/>
        </p:nvSpPr>
        <p:spPr bwMode="auto">
          <a:xfrm>
            <a:off x="314325" y="3603625"/>
            <a:ext cx="5665788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Compare the new value with its parent’s value.</a:t>
            </a:r>
          </a:p>
          <a:p>
            <a:pPr>
              <a:buFontTx/>
              <a:buAutoNum type="arabicPeriod" startAt="3"/>
            </a:pPr>
            <a:endParaRPr lang="en-US" sz="100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 startAt="3"/>
            </a:pP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grpSp>
        <p:nvGrpSpPr>
          <p:cNvPr id="779269" name="Group 5"/>
          <p:cNvGrpSpPr>
            <a:grpSpLocks/>
          </p:cNvGrpSpPr>
          <p:nvPr/>
        </p:nvGrpSpPr>
        <p:grpSpPr bwMode="auto">
          <a:xfrm>
            <a:off x="6154738" y="1370013"/>
            <a:ext cx="2552700" cy="1708150"/>
            <a:chOff x="3922" y="2620"/>
            <a:chExt cx="1608" cy="1076"/>
          </a:xfrm>
        </p:grpSpPr>
        <p:grpSp>
          <p:nvGrpSpPr>
            <p:cNvPr id="779270" name="Group 6"/>
            <p:cNvGrpSpPr>
              <a:grpSpLocks/>
            </p:cNvGrpSpPr>
            <p:nvPr/>
          </p:nvGrpSpPr>
          <p:grpSpPr bwMode="auto">
            <a:xfrm>
              <a:off x="3922" y="2620"/>
              <a:ext cx="1125" cy="1076"/>
              <a:chOff x="3826" y="891"/>
              <a:chExt cx="1125" cy="1076"/>
            </a:xfrm>
          </p:grpSpPr>
          <p:grpSp>
            <p:nvGrpSpPr>
              <p:cNvPr id="779271" name="Group 7"/>
              <p:cNvGrpSpPr>
                <a:grpSpLocks/>
              </p:cNvGrpSpPr>
              <p:nvPr/>
            </p:nvGrpSpPr>
            <p:grpSpPr bwMode="auto">
              <a:xfrm>
                <a:off x="4253" y="891"/>
                <a:ext cx="698" cy="477"/>
                <a:chOff x="4032" y="1200"/>
                <a:chExt cx="912" cy="502"/>
              </a:xfrm>
            </p:grpSpPr>
            <p:sp>
              <p:nvSpPr>
                <p:cNvPr id="779272" name="Rectangle 8"/>
                <p:cNvSpPr>
                  <a:spLocks noChangeArrowheads="1"/>
                </p:cNvSpPr>
                <p:nvPr/>
              </p:nvSpPr>
              <p:spPr bwMode="auto">
                <a:xfrm>
                  <a:off x="4032" y="1200"/>
                  <a:ext cx="912" cy="480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9273" name="Rectangle 9"/>
                <p:cNvSpPr>
                  <a:spLocks noChangeArrowheads="1"/>
                </p:cNvSpPr>
                <p:nvPr/>
              </p:nvSpPr>
              <p:spPr bwMode="auto">
                <a:xfrm>
                  <a:off x="4080" y="1488"/>
                  <a:ext cx="384" cy="144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9274" name="Rectangle 10"/>
                <p:cNvSpPr>
                  <a:spLocks noChangeArrowheads="1"/>
                </p:cNvSpPr>
                <p:nvPr/>
              </p:nvSpPr>
              <p:spPr bwMode="auto">
                <a:xfrm>
                  <a:off x="4512" y="1488"/>
                  <a:ext cx="384" cy="144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927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481" y="1437"/>
                  <a:ext cx="152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endParaRPr lang="en-US" sz="2000">
                    <a:solidFill>
                      <a:srgbClr val="FFFFCC"/>
                    </a:solidFill>
                  </a:endParaRPr>
                </a:p>
              </p:txBody>
            </p:sp>
            <p:sp>
              <p:nvSpPr>
                <p:cNvPr id="77927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069" y="1439"/>
                  <a:ext cx="151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endParaRPr lang="en-US" sz="2000">
                    <a:solidFill>
                      <a:srgbClr val="FFFFCC"/>
                    </a:solidFill>
                  </a:endParaRPr>
                </a:p>
              </p:txBody>
            </p:sp>
            <p:sp>
              <p:nvSpPr>
                <p:cNvPr id="77927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369" y="1212"/>
                  <a:ext cx="304" cy="3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7</a:t>
                  </a:r>
                </a:p>
              </p:txBody>
            </p:sp>
          </p:grpSp>
          <p:grpSp>
            <p:nvGrpSpPr>
              <p:cNvPr id="779278" name="Group 14"/>
              <p:cNvGrpSpPr>
                <a:grpSpLocks/>
              </p:cNvGrpSpPr>
              <p:nvPr/>
            </p:nvGrpSpPr>
            <p:grpSpPr bwMode="auto">
              <a:xfrm>
                <a:off x="3826" y="1489"/>
                <a:ext cx="734" cy="478"/>
                <a:chOff x="4032" y="1200"/>
                <a:chExt cx="959" cy="503"/>
              </a:xfrm>
            </p:grpSpPr>
            <p:sp>
              <p:nvSpPr>
                <p:cNvPr id="779279" name="Rectangle 15"/>
                <p:cNvSpPr>
                  <a:spLocks noChangeArrowheads="1"/>
                </p:cNvSpPr>
                <p:nvPr/>
              </p:nvSpPr>
              <p:spPr bwMode="auto">
                <a:xfrm>
                  <a:off x="4032" y="1200"/>
                  <a:ext cx="912" cy="480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9280" name="Rectangle 16"/>
                <p:cNvSpPr>
                  <a:spLocks noChangeArrowheads="1"/>
                </p:cNvSpPr>
                <p:nvPr/>
              </p:nvSpPr>
              <p:spPr bwMode="auto">
                <a:xfrm>
                  <a:off x="4080" y="1488"/>
                  <a:ext cx="384" cy="144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9281" name="Rectangle 17"/>
                <p:cNvSpPr>
                  <a:spLocks noChangeArrowheads="1"/>
                </p:cNvSpPr>
                <p:nvPr/>
              </p:nvSpPr>
              <p:spPr bwMode="auto">
                <a:xfrm>
                  <a:off x="4512" y="1488"/>
                  <a:ext cx="384" cy="144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928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507" y="1438"/>
                  <a:ext cx="484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FFFFCC"/>
                      </a:solidFill>
                    </a:rPr>
                    <a:t>null</a:t>
                  </a:r>
                </a:p>
              </p:txBody>
            </p:sp>
            <p:sp>
              <p:nvSpPr>
                <p:cNvPr id="77928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094" y="1440"/>
                  <a:ext cx="484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FFFFCC"/>
                      </a:solidFill>
                    </a:rPr>
                    <a:t>null</a:t>
                  </a:r>
                </a:p>
              </p:txBody>
            </p:sp>
            <p:sp>
              <p:nvSpPr>
                <p:cNvPr id="77928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369" y="1211"/>
                  <a:ext cx="305" cy="3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2</a:t>
                  </a:r>
                </a:p>
              </p:txBody>
            </p:sp>
          </p:grpSp>
          <p:sp>
            <p:nvSpPr>
              <p:cNvPr id="779285" name="Line 21"/>
              <p:cNvSpPr>
                <a:spLocks noChangeShapeType="1"/>
              </p:cNvSpPr>
              <p:nvPr/>
            </p:nvSpPr>
            <p:spPr bwMode="auto">
              <a:xfrm flipH="1">
                <a:off x="4208" y="1220"/>
                <a:ext cx="119" cy="2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9286" name="Group 22"/>
            <p:cNvGrpSpPr>
              <a:grpSpLocks/>
            </p:cNvGrpSpPr>
            <p:nvPr/>
          </p:nvGrpSpPr>
          <p:grpSpPr bwMode="auto">
            <a:xfrm>
              <a:off x="4741" y="2902"/>
              <a:ext cx="789" cy="790"/>
              <a:chOff x="4645" y="1176"/>
              <a:chExt cx="789" cy="783"/>
            </a:xfrm>
          </p:grpSpPr>
          <p:grpSp>
            <p:nvGrpSpPr>
              <p:cNvPr id="779287" name="Group 23"/>
              <p:cNvGrpSpPr>
                <a:grpSpLocks/>
              </p:cNvGrpSpPr>
              <p:nvPr/>
            </p:nvGrpSpPr>
            <p:grpSpPr bwMode="auto">
              <a:xfrm>
                <a:off x="4699" y="1483"/>
                <a:ext cx="735" cy="476"/>
                <a:chOff x="4032" y="1200"/>
                <a:chExt cx="960" cy="501"/>
              </a:xfrm>
            </p:grpSpPr>
            <p:sp>
              <p:nvSpPr>
                <p:cNvPr id="779288" name="Rectangle 24"/>
                <p:cNvSpPr>
                  <a:spLocks noChangeArrowheads="1"/>
                </p:cNvSpPr>
                <p:nvPr/>
              </p:nvSpPr>
              <p:spPr bwMode="auto">
                <a:xfrm>
                  <a:off x="4032" y="1200"/>
                  <a:ext cx="912" cy="480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9289" name="Rectangle 25"/>
                <p:cNvSpPr>
                  <a:spLocks noChangeArrowheads="1"/>
                </p:cNvSpPr>
                <p:nvPr/>
              </p:nvSpPr>
              <p:spPr bwMode="auto">
                <a:xfrm>
                  <a:off x="4080" y="1488"/>
                  <a:ext cx="384" cy="144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9290" name="Rectangle 26"/>
                <p:cNvSpPr>
                  <a:spLocks noChangeArrowheads="1"/>
                </p:cNvSpPr>
                <p:nvPr/>
              </p:nvSpPr>
              <p:spPr bwMode="auto">
                <a:xfrm>
                  <a:off x="4512" y="1488"/>
                  <a:ext cx="384" cy="144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929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508" y="1438"/>
                  <a:ext cx="484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FFFFCC"/>
                      </a:solidFill>
                    </a:rPr>
                    <a:t>null</a:t>
                  </a:r>
                </a:p>
              </p:txBody>
            </p:sp>
            <p:sp>
              <p:nvSpPr>
                <p:cNvPr id="77929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093" y="1440"/>
                  <a:ext cx="485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FFFFCC"/>
                      </a:solidFill>
                    </a:rPr>
                    <a:t>null</a:t>
                  </a:r>
                </a:p>
              </p:txBody>
            </p:sp>
            <p:sp>
              <p:nvSpPr>
                <p:cNvPr id="77929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369" y="1212"/>
                  <a:ext cx="304" cy="30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5</a:t>
                  </a:r>
                </a:p>
              </p:txBody>
            </p:sp>
          </p:grpSp>
          <p:sp>
            <p:nvSpPr>
              <p:cNvPr id="779294" name="Rectangle 30"/>
              <p:cNvSpPr>
                <a:spLocks noChangeArrowheads="1"/>
              </p:cNvSpPr>
              <p:nvPr/>
            </p:nvSpPr>
            <p:spPr bwMode="auto">
              <a:xfrm>
                <a:off x="4645" y="1176"/>
                <a:ext cx="247" cy="120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9295" name="Line 31"/>
              <p:cNvSpPr>
                <a:spLocks noChangeShapeType="1"/>
              </p:cNvSpPr>
              <p:nvPr/>
            </p:nvSpPr>
            <p:spPr bwMode="auto">
              <a:xfrm>
                <a:off x="4845" y="1254"/>
                <a:ext cx="214" cy="2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79296" name="Group 32"/>
          <p:cNvGrpSpPr>
            <a:grpSpLocks/>
          </p:cNvGrpSpPr>
          <p:nvPr/>
        </p:nvGrpSpPr>
        <p:grpSpPr bwMode="auto">
          <a:xfrm>
            <a:off x="5661025" y="2768600"/>
            <a:ext cx="1165225" cy="1287463"/>
            <a:chOff x="3605" y="3501"/>
            <a:chExt cx="734" cy="811"/>
          </a:xfrm>
        </p:grpSpPr>
        <p:grpSp>
          <p:nvGrpSpPr>
            <p:cNvPr id="779297" name="Group 33"/>
            <p:cNvGrpSpPr>
              <a:grpSpLocks/>
            </p:cNvGrpSpPr>
            <p:nvPr/>
          </p:nvGrpSpPr>
          <p:grpSpPr bwMode="auto">
            <a:xfrm>
              <a:off x="3605" y="3834"/>
              <a:ext cx="734" cy="478"/>
              <a:chOff x="4032" y="1200"/>
              <a:chExt cx="959" cy="503"/>
            </a:xfrm>
          </p:grpSpPr>
          <p:sp>
            <p:nvSpPr>
              <p:cNvPr id="779298" name="Rectangle 34"/>
              <p:cNvSpPr>
                <a:spLocks noChangeArrowheads="1"/>
              </p:cNvSpPr>
              <p:nvPr/>
            </p:nvSpPr>
            <p:spPr bwMode="auto">
              <a:xfrm>
                <a:off x="4032" y="1200"/>
                <a:ext cx="912" cy="48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9299" name="Rectangle 35"/>
              <p:cNvSpPr>
                <a:spLocks noChangeArrowheads="1"/>
              </p:cNvSpPr>
              <p:nvPr/>
            </p:nvSpPr>
            <p:spPr bwMode="auto">
              <a:xfrm>
                <a:off x="4080" y="1488"/>
                <a:ext cx="384" cy="144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9300" name="Rectangle 36"/>
              <p:cNvSpPr>
                <a:spLocks noChangeArrowheads="1"/>
              </p:cNvSpPr>
              <p:nvPr/>
            </p:nvSpPr>
            <p:spPr bwMode="auto">
              <a:xfrm>
                <a:off x="4512" y="1488"/>
                <a:ext cx="384" cy="144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9301" name="Text Box 37"/>
              <p:cNvSpPr txBox="1">
                <a:spLocks noChangeArrowheads="1"/>
              </p:cNvSpPr>
              <p:nvPr/>
            </p:nvSpPr>
            <p:spPr bwMode="auto">
              <a:xfrm>
                <a:off x="4507" y="1438"/>
                <a:ext cx="484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779302" name="Text Box 38"/>
              <p:cNvSpPr txBox="1">
                <a:spLocks noChangeArrowheads="1"/>
              </p:cNvSpPr>
              <p:nvPr/>
            </p:nvSpPr>
            <p:spPr bwMode="auto">
              <a:xfrm>
                <a:off x="4094" y="1440"/>
                <a:ext cx="484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779303" name="Text Box 39"/>
              <p:cNvSpPr txBox="1">
                <a:spLocks noChangeArrowheads="1"/>
              </p:cNvSpPr>
              <p:nvPr/>
            </p:nvSpPr>
            <p:spPr bwMode="auto">
              <a:xfrm>
                <a:off x="4369" y="1211"/>
                <a:ext cx="264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779304" name="Group 40"/>
            <p:cNvGrpSpPr>
              <a:grpSpLocks/>
            </p:cNvGrpSpPr>
            <p:nvPr/>
          </p:nvGrpSpPr>
          <p:grpSpPr bwMode="auto">
            <a:xfrm>
              <a:off x="3966" y="3501"/>
              <a:ext cx="277" cy="333"/>
              <a:chOff x="3966" y="3501"/>
              <a:chExt cx="277" cy="333"/>
            </a:xfrm>
          </p:grpSpPr>
          <p:sp>
            <p:nvSpPr>
              <p:cNvPr id="779305" name="Rectangle 41"/>
              <p:cNvSpPr>
                <a:spLocks noChangeArrowheads="1"/>
              </p:cNvSpPr>
              <p:nvPr/>
            </p:nvSpPr>
            <p:spPr bwMode="auto">
              <a:xfrm>
                <a:off x="3966" y="3501"/>
                <a:ext cx="277" cy="128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9306" name="Line 42"/>
              <p:cNvSpPr>
                <a:spLocks noChangeShapeType="1"/>
              </p:cNvSpPr>
              <p:nvPr/>
            </p:nvSpPr>
            <p:spPr bwMode="auto">
              <a:xfrm flipH="1">
                <a:off x="3987" y="3565"/>
                <a:ext cx="119" cy="2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79307" name="Group 43"/>
          <p:cNvGrpSpPr>
            <a:grpSpLocks/>
          </p:cNvGrpSpPr>
          <p:nvPr/>
        </p:nvGrpSpPr>
        <p:grpSpPr bwMode="auto">
          <a:xfrm>
            <a:off x="6802438" y="2763838"/>
            <a:ext cx="1252537" cy="1287462"/>
            <a:chOff x="4285" y="1741"/>
            <a:chExt cx="789" cy="811"/>
          </a:xfrm>
        </p:grpSpPr>
        <p:grpSp>
          <p:nvGrpSpPr>
            <p:cNvPr id="779308" name="Group 44"/>
            <p:cNvGrpSpPr>
              <a:grpSpLocks/>
            </p:cNvGrpSpPr>
            <p:nvPr/>
          </p:nvGrpSpPr>
          <p:grpSpPr bwMode="auto">
            <a:xfrm>
              <a:off x="4339" y="2072"/>
              <a:ext cx="735" cy="480"/>
              <a:chOff x="4032" y="1200"/>
              <a:chExt cx="960" cy="501"/>
            </a:xfrm>
          </p:grpSpPr>
          <p:sp>
            <p:nvSpPr>
              <p:cNvPr id="779309" name="Rectangle 45"/>
              <p:cNvSpPr>
                <a:spLocks noChangeArrowheads="1"/>
              </p:cNvSpPr>
              <p:nvPr/>
            </p:nvSpPr>
            <p:spPr bwMode="auto">
              <a:xfrm>
                <a:off x="4032" y="1200"/>
                <a:ext cx="912" cy="48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9310" name="Rectangle 46"/>
              <p:cNvSpPr>
                <a:spLocks noChangeArrowheads="1"/>
              </p:cNvSpPr>
              <p:nvPr/>
            </p:nvSpPr>
            <p:spPr bwMode="auto">
              <a:xfrm>
                <a:off x="4080" y="1488"/>
                <a:ext cx="384" cy="144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9311" name="Rectangle 47"/>
              <p:cNvSpPr>
                <a:spLocks noChangeArrowheads="1"/>
              </p:cNvSpPr>
              <p:nvPr/>
            </p:nvSpPr>
            <p:spPr bwMode="auto">
              <a:xfrm>
                <a:off x="4512" y="1488"/>
                <a:ext cx="384" cy="144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9312" name="Text Box 48"/>
              <p:cNvSpPr txBox="1">
                <a:spLocks noChangeArrowheads="1"/>
              </p:cNvSpPr>
              <p:nvPr/>
            </p:nvSpPr>
            <p:spPr bwMode="auto">
              <a:xfrm>
                <a:off x="4508" y="1438"/>
                <a:ext cx="484" cy="2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779313" name="Text Box 49"/>
              <p:cNvSpPr txBox="1">
                <a:spLocks noChangeArrowheads="1"/>
              </p:cNvSpPr>
              <p:nvPr/>
            </p:nvSpPr>
            <p:spPr bwMode="auto">
              <a:xfrm>
                <a:off x="4093" y="1440"/>
                <a:ext cx="485" cy="2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779314" name="Text Box 50"/>
              <p:cNvSpPr txBox="1">
                <a:spLocks noChangeArrowheads="1"/>
              </p:cNvSpPr>
              <p:nvPr/>
            </p:nvSpPr>
            <p:spPr bwMode="auto">
              <a:xfrm>
                <a:off x="4369" y="1212"/>
                <a:ext cx="304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>
                    <a:solidFill>
                      <a:srgbClr val="FF3300"/>
                    </a:solidFill>
                  </a:rPr>
                  <a:t>9</a:t>
                </a:r>
              </a:p>
            </p:txBody>
          </p:sp>
        </p:grpSp>
        <p:sp>
          <p:nvSpPr>
            <p:cNvPr id="779315" name="Rectangle 51"/>
            <p:cNvSpPr>
              <a:spLocks noChangeArrowheads="1"/>
            </p:cNvSpPr>
            <p:nvPr/>
          </p:nvSpPr>
          <p:spPr bwMode="auto">
            <a:xfrm>
              <a:off x="4285" y="1741"/>
              <a:ext cx="247" cy="12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316" name="Line 52"/>
            <p:cNvSpPr>
              <a:spLocks noChangeShapeType="1"/>
            </p:cNvSpPr>
            <p:nvPr/>
          </p:nvSpPr>
          <p:spPr bwMode="auto">
            <a:xfrm>
              <a:off x="4420" y="1796"/>
              <a:ext cx="162" cy="2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9317" name="Rectangle 53"/>
          <p:cNvSpPr>
            <a:spLocks noChangeArrowheads="1"/>
          </p:cNvSpPr>
          <p:nvPr/>
        </p:nvSpPr>
        <p:spPr bwMode="auto">
          <a:xfrm>
            <a:off x="314325" y="4467225"/>
            <a:ext cx="53689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FontTx/>
              <a:buAutoNum type="arabicPeriod" startAt="4"/>
            </a:pPr>
            <a:r>
              <a:rPr lang="en-US"/>
              <a:t>If the new value is greater than its parent’s value, then swap them. </a:t>
            </a:r>
          </a:p>
        </p:txBody>
      </p:sp>
      <p:sp>
        <p:nvSpPr>
          <p:cNvPr id="779318" name="Rectangle 54"/>
          <p:cNvSpPr>
            <a:spLocks noChangeArrowheads="1"/>
          </p:cNvSpPr>
          <p:nvPr/>
        </p:nvSpPr>
        <p:spPr bwMode="auto">
          <a:xfrm>
            <a:off x="314325" y="5694363"/>
            <a:ext cx="5273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FontTx/>
              <a:buAutoNum type="arabicPeriod" startAt="5"/>
            </a:pPr>
            <a:r>
              <a:rPr lang="en-US"/>
              <a:t>Repeat steps 3-4 until the new value rises to its proper place.</a:t>
            </a:r>
          </a:p>
        </p:txBody>
      </p:sp>
      <p:grpSp>
        <p:nvGrpSpPr>
          <p:cNvPr id="779319" name="Group 55"/>
          <p:cNvGrpSpPr>
            <a:grpSpLocks/>
          </p:cNvGrpSpPr>
          <p:nvPr/>
        </p:nvGrpSpPr>
        <p:grpSpPr bwMode="auto">
          <a:xfrm>
            <a:off x="6513513" y="2343150"/>
            <a:ext cx="1182687" cy="1368425"/>
            <a:chOff x="4103" y="1476"/>
            <a:chExt cx="745" cy="862"/>
          </a:xfrm>
        </p:grpSpPr>
        <p:sp>
          <p:nvSpPr>
            <p:cNvPr id="779320" name="Oval 56"/>
            <p:cNvSpPr>
              <a:spLocks noChangeArrowheads="1"/>
            </p:cNvSpPr>
            <p:nvPr/>
          </p:nvSpPr>
          <p:spPr bwMode="auto">
            <a:xfrm>
              <a:off x="4560" y="2098"/>
              <a:ext cx="288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321" name="Oval 57"/>
            <p:cNvSpPr>
              <a:spLocks noChangeArrowheads="1"/>
            </p:cNvSpPr>
            <p:nvPr/>
          </p:nvSpPr>
          <p:spPr bwMode="auto">
            <a:xfrm>
              <a:off x="4103" y="1476"/>
              <a:ext cx="288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79322" name="AutoShape 58"/>
          <p:cNvCxnSpPr>
            <a:cxnSpLocks noChangeShapeType="1"/>
          </p:cNvCxnSpPr>
          <p:nvPr/>
        </p:nvCxnSpPr>
        <p:spPr bwMode="auto">
          <a:xfrm rot="5400000" flipH="1">
            <a:off x="6816725" y="2628900"/>
            <a:ext cx="746125" cy="542925"/>
          </a:xfrm>
          <a:prstGeom prst="curvedConnector2">
            <a:avLst/>
          </a:prstGeom>
          <a:noFill/>
          <a:ln w="412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79323" name="Group 59"/>
          <p:cNvGrpSpPr>
            <a:grpSpLocks/>
          </p:cNvGrpSpPr>
          <p:nvPr/>
        </p:nvGrpSpPr>
        <p:grpSpPr bwMode="auto">
          <a:xfrm>
            <a:off x="6567488" y="2355850"/>
            <a:ext cx="1119187" cy="1311275"/>
            <a:chOff x="4137" y="1484"/>
            <a:chExt cx="705" cy="826"/>
          </a:xfrm>
        </p:grpSpPr>
        <p:sp>
          <p:nvSpPr>
            <p:cNvPr id="779324" name="Rectangle 60"/>
            <p:cNvSpPr>
              <a:spLocks noChangeArrowheads="1"/>
            </p:cNvSpPr>
            <p:nvPr/>
          </p:nvSpPr>
          <p:spPr bwMode="auto">
            <a:xfrm>
              <a:off x="4602" y="2134"/>
              <a:ext cx="240" cy="17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779325" name="Rectangle 61"/>
            <p:cNvSpPr>
              <a:spLocks noChangeArrowheads="1"/>
            </p:cNvSpPr>
            <p:nvPr/>
          </p:nvSpPr>
          <p:spPr bwMode="auto">
            <a:xfrm>
              <a:off x="4137" y="1484"/>
              <a:ext cx="240" cy="20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FF3300"/>
                  </a:solidFill>
                </a:rPr>
                <a:t>9</a:t>
              </a:r>
            </a:p>
          </p:txBody>
        </p:sp>
      </p:grpSp>
      <p:grpSp>
        <p:nvGrpSpPr>
          <p:cNvPr id="779326" name="Group 62"/>
          <p:cNvGrpSpPr>
            <a:grpSpLocks/>
          </p:cNvGrpSpPr>
          <p:nvPr/>
        </p:nvGrpSpPr>
        <p:grpSpPr bwMode="auto">
          <a:xfrm>
            <a:off x="6489700" y="1374775"/>
            <a:ext cx="1179513" cy="1333500"/>
            <a:chOff x="4088" y="866"/>
            <a:chExt cx="743" cy="840"/>
          </a:xfrm>
        </p:grpSpPr>
        <p:sp>
          <p:nvSpPr>
            <p:cNvPr id="779327" name="Oval 63"/>
            <p:cNvSpPr>
              <a:spLocks noChangeArrowheads="1"/>
            </p:cNvSpPr>
            <p:nvPr/>
          </p:nvSpPr>
          <p:spPr bwMode="auto">
            <a:xfrm>
              <a:off x="4088" y="1466"/>
              <a:ext cx="288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328" name="Oval 64"/>
            <p:cNvSpPr>
              <a:spLocks noChangeArrowheads="1"/>
            </p:cNvSpPr>
            <p:nvPr/>
          </p:nvSpPr>
          <p:spPr bwMode="auto">
            <a:xfrm>
              <a:off x="4543" y="866"/>
              <a:ext cx="288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79329" name="AutoShape 65"/>
          <p:cNvCxnSpPr>
            <a:cxnSpLocks noChangeShapeType="1"/>
          </p:cNvCxnSpPr>
          <p:nvPr/>
        </p:nvCxnSpPr>
        <p:spPr bwMode="auto">
          <a:xfrm rot="16200000">
            <a:off x="6631782" y="1642269"/>
            <a:ext cx="735012" cy="552450"/>
          </a:xfrm>
          <a:prstGeom prst="curvedConnector2">
            <a:avLst/>
          </a:prstGeom>
          <a:noFill/>
          <a:ln w="412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79330" name="Group 66"/>
          <p:cNvGrpSpPr>
            <a:grpSpLocks/>
          </p:cNvGrpSpPr>
          <p:nvPr/>
        </p:nvGrpSpPr>
        <p:grpSpPr bwMode="auto">
          <a:xfrm>
            <a:off x="6567488" y="1430338"/>
            <a:ext cx="1068387" cy="1228725"/>
            <a:chOff x="4137" y="901"/>
            <a:chExt cx="673" cy="774"/>
          </a:xfrm>
        </p:grpSpPr>
        <p:sp>
          <p:nvSpPr>
            <p:cNvPr id="779331" name="Rectangle 67"/>
            <p:cNvSpPr>
              <a:spLocks noChangeArrowheads="1"/>
            </p:cNvSpPr>
            <p:nvPr/>
          </p:nvSpPr>
          <p:spPr bwMode="auto">
            <a:xfrm>
              <a:off x="4137" y="1499"/>
              <a:ext cx="240" cy="17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7</a:t>
              </a:r>
            </a:p>
          </p:txBody>
        </p:sp>
        <p:sp>
          <p:nvSpPr>
            <p:cNvPr id="779332" name="Rectangle 68"/>
            <p:cNvSpPr>
              <a:spLocks noChangeArrowheads="1"/>
            </p:cNvSpPr>
            <p:nvPr/>
          </p:nvSpPr>
          <p:spPr bwMode="auto">
            <a:xfrm>
              <a:off x="4570" y="901"/>
              <a:ext cx="240" cy="20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FF3300"/>
                  </a:solidFill>
                </a:rPr>
                <a:t>9</a:t>
              </a:r>
            </a:p>
          </p:txBody>
        </p:sp>
      </p:grpSp>
      <p:sp>
        <p:nvSpPr>
          <p:cNvPr id="779333" name="Text Box 69"/>
          <p:cNvSpPr txBox="1">
            <a:spLocks noChangeArrowheads="1"/>
          </p:cNvSpPr>
          <p:nvPr/>
        </p:nvSpPr>
        <p:spPr bwMode="auto">
          <a:xfrm>
            <a:off x="5556250" y="5195888"/>
            <a:ext cx="35385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This process is called “</a:t>
            </a:r>
            <a:r>
              <a:rPr lang="en-US" dirty="0" err="1">
                <a:solidFill>
                  <a:schemeClr val="accent2"/>
                </a:solidFill>
              </a:rPr>
              <a:t>reheapification</a:t>
            </a:r>
            <a:r>
              <a:rPr lang="en-US" dirty="0">
                <a:solidFill>
                  <a:schemeClr val="accent2"/>
                </a:solidFill>
              </a:rPr>
              <a:t>.”</a:t>
            </a:r>
          </a:p>
        </p:txBody>
      </p:sp>
      <p:sp>
        <p:nvSpPr>
          <p:cNvPr id="779334" name="Text Box 70"/>
          <p:cNvSpPr txBox="1">
            <a:spLocks noChangeArrowheads="1"/>
          </p:cNvSpPr>
          <p:nvPr/>
        </p:nvSpPr>
        <p:spPr bwMode="auto">
          <a:xfrm>
            <a:off x="2295525" y="609600"/>
            <a:ext cx="5024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(Let’s see how to add a value of </a:t>
            </a:r>
            <a:r>
              <a:rPr lang="en-US">
                <a:solidFill>
                  <a:srgbClr val="FF3300"/>
                </a:solidFill>
              </a:rPr>
              <a:t>9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7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79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7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67" grpId="0" build="p" autoUpdateAnimBg="0"/>
      <p:bldP spid="779268" grpId="0" build="p" autoUpdateAnimBg="0"/>
      <p:bldP spid="779317" grpId="0" autoUpdateAnimBg="0"/>
      <p:bldP spid="779318" grpId="0" autoUpdateAnimBg="0"/>
      <p:bldP spid="77933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1780-E94F-4B57-959D-B7817DE7AF51}" type="slidenum">
              <a:rPr lang="en-US"/>
              <a:pPr/>
              <a:t>17</a:t>
            </a:fld>
            <a:endParaRPr lang="en-US"/>
          </a:p>
        </p:txBody>
      </p:sp>
      <p:sp>
        <p:nvSpPr>
          <p:cNvPr id="828436" name="Rectangle 20"/>
          <p:cNvSpPr>
            <a:spLocks noChangeArrowheads="1"/>
          </p:cNvSpPr>
          <p:nvPr/>
        </p:nvSpPr>
        <p:spPr bwMode="auto">
          <a:xfrm>
            <a:off x="1014413" y="3146425"/>
            <a:ext cx="1108075" cy="7239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437" name="Rectangle 21"/>
          <p:cNvSpPr>
            <a:spLocks noChangeArrowheads="1"/>
          </p:cNvSpPr>
          <p:nvPr/>
        </p:nvSpPr>
        <p:spPr bwMode="auto">
          <a:xfrm>
            <a:off x="1073150" y="3581400"/>
            <a:ext cx="466725" cy="217488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438" name="Rectangle 22"/>
          <p:cNvSpPr>
            <a:spLocks noChangeArrowheads="1"/>
          </p:cNvSpPr>
          <p:nvPr/>
        </p:nvSpPr>
        <p:spPr bwMode="auto">
          <a:xfrm>
            <a:off x="1597025" y="3581400"/>
            <a:ext cx="466725" cy="217488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439" name="Text Box 23"/>
          <p:cNvSpPr txBox="1">
            <a:spLocks noChangeArrowheads="1"/>
          </p:cNvSpPr>
          <p:nvPr/>
        </p:nvSpPr>
        <p:spPr bwMode="auto">
          <a:xfrm>
            <a:off x="1547813" y="3505200"/>
            <a:ext cx="587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28511" name="Oval 95"/>
          <p:cNvSpPr>
            <a:spLocks noChangeArrowheads="1"/>
          </p:cNvSpPr>
          <p:nvPr/>
        </p:nvSpPr>
        <p:spPr bwMode="auto">
          <a:xfrm>
            <a:off x="1270000" y="3086100"/>
            <a:ext cx="609600" cy="533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514" name="Oval 98"/>
          <p:cNvSpPr>
            <a:spLocks noChangeArrowheads="1"/>
          </p:cNvSpPr>
          <p:nvPr/>
        </p:nvSpPr>
        <p:spPr bwMode="auto">
          <a:xfrm>
            <a:off x="1270000" y="3060700"/>
            <a:ext cx="609600" cy="533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8498" name="Group 82"/>
          <p:cNvGrpSpPr>
            <a:grpSpLocks/>
          </p:cNvGrpSpPr>
          <p:nvPr/>
        </p:nvGrpSpPr>
        <p:grpSpPr bwMode="auto">
          <a:xfrm>
            <a:off x="1784350" y="3733800"/>
            <a:ext cx="1166813" cy="1196975"/>
            <a:chOff x="1412" y="1701"/>
            <a:chExt cx="735" cy="754"/>
          </a:xfrm>
        </p:grpSpPr>
        <p:sp>
          <p:nvSpPr>
            <p:cNvPr id="828499" name="Rectangle 83"/>
            <p:cNvSpPr>
              <a:spLocks noChangeArrowheads="1"/>
            </p:cNvSpPr>
            <p:nvPr/>
          </p:nvSpPr>
          <p:spPr bwMode="auto">
            <a:xfrm>
              <a:off x="1412" y="1977"/>
              <a:ext cx="698" cy="46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500" name="Rectangle 84"/>
            <p:cNvSpPr>
              <a:spLocks noChangeArrowheads="1"/>
            </p:cNvSpPr>
            <p:nvPr/>
          </p:nvSpPr>
          <p:spPr bwMode="auto">
            <a:xfrm>
              <a:off x="1449" y="2253"/>
              <a:ext cx="294" cy="138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501" name="Rectangle 85"/>
            <p:cNvSpPr>
              <a:spLocks noChangeArrowheads="1"/>
            </p:cNvSpPr>
            <p:nvPr/>
          </p:nvSpPr>
          <p:spPr bwMode="auto">
            <a:xfrm>
              <a:off x="1780" y="2253"/>
              <a:ext cx="294" cy="138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502" name="Text Box 86"/>
            <p:cNvSpPr txBox="1">
              <a:spLocks noChangeArrowheads="1"/>
            </p:cNvSpPr>
            <p:nvPr/>
          </p:nvSpPr>
          <p:spPr bwMode="auto">
            <a:xfrm>
              <a:off x="1776" y="2205"/>
              <a:ext cx="3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28503" name="Text Box 87"/>
            <p:cNvSpPr txBox="1">
              <a:spLocks noChangeArrowheads="1"/>
            </p:cNvSpPr>
            <p:nvPr/>
          </p:nvSpPr>
          <p:spPr bwMode="auto">
            <a:xfrm>
              <a:off x="1424" y="2192"/>
              <a:ext cx="3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28505" name="Line 89"/>
            <p:cNvSpPr>
              <a:spLocks noChangeShapeType="1"/>
            </p:cNvSpPr>
            <p:nvPr/>
          </p:nvSpPr>
          <p:spPr bwMode="auto">
            <a:xfrm>
              <a:off x="1493" y="1701"/>
              <a:ext cx="162" cy="2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Challenge!</a:t>
            </a:r>
          </a:p>
        </p:txBody>
      </p:sp>
      <p:sp>
        <p:nvSpPr>
          <p:cNvPr id="828419" name="Rectangle 3"/>
          <p:cNvSpPr>
            <a:spLocks noChangeArrowheads="1"/>
          </p:cNvSpPr>
          <p:nvPr/>
        </p:nvSpPr>
        <p:spPr bwMode="auto">
          <a:xfrm>
            <a:off x="3140075" y="1219200"/>
            <a:ext cx="1108075" cy="7239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420" name="Rectangle 4"/>
          <p:cNvSpPr>
            <a:spLocks noChangeArrowheads="1"/>
          </p:cNvSpPr>
          <p:nvPr/>
        </p:nvSpPr>
        <p:spPr bwMode="auto">
          <a:xfrm>
            <a:off x="3198813" y="1654175"/>
            <a:ext cx="466725" cy="215900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421" name="Rectangle 5"/>
          <p:cNvSpPr>
            <a:spLocks noChangeArrowheads="1"/>
          </p:cNvSpPr>
          <p:nvPr/>
        </p:nvSpPr>
        <p:spPr bwMode="auto">
          <a:xfrm>
            <a:off x="3722688" y="1654175"/>
            <a:ext cx="466725" cy="215900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422" name="Text Box 6"/>
          <p:cNvSpPr txBox="1">
            <a:spLocks noChangeArrowheads="1"/>
          </p:cNvSpPr>
          <p:nvPr/>
        </p:nvSpPr>
        <p:spPr bwMode="auto">
          <a:xfrm>
            <a:off x="3686175" y="15763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2000">
              <a:solidFill>
                <a:srgbClr val="FFFFCC"/>
              </a:solidFill>
            </a:endParaRPr>
          </a:p>
        </p:txBody>
      </p:sp>
      <p:sp>
        <p:nvSpPr>
          <p:cNvPr id="828423" name="Text Box 7"/>
          <p:cNvSpPr txBox="1">
            <a:spLocks noChangeArrowheads="1"/>
          </p:cNvSpPr>
          <p:nvPr/>
        </p:nvSpPr>
        <p:spPr bwMode="auto">
          <a:xfrm>
            <a:off x="3184525" y="157956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2000">
              <a:solidFill>
                <a:srgbClr val="FFFFCC"/>
              </a:solidFill>
            </a:endParaRPr>
          </a:p>
        </p:txBody>
      </p:sp>
      <p:sp>
        <p:nvSpPr>
          <p:cNvPr id="828424" name="Rectangle 8"/>
          <p:cNvSpPr>
            <a:spLocks noChangeArrowheads="1"/>
          </p:cNvSpPr>
          <p:nvPr/>
        </p:nvSpPr>
        <p:spPr bwMode="auto">
          <a:xfrm>
            <a:off x="1508125" y="2168525"/>
            <a:ext cx="1108075" cy="7239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425" name="Rectangle 9"/>
          <p:cNvSpPr>
            <a:spLocks noChangeArrowheads="1"/>
          </p:cNvSpPr>
          <p:nvPr/>
        </p:nvSpPr>
        <p:spPr bwMode="auto">
          <a:xfrm>
            <a:off x="1566863" y="2603500"/>
            <a:ext cx="466725" cy="217488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426" name="Rectangle 10"/>
          <p:cNvSpPr>
            <a:spLocks noChangeArrowheads="1"/>
          </p:cNvSpPr>
          <p:nvPr/>
        </p:nvSpPr>
        <p:spPr bwMode="auto">
          <a:xfrm>
            <a:off x="2090738" y="2603500"/>
            <a:ext cx="466725" cy="217488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427" name="Text Box 11"/>
          <p:cNvSpPr txBox="1">
            <a:spLocks noChangeArrowheads="1"/>
          </p:cNvSpPr>
          <p:nvPr/>
        </p:nvSpPr>
        <p:spPr bwMode="auto">
          <a:xfrm>
            <a:off x="1582738" y="2530475"/>
            <a:ext cx="58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28429" name="Line 13"/>
          <p:cNvSpPr>
            <a:spLocks noChangeShapeType="1"/>
          </p:cNvSpPr>
          <p:nvPr/>
        </p:nvSpPr>
        <p:spPr bwMode="auto">
          <a:xfrm flipH="1">
            <a:off x="2332038" y="1741488"/>
            <a:ext cx="925512" cy="427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430" name="Rectangle 14"/>
          <p:cNvSpPr>
            <a:spLocks noChangeArrowheads="1"/>
          </p:cNvSpPr>
          <p:nvPr/>
        </p:nvSpPr>
        <p:spPr bwMode="auto">
          <a:xfrm>
            <a:off x="4800600" y="2159000"/>
            <a:ext cx="1108075" cy="7302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431" name="Rectangle 15"/>
          <p:cNvSpPr>
            <a:spLocks noChangeArrowheads="1"/>
          </p:cNvSpPr>
          <p:nvPr/>
        </p:nvSpPr>
        <p:spPr bwMode="auto">
          <a:xfrm>
            <a:off x="4859338" y="2597150"/>
            <a:ext cx="466725" cy="219075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432" name="Rectangle 16"/>
          <p:cNvSpPr>
            <a:spLocks noChangeArrowheads="1"/>
          </p:cNvSpPr>
          <p:nvPr/>
        </p:nvSpPr>
        <p:spPr bwMode="auto">
          <a:xfrm>
            <a:off x="5384800" y="2597150"/>
            <a:ext cx="466725" cy="219075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433" name="Text Box 17"/>
          <p:cNvSpPr txBox="1">
            <a:spLocks noChangeArrowheads="1"/>
          </p:cNvSpPr>
          <p:nvPr/>
        </p:nvSpPr>
        <p:spPr bwMode="auto">
          <a:xfrm>
            <a:off x="5080000" y="2176463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10</a:t>
            </a:r>
          </a:p>
        </p:txBody>
      </p:sp>
      <p:sp>
        <p:nvSpPr>
          <p:cNvPr id="828434" name="Rectangle 18"/>
          <p:cNvSpPr>
            <a:spLocks noChangeArrowheads="1"/>
          </p:cNvSpPr>
          <p:nvPr/>
        </p:nvSpPr>
        <p:spPr bwMode="auto">
          <a:xfrm>
            <a:off x="3762375" y="1666875"/>
            <a:ext cx="392113" cy="192088"/>
          </a:xfrm>
          <a:prstGeom prst="rect">
            <a:avLst/>
          </a:prstGeom>
          <a:solidFill>
            <a:srgbClr val="800000"/>
          </a:solidFill>
          <a:ln w="31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435" name="Line 19"/>
          <p:cNvSpPr>
            <a:spLocks noChangeShapeType="1"/>
          </p:cNvSpPr>
          <p:nvPr/>
        </p:nvSpPr>
        <p:spPr bwMode="auto">
          <a:xfrm>
            <a:off x="4079875" y="1792288"/>
            <a:ext cx="860425" cy="379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441" name="Rectangle 25"/>
          <p:cNvSpPr>
            <a:spLocks noChangeArrowheads="1"/>
          </p:cNvSpPr>
          <p:nvPr/>
        </p:nvSpPr>
        <p:spPr bwMode="auto">
          <a:xfrm>
            <a:off x="1587500" y="2617788"/>
            <a:ext cx="439738" cy="203200"/>
          </a:xfrm>
          <a:prstGeom prst="rect">
            <a:avLst/>
          </a:prstGeom>
          <a:solidFill>
            <a:srgbClr val="800000"/>
          </a:solidFill>
          <a:ln w="31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442" name="Line 26"/>
          <p:cNvSpPr>
            <a:spLocks noChangeShapeType="1"/>
          </p:cNvSpPr>
          <p:nvPr/>
        </p:nvSpPr>
        <p:spPr bwMode="auto">
          <a:xfrm flipH="1">
            <a:off x="1620838" y="2719388"/>
            <a:ext cx="188912" cy="427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8497" name="Group 81"/>
          <p:cNvGrpSpPr>
            <a:grpSpLocks/>
          </p:cNvGrpSpPr>
          <p:nvPr/>
        </p:nvGrpSpPr>
        <p:grpSpPr bwMode="auto">
          <a:xfrm>
            <a:off x="2241550" y="2700338"/>
            <a:ext cx="1166813" cy="1196975"/>
            <a:chOff x="1412" y="1701"/>
            <a:chExt cx="735" cy="754"/>
          </a:xfrm>
        </p:grpSpPr>
        <p:sp>
          <p:nvSpPr>
            <p:cNvPr id="828443" name="Rectangle 27"/>
            <p:cNvSpPr>
              <a:spLocks noChangeArrowheads="1"/>
            </p:cNvSpPr>
            <p:nvPr/>
          </p:nvSpPr>
          <p:spPr bwMode="auto">
            <a:xfrm>
              <a:off x="1412" y="1977"/>
              <a:ext cx="698" cy="46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44" name="Rectangle 28"/>
            <p:cNvSpPr>
              <a:spLocks noChangeArrowheads="1"/>
            </p:cNvSpPr>
            <p:nvPr/>
          </p:nvSpPr>
          <p:spPr bwMode="auto">
            <a:xfrm>
              <a:off x="1449" y="2253"/>
              <a:ext cx="294" cy="138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45" name="Rectangle 29"/>
            <p:cNvSpPr>
              <a:spLocks noChangeArrowheads="1"/>
            </p:cNvSpPr>
            <p:nvPr/>
          </p:nvSpPr>
          <p:spPr bwMode="auto">
            <a:xfrm>
              <a:off x="1780" y="2253"/>
              <a:ext cx="294" cy="138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46" name="Text Box 30"/>
            <p:cNvSpPr txBox="1">
              <a:spLocks noChangeArrowheads="1"/>
            </p:cNvSpPr>
            <p:nvPr/>
          </p:nvSpPr>
          <p:spPr bwMode="auto">
            <a:xfrm>
              <a:off x="1776" y="2205"/>
              <a:ext cx="3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28447" name="Text Box 31"/>
            <p:cNvSpPr txBox="1">
              <a:spLocks noChangeArrowheads="1"/>
            </p:cNvSpPr>
            <p:nvPr/>
          </p:nvSpPr>
          <p:spPr bwMode="auto">
            <a:xfrm>
              <a:off x="1424" y="2192"/>
              <a:ext cx="3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28448" name="Text Box 32"/>
            <p:cNvSpPr txBox="1">
              <a:spLocks noChangeArrowheads="1"/>
            </p:cNvSpPr>
            <p:nvPr/>
          </p:nvSpPr>
          <p:spPr bwMode="auto">
            <a:xfrm>
              <a:off x="1670" y="1988"/>
              <a:ext cx="23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3300"/>
                  </a:solidFill>
                </a:rPr>
                <a:t>9</a:t>
              </a:r>
            </a:p>
          </p:txBody>
        </p:sp>
        <p:sp>
          <p:nvSpPr>
            <p:cNvPr id="828449" name="Line 33"/>
            <p:cNvSpPr>
              <a:spLocks noChangeShapeType="1"/>
            </p:cNvSpPr>
            <p:nvPr/>
          </p:nvSpPr>
          <p:spPr bwMode="auto">
            <a:xfrm>
              <a:off x="1493" y="1701"/>
              <a:ext cx="162" cy="2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50" name="Rectangle 34"/>
            <p:cNvSpPr>
              <a:spLocks noChangeArrowheads="1"/>
            </p:cNvSpPr>
            <p:nvPr/>
          </p:nvSpPr>
          <p:spPr bwMode="auto">
            <a:xfrm>
              <a:off x="1675" y="2039"/>
              <a:ext cx="240" cy="17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</p:grpSp>
      <p:sp>
        <p:nvSpPr>
          <p:cNvPr id="828452" name="Rectangle 36"/>
          <p:cNvSpPr>
            <a:spLocks noChangeArrowheads="1"/>
          </p:cNvSpPr>
          <p:nvPr/>
        </p:nvSpPr>
        <p:spPr bwMode="auto">
          <a:xfrm>
            <a:off x="1968500" y="2159000"/>
            <a:ext cx="3810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7</a:t>
            </a:r>
          </a:p>
        </p:txBody>
      </p:sp>
      <p:sp>
        <p:nvSpPr>
          <p:cNvPr id="828453" name="Rectangle 37"/>
          <p:cNvSpPr>
            <a:spLocks noChangeArrowheads="1"/>
          </p:cNvSpPr>
          <p:nvPr/>
        </p:nvSpPr>
        <p:spPr bwMode="auto">
          <a:xfrm>
            <a:off x="4183063" y="3132138"/>
            <a:ext cx="1108075" cy="7239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454" name="Rectangle 38"/>
          <p:cNvSpPr>
            <a:spLocks noChangeArrowheads="1"/>
          </p:cNvSpPr>
          <p:nvPr/>
        </p:nvSpPr>
        <p:spPr bwMode="auto">
          <a:xfrm>
            <a:off x="4241800" y="3567113"/>
            <a:ext cx="466725" cy="217487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455" name="Rectangle 39"/>
          <p:cNvSpPr>
            <a:spLocks noChangeArrowheads="1"/>
          </p:cNvSpPr>
          <p:nvPr/>
        </p:nvSpPr>
        <p:spPr bwMode="auto">
          <a:xfrm>
            <a:off x="4765675" y="3567113"/>
            <a:ext cx="466725" cy="217487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456" name="Text Box 40"/>
          <p:cNvSpPr txBox="1">
            <a:spLocks noChangeArrowheads="1"/>
          </p:cNvSpPr>
          <p:nvPr/>
        </p:nvSpPr>
        <p:spPr bwMode="auto">
          <a:xfrm>
            <a:off x="4760913" y="3490913"/>
            <a:ext cx="587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28457" name="Text Box 41"/>
          <p:cNvSpPr txBox="1">
            <a:spLocks noChangeArrowheads="1"/>
          </p:cNvSpPr>
          <p:nvPr/>
        </p:nvSpPr>
        <p:spPr bwMode="auto">
          <a:xfrm>
            <a:off x="4257675" y="3494088"/>
            <a:ext cx="588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28458" name="Text Box 42"/>
          <p:cNvSpPr txBox="1">
            <a:spLocks noChangeArrowheads="1"/>
          </p:cNvSpPr>
          <p:nvPr/>
        </p:nvSpPr>
        <p:spPr bwMode="auto">
          <a:xfrm>
            <a:off x="4592638" y="31480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28459" name="Rectangle 43"/>
          <p:cNvSpPr>
            <a:spLocks noChangeArrowheads="1"/>
          </p:cNvSpPr>
          <p:nvPr/>
        </p:nvSpPr>
        <p:spPr bwMode="auto">
          <a:xfrm>
            <a:off x="5410200" y="3124200"/>
            <a:ext cx="1108075" cy="7302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460" name="Rectangle 44"/>
          <p:cNvSpPr>
            <a:spLocks noChangeArrowheads="1"/>
          </p:cNvSpPr>
          <p:nvPr/>
        </p:nvSpPr>
        <p:spPr bwMode="auto">
          <a:xfrm>
            <a:off x="5468938" y="3562350"/>
            <a:ext cx="466725" cy="219075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461" name="Rectangle 45"/>
          <p:cNvSpPr>
            <a:spLocks noChangeArrowheads="1"/>
          </p:cNvSpPr>
          <p:nvPr/>
        </p:nvSpPr>
        <p:spPr bwMode="auto">
          <a:xfrm>
            <a:off x="5994400" y="3562350"/>
            <a:ext cx="466725" cy="219075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462" name="Text Box 46"/>
          <p:cNvSpPr txBox="1">
            <a:spLocks noChangeArrowheads="1"/>
          </p:cNvSpPr>
          <p:nvPr/>
        </p:nvSpPr>
        <p:spPr bwMode="auto">
          <a:xfrm>
            <a:off x="5988050" y="3486150"/>
            <a:ext cx="588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28463" name="Text Box 47"/>
          <p:cNvSpPr txBox="1">
            <a:spLocks noChangeArrowheads="1"/>
          </p:cNvSpPr>
          <p:nvPr/>
        </p:nvSpPr>
        <p:spPr bwMode="auto">
          <a:xfrm>
            <a:off x="5484813" y="3489325"/>
            <a:ext cx="58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28464" name="Text Box 48"/>
          <p:cNvSpPr txBox="1">
            <a:spLocks noChangeArrowheads="1"/>
          </p:cNvSpPr>
          <p:nvPr/>
        </p:nvSpPr>
        <p:spPr bwMode="auto">
          <a:xfrm>
            <a:off x="5819775" y="3141663"/>
            <a:ext cx="369888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828465" name="Rectangle 49"/>
          <p:cNvSpPr>
            <a:spLocks noChangeArrowheads="1"/>
          </p:cNvSpPr>
          <p:nvPr/>
        </p:nvSpPr>
        <p:spPr bwMode="auto">
          <a:xfrm>
            <a:off x="5827713" y="3222625"/>
            <a:ext cx="381000" cy="2794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4</a:t>
            </a:r>
          </a:p>
        </p:txBody>
      </p:sp>
      <p:sp>
        <p:nvSpPr>
          <p:cNvPr id="828466" name="Line 50"/>
          <p:cNvSpPr>
            <a:spLocks noChangeShapeType="1"/>
          </p:cNvSpPr>
          <p:nvPr/>
        </p:nvSpPr>
        <p:spPr bwMode="auto">
          <a:xfrm flipH="1">
            <a:off x="4884738" y="2762250"/>
            <a:ext cx="188912" cy="427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467" name="Line 51"/>
          <p:cNvSpPr>
            <a:spLocks noChangeShapeType="1"/>
          </p:cNvSpPr>
          <p:nvPr/>
        </p:nvSpPr>
        <p:spPr bwMode="auto">
          <a:xfrm>
            <a:off x="5634038" y="2743200"/>
            <a:ext cx="257175" cy="450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8468" name="Group 52"/>
          <p:cNvGrpSpPr>
            <a:grpSpLocks/>
          </p:cNvGrpSpPr>
          <p:nvPr/>
        </p:nvGrpSpPr>
        <p:grpSpPr bwMode="auto">
          <a:xfrm>
            <a:off x="381000" y="3749675"/>
            <a:ext cx="1166813" cy="1181100"/>
            <a:chOff x="753" y="2362"/>
            <a:chExt cx="735" cy="744"/>
          </a:xfrm>
        </p:grpSpPr>
        <p:sp>
          <p:nvSpPr>
            <p:cNvPr id="828469" name="Line 53"/>
            <p:cNvSpPr>
              <a:spLocks noChangeShapeType="1"/>
            </p:cNvSpPr>
            <p:nvPr/>
          </p:nvSpPr>
          <p:spPr bwMode="auto">
            <a:xfrm flipH="1">
              <a:off x="1170" y="2362"/>
              <a:ext cx="119" cy="2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70" name="Rectangle 54"/>
            <p:cNvSpPr>
              <a:spLocks noChangeArrowheads="1"/>
            </p:cNvSpPr>
            <p:nvPr/>
          </p:nvSpPr>
          <p:spPr bwMode="auto">
            <a:xfrm>
              <a:off x="753" y="2626"/>
              <a:ext cx="698" cy="46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71" name="Rectangle 55"/>
            <p:cNvSpPr>
              <a:spLocks noChangeArrowheads="1"/>
            </p:cNvSpPr>
            <p:nvPr/>
          </p:nvSpPr>
          <p:spPr bwMode="auto">
            <a:xfrm>
              <a:off x="790" y="2902"/>
              <a:ext cx="294" cy="138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72" name="Rectangle 56"/>
            <p:cNvSpPr>
              <a:spLocks noChangeArrowheads="1"/>
            </p:cNvSpPr>
            <p:nvPr/>
          </p:nvSpPr>
          <p:spPr bwMode="auto">
            <a:xfrm>
              <a:off x="1121" y="2902"/>
              <a:ext cx="294" cy="138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73" name="Text Box 57"/>
            <p:cNvSpPr txBox="1">
              <a:spLocks noChangeArrowheads="1"/>
            </p:cNvSpPr>
            <p:nvPr/>
          </p:nvSpPr>
          <p:spPr bwMode="auto">
            <a:xfrm>
              <a:off x="1117" y="2854"/>
              <a:ext cx="3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28474" name="Text Box 58"/>
            <p:cNvSpPr txBox="1">
              <a:spLocks noChangeArrowheads="1"/>
            </p:cNvSpPr>
            <p:nvPr/>
          </p:nvSpPr>
          <p:spPr bwMode="auto">
            <a:xfrm>
              <a:off x="800" y="2856"/>
              <a:ext cx="3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28475" name="Text Box 59"/>
            <p:cNvSpPr txBox="1">
              <a:spLocks noChangeArrowheads="1"/>
            </p:cNvSpPr>
            <p:nvPr/>
          </p:nvSpPr>
          <p:spPr bwMode="auto">
            <a:xfrm>
              <a:off x="1011" y="2637"/>
              <a:ext cx="23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3300"/>
                  </a:solidFill>
                </a:rPr>
                <a:t>9</a:t>
              </a:r>
            </a:p>
          </p:txBody>
        </p:sp>
        <p:sp>
          <p:nvSpPr>
            <p:cNvPr id="828476" name="Rectangle 60"/>
            <p:cNvSpPr>
              <a:spLocks noChangeArrowheads="1"/>
            </p:cNvSpPr>
            <p:nvPr/>
          </p:nvSpPr>
          <p:spPr bwMode="auto">
            <a:xfrm>
              <a:off x="1016" y="2688"/>
              <a:ext cx="240" cy="17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</p:grpSp>
      <p:sp>
        <p:nvSpPr>
          <p:cNvPr id="828477" name="Text Box 61"/>
          <p:cNvSpPr txBox="1">
            <a:spLocks noChangeArrowheads="1"/>
          </p:cNvSpPr>
          <p:nvPr/>
        </p:nvSpPr>
        <p:spPr bwMode="auto">
          <a:xfrm>
            <a:off x="73025" y="5919788"/>
            <a:ext cx="46307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Show the resulting heap after inserting a value of </a:t>
            </a:r>
            <a:r>
              <a:rPr lang="en-US">
                <a:solidFill>
                  <a:srgbClr val="FF3300"/>
                </a:solidFill>
              </a:rPr>
              <a:t>9</a:t>
            </a:r>
            <a:r>
              <a:rPr lang="en-US">
                <a:solidFill>
                  <a:schemeClr val="accent2"/>
                </a:solidFill>
              </a:rPr>
              <a:t>!</a:t>
            </a:r>
          </a:p>
        </p:txBody>
      </p:sp>
      <p:sp>
        <p:nvSpPr>
          <p:cNvPr id="828478" name="Rectangle 62"/>
          <p:cNvSpPr>
            <a:spLocks noChangeArrowheads="1"/>
          </p:cNvSpPr>
          <p:nvPr/>
        </p:nvSpPr>
        <p:spPr bwMode="auto">
          <a:xfrm>
            <a:off x="798513" y="4267200"/>
            <a:ext cx="3810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28488" name="Text Box 72"/>
          <p:cNvSpPr txBox="1">
            <a:spLocks noChangeArrowheads="1"/>
          </p:cNvSpPr>
          <p:nvPr/>
        </p:nvSpPr>
        <p:spPr bwMode="auto">
          <a:xfrm>
            <a:off x="3490913" y="1219200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12</a:t>
            </a:r>
          </a:p>
        </p:txBody>
      </p:sp>
      <p:sp>
        <p:nvSpPr>
          <p:cNvPr id="828496" name="Text Box 80"/>
          <p:cNvSpPr txBox="1">
            <a:spLocks noChangeArrowheads="1"/>
          </p:cNvSpPr>
          <p:nvPr/>
        </p:nvSpPr>
        <p:spPr bwMode="auto">
          <a:xfrm>
            <a:off x="4343400" y="4267200"/>
            <a:ext cx="4425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Create a new node in the left-most, bottom-most position possible (to ensure our tree stays </a:t>
            </a:r>
            <a:r>
              <a:rPr lang="en-US" i="1">
                <a:solidFill>
                  <a:srgbClr val="6600CC"/>
                </a:solidFill>
              </a:rPr>
              <a:t>complete</a:t>
            </a:r>
            <a:r>
              <a:rPr lang="en-US"/>
              <a:t>)</a:t>
            </a:r>
          </a:p>
        </p:txBody>
      </p:sp>
      <p:sp>
        <p:nvSpPr>
          <p:cNvPr id="828507" name="Text Box 91"/>
          <p:cNvSpPr txBox="1">
            <a:spLocks noChangeArrowheads="1"/>
          </p:cNvSpPr>
          <p:nvPr/>
        </p:nvSpPr>
        <p:spPr bwMode="auto">
          <a:xfrm>
            <a:off x="4356100" y="4292600"/>
            <a:ext cx="4425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Copy our new value, </a:t>
            </a:r>
            <a:r>
              <a:rPr lang="en-US">
                <a:solidFill>
                  <a:srgbClr val="FF3300"/>
                </a:solidFill>
              </a:rPr>
              <a:t>9</a:t>
            </a:r>
            <a:r>
              <a:rPr lang="en-US"/>
              <a:t>, into that new node.</a:t>
            </a:r>
          </a:p>
        </p:txBody>
      </p:sp>
      <p:sp>
        <p:nvSpPr>
          <p:cNvPr id="828508" name="Rectangle 92"/>
          <p:cNvSpPr>
            <a:spLocks noChangeArrowheads="1"/>
          </p:cNvSpPr>
          <p:nvPr/>
        </p:nvSpPr>
        <p:spPr bwMode="auto">
          <a:xfrm>
            <a:off x="3549650" y="62865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828509" name="Text Box 93"/>
          <p:cNvSpPr txBox="1">
            <a:spLocks noChangeArrowheads="1"/>
          </p:cNvSpPr>
          <p:nvPr/>
        </p:nvSpPr>
        <p:spPr bwMode="auto">
          <a:xfrm>
            <a:off x="3848100" y="4511675"/>
            <a:ext cx="4997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Repeat</a:t>
            </a:r>
            <a:r>
              <a:rPr lang="en-US"/>
              <a:t>: Compare our new value with the parent node’s value and swap if our new value is bigger.</a:t>
            </a:r>
          </a:p>
        </p:txBody>
      </p:sp>
      <p:sp>
        <p:nvSpPr>
          <p:cNvPr id="828510" name="Oval 94"/>
          <p:cNvSpPr>
            <a:spLocks noChangeArrowheads="1"/>
          </p:cNvSpPr>
          <p:nvPr/>
        </p:nvSpPr>
        <p:spPr bwMode="auto">
          <a:xfrm>
            <a:off x="2057400" y="4114800"/>
            <a:ext cx="609600" cy="533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8512" name="AutoShape 96"/>
          <p:cNvCxnSpPr>
            <a:cxnSpLocks noChangeShapeType="1"/>
            <a:stCxn id="828510" idx="0"/>
            <a:endCxn id="828511" idx="6"/>
          </p:cNvCxnSpPr>
          <p:nvPr/>
        </p:nvCxnSpPr>
        <p:spPr bwMode="auto">
          <a:xfrm rot="5400000" flipH="1">
            <a:off x="1760537" y="3492501"/>
            <a:ext cx="741363" cy="461962"/>
          </a:xfrm>
          <a:prstGeom prst="curvedConnector2">
            <a:avLst/>
          </a:prstGeom>
          <a:noFill/>
          <a:ln w="412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8515" name="Oval 99"/>
          <p:cNvSpPr>
            <a:spLocks noChangeArrowheads="1"/>
          </p:cNvSpPr>
          <p:nvPr/>
        </p:nvSpPr>
        <p:spPr bwMode="auto">
          <a:xfrm>
            <a:off x="1790700" y="2070100"/>
            <a:ext cx="609600" cy="533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8516" name="AutoShape 100"/>
          <p:cNvCxnSpPr>
            <a:cxnSpLocks noChangeShapeType="1"/>
            <a:stCxn id="828514" idx="0"/>
            <a:endCxn id="828515" idx="2"/>
          </p:cNvCxnSpPr>
          <p:nvPr/>
        </p:nvCxnSpPr>
        <p:spPr bwMode="auto">
          <a:xfrm rot="16200000">
            <a:off x="1320800" y="2590800"/>
            <a:ext cx="703263" cy="195263"/>
          </a:xfrm>
          <a:prstGeom prst="curvedConnector2">
            <a:avLst/>
          </a:prstGeom>
          <a:noFill/>
          <a:ln w="412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8517" name="Text Box 101"/>
          <p:cNvSpPr txBox="1">
            <a:spLocks noChangeArrowheads="1"/>
          </p:cNvSpPr>
          <p:nvPr/>
        </p:nvSpPr>
        <p:spPr bwMode="auto">
          <a:xfrm>
            <a:off x="3886200" y="4572000"/>
            <a:ext cx="4997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we’re done!</a:t>
            </a:r>
          </a:p>
        </p:txBody>
      </p:sp>
      <p:sp>
        <p:nvSpPr>
          <p:cNvPr id="828518" name="Line 102"/>
          <p:cNvSpPr>
            <a:spLocks noChangeShapeType="1"/>
          </p:cNvSpPr>
          <p:nvPr/>
        </p:nvSpPr>
        <p:spPr bwMode="auto">
          <a:xfrm flipH="1">
            <a:off x="2971800" y="4495800"/>
            <a:ext cx="16002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440" name="Text Box 24"/>
          <p:cNvSpPr txBox="1">
            <a:spLocks noChangeArrowheads="1"/>
          </p:cNvSpPr>
          <p:nvPr/>
        </p:nvSpPr>
        <p:spPr bwMode="auto">
          <a:xfrm>
            <a:off x="1423988" y="31623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28519" name="Oval 103"/>
          <p:cNvSpPr>
            <a:spLocks noChangeArrowheads="1"/>
          </p:cNvSpPr>
          <p:nvPr/>
        </p:nvSpPr>
        <p:spPr bwMode="auto">
          <a:xfrm>
            <a:off x="1778000" y="2044700"/>
            <a:ext cx="609600" cy="533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520" name="Oval 104"/>
          <p:cNvSpPr>
            <a:spLocks noChangeArrowheads="1"/>
          </p:cNvSpPr>
          <p:nvPr/>
        </p:nvSpPr>
        <p:spPr bwMode="auto">
          <a:xfrm>
            <a:off x="3429000" y="1155700"/>
            <a:ext cx="609600" cy="533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2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2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828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828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0.15555 -0.3074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285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78" y="-1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0.08333 0.1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28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750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555 -0.30741 L -0.23333 -0.4555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8285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9" y="-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333 -0.45556 L -0.17639 -0.603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8285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" y="-7407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93 L -0.0559 0.14908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8284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7" y="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39" grpId="0"/>
      <p:bldP spid="828511" grpId="0" animBg="1"/>
      <p:bldP spid="828511" grpId="1" animBg="1"/>
      <p:bldP spid="828514" grpId="0" animBg="1"/>
      <p:bldP spid="828514" grpId="1" animBg="1"/>
      <p:bldP spid="828452" grpId="0"/>
      <p:bldP spid="828496" grpId="0"/>
      <p:bldP spid="828496" grpId="1"/>
      <p:bldP spid="828507" grpId="0"/>
      <p:bldP spid="828507" grpId="1"/>
      <p:bldP spid="828508" grpId="0"/>
      <p:bldP spid="828508" grpId="1"/>
      <p:bldP spid="828508" grpId="2"/>
      <p:bldP spid="828509" grpId="0"/>
      <p:bldP spid="828509" grpId="1"/>
      <p:bldP spid="828510" grpId="0" animBg="1"/>
      <p:bldP spid="828510" grpId="1" animBg="1"/>
      <p:bldP spid="828515" grpId="0" animBg="1"/>
      <p:bldP spid="828515" grpId="1" animBg="1"/>
      <p:bldP spid="828517" grpId="0"/>
      <p:bldP spid="828518" grpId="0" animBg="1"/>
      <p:bldP spid="828518" grpId="1" animBg="1"/>
      <p:bldP spid="828440" grpId="0"/>
      <p:bldP spid="828519" grpId="0" animBg="1"/>
      <p:bldP spid="828519" grpId="1" animBg="1"/>
      <p:bldP spid="828520" grpId="0" animBg="1"/>
      <p:bldP spid="82852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7FFD-E72E-49AB-9FF3-2980B0BD7CBA}" type="slidenum">
              <a:rPr lang="en-US"/>
              <a:pPr/>
              <a:t>18</a:t>
            </a:fld>
            <a:endParaRPr lang="en-US"/>
          </a:p>
        </p:txBody>
      </p:sp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Heap</a:t>
            </a:r>
          </a:p>
        </p:txBody>
      </p:sp>
      <p:sp>
        <p:nvSpPr>
          <p:cNvPr id="783363" name="Text Box 3"/>
          <p:cNvSpPr txBox="1">
            <a:spLocks noChangeArrowheads="1"/>
          </p:cNvSpPr>
          <p:nvPr/>
        </p:nvSpPr>
        <p:spPr bwMode="auto">
          <a:xfrm>
            <a:off x="523875" y="935038"/>
            <a:ext cx="8270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</a:t>
            </a:r>
          </a:p>
          <a:p>
            <a:r>
              <a:rPr lang="en-US"/>
              <a:t>What data structure can we use to implement a heap?</a:t>
            </a:r>
          </a:p>
        </p:txBody>
      </p:sp>
      <p:sp>
        <p:nvSpPr>
          <p:cNvPr id="783496" name="Text Box 136"/>
          <p:cNvSpPr txBox="1">
            <a:spLocks noChangeArrowheads="1"/>
          </p:cNvSpPr>
          <p:nvPr/>
        </p:nvSpPr>
        <p:spPr bwMode="auto">
          <a:xfrm>
            <a:off x="0" y="1854200"/>
            <a:ext cx="4422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How about a classical </a:t>
            </a:r>
            <a:r>
              <a:rPr lang="en-US">
                <a:solidFill>
                  <a:schemeClr val="accent2"/>
                </a:solidFill>
              </a:rPr>
              <a:t>binary tree node</a:t>
            </a:r>
            <a:r>
              <a:rPr lang="en-US">
                <a:solidFill>
                  <a:schemeClr val="tx1"/>
                </a:solidFill>
              </a:rPr>
              <a:t> with links?</a:t>
            </a:r>
          </a:p>
        </p:txBody>
      </p:sp>
      <p:sp>
        <p:nvSpPr>
          <p:cNvPr id="783497" name="Text Box 137"/>
          <p:cNvSpPr txBox="1">
            <a:spLocks noChangeArrowheads="1"/>
          </p:cNvSpPr>
          <p:nvPr/>
        </p:nvSpPr>
        <p:spPr bwMode="auto">
          <a:xfrm>
            <a:off x="631825" y="2747963"/>
            <a:ext cx="2628900" cy="1657350"/>
          </a:xfrm>
          <a:prstGeom prst="rect">
            <a:avLst/>
          </a:prstGeom>
          <a:solidFill>
            <a:srgbClr val="FFEFFF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struct node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int value;</a:t>
            </a:r>
          </a:p>
          <a:p>
            <a:pPr algn="l"/>
            <a:r>
              <a:rPr lang="en-US" sz="2000"/>
              <a:t>   node *left, *right;</a:t>
            </a:r>
          </a:p>
          <a:p>
            <a:pPr algn="l"/>
            <a:r>
              <a:rPr lang="en-US" sz="2000"/>
              <a:t>};</a:t>
            </a:r>
          </a:p>
        </p:txBody>
      </p:sp>
      <p:sp>
        <p:nvSpPr>
          <p:cNvPr id="783498" name="Text Box 138"/>
          <p:cNvSpPr txBox="1">
            <a:spLocks noChangeArrowheads="1"/>
          </p:cNvSpPr>
          <p:nvPr/>
        </p:nvSpPr>
        <p:spPr bwMode="auto">
          <a:xfrm>
            <a:off x="4165600" y="1844675"/>
            <a:ext cx="4727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Hmmm… But this has some </a:t>
            </a:r>
            <a:r>
              <a:rPr lang="en-US">
                <a:solidFill>
                  <a:schemeClr val="accent2"/>
                </a:solidFill>
              </a:rPr>
              <a:t>challenges</a:t>
            </a:r>
            <a:r>
              <a:rPr lang="en-US">
                <a:solidFill>
                  <a:schemeClr val="tx1"/>
                </a:solidFill>
              </a:rPr>
              <a:t>.  What are they?</a:t>
            </a:r>
          </a:p>
        </p:txBody>
      </p:sp>
      <p:sp>
        <p:nvSpPr>
          <p:cNvPr id="783499" name="Text Box 139"/>
          <p:cNvSpPr txBox="1">
            <a:spLocks noChangeArrowheads="1"/>
          </p:cNvSpPr>
          <p:nvPr/>
        </p:nvSpPr>
        <p:spPr bwMode="auto">
          <a:xfrm>
            <a:off x="533400" y="4619625"/>
            <a:ext cx="827087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000">
                <a:latin typeface="Comic Sans MS" pitchFamily="66" charset="0"/>
              </a:rPr>
              <a:t>It’s not easy to locate the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bottom-most, right-most</a:t>
            </a:r>
            <a:r>
              <a:rPr lang="en-US" sz="2000">
                <a:latin typeface="Comic Sans MS" pitchFamily="66" charset="0"/>
              </a:rPr>
              <a:t> node during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extraction</a:t>
            </a:r>
            <a:r>
              <a:rPr lang="en-US" sz="2000"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1000"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000">
                <a:latin typeface="Comic Sans MS" pitchFamily="66" charset="0"/>
              </a:rPr>
              <a:t>It’s not easy to locate the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bottom-most, left-most</a:t>
            </a:r>
            <a:r>
              <a:rPr lang="en-US" sz="2000">
                <a:latin typeface="Comic Sans MS" pitchFamily="66" charset="0"/>
              </a:rPr>
              <a:t> open spot to insert a new node during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insertion</a:t>
            </a:r>
            <a:r>
              <a:rPr lang="en-US" sz="2000">
                <a:latin typeface="Comic Sans MS" pitchFamily="66" charset="0"/>
              </a:rPr>
              <a:t>!</a:t>
            </a:r>
          </a:p>
          <a:p>
            <a:pPr>
              <a:buFontTx/>
              <a:buAutoNum type="arabicPeriod"/>
            </a:pPr>
            <a:endParaRPr lang="en-US" sz="1000"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000">
                <a:latin typeface="Comic Sans MS" pitchFamily="66" charset="0"/>
              </a:rPr>
              <a:t>It’s not easy to locate a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node’s parent</a:t>
            </a:r>
            <a:r>
              <a:rPr lang="en-US" sz="2000">
                <a:latin typeface="Comic Sans MS" pitchFamily="66" charset="0"/>
              </a:rPr>
              <a:t> to do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reheapification</a:t>
            </a:r>
            <a:r>
              <a:rPr lang="en-US" sz="2000">
                <a:latin typeface="Comic Sans MS" pitchFamily="66" charset="0"/>
              </a:rPr>
              <a:t> swaps.</a:t>
            </a:r>
          </a:p>
        </p:txBody>
      </p:sp>
      <p:pic>
        <p:nvPicPr>
          <p:cNvPr id="783582" name="Picture 2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667000"/>
            <a:ext cx="2035175" cy="179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3583" name="Oval 223"/>
          <p:cNvSpPr>
            <a:spLocks noChangeArrowheads="1"/>
          </p:cNvSpPr>
          <p:nvPr/>
        </p:nvSpPr>
        <p:spPr bwMode="auto">
          <a:xfrm>
            <a:off x="5664200" y="3721100"/>
            <a:ext cx="1066800" cy="10668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584" name="Line 224"/>
          <p:cNvSpPr>
            <a:spLocks noChangeShapeType="1"/>
          </p:cNvSpPr>
          <p:nvPr/>
        </p:nvSpPr>
        <p:spPr bwMode="auto">
          <a:xfrm flipH="1" flipV="1">
            <a:off x="7010400" y="4267200"/>
            <a:ext cx="762000" cy="2286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585" name="Line 225"/>
          <p:cNvSpPr>
            <a:spLocks noChangeShapeType="1"/>
          </p:cNvSpPr>
          <p:nvPr/>
        </p:nvSpPr>
        <p:spPr bwMode="auto">
          <a:xfrm flipH="1" flipV="1">
            <a:off x="5765800" y="3530600"/>
            <a:ext cx="469900" cy="6096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586" name="Line 226"/>
          <p:cNvSpPr>
            <a:spLocks noChangeShapeType="1"/>
          </p:cNvSpPr>
          <p:nvPr/>
        </p:nvSpPr>
        <p:spPr bwMode="auto">
          <a:xfrm flipV="1">
            <a:off x="5778500" y="2933700"/>
            <a:ext cx="292100" cy="5461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496" grpId="0"/>
      <p:bldP spid="783497" grpId="0" animBg="1"/>
      <p:bldP spid="783498" grpId="0"/>
      <p:bldP spid="783499" grpId="0" uiExpand="1" build="p"/>
      <p:bldP spid="783583" grpId="0" animBg="1"/>
      <p:bldP spid="783583" grpId="1" animBg="1"/>
      <p:bldP spid="783584" grpId="0" animBg="1"/>
      <p:bldP spid="783584" grpId="1" animBg="1"/>
      <p:bldP spid="783585" grpId="0" animBg="1"/>
      <p:bldP spid="783585" grpId="1" animBg="1"/>
      <p:bldP spid="783586" grpId="0" animBg="1"/>
      <p:bldP spid="78358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CBBE-BA84-488A-AAB1-E086E4716368}" type="slidenum">
              <a:rPr lang="en-US"/>
              <a:pPr/>
              <a:t>19</a:t>
            </a:fld>
            <a:endParaRPr lang="en-US"/>
          </a:p>
        </p:txBody>
      </p:sp>
      <p:sp>
        <p:nvSpPr>
          <p:cNvPr id="83251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Implementing A Heap</a:t>
            </a:r>
          </a:p>
        </p:txBody>
      </p:sp>
      <p:sp>
        <p:nvSpPr>
          <p:cNvPr id="832517" name="Text Box 5"/>
          <p:cNvSpPr txBox="1">
            <a:spLocks noChangeArrowheads="1"/>
          </p:cNvSpPr>
          <p:nvPr/>
        </p:nvSpPr>
        <p:spPr bwMode="auto">
          <a:xfrm>
            <a:off x="523875" y="935038"/>
            <a:ext cx="42132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Perhaps there’s some better data structure we could use…</a:t>
            </a:r>
          </a:p>
        </p:txBody>
      </p:sp>
      <p:sp>
        <p:nvSpPr>
          <p:cNvPr id="832573" name="Text Box 61"/>
          <p:cNvSpPr txBox="1">
            <a:spLocks noChangeArrowheads="1"/>
          </p:cNvSpPr>
          <p:nvPr/>
        </p:nvSpPr>
        <p:spPr bwMode="auto">
          <a:xfrm>
            <a:off x="4648200" y="1066800"/>
            <a:ext cx="4213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Hmmmm. What about an array?</a:t>
            </a:r>
          </a:p>
        </p:txBody>
      </p:sp>
      <p:sp>
        <p:nvSpPr>
          <p:cNvPr id="832574" name="Rectangle 62"/>
          <p:cNvSpPr>
            <a:spLocks noChangeArrowheads="1"/>
          </p:cNvSpPr>
          <p:nvPr/>
        </p:nvSpPr>
        <p:spPr bwMode="auto">
          <a:xfrm>
            <a:off x="576263" y="4583113"/>
            <a:ext cx="727075" cy="6080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75" name="Rectangle 63"/>
          <p:cNvSpPr>
            <a:spLocks noChangeArrowheads="1"/>
          </p:cNvSpPr>
          <p:nvPr/>
        </p:nvSpPr>
        <p:spPr bwMode="auto">
          <a:xfrm>
            <a:off x="614363" y="4948238"/>
            <a:ext cx="306387" cy="182562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76" name="Rectangle 64"/>
          <p:cNvSpPr>
            <a:spLocks noChangeArrowheads="1"/>
          </p:cNvSpPr>
          <p:nvPr/>
        </p:nvSpPr>
        <p:spPr bwMode="auto">
          <a:xfrm>
            <a:off x="958850" y="4948238"/>
            <a:ext cx="306388" cy="182562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90" name="Rectangle 78"/>
          <p:cNvSpPr>
            <a:spLocks noChangeArrowheads="1"/>
          </p:cNvSpPr>
          <p:nvPr/>
        </p:nvSpPr>
        <p:spPr bwMode="auto">
          <a:xfrm>
            <a:off x="1971675" y="2963863"/>
            <a:ext cx="728663" cy="6080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91" name="Rectangle 79"/>
          <p:cNvSpPr>
            <a:spLocks noChangeArrowheads="1"/>
          </p:cNvSpPr>
          <p:nvPr/>
        </p:nvSpPr>
        <p:spPr bwMode="auto">
          <a:xfrm>
            <a:off x="2011363" y="3328988"/>
            <a:ext cx="306387" cy="180975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92" name="Rectangle 80"/>
          <p:cNvSpPr>
            <a:spLocks noChangeArrowheads="1"/>
          </p:cNvSpPr>
          <p:nvPr/>
        </p:nvSpPr>
        <p:spPr bwMode="auto">
          <a:xfrm>
            <a:off x="2354263" y="3328988"/>
            <a:ext cx="306387" cy="180975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93" name="Text Box 81"/>
          <p:cNvSpPr txBox="1">
            <a:spLocks noChangeArrowheads="1"/>
          </p:cNvSpPr>
          <p:nvPr/>
        </p:nvSpPr>
        <p:spPr bwMode="auto">
          <a:xfrm>
            <a:off x="2298700" y="3297238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1600">
              <a:solidFill>
                <a:srgbClr val="FFFFCC"/>
              </a:solidFill>
            </a:endParaRPr>
          </a:p>
        </p:txBody>
      </p:sp>
      <p:sp>
        <p:nvSpPr>
          <p:cNvPr id="832594" name="Text Box 82"/>
          <p:cNvSpPr txBox="1">
            <a:spLocks noChangeArrowheads="1"/>
          </p:cNvSpPr>
          <p:nvPr/>
        </p:nvSpPr>
        <p:spPr bwMode="auto">
          <a:xfrm>
            <a:off x="1970088" y="3303588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1600">
              <a:solidFill>
                <a:srgbClr val="FFFFCC"/>
              </a:solidFill>
            </a:endParaRPr>
          </a:p>
        </p:txBody>
      </p:sp>
      <p:sp>
        <p:nvSpPr>
          <p:cNvPr id="832595" name="Rectangle 83"/>
          <p:cNvSpPr>
            <a:spLocks noChangeArrowheads="1"/>
          </p:cNvSpPr>
          <p:nvPr/>
        </p:nvSpPr>
        <p:spPr bwMode="auto">
          <a:xfrm>
            <a:off x="900113" y="3760788"/>
            <a:ext cx="728662" cy="6080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96" name="Rectangle 84"/>
          <p:cNvSpPr>
            <a:spLocks noChangeArrowheads="1"/>
          </p:cNvSpPr>
          <p:nvPr/>
        </p:nvSpPr>
        <p:spPr bwMode="auto">
          <a:xfrm>
            <a:off x="939800" y="4125913"/>
            <a:ext cx="306388" cy="184150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97" name="Rectangle 85"/>
          <p:cNvSpPr>
            <a:spLocks noChangeArrowheads="1"/>
          </p:cNvSpPr>
          <p:nvPr/>
        </p:nvSpPr>
        <p:spPr bwMode="auto">
          <a:xfrm>
            <a:off x="1282700" y="4125913"/>
            <a:ext cx="306388" cy="184150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99" name="Line 87"/>
          <p:cNvSpPr>
            <a:spLocks noChangeShapeType="1"/>
          </p:cNvSpPr>
          <p:nvPr/>
        </p:nvSpPr>
        <p:spPr bwMode="auto">
          <a:xfrm flipH="1">
            <a:off x="1441450" y="3402013"/>
            <a:ext cx="608013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00" name="Rectangle 88"/>
          <p:cNvSpPr>
            <a:spLocks noChangeArrowheads="1"/>
          </p:cNvSpPr>
          <p:nvPr/>
        </p:nvSpPr>
        <p:spPr bwMode="auto">
          <a:xfrm>
            <a:off x="3062288" y="3752850"/>
            <a:ext cx="728662" cy="6143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01" name="Rectangle 89"/>
          <p:cNvSpPr>
            <a:spLocks noChangeArrowheads="1"/>
          </p:cNvSpPr>
          <p:nvPr/>
        </p:nvSpPr>
        <p:spPr bwMode="auto">
          <a:xfrm>
            <a:off x="3101975" y="4121150"/>
            <a:ext cx="306388" cy="184150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02" name="Rectangle 90"/>
          <p:cNvSpPr>
            <a:spLocks noChangeArrowheads="1"/>
          </p:cNvSpPr>
          <p:nvPr/>
        </p:nvSpPr>
        <p:spPr bwMode="auto">
          <a:xfrm>
            <a:off x="3446463" y="4121150"/>
            <a:ext cx="306387" cy="184150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03" name="Text Box 91"/>
          <p:cNvSpPr txBox="1">
            <a:spLocks noChangeArrowheads="1"/>
          </p:cNvSpPr>
          <p:nvPr/>
        </p:nvSpPr>
        <p:spPr bwMode="auto">
          <a:xfrm>
            <a:off x="3246438" y="3843338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10</a:t>
            </a:r>
          </a:p>
        </p:txBody>
      </p:sp>
      <p:sp>
        <p:nvSpPr>
          <p:cNvPr id="832604" name="Rectangle 92"/>
          <p:cNvSpPr>
            <a:spLocks noChangeArrowheads="1"/>
          </p:cNvSpPr>
          <p:nvPr/>
        </p:nvSpPr>
        <p:spPr bwMode="auto">
          <a:xfrm>
            <a:off x="2381250" y="3340100"/>
            <a:ext cx="257175" cy="161925"/>
          </a:xfrm>
          <a:prstGeom prst="rect">
            <a:avLst/>
          </a:prstGeom>
          <a:solidFill>
            <a:srgbClr val="800000"/>
          </a:solidFill>
          <a:ln w="31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05" name="Line 93"/>
          <p:cNvSpPr>
            <a:spLocks noChangeShapeType="1"/>
          </p:cNvSpPr>
          <p:nvPr/>
        </p:nvSpPr>
        <p:spPr bwMode="auto">
          <a:xfrm>
            <a:off x="2589213" y="3444875"/>
            <a:ext cx="565150" cy="319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06" name="Rectangle 94"/>
          <p:cNvSpPr>
            <a:spLocks noChangeArrowheads="1"/>
          </p:cNvSpPr>
          <p:nvPr/>
        </p:nvSpPr>
        <p:spPr bwMode="auto">
          <a:xfrm>
            <a:off x="952500" y="4138613"/>
            <a:ext cx="288925" cy="171450"/>
          </a:xfrm>
          <a:prstGeom prst="rect">
            <a:avLst/>
          </a:prstGeom>
          <a:solidFill>
            <a:srgbClr val="800000"/>
          </a:solidFill>
          <a:ln w="31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07" name="Line 95"/>
          <p:cNvSpPr>
            <a:spLocks noChangeShapeType="1"/>
          </p:cNvSpPr>
          <p:nvPr/>
        </p:nvSpPr>
        <p:spPr bwMode="auto">
          <a:xfrm flipH="1">
            <a:off x="974725" y="4224338"/>
            <a:ext cx="123825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09" name="Rectangle 97"/>
          <p:cNvSpPr>
            <a:spLocks noChangeArrowheads="1"/>
          </p:cNvSpPr>
          <p:nvPr/>
        </p:nvSpPr>
        <p:spPr bwMode="auto">
          <a:xfrm>
            <a:off x="1390650" y="4576763"/>
            <a:ext cx="727075" cy="6127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10" name="Rectangle 98"/>
          <p:cNvSpPr>
            <a:spLocks noChangeArrowheads="1"/>
          </p:cNvSpPr>
          <p:nvPr/>
        </p:nvSpPr>
        <p:spPr bwMode="auto">
          <a:xfrm>
            <a:off x="1409700" y="4959350"/>
            <a:ext cx="306388" cy="184150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11" name="Rectangle 99"/>
          <p:cNvSpPr>
            <a:spLocks noChangeArrowheads="1"/>
          </p:cNvSpPr>
          <p:nvPr/>
        </p:nvSpPr>
        <p:spPr bwMode="auto">
          <a:xfrm>
            <a:off x="1755775" y="4959350"/>
            <a:ext cx="306388" cy="184150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12" name="Text Box 100"/>
          <p:cNvSpPr txBox="1">
            <a:spLocks noChangeArrowheads="1"/>
          </p:cNvSpPr>
          <p:nvPr/>
        </p:nvSpPr>
        <p:spPr bwMode="auto">
          <a:xfrm>
            <a:off x="1701800" y="4908550"/>
            <a:ext cx="50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32613" name="Text Box 101"/>
          <p:cNvSpPr txBox="1">
            <a:spLocks noChangeArrowheads="1"/>
          </p:cNvSpPr>
          <p:nvPr/>
        </p:nvSpPr>
        <p:spPr bwMode="auto">
          <a:xfrm>
            <a:off x="1333500" y="4902200"/>
            <a:ext cx="50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32615" name="Line 103"/>
          <p:cNvSpPr>
            <a:spLocks noChangeShapeType="1"/>
          </p:cNvSpPr>
          <p:nvPr/>
        </p:nvSpPr>
        <p:spPr bwMode="auto">
          <a:xfrm>
            <a:off x="1474788" y="4208463"/>
            <a:ext cx="169862" cy="377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16" name="Rectangle 104"/>
          <p:cNvSpPr>
            <a:spLocks noChangeArrowheads="1"/>
          </p:cNvSpPr>
          <p:nvPr/>
        </p:nvSpPr>
        <p:spPr bwMode="auto">
          <a:xfrm>
            <a:off x="1665288" y="4659313"/>
            <a:ext cx="249237" cy="2349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832617" name="Rectangle 105"/>
          <p:cNvSpPr>
            <a:spLocks noChangeArrowheads="1"/>
          </p:cNvSpPr>
          <p:nvPr/>
        </p:nvSpPr>
        <p:spPr bwMode="auto">
          <a:xfrm>
            <a:off x="1155700" y="3844925"/>
            <a:ext cx="2508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</a:t>
            </a:r>
          </a:p>
        </p:txBody>
      </p:sp>
      <p:sp>
        <p:nvSpPr>
          <p:cNvPr id="832618" name="Rectangle 106"/>
          <p:cNvSpPr>
            <a:spLocks noChangeArrowheads="1"/>
          </p:cNvSpPr>
          <p:nvPr/>
        </p:nvSpPr>
        <p:spPr bwMode="auto">
          <a:xfrm>
            <a:off x="2657475" y="4570413"/>
            <a:ext cx="727075" cy="6080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19" name="Rectangle 107"/>
          <p:cNvSpPr>
            <a:spLocks noChangeArrowheads="1"/>
          </p:cNvSpPr>
          <p:nvPr/>
        </p:nvSpPr>
        <p:spPr bwMode="auto">
          <a:xfrm>
            <a:off x="2695575" y="4935538"/>
            <a:ext cx="306388" cy="182562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20" name="Rectangle 108"/>
          <p:cNvSpPr>
            <a:spLocks noChangeArrowheads="1"/>
          </p:cNvSpPr>
          <p:nvPr/>
        </p:nvSpPr>
        <p:spPr bwMode="auto">
          <a:xfrm>
            <a:off x="3040063" y="4935538"/>
            <a:ext cx="306387" cy="182562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21" name="Text Box 109"/>
          <p:cNvSpPr txBox="1">
            <a:spLocks noChangeArrowheads="1"/>
          </p:cNvSpPr>
          <p:nvPr/>
        </p:nvSpPr>
        <p:spPr bwMode="auto">
          <a:xfrm>
            <a:off x="2971800" y="4876800"/>
            <a:ext cx="50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32622" name="Text Box 110"/>
          <p:cNvSpPr txBox="1">
            <a:spLocks noChangeArrowheads="1"/>
          </p:cNvSpPr>
          <p:nvPr/>
        </p:nvSpPr>
        <p:spPr bwMode="auto">
          <a:xfrm>
            <a:off x="2628900" y="4864100"/>
            <a:ext cx="50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32623" name="Text Box 111"/>
          <p:cNvSpPr txBox="1">
            <a:spLocks noChangeArrowheads="1"/>
          </p:cNvSpPr>
          <p:nvPr/>
        </p:nvSpPr>
        <p:spPr bwMode="auto">
          <a:xfrm>
            <a:off x="2925763" y="465931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32624" name="Rectangle 112"/>
          <p:cNvSpPr>
            <a:spLocks noChangeArrowheads="1"/>
          </p:cNvSpPr>
          <p:nvPr/>
        </p:nvSpPr>
        <p:spPr bwMode="auto">
          <a:xfrm>
            <a:off x="3462338" y="4564063"/>
            <a:ext cx="728662" cy="6127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25" name="Rectangle 113"/>
          <p:cNvSpPr>
            <a:spLocks noChangeArrowheads="1"/>
          </p:cNvSpPr>
          <p:nvPr/>
        </p:nvSpPr>
        <p:spPr bwMode="auto">
          <a:xfrm>
            <a:off x="3502025" y="4945063"/>
            <a:ext cx="306388" cy="184150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26" name="Rectangle 114"/>
          <p:cNvSpPr>
            <a:spLocks noChangeArrowheads="1"/>
          </p:cNvSpPr>
          <p:nvPr/>
        </p:nvSpPr>
        <p:spPr bwMode="auto">
          <a:xfrm>
            <a:off x="3846513" y="4945063"/>
            <a:ext cx="306387" cy="184150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27" name="Text Box 115"/>
          <p:cNvSpPr txBox="1">
            <a:spLocks noChangeArrowheads="1"/>
          </p:cNvSpPr>
          <p:nvPr/>
        </p:nvSpPr>
        <p:spPr bwMode="auto">
          <a:xfrm>
            <a:off x="3784600" y="4870450"/>
            <a:ext cx="50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32628" name="Text Box 116"/>
          <p:cNvSpPr txBox="1">
            <a:spLocks noChangeArrowheads="1"/>
          </p:cNvSpPr>
          <p:nvPr/>
        </p:nvSpPr>
        <p:spPr bwMode="auto">
          <a:xfrm>
            <a:off x="3429000" y="4864100"/>
            <a:ext cx="50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32630" name="Rectangle 118"/>
          <p:cNvSpPr>
            <a:spLocks noChangeArrowheads="1"/>
          </p:cNvSpPr>
          <p:nvPr/>
        </p:nvSpPr>
        <p:spPr bwMode="auto">
          <a:xfrm>
            <a:off x="3736975" y="4646613"/>
            <a:ext cx="250825" cy="2349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4</a:t>
            </a:r>
          </a:p>
        </p:txBody>
      </p:sp>
      <p:sp>
        <p:nvSpPr>
          <p:cNvPr id="832631" name="Line 119"/>
          <p:cNvSpPr>
            <a:spLocks noChangeShapeType="1"/>
          </p:cNvSpPr>
          <p:nvPr/>
        </p:nvSpPr>
        <p:spPr bwMode="auto">
          <a:xfrm flipH="1">
            <a:off x="3117850" y="4259263"/>
            <a:ext cx="123825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32" name="Line 120"/>
          <p:cNvSpPr>
            <a:spLocks noChangeShapeType="1"/>
          </p:cNvSpPr>
          <p:nvPr/>
        </p:nvSpPr>
        <p:spPr bwMode="auto">
          <a:xfrm>
            <a:off x="3609975" y="4243388"/>
            <a:ext cx="168275" cy="379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34" name="Line 122"/>
          <p:cNvSpPr>
            <a:spLocks noChangeShapeType="1"/>
          </p:cNvSpPr>
          <p:nvPr/>
        </p:nvSpPr>
        <p:spPr bwMode="auto">
          <a:xfrm flipH="1">
            <a:off x="595313" y="5089525"/>
            <a:ext cx="123825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35" name="Rectangle 123"/>
          <p:cNvSpPr>
            <a:spLocks noChangeArrowheads="1"/>
          </p:cNvSpPr>
          <p:nvPr/>
        </p:nvSpPr>
        <p:spPr bwMode="auto">
          <a:xfrm>
            <a:off x="160338" y="5441950"/>
            <a:ext cx="727075" cy="6127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36" name="Rectangle 124"/>
          <p:cNvSpPr>
            <a:spLocks noChangeArrowheads="1"/>
          </p:cNvSpPr>
          <p:nvPr/>
        </p:nvSpPr>
        <p:spPr bwMode="auto">
          <a:xfrm>
            <a:off x="198438" y="5810250"/>
            <a:ext cx="306387" cy="184150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37" name="Rectangle 125"/>
          <p:cNvSpPr>
            <a:spLocks noChangeArrowheads="1"/>
          </p:cNvSpPr>
          <p:nvPr/>
        </p:nvSpPr>
        <p:spPr bwMode="auto">
          <a:xfrm>
            <a:off x="544513" y="5810250"/>
            <a:ext cx="306387" cy="184150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38" name="Text Box 126"/>
          <p:cNvSpPr txBox="1">
            <a:spLocks noChangeArrowheads="1"/>
          </p:cNvSpPr>
          <p:nvPr/>
        </p:nvSpPr>
        <p:spPr bwMode="auto">
          <a:xfrm>
            <a:off x="474663" y="5756275"/>
            <a:ext cx="50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32639" name="Text Box 127"/>
          <p:cNvSpPr txBox="1">
            <a:spLocks noChangeArrowheads="1"/>
          </p:cNvSpPr>
          <p:nvPr/>
        </p:nvSpPr>
        <p:spPr bwMode="auto">
          <a:xfrm>
            <a:off x="106363" y="5759450"/>
            <a:ext cx="50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32641" name="Rectangle 129"/>
          <p:cNvSpPr>
            <a:spLocks noChangeArrowheads="1"/>
          </p:cNvSpPr>
          <p:nvPr/>
        </p:nvSpPr>
        <p:spPr bwMode="auto">
          <a:xfrm>
            <a:off x="434975" y="5524500"/>
            <a:ext cx="249238" cy="2349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832642" name="Rectangle 130"/>
          <p:cNvSpPr>
            <a:spLocks noChangeArrowheads="1"/>
          </p:cNvSpPr>
          <p:nvPr/>
        </p:nvSpPr>
        <p:spPr bwMode="auto">
          <a:xfrm>
            <a:off x="434975" y="5524500"/>
            <a:ext cx="249238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32643" name="Text Box 131"/>
          <p:cNvSpPr txBox="1">
            <a:spLocks noChangeArrowheads="1"/>
          </p:cNvSpPr>
          <p:nvPr/>
        </p:nvSpPr>
        <p:spPr bwMode="auto">
          <a:xfrm>
            <a:off x="2203450" y="3040063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12</a:t>
            </a:r>
          </a:p>
        </p:txBody>
      </p:sp>
      <p:sp>
        <p:nvSpPr>
          <p:cNvPr id="832649" name="Text Box 137"/>
          <p:cNvSpPr txBox="1">
            <a:spLocks noChangeArrowheads="1"/>
          </p:cNvSpPr>
          <p:nvPr/>
        </p:nvSpPr>
        <p:spPr bwMode="auto">
          <a:xfrm>
            <a:off x="844550" y="467518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32654" name="Text Box 142"/>
          <p:cNvSpPr txBox="1">
            <a:spLocks noChangeArrowheads="1"/>
          </p:cNvSpPr>
          <p:nvPr/>
        </p:nvSpPr>
        <p:spPr bwMode="auto">
          <a:xfrm>
            <a:off x="4724400" y="2057400"/>
            <a:ext cx="42132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Well, we know that each level of our tree has 2x the number of nodes of the previous level</a:t>
            </a:r>
            <a:r>
              <a:rPr lang="en-US">
                <a:solidFill>
                  <a:srgbClr val="6600CC"/>
                </a:solidFill>
              </a:rPr>
              <a:t>*</a:t>
            </a:r>
            <a:r>
              <a:rPr lang="en-US"/>
              <a:t>.</a:t>
            </a:r>
          </a:p>
        </p:txBody>
      </p:sp>
      <p:sp>
        <p:nvSpPr>
          <p:cNvPr id="832655" name="Text Box 143"/>
          <p:cNvSpPr txBox="1">
            <a:spLocks noChangeArrowheads="1"/>
          </p:cNvSpPr>
          <p:nvPr/>
        </p:nvSpPr>
        <p:spPr bwMode="auto">
          <a:xfrm>
            <a:off x="5092700" y="4298950"/>
            <a:ext cx="3708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 what if we just copy our nodes a level at a time into an </a:t>
            </a:r>
            <a:r>
              <a:rPr lang="en-US">
                <a:solidFill>
                  <a:srgbClr val="6600CC"/>
                </a:solidFill>
              </a:rPr>
              <a:t>array</a:t>
            </a:r>
            <a:r>
              <a:rPr lang="en-US"/>
              <a:t>??? </a:t>
            </a:r>
          </a:p>
        </p:txBody>
      </p:sp>
      <p:sp>
        <p:nvSpPr>
          <p:cNvPr id="832656" name="Text Box 144"/>
          <p:cNvSpPr txBox="1">
            <a:spLocks noChangeArrowheads="1"/>
          </p:cNvSpPr>
          <p:nvPr/>
        </p:nvSpPr>
        <p:spPr bwMode="auto">
          <a:xfrm>
            <a:off x="4851400" y="6426200"/>
            <a:ext cx="4213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* Except for the last level…</a:t>
            </a:r>
          </a:p>
        </p:txBody>
      </p:sp>
      <p:sp>
        <p:nvSpPr>
          <p:cNvPr id="832658" name="Line 146"/>
          <p:cNvSpPr>
            <a:spLocks noChangeShapeType="1"/>
          </p:cNvSpPr>
          <p:nvPr/>
        </p:nvSpPr>
        <p:spPr bwMode="auto">
          <a:xfrm flipH="1" flipV="1">
            <a:off x="1244600" y="5753100"/>
            <a:ext cx="4089400" cy="800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59" name="Text Box 147"/>
          <p:cNvSpPr txBox="1">
            <a:spLocks noChangeArrowheads="1"/>
          </p:cNvSpPr>
          <p:nvPr/>
        </p:nvSpPr>
        <p:spPr bwMode="auto">
          <a:xfrm>
            <a:off x="863600" y="4876800"/>
            <a:ext cx="50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FFCC"/>
                </a:solidFill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3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832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832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832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832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-0.46945 -0.5018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8326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72" y="-2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7" grpId="0"/>
      <p:bldP spid="832573" grpId="0"/>
      <p:bldP spid="832573" grpId="1"/>
      <p:bldP spid="832654" grpId="0"/>
      <p:bldP spid="832654" grpId="1"/>
      <p:bldP spid="832655" grpId="0"/>
      <p:bldP spid="832655" grpId="1"/>
      <p:bldP spid="832656" grpId="0"/>
      <p:bldP spid="832656" grpId="1"/>
      <p:bldP spid="832658" grpId="0" animBg="1"/>
      <p:bldP spid="83265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Priority 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DA6D4-A8EB-4E7D-9393-1371EE3F8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438" y="858129"/>
            <a:ext cx="3164218" cy="55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8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0660-FD91-429A-A710-8F2446158F36}" type="slidenum">
              <a:rPr lang="en-US"/>
              <a:pPr/>
              <a:t>20</a:t>
            </a:fld>
            <a:endParaRPr lang="en-US"/>
          </a:p>
        </p:txBody>
      </p:sp>
      <p:grpSp>
        <p:nvGrpSpPr>
          <p:cNvPr id="834653" name="Group 93"/>
          <p:cNvGrpSpPr>
            <a:grpSpLocks/>
          </p:cNvGrpSpPr>
          <p:nvPr/>
        </p:nvGrpSpPr>
        <p:grpSpPr bwMode="auto">
          <a:xfrm>
            <a:off x="6534150" y="1168400"/>
            <a:ext cx="2338388" cy="5429250"/>
            <a:chOff x="4116" y="736"/>
            <a:chExt cx="1473" cy="3420"/>
          </a:xfrm>
        </p:grpSpPr>
        <p:sp>
          <p:nvSpPr>
            <p:cNvPr id="834636" name="Text Box 76"/>
            <p:cNvSpPr txBox="1">
              <a:spLocks noChangeArrowheads="1"/>
            </p:cNvSpPr>
            <p:nvPr/>
          </p:nvSpPr>
          <p:spPr bwMode="auto">
            <a:xfrm>
              <a:off x="4704" y="1042"/>
              <a:ext cx="269" cy="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  <a:p>
              <a:endParaRPr lang="en-US" sz="400"/>
            </a:p>
            <a:p>
              <a:r>
                <a:rPr lang="en-US" sz="1800"/>
                <a:t>1</a:t>
              </a:r>
            </a:p>
            <a:p>
              <a:endParaRPr lang="en-US" sz="400"/>
            </a:p>
            <a:p>
              <a:r>
                <a:rPr lang="en-US" sz="1800"/>
                <a:t>2</a:t>
              </a:r>
            </a:p>
            <a:p>
              <a:endParaRPr lang="en-US" sz="400"/>
            </a:p>
            <a:p>
              <a:r>
                <a:rPr lang="en-US" sz="1800"/>
                <a:t>3</a:t>
              </a:r>
            </a:p>
            <a:p>
              <a:endParaRPr lang="en-US" sz="400"/>
            </a:p>
            <a:p>
              <a:r>
                <a:rPr lang="en-US" sz="1800"/>
                <a:t>4</a:t>
              </a:r>
            </a:p>
            <a:p>
              <a:endParaRPr lang="en-US" sz="400"/>
            </a:p>
            <a:p>
              <a:r>
                <a:rPr lang="en-US" sz="1800"/>
                <a:t>5</a:t>
              </a:r>
            </a:p>
            <a:p>
              <a:endParaRPr lang="en-US" sz="400"/>
            </a:p>
            <a:p>
              <a:r>
                <a:rPr lang="en-US" sz="1800"/>
                <a:t>6</a:t>
              </a:r>
            </a:p>
            <a:p>
              <a:endParaRPr lang="en-US" sz="400"/>
            </a:p>
            <a:p>
              <a:r>
                <a:rPr lang="en-US" sz="1800"/>
                <a:t>7</a:t>
              </a:r>
            </a:p>
            <a:p>
              <a:endParaRPr lang="en-US" sz="400"/>
            </a:p>
            <a:p>
              <a:r>
                <a:rPr lang="en-US" sz="1800"/>
                <a:t>8</a:t>
              </a:r>
            </a:p>
            <a:p>
              <a:endParaRPr lang="en-US" sz="300"/>
            </a:p>
            <a:p>
              <a:r>
                <a:rPr lang="en-US" sz="1800"/>
                <a:t>9</a:t>
              </a:r>
            </a:p>
            <a:p>
              <a:endParaRPr lang="en-US" sz="300"/>
            </a:p>
            <a:p>
              <a:r>
                <a:rPr lang="en-US" sz="1800"/>
                <a:t>10</a:t>
              </a:r>
              <a:endParaRPr lang="en-US" sz="400"/>
            </a:p>
            <a:p>
              <a:endParaRPr lang="en-US" sz="400"/>
            </a:p>
            <a:p>
              <a:r>
                <a:rPr lang="en-US" sz="1800"/>
                <a:t>11</a:t>
              </a:r>
            </a:p>
            <a:p>
              <a:endParaRPr lang="en-US" sz="300"/>
            </a:p>
            <a:p>
              <a:r>
                <a:rPr lang="en-US" sz="1800"/>
                <a:t>12</a:t>
              </a:r>
            </a:p>
            <a:p>
              <a:endParaRPr lang="en-US" sz="300"/>
            </a:p>
            <a:p>
              <a:r>
                <a:rPr lang="en-US" sz="1800"/>
                <a:t>13</a:t>
              </a:r>
              <a:endParaRPr lang="en-US" sz="900"/>
            </a:p>
            <a:p>
              <a:r>
                <a:rPr lang="en-US" sz="1800"/>
                <a:t>… </a:t>
              </a:r>
            </a:p>
          </p:txBody>
        </p:sp>
        <p:grpSp>
          <p:nvGrpSpPr>
            <p:cNvPr id="834651" name="Group 91"/>
            <p:cNvGrpSpPr>
              <a:grpSpLocks/>
            </p:cNvGrpSpPr>
            <p:nvPr/>
          </p:nvGrpSpPr>
          <p:grpSpPr bwMode="auto">
            <a:xfrm>
              <a:off x="4944" y="1056"/>
              <a:ext cx="576" cy="3100"/>
              <a:chOff x="4368" y="2198"/>
              <a:chExt cx="576" cy="3044"/>
            </a:xfrm>
          </p:grpSpPr>
          <p:grpSp>
            <p:nvGrpSpPr>
              <p:cNvPr id="834637" name="Group 77"/>
              <p:cNvGrpSpPr>
                <a:grpSpLocks/>
              </p:cNvGrpSpPr>
              <p:nvPr/>
            </p:nvGrpSpPr>
            <p:grpSpPr bwMode="auto">
              <a:xfrm>
                <a:off x="4368" y="2198"/>
                <a:ext cx="576" cy="1018"/>
                <a:chOff x="4368" y="2198"/>
                <a:chExt cx="912" cy="1440"/>
              </a:xfrm>
            </p:grpSpPr>
            <p:sp>
              <p:nvSpPr>
                <p:cNvPr id="834630" name="Rectangle 70"/>
                <p:cNvSpPr>
                  <a:spLocks noChangeArrowheads="1"/>
                </p:cNvSpPr>
                <p:nvPr/>
              </p:nvSpPr>
              <p:spPr bwMode="auto">
                <a:xfrm>
                  <a:off x="4368" y="2198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4631" name="Rectangle 71"/>
                <p:cNvSpPr>
                  <a:spLocks noChangeArrowheads="1"/>
                </p:cNvSpPr>
                <p:nvPr/>
              </p:nvSpPr>
              <p:spPr bwMode="auto">
                <a:xfrm>
                  <a:off x="4368" y="2486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4632" name="Rectangle 72"/>
                <p:cNvSpPr>
                  <a:spLocks noChangeArrowheads="1"/>
                </p:cNvSpPr>
                <p:nvPr/>
              </p:nvSpPr>
              <p:spPr bwMode="auto">
                <a:xfrm>
                  <a:off x="4368" y="2774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4633" name="Rectangle 73"/>
                <p:cNvSpPr>
                  <a:spLocks noChangeArrowheads="1"/>
                </p:cNvSpPr>
                <p:nvPr/>
              </p:nvSpPr>
              <p:spPr bwMode="auto">
                <a:xfrm>
                  <a:off x="4368" y="3062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4634" name="Rectangle 74"/>
                <p:cNvSpPr>
                  <a:spLocks noChangeArrowheads="1"/>
                </p:cNvSpPr>
                <p:nvPr/>
              </p:nvSpPr>
              <p:spPr bwMode="auto">
                <a:xfrm>
                  <a:off x="4368" y="3350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34638" name="Group 78"/>
              <p:cNvGrpSpPr>
                <a:grpSpLocks/>
              </p:cNvGrpSpPr>
              <p:nvPr/>
            </p:nvGrpSpPr>
            <p:grpSpPr bwMode="auto">
              <a:xfrm>
                <a:off x="4368" y="3216"/>
                <a:ext cx="576" cy="1018"/>
                <a:chOff x="4368" y="2198"/>
                <a:chExt cx="912" cy="1440"/>
              </a:xfrm>
            </p:grpSpPr>
            <p:sp>
              <p:nvSpPr>
                <p:cNvPr id="834639" name="Rectangle 79"/>
                <p:cNvSpPr>
                  <a:spLocks noChangeArrowheads="1"/>
                </p:cNvSpPr>
                <p:nvPr/>
              </p:nvSpPr>
              <p:spPr bwMode="auto">
                <a:xfrm>
                  <a:off x="4368" y="2198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4640" name="Rectangle 80"/>
                <p:cNvSpPr>
                  <a:spLocks noChangeArrowheads="1"/>
                </p:cNvSpPr>
                <p:nvPr/>
              </p:nvSpPr>
              <p:spPr bwMode="auto">
                <a:xfrm>
                  <a:off x="4368" y="2486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4641" name="Rectangle 81"/>
                <p:cNvSpPr>
                  <a:spLocks noChangeArrowheads="1"/>
                </p:cNvSpPr>
                <p:nvPr/>
              </p:nvSpPr>
              <p:spPr bwMode="auto">
                <a:xfrm>
                  <a:off x="4368" y="2774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4642" name="Rectangle 82"/>
                <p:cNvSpPr>
                  <a:spLocks noChangeArrowheads="1"/>
                </p:cNvSpPr>
                <p:nvPr/>
              </p:nvSpPr>
              <p:spPr bwMode="auto">
                <a:xfrm>
                  <a:off x="4368" y="3062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4643" name="Rectangle 83"/>
                <p:cNvSpPr>
                  <a:spLocks noChangeArrowheads="1"/>
                </p:cNvSpPr>
                <p:nvPr/>
              </p:nvSpPr>
              <p:spPr bwMode="auto">
                <a:xfrm>
                  <a:off x="4368" y="3350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34644" name="Group 84"/>
              <p:cNvGrpSpPr>
                <a:grpSpLocks/>
              </p:cNvGrpSpPr>
              <p:nvPr/>
            </p:nvGrpSpPr>
            <p:grpSpPr bwMode="auto">
              <a:xfrm>
                <a:off x="4368" y="4224"/>
                <a:ext cx="576" cy="1018"/>
                <a:chOff x="4368" y="2198"/>
                <a:chExt cx="912" cy="1440"/>
              </a:xfrm>
            </p:grpSpPr>
            <p:sp>
              <p:nvSpPr>
                <p:cNvPr id="834645" name="Rectangle 85"/>
                <p:cNvSpPr>
                  <a:spLocks noChangeArrowheads="1"/>
                </p:cNvSpPr>
                <p:nvPr/>
              </p:nvSpPr>
              <p:spPr bwMode="auto">
                <a:xfrm>
                  <a:off x="4368" y="2198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4646" name="Rectangle 86"/>
                <p:cNvSpPr>
                  <a:spLocks noChangeArrowheads="1"/>
                </p:cNvSpPr>
                <p:nvPr/>
              </p:nvSpPr>
              <p:spPr bwMode="auto">
                <a:xfrm>
                  <a:off x="4368" y="2486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4647" name="Rectangle 87"/>
                <p:cNvSpPr>
                  <a:spLocks noChangeArrowheads="1"/>
                </p:cNvSpPr>
                <p:nvPr/>
              </p:nvSpPr>
              <p:spPr bwMode="auto">
                <a:xfrm>
                  <a:off x="4368" y="2774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4648" name="Rectangle 88"/>
                <p:cNvSpPr>
                  <a:spLocks noChangeArrowheads="1"/>
                </p:cNvSpPr>
                <p:nvPr/>
              </p:nvSpPr>
              <p:spPr bwMode="auto">
                <a:xfrm>
                  <a:off x="4368" y="3062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4649" name="Rectangle 89"/>
                <p:cNvSpPr>
                  <a:spLocks noChangeArrowheads="1"/>
                </p:cNvSpPr>
                <p:nvPr/>
              </p:nvSpPr>
              <p:spPr bwMode="auto">
                <a:xfrm>
                  <a:off x="4368" y="3350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34652" name="Rectangle 92"/>
            <p:cNvSpPr>
              <a:spLocks noChangeArrowheads="1"/>
            </p:cNvSpPr>
            <p:nvPr/>
          </p:nvSpPr>
          <p:spPr bwMode="auto">
            <a:xfrm>
              <a:off x="4116" y="736"/>
              <a:ext cx="14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int heap[1000];</a:t>
              </a:r>
            </a:p>
          </p:txBody>
        </p:sp>
      </p:grpSp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Implementing A Heap</a:t>
            </a:r>
          </a:p>
        </p:txBody>
      </p:sp>
      <p:sp>
        <p:nvSpPr>
          <p:cNvPr id="834565" name="Rectangle 5"/>
          <p:cNvSpPr>
            <a:spLocks noChangeArrowheads="1"/>
          </p:cNvSpPr>
          <p:nvPr/>
        </p:nvSpPr>
        <p:spPr bwMode="auto">
          <a:xfrm>
            <a:off x="576263" y="4583113"/>
            <a:ext cx="727075" cy="6080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66" name="Rectangle 6"/>
          <p:cNvSpPr>
            <a:spLocks noChangeArrowheads="1"/>
          </p:cNvSpPr>
          <p:nvPr/>
        </p:nvSpPr>
        <p:spPr bwMode="auto">
          <a:xfrm>
            <a:off x="614363" y="4948238"/>
            <a:ext cx="306387" cy="182562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67" name="Rectangle 7"/>
          <p:cNvSpPr>
            <a:spLocks noChangeArrowheads="1"/>
          </p:cNvSpPr>
          <p:nvPr/>
        </p:nvSpPr>
        <p:spPr bwMode="auto">
          <a:xfrm>
            <a:off x="958850" y="4948238"/>
            <a:ext cx="306388" cy="182562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5" name="Rectangle 15"/>
          <p:cNvSpPr>
            <a:spLocks noChangeArrowheads="1"/>
          </p:cNvSpPr>
          <p:nvPr/>
        </p:nvSpPr>
        <p:spPr bwMode="auto">
          <a:xfrm>
            <a:off x="1971675" y="2963863"/>
            <a:ext cx="728663" cy="6080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6" name="Rectangle 16"/>
          <p:cNvSpPr>
            <a:spLocks noChangeArrowheads="1"/>
          </p:cNvSpPr>
          <p:nvPr/>
        </p:nvSpPr>
        <p:spPr bwMode="auto">
          <a:xfrm>
            <a:off x="2011363" y="3328988"/>
            <a:ext cx="306387" cy="180975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7" name="Rectangle 17"/>
          <p:cNvSpPr>
            <a:spLocks noChangeArrowheads="1"/>
          </p:cNvSpPr>
          <p:nvPr/>
        </p:nvSpPr>
        <p:spPr bwMode="auto">
          <a:xfrm>
            <a:off x="2354263" y="3328988"/>
            <a:ext cx="306387" cy="180975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8" name="Text Box 18"/>
          <p:cNvSpPr txBox="1">
            <a:spLocks noChangeArrowheads="1"/>
          </p:cNvSpPr>
          <p:nvPr/>
        </p:nvSpPr>
        <p:spPr bwMode="auto">
          <a:xfrm>
            <a:off x="2298700" y="3297238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1600">
              <a:solidFill>
                <a:srgbClr val="FFFFCC"/>
              </a:solidFill>
            </a:endParaRPr>
          </a:p>
        </p:txBody>
      </p:sp>
      <p:sp>
        <p:nvSpPr>
          <p:cNvPr id="834579" name="Text Box 19"/>
          <p:cNvSpPr txBox="1">
            <a:spLocks noChangeArrowheads="1"/>
          </p:cNvSpPr>
          <p:nvPr/>
        </p:nvSpPr>
        <p:spPr bwMode="auto">
          <a:xfrm>
            <a:off x="1970088" y="3303588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1600">
              <a:solidFill>
                <a:srgbClr val="FFFFCC"/>
              </a:solidFill>
            </a:endParaRPr>
          </a:p>
        </p:txBody>
      </p:sp>
      <p:sp>
        <p:nvSpPr>
          <p:cNvPr id="834580" name="Rectangle 20"/>
          <p:cNvSpPr>
            <a:spLocks noChangeArrowheads="1"/>
          </p:cNvSpPr>
          <p:nvPr/>
        </p:nvSpPr>
        <p:spPr bwMode="auto">
          <a:xfrm>
            <a:off x="900113" y="3760788"/>
            <a:ext cx="728662" cy="6080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81" name="Rectangle 21"/>
          <p:cNvSpPr>
            <a:spLocks noChangeArrowheads="1"/>
          </p:cNvSpPr>
          <p:nvPr/>
        </p:nvSpPr>
        <p:spPr bwMode="auto">
          <a:xfrm>
            <a:off x="939800" y="4125913"/>
            <a:ext cx="306388" cy="184150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82" name="Rectangle 22"/>
          <p:cNvSpPr>
            <a:spLocks noChangeArrowheads="1"/>
          </p:cNvSpPr>
          <p:nvPr/>
        </p:nvSpPr>
        <p:spPr bwMode="auto">
          <a:xfrm>
            <a:off x="1282700" y="4125913"/>
            <a:ext cx="306388" cy="184150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83" name="Line 23"/>
          <p:cNvSpPr>
            <a:spLocks noChangeShapeType="1"/>
          </p:cNvSpPr>
          <p:nvPr/>
        </p:nvSpPr>
        <p:spPr bwMode="auto">
          <a:xfrm flipH="1">
            <a:off x="1441450" y="3402013"/>
            <a:ext cx="608013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84" name="Rectangle 24"/>
          <p:cNvSpPr>
            <a:spLocks noChangeArrowheads="1"/>
          </p:cNvSpPr>
          <p:nvPr/>
        </p:nvSpPr>
        <p:spPr bwMode="auto">
          <a:xfrm>
            <a:off x="3062288" y="3752850"/>
            <a:ext cx="728662" cy="6143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85" name="Rectangle 25"/>
          <p:cNvSpPr>
            <a:spLocks noChangeArrowheads="1"/>
          </p:cNvSpPr>
          <p:nvPr/>
        </p:nvSpPr>
        <p:spPr bwMode="auto">
          <a:xfrm>
            <a:off x="3101975" y="4121150"/>
            <a:ext cx="306388" cy="184150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86" name="Rectangle 26"/>
          <p:cNvSpPr>
            <a:spLocks noChangeArrowheads="1"/>
          </p:cNvSpPr>
          <p:nvPr/>
        </p:nvSpPr>
        <p:spPr bwMode="auto">
          <a:xfrm>
            <a:off x="3446463" y="4121150"/>
            <a:ext cx="306387" cy="184150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87" name="Text Box 27"/>
          <p:cNvSpPr txBox="1">
            <a:spLocks noChangeArrowheads="1"/>
          </p:cNvSpPr>
          <p:nvPr/>
        </p:nvSpPr>
        <p:spPr bwMode="auto">
          <a:xfrm>
            <a:off x="3246438" y="3843338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006666"/>
                </a:solidFill>
              </a:rPr>
              <a:t>10</a:t>
            </a:r>
          </a:p>
        </p:txBody>
      </p:sp>
      <p:sp>
        <p:nvSpPr>
          <p:cNvPr id="834588" name="Rectangle 28"/>
          <p:cNvSpPr>
            <a:spLocks noChangeArrowheads="1"/>
          </p:cNvSpPr>
          <p:nvPr/>
        </p:nvSpPr>
        <p:spPr bwMode="auto">
          <a:xfrm>
            <a:off x="2381250" y="3340100"/>
            <a:ext cx="257175" cy="161925"/>
          </a:xfrm>
          <a:prstGeom prst="rect">
            <a:avLst/>
          </a:prstGeom>
          <a:solidFill>
            <a:srgbClr val="800000"/>
          </a:solidFill>
          <a:ln w="31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89" name="Line 29"/>
          <p:cNvSpPr>
            <a:spLocks noChangeShapeType="1"/>
          </p:cNvSpPr>
          <p:nvPr/>
        </p:nvSpPr>
        <p:spPr bwMode="auto">
          <a:xfrm>
            <a:off x="2589213" y="3444875"/>
            <a:ext cx="565150" cy="319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90" name="Rectangle 30"/>
          <p:cNvSpPr>
            <a:spLocks noChangeArrowheads="1"/>
          </p:cNvSpPr>
          <p:nvPr/>
        </p:nvSpPr>
        <p:spPr bwMode="auto">
          <a:xfrm>
            <a:off x="952500" y="4138613"/>
            <a:ext cx="288925" cy="171450"/>
          </a:xfrm>
          <a:prstGeom prst="rect">
            <a:avLst/>
          </a:prstGeom>
          <a:solidFill>
            <a:srgbClr val="800000"/>
          </a:solidFill>
          <a:ln w="31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91" name="Line 31"/>
          <p:cNvSpPr>
            <a:spLocks noChangeShapeType="1"/>
          </p:cNvSpPr>
          <p:nvPr/>
        </p:nvSpPr>
        <p:spPr bwMode="auto">
          <a:xfrm flipH="1">
            <a:off x="974725" y="4224338"/>
            <a:ext cx="123825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92" name="Rectangle 32"/>
          <p:cNvSpPr>
            <a:spLocks noChangeArrowheads="1"/>
          </p:cNvSpPr>
          <p:nvPr/>
        </p:nvSpPr>
        <p:spPr bwMode="auto">
          <a:xfrm>
            <a:off x="1390650" y="4576763"/>
            <a:ext cx="727075" cy="6127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93" name="Rectangle 33"/>
          <p:cNvSpPr>
            <a:spLocks noChangeArrowheads="1"/>
          </p:cNvSpPr>
          <p:nvPr/>
        </p:nvSpPr>
        <p:spPr bwMode="auto">
          <a:xfrm>
            <a:off x="1409700" y="4959350"/>
            <a:ext cx="306388" cy="184150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94" name="Rectangle 34"/>
          <p:cNvSpPr>
            <a:spLocks noChangeArrowheads="1"/>
          </p:cNvSpPr>
          <p:nvPr/>
        </p:nvSpPr>
        <p:spPr bwMode="auto">
          <a:xfrm>
            <a:off x="1755775" y="4959350"/>
            <a:ext cx="306388" cy="184150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95" name="Text Box 35"/>
          <p:cNvSpPr txBox="1">
            <a:spLocks noChangeArrowheads="1"/>
          </p:cNvSpPr>
          <p:nvPr/>
        </p:nvSpPr>
        <p:spPr bwMode="auto">
          <a:xfrm>
            <a:off x="1701800" y="4908550"/>
            <a:ext cx="50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34596" name="Text Box 36"/>
          <p:cNvSpPr txBox="1">
            <a:spLocks noChangeArrowheads="1"/>
          </p:cNvSpPr>
          <p:nvPr/>
        </p:nvSpPr>
        <p:spPr bwMode="auto">
          <a:xfrm>
            <a:off x="1333500" y="4902200"/>
            <a:ext cx="50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34597" name="Line 37"/>
          <p:cNvSpPr>
            <a:spLocks noChangeShapeType="1"/>
          </p:cNvSpPr>
          <p:nvPr/>
        </p:nvSpPr>
        <p:spPr bwMode="auto">
          <a:xfrm>
            <a:off x="1474788" y="4208463"/>
            <a:ext cx="169862" cy="377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98" name="Rectangle 38"/>
          <p:cNvSpPr>
            <a:spLocks noChangeArrowheads="1"/>
          </p:cNvSpPr>
          <p:nvPr/>
        </p:nvSpPr>
        <p:spPr bwMode="auto">
          <a:xfrm>
            <a:off x="1665288" y="4659313"/>
            <a:ext cx="249237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834599" name="Rectangle 39"/>
          <p:cNvSpPr>
            <a:spLocks noChangeArrowheads="1"/>
          </p:cNvSpPr>
          <p:nvPr/>
        </p:nvSpPr>
        <p:spPr bwMode="auto">
          <a:xfrm>
            <a:off x="1155700" y="3844925"/>
            <a:ext cx="2508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rgbClr val="006666"/>
                </a:solidFill>
              </a:rPr>
              <a:t>7</a:t>
            </a:r>
          </a:p>
        </p:txBody>
      </p:sp>
      <p:sp>
        <p:nvSpPr>
          <p:cNvPr id="834600" name="Rectangle 40"/>
          <p:cNvSpPr>
            <a:spLocks noChangeArrowheads="1"/>
          </p:cNvSpPr>
          <p:nvPr/>
        </p:nvSpPr>
        <p:spPr bwMode="auto">
          <a:xfrm>
            <a:off x="2657475" y="4570413"/>
            <a:ext cx="727075" cy="6080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601" name="Rectangle 41"/>
          <p:cNvSpPr>
            <a:spLocks noChangeArrowheads="1"/>
          </p:cNvSpPr>
          <p:nvPr/>
        </p:nvSpPr>
        <p:spPr bwMode="auto">
          <a:xfrm>
            <a:off x="2695575" y="4935538"/>
            <a:ext cx="306388" cy="182562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602" name="Rectangle 42"/>
          <p:cNvSpPr>
            <a:spLocks noChangeArrowheads="1"/>
          </p:cNvSpPr>
          <p:nvPr/>
        </p:nvSpPr>
        <p:spPr bwMode="auto">
          <a:xfrm>
            <a:off x="3040063" y="4935538"/>
            <a:ext cx="306387" cy="182562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603" name="Text Box 43"/>
          <p:cNvSpPr txBox="1">
            <a:spLocks noChangeArrowheads="1"/>
          </p:cNvSpPr>
          <p:nvPr/>
        </p:nvSpPr>
        <p:spPr bwMode="auto">
          <a:xfrm>
            <a:off x="2971800" y="4876800"/>
            <a:ext cx="50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34604" name="Text Box 44"/>
          <p:cNvSpPr txBox="1">
            <a:spLocks noChangeArrowheads="1"/>
          </p:cNvSpPr>
          <p:nvPr/>
        </p:nvSpPr>
        <p:spPr bwMode="auto">
          <a:xfrm>
            <a:off x="2628900" y="4864100"/>
            <a:ext cx="50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34605" name="Text Box 45"/>
          <p:cNvSpPr txBox="1">
            <a:spLocks noChangeArrowheads="1"/>
          </p:cNvSpPr>
          <p:nvPr/>
        </p:nvSpPr>
        <p:spPr bwMode="auto">
          <a:xfrm>
            <a:off x="2913063" y="460851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834606" name="Rectangle 46"/>
          <p:cNvSpPr>
            <a:spLocks noChangeArrowheads="1"/>
          </p:cNvSpPr>
          <p:nvPr/>
        </p:nvSpPr>
        <p:spPr bwMode="auto">
          <a:xfrm>
            <a:off x="3462338" y="4564063"/>
            <a:ext cx="728662" cy="6127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607" name="Rectangle 47"/>
          <p:cNvSpPr>
            <a:spLocks noChangeArrowheads="1"/>
          </p:cNvSpPr>
          <p:nvPr/>
        </p:nvSpPr>
        <p:spPr bwMode="auto">
          <a:xfrm>
            <a:off x="3502025" y="4945063"/>
            <a:ext cx="306388" cy="184150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608" name="Rectangle 48"/>
          <p:cNvSpPr>
            <a:spLocks noChangeArrowheads="1"/>
          </p:cNvSpPr>
          <p:nvPr/>
        </p:nvSpPr>
        <p:spPr bwMode="auto">
          <a:xfrm>
            <a:off x="3846513" y="4945063"/>
            <a:ext cx="306387" cy="184150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609" name="Text Box 49"/>
          <p:cNvSpPr txBox="1">
            <a:spLocks noChangeArrowheads="1"/>
          </p:cNvSpPr>
          <p:nvPr/>
        </p:nvSpPr>
        <p:spPr bwMode="auto">
          <a:xfrm>
            <a:off x="3784600" y="4870450"/>
            <a:ext cx="50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34610" name="Text Box 50"/>
          <p:cNvSpPr txBox="1">
            <a:spLocks noChangeArrowheads="1"/>
          </p:cNvSpPr>
          <p:nvPr/>
        </p:nvSpPr>
        <p:spPr bwMode="auto">
          <a:xfrm>
            <a:off x="3429000" y="4864100"/>
            <a:ext cx="50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34611" name="Rectangle 51"/>
          <p:cNvSpPr>
            <a:spLocks noChangeArrowheads="1"/>
          </p:cNvSpPr>
          <p:nvPr/>
        </p:nvSpPr>
        <p:spPr bwMode="auto">
          <a:xfrm>
            <a:off x="3736975" y="4646613"/>
            <a:ext cx="250825" cy="2349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834612" name="Line 52"/>
          <p:cNvSpPr>
            <a:spLocks noChangeShapeType="1"/>
          </p:cNvSpPr>
          <p:nvPr/>
        </p:nvSpPr>
        <p:spPr bwMode="auto">
          <a:xfrm flipH="1">
            <a:off x="3117850" y="4259263"/>
            <a:ext cx="123825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613" name="Line 53"/>
          <p:cNvSpPr>
            <a:spLocks noChangeShapeType="1"/>
          </p:cNvSpPr>
          <p:nvPr/>
        </p:nvSpPr>
        <p:spPr bwMode="auto">
          <a:xfrm>
            <a:off x="3609975" y="4243388"/>
            <a:ext cx="168275" cy="379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614" name="Line 54"/>
          <p:cNvSpPr>
            <a:spLocks noChangeShapeType="1"/>
          </p:cNvSpPr>
          <p:nvPr/>
        </p:nvSpPr>
        <p:spPr bwMode="auto">
          <a:xfrm flipH="1">
            <a:off x="595313" y="5089525"/>
            <a:ext cx="123825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615" name="Rectangle 55"/>
          <p:cNvSpPr>
            <a:spLocks noChangeArrowheads="1"/>
          </p:cNvSpPr>
          <p:nvPr/>
        </p:nvSpPr>
        <p:spPr bwMode="auto">
          <a:xfrm>
            <a:off x="160338" y="5441950"/>
            <a:ext cx="727075" cy="6127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616" name="Rectangle 56"/>
          <p:cNvSpPr>
            <a:spLocks noChangeArrowheads="1"/>
          </p:cNvSpPr>
          <p:nvPr/>
        </p:nvSpPr>
        <p:spPr bwMode="auto">
          <a:xfrm>
            <a:off x="198438" y="5810250"/>
            <a:ext cx="306387" cy="184150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617" name="Rectangle 57"/>
          <p:cNvSpPr>
            <a:spLocks noChangeArrowheads="1"/>
          </p:cNvSpPr>
          <p:nvPr/>
        </p:nvSpPr>
        <p:spPr bwMode="auto">
          <a:xfrm>
            <a:off x="544513" y="5810250"/>
            <a:ext cx="306387" cy="184150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618" name="Text Box 58"/>
          <p:cNvSpPr txBox="1">
            <a:spLocks noChangeArrowheads="1"/>
          </p:cNvSpPr>
          <p:nvPr/>
        </p:nvSpPr>
        <p:spPr bwMode="auto">
          <a:xfrm>
            <a:off x="474663" y="5756275"/>
            <a:ext cx="50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34619" name="Text Box 59"/>
          <p:cNvSpPr txBox="1">
            <a:spLocks noChangeArrowheads="1"/>
          </p:cNvSpPr>
          <p:nvPr/>
        </p:nvSpPr>
        <p:spPr bwMode="auto">
          <a:xfrm>
            <a:off x="106363" y="5759450"/>
            <a:ext cx="50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34620" name="Rectangle 60"/>
          <p:cNvSpPr>
            <a:spLocks noChangeArrowheads="1"/>
          </p:cNvSpPr>
          <p:nvPr/>
        </p:nvSpPr>
        <p:spPr bwMode="auto">
          <a:xfrm>
            <a:off x="434975" y="5524500"/>
            <a:ext cx="249238" cy="2349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834621" name="Rectangle 61"/>
          <p:cNvSpPr>
            <a:spLocks noChangeArrowheads="1"/>
          </p:cNvSpPr>
          <p:nvPr/>
        </p:nvSpPr>
        <p:spPr bwMode="auto">
          <a:xfrm>
            <a:off x="434975" y="5524500"/>
            <a:ext cx="249238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834622" name="Text Box 62"/>
          <p:cNvSpPr txBox="1">
            <a:spLocks noChangeArrowheads="1"/>
          </p:cNvSpPr>
          <p:nvPr/>
        </p:nvSpPr>
        <p:spPr bwMode="auto">
          <a:xfrm>
            <a:off x="2203450" y="3040063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6600CC"/>
                </a:solidFill>
              </a:rPr>
              <a:t>12</a:t>
            </a:r>
          </a:p>
        </p:txBody>
      </p:sp>
      <p:sp>
        <p:nvSpPr>
          <p:cNvPr id="834623" name="Text Box 63"/>
          <p:cNvSpPr txBox="1">
            <a:spLocks noChangeArrowheads="1"/>
          </p:cNvSpPr>
          <p:nvPr/>
        </p:nvSpPr>
        <p:spPr bwMode="auto">
          <a:xfrm>
            <a:off x="806450" y="461168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834626" name="Text Box 66"/>
          <p:cNvSpPr txBox="1">
            <a:spLocks noChangeArrowheads="1"/>
          </p:cNvSpPr>
          <p:nvPr/>
        </p:nvSpPr>
        <p:spPr bwMode="auto">
          <a:xfrm>
            <a:off x="787400" y="857250"/>
            <a:ext cx="3708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 what if we just copy our nodes a level at a time into an </a:t>
            </a:r>
            <a:r>
              <a:rPr lang="en-US">
                <a:solidFill>
                  <a:srgbClr val="6600CC"/>
                </a:solidFill>
              </a:rPr>
              <a:t>array</a:t>
            </a:r>
            <a:r>
              <a:rPr lang="en-US">
                <a:solidFill>
                  <a:schemeClr val="tx1"/>
                </a:solidFill>
              </a:rPr>
              <a:t>???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34654" name="Text Box 94"/>
          <p:cNvSpPr txBox="1">
            <a:spLocks noChangeArrowheads="1"/>
          </p:cNvSpPr>
          <p:nvPr/>
        </p:nvSpPr>
        <p:spPr bwMode="auto">
          <a:xfrm>
            <a:off x="2206625" y="3036888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6600CC"/>
                </a:solidFill>
              </a:rPr>
              <a:t>12</a:t>
            </a:r>
          </a:p>
        </p:txBody>
      </p:sp>
      <p:sp>
        <p:nvSpPr>
          <p:cNvPr id="834655" name="Text Box 95"/>
          <p:cNvSpPr txBox="1">
            <a:spLocks noChangeArrowheads="1"/>
          </p:cNvSpPr>
          <p:nvPr/>
        </p:nvSpPr>
        <p:spPr bwMode="auto">
          <a:xfrm>
            <a:off x="3244850" y="384175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006666"/>
                </a:solidFill>
              </a:rPr>
              <a:t>10</a:t>
            </a:r>
          </a:p>
        </p:txBody>
      </p:sp>
      <p:sp>
        <p:nvSpPr>
          <p:cNvPr id="834656" name="Text Box 96"/>
          <p:cNvSpPr txBox="1">
            <a:spLocks noChangeArrowheads="1"/>
          </p:cNvSpPr>
          <p:nvPr/>
        </p:nvSpPr>
        <p:spPr bwMode="auto">
          <a:xfrm>
            <a:off x="806450" y="46164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834657" name="Text Box 97"/>
          <p:cNvSpPr txBox="1">
            <a:spLocks noChangeArrowheads="1"/>
          </p:cNvSpPr>
          <p:nvPr/>
        </p:nvSpPr>
        <p:spPr bwMode="auto">
          <a:xfrm>
            <a:off x="1635125" y="46101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834658" name="Text Box 98"/>
          <p:cNvSpPr txBox="1">
            <a:spLocks noChangeArrowheads="1"/>
          </p:cNvSpPr>
          <p:nvPr/>
        </p:nvSpPr>
        <p:spPr bwMode="auto">
          <a:xfrm>
            <a:off x="2917825" y="46101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834659" name="Text Box 99"/>
          <p:cNvSpPr txBox="1">
            <a:spLocks noChangeArrowheads="1"/>
          </p:cNvSpPr>
          <p:nvPr/>
        </p:nvSpPr>
        <p:spPr bwMode="auto">
          <a:xfrm>
            <a:off x="3705225" y="46037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834660" name="Text Box 100"/>
          <p:cNvSpPr txBox="1">
            <a:spLocks noChangeArrowheads="1"/>
          </p:cNvSpPr>
          <p:nvPr/>
        </p:nvSpPr>
        <p:spPr bwMode="auto">
          <a:xfrm>
            <a:off x="406400" y="54800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834662" name="Text Box 102"/>
          <p:cNvSpPr txBox="1">
            <a:spLocks noChangeArrowheads="1"/>
          </p:cNvSpPr>
          <p:nvPr/>
        </p:nvSpPr>
        <p:spPr bwMode="auto">
          <a:xfrm>
            <a:off x="3349625" y="5418138"/>
            <a:ext cx="3140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see, we can put our </a:t>
            </a:r>
            <a:r>
              <a:rPr lang="en-US">
                <a:solidFill>
                  <a:srgbClr val="6600CC"/>
                </a:solidFill>
              </a:rPr>
              <a:t>root node</a:t>
            </a:r>
            <a:r>
              <a:rPr lang="en-US"/>
              <a:t> value in </a:t>
            </a:r>
            <a:r>
              <a:rPr lang="en-US">
                <a:solidFill>
                  <a:srgbClr val="6600CC"/>
                </a:solidFill>
              </a:rPr>
              <a:t>heap[</a:t>
            </a:r>
            <a:r>
              <a:rPr lang="en-US">
                <a:solidFill>
                  <a:srgbClr val="FF3300"/>
                </a:solidFill>
              </a:rPr>
              <a:t>0</a:t>
            </a:r>
            <a:r>
              <a:rPr lang="en-US">
                <a:solidFill>
                  <a:srgbClr val="6600CC"/>
                </a:solidFill>
              </a:rPr>
              <a:t>]</a:t>
            </a:r>
          </a:p>
        </p:txBody>
      </p:sp>
      <p:sp>
        <p:nvSpPr>
          <p:cNvPr id="834663" name="Text Box 103"/>
          <p:cNvSpPr txBox="1">
            <a:spLocks noChangeArrowheads="1"/>
          </p:cNvSpPr>
          <p:nvPr/>
        </p:nvSpPr>
        <p:spPr bwMode="auto">
          <a:xfrm>
            <a:off x="3362325" y="5257800"/>
            <a:ext cx="31400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we can put the next two nodes’ values into the next two available slots…</a:t>
            </a:r>
            <a:endParaRPr lang="en-US">
              <a:solidFill>
                <a:srgbClr val="6600CC"/>
              </a:solidFill>
            </a:endParaRPr>
          </a:p>
        </p:txBody>
      </p:sp>
      <p:sp>
        <p:nvSpPr>
          <p:cNvPr id="834664" name="Text Box 104"/>
          <p:cNvSpPr txBox="1">
            <a:spLocks noChangeArrowheads="1"/>
          </p:cNvSpPr>
          <p:nvPr/>
        </p:nvSpPr>
        <p:spPr bwMode="auto">
          <a:xfrm>
            <a:off x="3514725" y="5410200"/>
            <a:ext cx="3140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then the next four values in the next four slots…</a:t>
            </a:r>
            <a:endParaRPr lang="en-US">
              <a:solidFill>
                <a:srgbClr val="6600CC"/>
              </a:solidFill>
            </a:endParaRPr>
          </a:p>
        </p:txBody>
      </p:sp>
      <p:sp>
        <p:nvSpPr>
          <p:cNvPr id="834665" name="Rectangle 105"/>
          <p:cNvSpPr>
            <a:spLocks noChangeArrowheads="1"/>
          </p:cNvSpPr>
          <p:nvPr/>
        </p:nvSpPr>
        <p:spPr bwMode="auto">
          <a:xfrm>
            <a:off x="1155700" y="3848100"/>
            <a:ext cx="2508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rgbClr val="006666"/>
                </a:solidFill>
              </a:rPr>
              <a:t>7</a:t>
            </a:r>
          </a:p>
        </p:txBody>
      </p:sp>
      <p:sp>
        <p:nvSpPr>
          <p:cNvPr id="834666" name="Text Box 106"/>
          <p:cNvSpPr txBox="1">
            <a:spLocks noChangeArrowheads="1"/>
          </p:cNvSpPr>
          <p:nvPr/>
        </p:nvSpPr>
        <p:spPr bwMode="auto">
          <a:xfrm>
            <a:off x="3505200" y="5334000"/>
            <a:ext cx="350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so on…</a:t>
            </a:r>
            <a:endParaRPr lang="en-US">
              <a:solidFill>
                <a:srgbClr val="6600CC"/>
              </a:solidFill>
            </a:endParaRPr>
          </a:p>
        </p:txBody>
      </p:sp>
      <p:grpSp>
        <p:nvGrpSpPr>
          <p:cNvPr id="834669" name="Group 109"/>
          <p:cNvGrpSpPr>
            <a:grpSpLocks/>
          </p:cNvGrpSpPr>
          <p:nvPr/>
        </p:nvGrpSpPr>
        <p:grpSpPr bwMode="auto">
          <a:xfrm>
            <a:off x="7305675" y="279400"/>
            <a:ext cx="1533525" cy="787400"/>
            <a:chOff x="4602" y="176"/>
            <a:chExt cx="966" cy="496"/>
          </a:xfrm>
        </p:grpSpPr>
        <p:sp>
          <p:nvSpPr>
            <p:cNvPr id="834667" name="Rectangle 107"/>
            <p:cNvSpPr>
              <a:spLocks noChangeArrowheads="1"/>
            </p:cNvSpPr>
            <p:nvPr/>
          </p:nvSpPr>
          <p:spPr bwMode="auto">
            <a:xfrm>
              <a:off x="4602" y="176"/>
              <a:ext cx="9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int count;</a:t>
              </a:r>
            </a:p>
          </p:txBody>
        </p:sp>
        <p:sp>
          <p:nvSpPr>
            <p:cNvPr id="834668" name="Rectangle 108"/>
            <p:cNvSpPr>
              <a:spLocks noChangeArrowheads="1"/>
            </p:cNvSpPr>
            <p:nvPr/>
          </p:nvSpPr>
          <p:spPr bwMode="auto">
            <a:xfrm>
              <a:off x="4896" y="432"/>
              <a:ext cx="624" cy="240"/>
            </a:xfrm>
            <a:prstGeom prst="rect">
              <a:avLst/>
            </a:prstGeom>
            <a:solidFill>
              <a:srgbClr val="FFE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4671" name="Text Box 111"/>
          <p:cNvSpPr txBox="1">
            <a:spLocks noChangeArrowheads="1"/>
          </p:cNvSpPr>
          <p:nvPr/>
        </p:nvSpPr>
        <p:spPr bwMode="auto">
          <a:xfrm>
            <a:off x="2997200" y="5486400"/>
            <a:ext cx="4168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Finally, let’s use a simple </a:t>
            </a:r>
            <a:r>
              <a:rPr lang="en-US">
                <a:solidFill>
                  <a:srgbClr val="6600CC"/>
                </a:solidFill>
              </a:rPr>
              <a:t>int </a:t>
            </a:r>
            <a:r>
              <a:rPr lang="en-US"/>
              <a:t>variable to track how many items are in our heap!</a:t>
            </a:r>
            <a:endParaRPr lang="en-US">
              <a:solidFill>
                <a:srgbClr val="6600CC"/>
              </a:solidFill>
            </a:endParaRPr>
          </a:p>
        </p:txBody>
      </p:sp>
      <p:sp>
        <p:nvSpPr>
          <p:cNvPr id="834672" name="Text Box 112"/>
          <p:cNvSpPr txBox="1">
            <a:spLocks noChangeArrowheads="1"/>
          </p:cNvSpPr>
          <p:nvPr/>
        </p:nvSpPr>
        <p:spPr bwMode="auto">
          <a:xfrm>
            <a:off x="8112125" y="6556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8</a:t>
            </a:r>
          </a:p>
        </p:txBody>
      </p:sp>
      <p:sp>
        <p:nvSpPr>
          <p:cNvPr id="834673" name="Text Box 113"/>
          <p:cNvSpPr txBox="1">
            <a:spLocks noChangeArrowheads="1"/>
          </p:cNvSpPr>
          <p:nvPr/>
        </p:nvSpPr>
        <p:spPr bwMode="auto">
          <a:xfrm>
            <a:off x="889000" y="4876800"/>
            <a:ext cx="50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34674" name="Text Box 114"/>
          <p:cNvSpPr txBox="1">
            <a:spLocks noChangeArrowheads="1"/>
          </p:cNvSpPr>
          <p:nvPr/>
        </p:nvSpPr>
        <p:spPr bwMode="auto">
          <a:xfrm>
            <a:off x="1371600" y="5181600"/>
            <a:ext cx="59467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So the array to the right now logically represents the tree on the left!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And if we use the array, there’s no need to use a node-based tree!</a:t>
            </a:r>
          </a:p>
        </p:txBody>
      </p:sp>
      <p:sp>
        <p:nvSpPr>
          <p:cNvPr id="834675" name="Text Box 115"/>
          <p:cNvSpPr txBox="1">
            <a:spLocks noChangeArrowheads="1"/>
          </p:cNvSpPr>
          <p:nvPr/>
        </p:nvSpPr>
        <p:spPr bwMode="auto">
          <a:xfrm>
            <a:off x="1295400" y="1371600"/>
            <a:ext cx="208915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00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4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4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L 0.64306 -0.1981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346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53" y="-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34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34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0.76389 -0.2648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345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4" y="-1324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L 0.52777 -0.2222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346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89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34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34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81481E-6 L 0.79723 -0.2870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34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61" y="-1435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22222E-6 L 0.70694 -0.2370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345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347" y="-1185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57084 -0.1907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346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42" y="-953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33333E-6 L 0.48611 -0.1425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8346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06" y="-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34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34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0.84306 -0.2222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8346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53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834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34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08472 -1.11111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8345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834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834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834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834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834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62" grpId="0"/>
      <p:bldP spid="834598" grpId="0"/>
      <p:bldP spid="834599" grpId="0"/>
      <p:bldP spid="834626" grpId="0"/>
      <p:bldP spid="834654" grpId="0"/>
      <p:bldP spid="834655" grpId="0"/>
      <p:bldP spid="834656" grpId="0"/>
      <p:bldP spid="834658" grpId="0"/>
      <p:bldP spid="834659" grpId="0"/>
      <p:bldP spid="834660" grpId="0"/>
      <p:bldP spid="834662" grpId="0"/>
      <p:bldP spid="834662" grpId="1"/>
      <p:bldP spid="834663" grpId="0"/>
      <p:bldP spid="834663" grpId="1"/>
      <p:bldP spid="834664" grpId="0"/>
      <p:bldP spid="834664" grpId="1"/>
      <p:bldP spid="834666" grpId="0"/>
      <p:bldP spid="834666" grpId="1"/>
      <p:bldP spid="834671" grpId="0"/>
      <p:bldP spid="834671" grpId="1"/>
      <p:bldP spid="834672" grpId="0"/>
      <p:bldP spid="834674" grpId="0"/>
      <p:bldP spid="834674" grpId="1"/>
      <p:bldP spid="8346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3545-4D6E-4567-BCC4-51948651AC00}" type="slidenum">
              <a:rPr lang="en-US"/>
              <a:pPr/>
              <a:t>21</a:t>
            </a:fld>
            <a:endParaRPr lang="en-US"/>
          </a:p>
        </p:txBody>
      </p:sp>
      <p:grpSp>
        <p:nvGrpSpPr>
          <p:cNvPr id="836725" name="Group 117"/>
          <p:cNvGrpSpPr>
            <a:grpSpLocks/>
          </p:cNvGrpSpPr>
          <p:nvPr/>
        </p:nvGrpSpPr>
        <p:grpSpPr bwMode="auto">
          <a:xfrm>
            <a:off x="106363" y="2963863"/>
            <a:ext cx="4186237" cy="3132137"/>
            <a:chOff x="67" y="1867"/>
            <a:chExt cx="2637" cy="1973"/>
          </a:xfrm>
        </p:grpSpPr>
        <p:sp>
          <p:nvSpPr>
            <p:cNvPr id="836633" name="Rectangle 25"/>
            <p:cNvSpPr>
              <a:spLocks noChangeArrowheads="1"/>
            </p:cNvSpPr>
            <p:nvPr/>
          </p:nvSpPr>
          <p:spPr bwMode="auto">
            <a:xfrm>
              <a:off x="363" y="2887"/>
              <a:ext cx="458" cy="3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34" name="Rectangle 26"/>
            <p:cNvSpPr>
              <a:spLocks noChangeArrowheads="1"/>
            </p:cNvSpPr>
            <p:nvPr/>
          </p:nvSpPr>
          <p:spPr bwMode="auto">
            <a:xfrm>
              <a:off x="387" y="3117"/>
              <a:ext cx="193" cy="115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35" name="Rectangle 27"/>
            <p:cNvSpPr>
              <a:spLocks noChangeArrowheads="1"/>
            </p:cNvSpPr>
            <p:nvPr/>
          </p:nvSpPr>
          <p:spPr bwMode="auto">
            <a:xfrm>
              <a:off x="604" y="3117"/>
              <a:ext cx="193" cy="115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43" name="Rectangle 35"/>
            <p:cNvSpPr>
              <a:spLocks noChangeArrowheads="1"/>
            </p:cNvSpPr>
            <p:nvPr/>
          </p:nvSpPr>
          <p:spPr bwMode="auto">
            <a:xfrm>
              <a:off x="1242" y="1867"/>
              <a:ext cx="459" cy="3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44" name="Rectangle 36"/>
            <p:cNvSpPr>
              <a:spLocks noChangeArrowheads="1"/>
            </p:cNvSpPr>
            <p:nvPr/>
          </p:nvSpPr>
          <p:spPr bwMode="auto">
            <a:xfrm>
              <a:off x="1267" y="2097"/>
              <a:ext cx="193" cy="114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45" name="Rectangle 37"/>
            <p:cNvSpPr>
              <a:spLocks noChangeArrowheads="1"/>
            </p:cNvSpPr>
            <p:nvPr/>
          </p:nvSpPr>
          <p:spPr bwMode="auto">
            <a:xfrm>
              <a:off x="1483" y="2097"/>
              <a:ext cx="193" cy="114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46" name="Text Box 38"/>
            <p:cNvSpPr txBox="1">
              <a:spLocks noChangeArrowheads="1"/>
            </p:cNvSpPr>
            <p:nvPr/>
          </p:nvSpPr>
          <p:spPr bwMode="auto">
            <a:xfrm>
              <a:off x="1448" y="2077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600">
                <a:solidFill>
                  <a:srgbClr val="FFFFCC"/>
                </a:solidFill>
              </a:endParaRPr>
            </a:p>
          </p:txBody>
        </p:sp>
        <p:sp>
          <p:nvSpPr>
            <p:cNvPr id="836647" name="Text Box 39"/>
            <p:cNvSpPr txBox="1">
              <a:spLocks noChangeArrowheads="1"/>
            </p:cNvSpPr>
            <p:nvPr/>
          </p:nvSpPr>
          <p:spPr bwMode="auto">
            <a:xfrm>
              <a:off x="1241" y="2081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600">
                <a:solidFill>
                  <a:srgbClr val="FFFFCC"/>
                </a:solidFill>
              </a:endParaRPr>
            </a:p>
          </p:txBody>
        </p:sp>
        <p:sp>
          <p:nvSpPr>
            <p:cNvPr id="836648" name="Rectangle 40"/>
            <p:cNvSpPr>
              <a:spLocks noChangeArrowheads="1"/>
            </p:cNvSpPr>
            <p:nvPr/>
          </p:nvSpPr>
          <p:spPr bwMode="auto">
            <a:xfrm>
              <a:off x="567" y="2369"/>
              <a:ext cx="459" cy="3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49" name="Rectangle 41"/>
            <p:cNvSpPr>
              <a:spLocks noChangeArrowheads="1"/>
            </p:cNvSpPr>
            <p:nvPr/>
          </p:nvSpPr>
          <p:spPr bwMode="auto">
            <a:xfrm>
              <a:off x="592" y="2599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50" name="Rectangle 42"/>
            <p:cNvSpPr>
              <a:spLocks noChangeArrowheads="1"/>
            </p:cNvSpPr>
            <p:nvPr/>
          </p:nvSpPr>
          <p:spPr bwMode="auto">
            <a:xfrm>
              <a:off x="808" y="2599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51" name="Line 43"/>
            <p:cNvSpPr>
              <a:spLocks noChangeShapeType="1"/>
            </p:cNvSpPr>
            <p:nvPr/>
          </p:nvSpPr>
          <p:spPr bwMode="auto">
            <a:xfrm flipH="1">
              <a:off x="908" y="2143"/>
              <a:ext cx="383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52" name="Rectangle 44"/>
            <p:cNvSpPr>
              <a:spLocks noChangeArrowheads="1"/>
            </p:cNvSpPr>
            <p:nvPr/>
          </p:nvSpPr>
          <p:spPr bwMode="auto">
            <a:xfrm>
              <a:off x="1929" y="2364"/>
              <a:ext cx="459" cy="38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53" name="Rectangle 45"/>
            <p:cNvSpPr>
              <a:spLocks noChangeArrowheads="1"/>
            </p:cNvSpPr>
            <p:nvPr/>
          </p:nvSpPr>
          <p:spPr bwMode="auto">
            <a:xfrm>
              <a:off x="1954" y="2596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54" name="Rectangle 46"/>
            <p:cNvSpPr>
              <a:spLocks noChangeArrowheads="1"/>
            </p:cNvSpPr>
            <p:nvPr/>
          </p:nvSpPr>
          <p:spPr bwMode="auto">
            <a:xfrm>
              <a:off x="2171" y="2596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55" name="Text Box 47"/>
            <p:cNvSpPr txBox="1">
              <a:spLocks noChangeArrowheads="1"/>
            </p:cNvSpPr>
            <p:nvPr/>
          </p:nvSpPr>
          <p:spPr bwMode="auto">
            <a:xfrm>
              <a:off x="2045" y="2421"/>
              <a:ext cx="2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006666"/>
                  </a:solidFill>
                </a:rPr>
                <a:t>10</a:t>
              </a:r>
            </a:p>
          </p:txBody>
        </p:sp>
        <p:sp>
          <p:nvSpPr>
            <p:cNvPr id="836656" name="Rectangle 48"/>
            <p:cNvSpPr>
              <a:spLocks noChangeArrowheads="1"/>
            </p:cNvSpPr>
            <p:nvPr/>
          </p:nvSpPr>
          <p:spPr bwMode="auto">
            <a:xfrm>
              <a:off x="1500" y="2104"/>
              <a:ext cx="162" cy="10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57" name="Line 49"/>
            <p:cNvSpPr>
              <a:spLocks noChangeShapeType="1"/>
            </p:cNvSpPr>
            <p:nvPr/>
          </p:nvSpPr>
          <p:spPr bwMode="auto">
            <a:xfrm>
              <a:off x="1631" y="2170"/>
              <a:ext cx="356" cy="2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58" name="Rectangle 50"/>
            <p:cNvSpPr>
              <a:spLocks noChangeArrowheads="1"/>
            </p:cNvSpPr>
            <p:nvPr/>
          </p:nvSpPr>
          <p:spPr bwMode="auto">
            <a:xfrm>
              <a:off x="600" y="2607"/>
              <a:ext cx="182" cy="108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59" name="Line 51"/>
            <p:cNvSpPr>
              <a:spLocks noChangeShapeType="1"/>
            </p:cNvSpPr>
            <p:nvPr/>
          </p:nvSpPr>
          <p:spPr bwMode="auto">
            <a:xfrm flipH="1">
              <a:off x="614" y="2661"/>
              <a:ext cx="78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60" name="Rectangle 52"/>
            <p:cNvSpPr>
              <a:spLocks noChangeArrowheads="1"/>
            </p:cNvSpPr>
            <p:nvPr/>
          </p:nvSpPr>
          <p:spPr bwMode="auto">
            <a:xfrm>
              <a:off x="876" y="2883"/>
              <a:ext cx="458" cy="38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61" name="Rectangle 53"/>
            <p:cNvSpPr>
              <a:spLocks noChangeArrowheads="1"/>
            </p:cNvSpPr>
            <p:nvPr/>
          </p:nvSpPr>
          <p:spPr bwMode="auto">
            <a:xfrm>
              <a:off x="888" y="3124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62" name="Rectangle 54"/>
            <p:cNvSpPr>
              <a:spLocks noChangeArrowheads="1"/>
            </p:cNvSpPr>
            <p:nvPr/>
          </p:nvSpPr>
          <p:spPr bwMode="auto">
            <a:xfrm>
              <a:off x="1106" y="3124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63" name="Text Box 55"/>
            <p:cNvSpPr txBox="1">
              <a:spLocks noChangeArrowheads="1"/>
            </p:cNvSpPr>
            <p:nvPr/>
          </p:nvSpPr>
          <p:spPr bwMode="auto">
            <a:xfrm>
              <a:off x="1072" y="3092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36664" name="Text Box 56"/>
            <p:cNvSpPr txBox="1">
              <a:spLocks noChangeArrowheads="1"/>
            </p:cNvSpPr>
            <p:nvPr/>
          </p:nvSpPr>
          <p:spPr bwMode="auto">
            <a:xfrm>
              <a:off x="840" y="3088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36665" name="Line 57"/>
            <p:cNvSpPr>
              <a:spLocks noChangeShapeType="1"/>
            </p:cNvSpPr>
            <p:nvPr/>
          </p:nvSpPr>
          <p:spPr bwMode="auto">
            <a:xfrm>
              <a:off x="929" y="2651"/>
              <a:ext cx="107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66" name="Rectangle 58"/>
            <p:cNvSpPr>
              <a:spLocks noChangeArrowheads="1"/>
            </p:cNvSpPr>
            <p:nvPr/>
          </p:nvSpPr>
          <p:spPr bwMode="auto">
            <a:xfrm>
              <a:off x="1049" y="2935"/>
              <a:ext cx="157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36667" name="Rectangle 59"/>
            <p:cNvSpPr>
              <a:spLocks noChangeArrowheads="1"/>
            </p:cNvSpPr>
            <p:nvPr/>
          </p:nvSpPr>
          <p:spPr bwMode="auto">
            <a:xfrm>
              <a:off x="728" y="2422"/>
              <a:ext cx="158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solidFill>
                    <a:srgbClr val="006666"/>
                  </a:solidFill>
                </a:rPr>
                <a:t>7</a:t>
              </a:r>
            </a:p>
          </p:txBody>
        </p:sp>
        <p:sp>
          <p:nvSpPr>
            <p:cNvPr id="836668" name="Rectangle 60"/>
            <p:cNvSpPr>
              <a:spLocks noChangeArrowheads="1"/>
            </p:cNvSpPr>
            <p:nvPr/>
          </p:nvSpPr>
          <p:spPr bwMode="auto">
            <a:xfrm>
              <a:off x="1674" y="2879"/>
              <a:ext cx="458" cy="3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69" name="Rectangle 61"/>
            <p:cNvSpPr>
              <a:spLocks noChangeArrowheads="1"/>
            </p:cNvSpPr>
            <p:nvPr/>
          </p:nvSpPr>
          <p:spPr bwMode="auto">
            <a:xfrm>
              <a:off x="1698" y="3109"/>
              <a:ext cx="193" cy="115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70" name="Rectangle 62"/>
            <p:cNvSpPr>
              <a:spLocks noChangeArrowheads="1"/>
            </p:cNvSpPr>
            <p:nvPr/>
          </p:nvSpPr>
          <p:spPr bwMode="auto">
            <a:xfrm>
              <a:off x="1915" y="3109"/>
              <a:ext cx="193" cy="115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71" name="Text Box 63"/>
            <p:cNvSpPr txBox="1">
              <a:spLocks noChangeArrowheads="1"/>
            </p:cNvSpPr>
            <p:nvPr/>
          </p:nvSpPr>
          <p:spPr bwMode="auto">
            <a:xfrm>
              <a:off x="1872" y="3072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36672" name="Text Box 64"/>
            <p:cNvSpPr txBox="1">
              <a:spLocks noChangeArrowheads="1"/>
            </p:cNvSpPr>
            <p:nvPr/>
          </p:nvSpPr>
          <p:spPr bwMode="auto">
            <a:xfrm>
              <a:off x="1656" y="3064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36673" name="Text Box 65"/>
            <p:cNvSpPr txBox="1">
              <a:spLocks noChangeArrowheads="1"/>
            </p:cNvSpPr>
            <p:nvPr/>
          </p:nvSpPr>
          <p:spPr bwMode="auto">
            <a:xfrm>
              <a:off x="1835" y="2903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836674" name="Rectangle 66"/>
            <p:cNvSpPr>
              <a:spLocks noChangeArrowheads="1"/>
            </p:cNvSpPr>
            <p:nvPr/>
          </p:nvSpPr>
          <p:spPr bwMode="auto">
            <a:xfrm>
              <a:off x="2181" y="2875"/>
              <a:ext cx="459" cy="38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75" name="Rectangle 67"/>
            <p:cNvSpPr>
              <a:spLocks noChangeArrowheads="1"/>
            </p:cNvSpPr>
            <p:nvPr/>
          </p:nvSpPr>
          <p:spPr bwMode="auto">
            <a:xfrm>
              <a:off x="2206" y="3115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76" name="Rectangle 68"/>
            <p:cNvSpPr>
              <a:spLocks noChangeArrowheads="1"/>
            </p:cNvSpPr>
            <p:nvPr/>
          </p:nvSpPr>
          <p:spPr bwMode="auto">
            <a:xfrm>
              <a:off x="2423" y="3115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77" name="Text Box 69"/>
            <p:cNvSpPr txBox="1">
              <a:spLocks noChangeArrowheads="1"/>
            </p:cNvSpPr>
            <p:nvPr/>
          </p:nvSpPr>
          <p:spPr bwMode="auto">
            <a:xfrm>
              <a:off x="2384" y="3068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36678" name="Text Box 70"/>
            <p:cNvSpPr txBox="1">
              <a:spLocks noChangeArrowheads="1"/>
            </p:cNvSpPr>
            <p:nvPr/>
          </p:nvSpPr>
          <p:spPr bwMode="auto">
            <a:xfrm>
              <a:off x="2160" y="3064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36679" name="Rectangle 71"/>
            <p:cNvSpPr>
              <a:spLocks noChangeArrowheads="1"/>
            </p:cNvSpPr>
            <p:nvPr/>
          </p:nvSpPr>
          <p:spPr bwMode="auto">
            <a:xfrm>
              <a:off x="2354" y="2927"/>
              <a:ext cx="158" cy="14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836680" name="Line 72"/>
            <p:cNvSpPr>
              <a:spLocks noChangeShapeType="1"/>
            </p:cNvSpPr>
            <p:nvPr/>
          </p:nvSpPr>
          <p:spPr bwMode="auto">
            <a:xfrm flipH="1">
              <a:off x="1964" y="2683"/>
              <a:ext cx="78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81" name="Line 73"/>
            <p:cNvSpPr>
              <a:spLocks noChangeShapeType="1"/>
            </p:cNvSpPr>
            <p:nvPr/>
          </p:nvSpPr>
          <p:spPr bwMode="auto">
            <a:xfrm>
              <a:off x="2274" y="2673"/>
              <a:ext cx="106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82" name="Line 74"/>
            <p:cNvSpPr>
              <a:spLocks noChangeShapeType="1"/>
            </p:cNvSpPr>
            <p:nvPr/>
          </p:nvSpPr>
          <p:spPr bwMode="auto">
            <a:xfrm flipH="1">
              <a:off x="375" y="3206"/>
              <a:ext cx="78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83" name="Rectangle 75"/>
            <p:cNvSpPr>
              <a:spLocks noChangeArrowheads="1"/>
            </p:cNvSpPr>
            <p:nvPr/>
          </p:nvSpPr>
          <p:spPr bwMode="auto">
            <a:xfrm>
              <a:off x="101" y="3428"/>
              <a:ext cx="458" cy="38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84" name="Rectangle 76"/>
            <p:cNvSpPr>
              <a:spLocks noChangeArrowheads="1"/>
            </p:cNvSpPr>
            <p:nvPr/>
          </p:nvSpPr>
          <p:spPr bwMode="auto">
            <a:xfrm>
              <a:off x="125" y="3660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85" name="Rectangle 77"/>
            <p:cNvSpPr>
              <a:spLocks noChangeArrowheads="1"/>
            </p:cNvSpPr>
            <p:nvPr/>
          </p:nvSpPr>
          <p:spPr bwMode="auto">
            <a:xfrm>
              <a:off x="343" y="3660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86" name="Text Box 78"/>
            <p:cNvSpPr txBox="1">
              <a:spLocks noChangeArrowheads="1"/>
            </p:cNvSpPr>
            <p:nvPr/>
          </p:nvSpPr>
          <p:spPr bwMode="auto">
            <a:xfrm>
              <a:off x="299" y="3626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36687" name="Text Box 79"/>
            <p:cNvSpPr txBox="1">
              <a:spLocks noChangeArrowheads="1"/>
            </p:cNvSpPr>
            <p:nvPr/>
          </p:nvSpPr>
          <p:spPr bwMode="auto">
            <a:xfrm>
              <a:off x="67" y="3628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36688" name="Rectangle 80"/>
            <p:cNvSpPr>
              <a:spLocks noChangeArrowheads="1"/>
            </p:cNvSpPr>
            <p:nvPr/>
          </p:nvSpPr>
          <p:spPr bwMode="auto">
            <a:xfrm>
              <a:off x="274" y="3480"/>
              <a:ext cx="157" cy="14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36689" name="Rectangle 81"/>
            <p:cNvSpPr>
              <a:spLocks noChangeArrowheads="1"/>
            </p:cNvSpPr>
            <p:nvPr/>
          </p:nvSpPr>
          <p:spPr bwMode="auto">
            <a:xfrm>
              <a:off x="274" y="3480"/>
              <a:ext cx="157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836690" name="Text Box 82"/>
            <p:cNvSpPr txBox="1">
              <a:spLocks noChangeArrowheads="1"/>
            </p:cNvSpPr>
            <p:nvPr/>
          </p:nvSpPr>
          <p:spPr bwMode="auto">
            <a:xfrm>
              <a:off x="1388" y="1915"/>
              <a:ext cx="2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6600CC"/>
                  </a:solidFill>
                </a:rPr>
                <a:t>12</a:t>
              </a:r>
            </a:p>
          </p:txBody>
        </p:sp>
        <p:sp>
          <p:nvSpPr>
            <p:cNvPr id="836691" name="Text Box 83"/>
            <p:cNvSpPr txBox="1">
              <a:spLocks noChangeArrowheads="1"/>
            </p:cNvSpPr>
            <p:nvPr/>
          </p:nvSpPr>
          <p:spPr bwMode="auto">
            <a:xfrm>
              <a:off x="508" y="2905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836724" name="Text Box 116"/>
            <p:cNvSpPr txBox="1">
              <a:spLocks noChangeArrowheads="1"/>
            </p:cNvSpPr>
            <p:nvPr/>
          </p:nvSpPr>
          <p:spPr bwMode="auto">
            <a:xfrm>
              <a:off x="544" y="3088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836610" name="Group 2"/>
          <p:cNvGrpSpPr>
            <a:grpSpLocks/>
          </p:cNvGrpSpPr>
          <p:nvPr/>
        </p:nvGrpSpPr>
        <p:grpSpPr bwMode="auto">
          <a:xfrm>
            <a:off x="6534150" y="1168400"/>
            <a:ext cx="2338388" cy="5429250"/>
            <a:chOff x="4116" y="736"/>
            <a:chExt cx="1473" cy="3420"/>
          </a:xfrm>
        </p:grpSpPr>
        <p:sp>
          <p:nvSpPr>
            <p:cNvPr id="836611" name="Text Box 3"/>
            <p:cNvSpPr txBox="1">
              <a:spLocks noChangeArrowheads="1"/>
            </p:cNvSpPr>
            <p:nvPr/>
          </p:nvSpPr>
          <p:spPr bwMode="auto">
            <a:xfrm>
              <a:off x="4704" y="1042"/>
              <a:ext cx="269" cy="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  <a:p>
              <a:endParaRPr lang="en-US" sz="400"/>
            </a:p>
            <a:p>
              <a:r>
                <a:rPr lang="en-US" sz="1800"/>
                <a:t>1</a:t>
              </a:r>
            </a:p>
            <a:p>
              <a:endParaRPr lang="en-US" sz="400"/>
            </a:p>
            <a:p>
              <a:r>
                <a:rPr lang="en-US" sz="1800"/>
                <a:t>2</a:t>
              </a:r>
            </a:p>
            <a:p>
              <a:endParaRPr lang="en-US" sz="400"/>
            </a:p>
            <a:p>
              <a:r>
                <a:rPr lang="en-US" sz="1800"/>
                <a:t>3</a:t>
              </a:r>
            </a:p>
            <a:p>
              <a:endParaRPr lang="en-US" sz="400"/>
            </a:p>
            <a:p>
              <a:r>
                <a:rPr lang="en-US" sz="1800"/>
                <a:t>4</a:t>
              </a:r>
            </a:p>
            <a:p>
              <a:endParaRPr lang="en-US" sz="400"/>
            </a:p>
            <a:p>
              <a:r>
                <a:rPr lang="en-US" sz="1800"/>
                <a:t>5</a:t>
              </a:r>
            </a:p>
            <a:p>
              <a:endParaRPr lang="en-US" sz="400"/>
            </a:p>
            <a:p>
              <a:r>
                <a:rPr lang="en-US" sz="1800"/>
                <a:t>6</a:t>
              </a:r>
            </a:p>
            <a:p>
              <a:endParaRPr lang="en-US" sz="400"/>
            </a:p>
            <a:p>
              <a:r>
                <a:rPr lang="en-US" sz="1800"/>
                <a:t>7</a:t>
              </a:r>
            </a:p>
            <a:p>
              <a:endParaRPr lang="en-US" sz="400"/>
            </a:p>
            <a:p>
              <a:r>
                <a:rPr lang="en-US" sz="1800"/>
                <a:t>8</a:t>
              </a:r>
            </a:p>
            <a:p>
              <a:endParaRPr lang="en-US" sz="300"/>
            </a:p>
            <a:p>
              <a:r>
                <a:rPr lang="en-US" sz="1800"/>
                <a:t>9</a:t>
              </a:r>
            </a:p>
            <a:p>
              <a:endParaRPr lang="en-US" sz="300"/>
            </a:p>
            <a:p>
              <a:r>
                <a:rPr lang="en-US" sz="1800"/>
                <a:t>10</a:t>
              </a:r>
              <a:endParaRPr lang="en-US" sz="400"/>
            </a:p>
            <a:p>
              <a:endParaRPr lang="en-US" sz="400"/>
            </a:p>
            <a:p>
              <a:r>
                <a:rPr lang="en-US" sz="1800"/>
                <a:t>11</a:t>
              </a:r>
            </a:p>
            <a:p>
              <a:endParaRPr lang="en-US" sz="300"/>
            </a:p>
            <a:p>
              <a:r>
                <a:rPr lang="en-US" sz="1800"/>
                <a:t>12</a:t>
              </a:r>
            </a:p>
            <a:p>
              <a:endParaRPr lang="en-US" sz="300"/>
            </a:p>
            <a:p>
              <a:r>
                <a:rPr lang="en-US" sz="1800"/>
                <a:t>13</a:t>
              </a:r>
              <a:endParaRPr lang="en-US" sz="900"/>
            </a:p>
            <a:p>
              <a:r>
                <a:rPr lang="en-US" sz="1800"/>
                <a:t>… </a:t>
              </a:r>
            </a:p>
          </p:txBody>
        </p:sp>
        <p:grpSp>
          <p:nvGrpSpPr>
            <p:cNvPr id="836612" name="Group 4"/>
            <p:cNvGrpSpPr>
              <a:grpSpLocks/>
            </p:cNvGrpSpPr>
            <p:nvPr/>
          </p:nvGrpSpPr>
          <p:grpSpPr bwMode="auto">
            <a:xfrm>
              <a:off x="4944" y="1056"/>
              <a:ext cx="576" cy="3100"/>
              <a:chOff x="4368" y="2198"/>
              <a:chExt cx="576" cy="3044"/>
            </a:xfrm>
          </p:grpSpPr>
          <p:grpSp>
            <p:nvGrpSpPr>
              <p:cNvPr id="836613" name="Group 5"/>
              <p:cNvGrpSpPr>
                <a:grpSpLocks/>
              </p:cNvGrpSpPr>
              <p:nvPr/>
            </p:nvGrpSpPr>
            <p:grpSpPr bwMode="auto">
              <a:xfrm>
                <a:off x="4368" y="2198"/>
                <a:ext cx="576" cy="1018"/>
                <a:chOff x="4368" y="2198"/>
                <a:chExt cx="912" cy="1440"/>
              </a:xfrm>
            </p:grpSpPr>
            <p:sp>
              <p:nvSpPr>
                <p:cNvPr id="836614" name="Rectangle 6"/>
                <p:cNvSpPr>
                  <a:spLocks noChangeArrowheads="1"/>
                </p:cNvSpPr>
                <p:nvPr/>
              </p:nvSpPr>
              <p:spPr bwMode="auto">
                <a:xfrm>
                  <a:off x="4368" y="2198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6615" name="Rectangle 7"/>
                <p:cNvSpPr>
                  <a:spLocks noChangeArrowheads="1"/>
                </p:cNvSpPr>
                <p:nvPr/>
              </p:nvSpPr>
              <p:spPr bwMode="auto">
                <a:xfrm>
                  <a:off x="4368" y="2486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6616" name="Rectangle 8"/>
                <p:cNvSpPr>
                  <a:spLocks noChangeArrowheads="1"/>
                </p:cNvSpPr>
                <p:nvPr/>
              </p:nvSpPr>
              <p:spPr bwMode="auto">
                <a:xfrm>
                  <a:off x="4368" y="2774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6617" name="Rectangle 9"/>
                <p:cNvSpPr>
                  <a:spLocks noChangeArrowheads="1"/>
                </p:cNvSpPr>
                <p:nvPr/>
              </p:nvSpPr>
              <p:spPr bwMode="auto">
                <a:xfrm>
                  <a:off x="4368" y="3062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6618" name="Rectangle 10"/>
                <p:cNvSpPr>
                  <a:spLocks noChangeArrowheads="1"/>
                </p:cNvSpPr>
                <p:nvPr/>
              </p:nvSpPr>
              <p:spPr bwMode="auto">
                <a:xfrm>
                  <a:off x="4368" y="3350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36619" name="Group 11"/>
              <p:cNvGrpSpPr>
                <a:grpSpLocks/>
              </p:cNvGrpSpPr>
              <p:nvPr/>
            </p:nvGrpSpPr>
            <p:grpSpPr bwMode="auto">
              <a:xfrm>
                <a:off x="4368" y="3216"/>
                <a:ext cx="576" cy="1018"/>
                <a:chOff x="4368" y="2198"/>
                <a:chExt cx="912" cy="1440"/>
              </a:xfrm>
            </p:grpSpPr>
            <p:sp>
              <p:nvSpPr>
                <p:cNvPr id="836620" name="Rectangle 12"/>
                <p:cNvSpPr>
                  <a:spLocks noChangeArrowheads="1"/>
                </p:cNvSpPr>
                <p:nvPr/>
              </p:nvSpPr>
              <p:spPr bwMode="auto">
                <a:xfrm>
                  <a:off x="4368" y="2198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6621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86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6622" name="Rectangle 14"/>
                <p:cNvSpPr>
                  <a:spLocks noChangeArrowheads="1"/>
                </p:cNvSpPr>
                <p:nvPr/>
              </p:nvSpPr>
              <p:spPr bwMode="auto">
                <a:xfrm>
                  <a:off x="4368" y="2774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6623" name="Rectangle 15"/>
                <p:cNvSpPr>
                  <a:spLocks noChangeArrowheads="1"/>
                </p:cNvSpPr>
                <p:nvPr/>
              </p:nvSpPr>
              <p:spPr bwMode="auto">
                <a:xfrm>
                  <a:off x="4368" y="3062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6624" name="Rectangle 16"/>
                <p:cNvSpPr>
                  <a:spLocks noChangeArrowheads="1"/>
                </p:cNvSpPr>
                <p:nvPr/>
              </p:nvSpPr>
              <p:spPr bwMode="auto">
                <a:xfrm>
                  <a:off x="4368" y="3350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36625" name="Group 17"/>
              <p:cNvGrpSpPr>
                <a:grpSpLocks/>
              </p:cNvGrpSpPr>
              <p:nvPr/>
            </p:nvGrpSpPr>
            <p:grpSpPr bwMode="auto">
              <a:xfrm>
                <a:off x="4368" y="4224"/>
                <a:ext cx="576" cy="1018"/>
                <a:chOff x="4368" y="2198"/>
                <a:chExt cx="912" cy="1440"/>
              </a:xfrm>
            </p:grpSpPr>
            <p:sp>
              <p:nvSpPr>
                <p:cNvPr id="836626" name="Rectangle 18"/>
                <p:cNvSpPr>
                  <a:spLocks noChangeArrowheads="1"/>
                </p:cNvSpPr>
                <p:nvPr/>
              </p:nvSpPr>
              <p:spPr bwMode="auto">
                <a:xfrm>
                  <a:off x="4368" y="2198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6627" name="Rectangle 19"/>
                <p:cNvSpPr>
                  <a:spLocks noChangeArrowheads="1"/>
                </p:cNvSpPr>
                <p:nvPr/>
              </p:nvSpPr>
              <p:spPr bwMode="auto">
                <a:xfrm>
                  <a:off x="4368" y="2486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6628" name="Rectangle 20"/>
                <p:cNvSpPr>
                  <a:spLocks noChangeArrowheads="1"/>
                </p:cNvSpPr>
                <p:nvPr/>
              </p:nvSpPr>
              <p:spPr bwMode="auto">
                <a:xfrm>
                  <a:off x="4368" y="2774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6629" name="Rectangle 21"/>
                <p:cNvSpPr>
                  <a:spLocks noChangeArrowheads="1"/>
                </p:cNvSpPr>
                <p:nvPr/>
              </p:nvSpPr>
              <p:spPr bwMode="auto">
                <a:xfrm>
                  <a:off x="4368" y="3062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6630" name="Rectangle 22"/>
                <p:cNvSpPr>
                  <a:spLocks noChangeArrowheads="1"/>
                </p:cNvSpPr>
                <p:nvPr/>
              </p:nvSpPr>
              <p:spPr bwMode="auto">
                <a:xfrm>
                  <a:off x="4368" y="3350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36631" name="Rectangle 23"/>
            <p:cNvSpPr>
              <a:spLocks noChangeArrowheads="1"/>
            </p:cNvSpPr>
            <p:nvPr/>
          </p:nvSpPr>
          <p:spPr bwMode="auto">
            <a:xfrm>
              <a:off x="4116" y="736"/>
              <a:ext cx="14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int heap[1000];</a:t>
              </a:r>
            </a:p>
          </p:txBody>
        </p:sp>
      </p:grpSp>
      <p:sp>
        <p:nvSpPr>
          <p:cNvPr id="836632" name="Rectangle 24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Implementing A Heap</a:t>
            </a:r>
          </a:p>
        </p:txBody>
      </p:sp>
      <p:sp>
        <p:nvSpPr>
          <p:cNvPr id="836694" name="Text Box 86"/>
          <p:cNvSpPr txBox="1">
            <a:spLocks noChangeArrowheads="1"/>
          </p:cNvSpPr>
          <p:nvPr/>
        </p:nvSpPr>
        <p:spPr bwMode="auto">
          <a:xfrm>
            <a:off x="8099425" y="1665288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6600CC"/>
                </a:solidFill>
              </a:rPr>
              <a:t>12</a:t>
            </a:r>
          </a:p>
        </p:txBody>
      </p:sp>
      <p:sp>
        <p:nvSpPr>
          <p:cNvPr id="836695" name="Text Box 87"/>
          <p:cNvSpPr txBox="1">
            <a:spLocks noChangeArrowheads="1"/>
          </p:cNvSpPr>
          <p:nvPr/>
        </p:nvSpPr>
        <p:spPr bwMode="auto">
          <a:xfrm>
            <a:off x="8096250" y="231775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006666"/>
                </a:solidFill>
              </a:rPr>
              <a:t>10</a:t>
            </a:r>
          </a:p>
        </p:txBody>
      </p:sp>
      <p:sp>
        <p:nvSpPr>
          <p:cNvPr id="836696" name="Text Box 88"/>
          <p:cNvSpPr txBox="1">
            <a:spLocks noChangeArrowheads="1"/>
          </p:cNvSpPr>
          <p:nvPr/>
        </p:nvSpPr>
        <p:spPr bwMode="auto">
          <a:xfrm>
            <a:off x="8134350" y="26606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836697" name="Text Box 89"/>
          <p:cNvSpPr txBox="1">
            <a:spLocks noChangeArrowheads="1"/>
          </p:cNvSpPr>
          <p:nvPr/>
        </p:nvSpPr>
        <p:spPr bwMode="auto">
          <a:xfrm>
            <a:off x="8112125" y="29845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836698" name="Text Box 90"/>
          <p:cNvSpPr txBox="1">
            <a:spLocks noChangeArrowheads="1"/>
          </p:cNvSpPr>
          <p:nvPr/>
        </p:nvSpPr>
        <p:spPr bwMode="auto">
          <a:xfrm>
            <a:off x="8112125" y="33147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836699" name="Text Box 91"/>
          <p:cNvSpPr txBox="1">
            <a:spLocks noChangeArrowheads="1"/>
          </p:cNvSpPr>
          <p:nvPr/>
        </p:nvSpPr>
        <p:spPr bwMode="auto">
          <a:xfrm>
            <a:off x="8112125" y="36512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836700" name="Text Box 92"/>
          <p:cNvSpPr txBox="1">
            <a:spLocks noChangeArrowheads="1"/>
          </p:cNvSpPr>
          <p:nvPr/>
        </p:nvSpPr>
        <p:spPr bwMode="auto">
          <a:xfrm>
            <a:off x="8115300" y="39687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836705" name="Rectangle 97"/>
          <p:cNvSpPr>
            <a:spLocks noChangeArrowheads="1"/>
          </p:cNvSpPr>
          <p:nvPr/>
        </p:nvSpPr>
        <p:spPr bwMode="auto">
          <a:xfrm>
            <a:off x="8166100" y="2032000"/>
            <a:ext cx="2508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rgbClr val="006666"/>
                </a:solidFill>
              </a:rPr>
              <a:t>7</a:t>
            </a:r>
          </a:p>
        </p:txBody>
      </p:sp>
      <p:grpSp>
        <p:nvGrpSpPr>
          <p:cNvPr id="836707" name="Group 99"/>
          <p:cNvGrpSpPr>
            <a:grpSpLocks/>
          </p:cNvGrpSpPr>
          <p:nvPr/>
        </p:nvGrpSpPr>
        <p:grpSpPr bwMode="auto">
          <a:xfrm>
            <a:off x="7305675" y="279400"/>
            <a:ext cx="1533525" cy="787400"/>
            <a:chOff x="4602" y="176"/>
            <a:chExt cx="966" cy="496"/>
          </a:xfrm>
        </p:grpSpPr>
        <p:sp>
          <p:nvSpPr>
            <p:cNvPr id="836708" name="Rectangle 100"/>
            <p:cNvSpPr>
              <a:spLocks noChangeArrowheads="1"/>
            </p:cNvSpPr>
            <p:nvPr/>
          </p:nvSpPr>
          <p:spPr bwMode="auto">
            <a:xfrm>
              <a:off x="4602" y="176"/>
              <a:ext cx="9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int count;</a:t>
              </a:r>
            </a:p>
          </p:txBody>
        </p:sp>
        <p:sp>
          <p:nvSpPr>
            <p:cNvPr id="836709" name="Rectangle 101"/>
            <p:cNvSpPr>
              <a:spLocks noChangeArrowheads="1"/>
            </p:cNvSpPr>
            <p:nvPr/>
          </p:nvSpPr>
          <p:spPr bwMode="auto">
            <a:xfrm>
              <a:off x="4896" y="432"/>
              <a:ext cx="624" cy="240"/>
            </a:xfrm>
            <a:prstGeom prst="rect">
              <a:avLst/>
            </a:prstGeom>
            <a:solidFill>
              <a:srgbClr val="FFE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6711" name="Text Box 103"/>
          <p:cNvSpPr txBox="1">
            <a:spLocks noChangeArrowheads="1"/>
          </p:cNvSpPr>
          <p:nvPr/>
        </p:nvSpPr>
        <p:spPr bwMode="auto">
          <a:xfrm>
            <a:off x="8112125" y="6556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8</a:t>
            </a:r>
          </a:p>
        </p:txBody>
      </p:sp>
      <p:sp>
        <p:nvSpPr>
          <p:cNvPr id="836713" name="Rectangle 105"/>
          <p:cNvSpPr>
            <a:spLocks noChangeArrowheads="1"/>
          </p:cNvSpPr>
          <p:nvPr/>
        </p:nvSpPr>
        <p:spPr bwMode="auto">
          <a:xfrm>
            <a:off x="152400" y="3771900"/>
            <a:ext cx="72009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6714" name="Text Box 106"/>
          <p:cNvSpPr txBox="1">
            <a:spLocks noChangeArrowheads="1"/>
          </p:cNvSpPr>
          <p:nvPr/>
        </p:nvSpPr>
        <p:spPr bwMode="auto">
          <a:xfrm>
            <a:off x="152400" y="3733800"/>
            <a:ext cx="6453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So what are the properties of our array-based tree?</a:t>
            </a:r>
          </a:p>
        </p:txBody>
      </p:sp>
      <p:sp>
        <p:nvSpPr>
          <p:cNvPr id="836715" name="Text Box 107"/>
          <p:cNvSpPr txBox="1">
            <a:spLocks noChangeArrowheads="1"/>
          </p:cNvSpPr>
          <p:nvPr/>
        </p:nvSpPr>
        <p:spPr bwMode="auto">
          <a:xfrm>
            <a:off x="342900" y="4102100"/>
            <a:ext cx="6567488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We can always find the root value in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heap[</a:t>
            </a:r>
            <a:r>
              <a:rPr lang="en-US" sz="2000">
                <a:solidFill>
                  <a:srgbClr val="FF3300"/>
                </a:solidFill>
                <a:latin typeface="Comic Sans MS" pitchFamily="66" charset="0"/>
              </a:rPr>
              <a:t>0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]</a:t>
            </a:r>
          </a:p>
          <a:p>
            <a:pPr>
              <a:buFontTx/>
              <a:buAutoNum type="arabicPeriod"/>
            </a:pPr>
            <a:endParaRPr lang="en-US" sz="800">
              <a:solidFill>
                <a:srgbClr val="6600CC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We can always find </a:t>
            </a: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bottom-most, right-most node</a:t>
            </a:r>
            <a:br>
              <a:rPr lang="en-US" sz="2000">
                <a:solidFill>
                  <a:srgbClr val="006666"/>
                </a:solidFill>
                <a:latin typeface="Comic Sans MS" pitchFamily="66" charset="0"/>
              </a:rPr>
            </a:b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in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heap[</a:t>
            </a:r>
            <a:r>
              <a:rPr lang="en-US" sz="2000">
                <a:solidFill>
                  <a:srgbClr val="FF3300"/>
                </a:solidFill>
                <a:latin typeface="Comic Sans MS" pitchFamily="66" charset="0"/>
              </a:rPr>
              <a:t>count-1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]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We can always find the </a:t>
            </a: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bottom-most, left-most </a:t>
            </a:r>
            <a:br>
              <a:rPr lang="en-US" sz="2000">
                <a:solidFill>
                  <a:srgbClr val="006666"/>
                </a:solidFill>
                <a:latin typeface="Comic Sans MS" pitchFamily="66" charset="0"/>
              </a:rPr>
            </a:b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empty spot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(to add a new value) in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heap[</a:t>
            </a:r>
            <a:r>
              <a:rPr lang="en-US" sz="2000">
                <a:solidFill>
                  <a:srgbClr val="FF3300"/>
                </a:solidFill>
                <a:latin typeface="Comic Sans MS" pitchFamily="66" charset="0"/>
              </a:rPr>
              <a:t>count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]</a:t>
            </a:r>
          </a:p>
          <a:p>
            <a:pPr>
              <a:buFontTx/>
              <a:buAutoNum type="arabicPeriod"/>
            </a:pPr>
            <a:endParaRPr lang="en-US" sz="800">
              <a:solidFill>
                <a:srgbClr val="6600CC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000">
                <a:latin typeface="Comic Sans MS" pitchFamily="66" charset="0"/>
              </a:rPr>
              <a:t>We can add or remove a node by simply setting </a:t>
            </a:r>
            <a:br>
              <a:rPr lang="en-US" sz="2000">
                <a:latin typeface="Comic Sans MS" pitchFamily="66" charset="0"/>
              </a:rPr>
            </a:b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heap[</a:t>
            </a:r>
            <a:r>
              <a:rPr lang="en-US" sz="2000">
                <a:solidFill>
                  <a:srgbClr val="FF3300"/>
                </a:solidFill>
                <a:latin typeface="Comic Sans MS" pitchFamily="66" charset="0"/>
              </a:rPr>
              <a:t>count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] = value; </a:t>
            </a:r>
            <a:r>
              <a:rPr lang="en-US" sz="2000">
                <a:latin typeface="Comic Sans MS" pitchFamily="66" charset="0"/>
              </a:rPr>
              <a:t>and/or </a:t>
            </a: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updating our count!</a:t>
            </a:r>
          </a:p>
        </p:txBody>
      </p:sp>
      <p:sp>
        <p:nvSpPr>
          <p:cNvPr id="836716" name="Oval 108"/>
          <p:cNvSpPr>
            <a:spLocks noChangeArrowheads="1"/>
          </p:cNvSpPr>
          <p:nvPr/>
        </p:nvSpPr>
        <p:spPr bwMode="auto">
          <a:xfrm>
            <a:off x="1917700" y="533400"/>
            <a:ext cx="914400" cy="914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6717" name="Rectangle 109"/>
          <p:cNvSpPr>
            <a:spLocks noChangeArrowheads="1"/>
          </p:cNvSpPr>
          <p:nvPr/>
        </p:nvSpPr>
        <p:spPr bwMode="auto">
          <a:xfrm>
            <a:off x="7327900" y="1600200"/>
            <a:ext cx="1765300" cy="4572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6718" name="Oval 110"/>
          <p:cNvSpPr>
            <a:spLocks noChangeArrowheads="1"/>
          </p:cNvSpPr>
          <p:nvPr/>
        </p:nvSpPr>
        <p:spPr bwMode="auto">
          <a:xfrm>
            <a:off x="63500" y="2959100"/>
            <a:ext cx="914400" cy="914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6719" name="Rectangle 111"/>
          <p:cNvSpPr>
            <a:spLocks noChangeArrowheads="1"/>
          </p:cNvSpPr>
          <p:nvPr/>
        </p:nvSpPr>
        <p:spPr bwMode="auto">
          <a:xfrm>
            <a:off x="7315200" y="3911600"/>
            <a:ext cx="1765300" cy="4572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6720" name="Oval 112"/>
          <p:cNvSpPr>
            <a:spLocks noChangeArrowheads="1"/>
          </p:cNvSpPr>
          <p:nvPr/>
        </p:nvSpPr>
        <p:spPr bwMode="auto">
          <a:xfrm>
            <a:off x="965200" y="2984500"/>
            <a:ext cx="914400" cy="914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6721" name="Rectangle 113"/>
          <p:cNvSpPr>
            <a:spLocks noChangeArrowheads="1"/>
          </p:cNvSpPr>
          <p:nvPr/>
        </p:nvSpPr>
        <p:spPr bwMode="auto">
          <a:xfrm>
            <a:off x="7302500" y="4241800"/>
            <a:ext cx="1765300" cy="4572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6735" name="Group 127"/>
          <p:cNvGrpSpPr>
            <a:grpSpLocks/>
          </p:cNvGrpSpPr>
          <p:nvPr/>
        </p:nvGrpSpPr>
        <p:grpSpPr bwMode="auto">
          <a:xfrm>
            <a:off x="952500" y="2667000"/>
            <a:ext cx="939800" cy="1112838"/>
            <a:chOff x="600" y="1680"/>
            <a:chExt cx="592" cy="701"/>
          </a:xfrm>
        </p:grpSpPr>
        <p:sp>
          <p:nvSpPr>
            <p:cNvPr id="836734" name="Rectangle 126"/>
            <p:cNvSpPr>
              <a:spLocks noChangeArrowheads="1"/>
            </p:cNvSpPr>
            <p:nvPr/>
          </p:nvSpPr>
          <p:spPr bwMode="auto">
            <a:xfrm>
              <a:off x="600" y="1680"/>
              <a:ext cx="192" cy="11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6733" name="Group 125"/>
            <p:cNvGrpSpPr>
              <a:grpSpLocks/>
            </p:cNvGrpSpPr>
            <p:nvPr/>
          </p:nvGrpSpPr>
          <p:grpSpPr bwMode="auto">
            <a:xfrm>
              <a:off x="640" y="1728"/>
              <a:ext cx="552" cy="653"/>
              <a:chOff x="840" y="2651"/>
              <a:chExt cx="552" cy="653"/>
            </a:xfrm>
          </p:grpSpPr>
          <p:sp>
            <p:nvSpPr>
              <p:cNvPr id="836726" name="Rectangle 118"/>
              <p:cNvSpPr>
                <a:spLocks noChangeArrowheads="1"/>
              </p:cNvSpPr>
              <p:nvPr/>
            </p:nvSpPr>
            <p:spPr bwMode="auto">
              <a:xfrm>
                <a:off x="876" y="2883"/>
                <a:ext cx="458" cy="38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6727" name="Rectangle 119"/>
              <p:cNvSpPr>
                <a:spLocks noChangeArrowheads="1"/>
              </p:cNvSpPr>
              <p:nvPr/>
            </p:nvSpPr>
            <p:spPr bwMode="auto">
              <a:xfrm>
                <a:off x="888" y="3124"/>
                <a:ext cx="193" cy="116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6728" name="Rectangle 120"/>
              <p:cNvSpPr>
                <a:spLocks noChangeArrowheads="1"/>
              </p:cNvSpPr>
              <p:nvPr/>
            </p:nvSpPr>
            <p:spPr bwMode="auto">
              <a:xfrm>
                <a:off x="1106" y="3124"/>
                <a:ext cx="193" cy="116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6729" name="Text Box 121"/>
              <p:cNvSpPr txBox="1">
                <a:spLocks noChangeArrowheads="1"/>
              </p:cNvSpPr>
              <p:nvPr/>
            </p:nvSpPr>
            <p:spPr bwMode="auto">
              <a:xfrm>
                <a:off x="1072" y="3092"/>
                <a:ext cx="32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836730" name="Text Box 122"/>
              <p:cNvSpPr txBox="1">
                <a:spLocks noChangeArrowheads="1"/>
              </p:cNvSpPr>
              <p:nvPr/>
            </p:nvSpPr>
            <p:spPr bwMode="auto">
              <a:xfrm>
                <a:off x="840" y="3088"/>
                <a:ext cx="32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836731" name="Line 123"/>
              <p:cNvSpPr>
                <a:spLocks noChangeShapeType="1"/>
              </p:cNvSpPr>
              <p:nvPr/>
            </p:nvSpPr>
            <p:spPr bwMode="auto">
              <a:xfrm>
                <a:off x="929" y="2651"/>
                <a:ext cx="107" cy="2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6732" name="Rectangle 124"/>
              <p:cNvSpPr>
                <a:spLocks noChangeArrowheads="1"/>
              </p:cNvSpPr>
              <p:nvPr/>
            </p:nvSpPr>
            <p:spPr bwMode="auto">
              <a:xfrm>
                <a:off x="1049" y="2935"/>
                <a:ext cx="157" cy="148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>
                    <a:solidFill>
                      <a:srgbClr val="FF3300"/>
                    </a:solidFill>
                  </a:rPr>
                  <a:t>1</a:t>
                </a:r>
              </a:p>
            </p:txBody>
          </p:sp>
        </p:grpSp>
      </p:grpSp>
      <p:sp>
        <p:nvSpPr>
          <p:cNvPr id="836736" name="Text Box 128"/>
          <p:cNvSpPr txBox="1">
            <a:spLocks noChangeArrowheads="1"/>
          </p:cNvSpPr>
          <p:nvPr/>
        </p:nvSpPr>
        <p:spPr bwMode="auto">
          <a:xfrm>
            <a:off x="8132763" y="4329113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836737" name="Text Box 129"/>
          <p:cNvSpPr txBox="1">
            <a:spLocks noChangeArrowheads="1"/>
          </p:cNvSpPr>
          <p:nvPr/>
        </p:nvSpPr>
        <p:spPr bwMode="auto">
          <a:xfrm>
            <a:off x="8115300" y="6604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8367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836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3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8367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8367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711" grpId="0"/>
      <p:bldP spid="836713" grpId="0" animBg="1"/>
      <p:bldP spid="836714" grpId="0"/>
      <p:bldP spid="836715" grpId="0" uiExpand="1" build="p"/>
      <p:bldP spid="836716" grpId="0" animBg="1"/>
      <p:bldP spid="836716" grpId="1" animBg="1"/>
      <p:bldP spid="836717" grpId="0" animBg="1"/>
      <p:bldP spid="836717" grpId="1" animBg="1"/>
      <p:bldP spid="836718" grpId="0" animBg="1"/>
      <p:bldP spid="836718" grpId="1" animBg="1"/>
      <p:bldP spid="836719" grpId="0" animBg="1"/>
      <p:bldP spid="836719" grpId="1" animBg="1"/>
      <p:bldP spid="836720" grpId="0" animBg="1"/>
      <p:bldP spid="836720" grpId="1" animBg="1"/>
      <p:bldP spid="836721" grpId="0" animBg="1"/>
      <p:bldP spid="836721" grpId="1" animBg="1"/>
      <p:bldP spid="836736" grpId="0"/>
      <p:bldP spid="836737" grpId="1"/>
      <p:bldP spid="836737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81E2-C001-472C-ACBE-ACDD06AD48AF}" type="slidenum">
              <a:rPr lang="en-US"/>
              <a:pPr/>
              <a:t>22</a:t>
            </a:fld>
            <a:endParaRPr lang="en-US"/>
          </a:p>
        </p:txBody>
      </p:sp>
      <p:grpSp>
        <p:nvGrpSpPr>
          <p:cNvPr id="838658" name="Group 2"/>
          <p:cNvGrpSpPr>
            <a:grpSpLocks/>
          </p:cNvGrpSpPr>
          <p:nvPr/>
        </p:nvGrpSpPr>
        <p:grpSpPr bwMode="auto">
          <a:xfrm>
            <a:off x="6534150" y="1168400"/>
            <a:ext cx="2338388" cy="5429250"/>
            <a:chOff x="4116" y="736"/>
            <a:chExt cx="1473" cy="3420"/>
          </a:xfrm>
        </p:grpSpPr>
        <p:sp>
          <p:nvSpPr>
            <p:cNvPr id="838659" name="Text Box 3"/>
            <p:cNvSpPr txBox="1">
              <a:spLocks noChangeArrowheads="1"/>
            </p:cNvSpPr>
            <p:nvPr/>
          </p:nvSpPr>
          <p:spPr bwMode="auto">
            <a:xfrm>
              <a:off x="4704" y="1042"/>
              <a:ext cx="269" cy="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  <a:p>
              <a:endParaRPr lang="en-US" sz="400"/>
            </a:p>
            <a:p>
              <a:r>
                <a:rPr lang="en-US" sz="1800"/>
                <a:t>1</a:t>
              </a:r>
            </a:p>
            <a:p>
              <a:endParaRPr lang="en-US" sz="400"/>
            </a:p>
            <a:p>
              <a:r>
                <a:rPr lang="en-US" sz="1800"/>
                <a:t>2</a:t>
              </a:r>
            </a:p>
            <a:p>
              <a:endParaRPr lang="en-US" sz="400"/>
            </a:p>
            <a:p>
              <a:r>
                <a:rPr lang="en-US" sz="1800"/>
                <a:t>3</a:t>
              </a:r>
            </a:p>
            <a:p>
              <a:endParaRPr lang="en-US" sz="400"/>
            </a:p>
            <a:p>
              <a:r>
                <a:rPr lang="en-US" sz="1800"/>
                <a:t>4</a:t>
              </a:r>
            </a:p>
            <a:p>
              <a:endParaRPr lang="en-US" sz="400"/>
            </a:p>
            <a:p>
              <a:r>
                <a:rPr lang="en-US" sz="1800"/>
                <a:t>5</a:t>
              </a:r>
            </a:p>
            <a:p>
              <a:endParaRPr lang="en-US" sz="400"/>
            </a:p>
            <a:p>
              <a:r>
                <a:rPr lang="en-US" sz="1800"/>
                <a:t>6</a:t>
              </a:r>
            </a:p>
            <a:p>
              <a:endParaRPr lang="en-US" sz="400"/>
            </a:p>
            <a:p>
              <a:r>
                <a:rPr lang="en-US" sz="1800"/>
                <a:t>7</a:t>
              </a:r>
            </a:p>
            <a:p>
              <a:endParaRPr lang="en-US" sz="400"/>
            </a:p>
            <a:p>
              <a:r>
                <a:rPr lang="en-US" sz="1800"/>
                <a:t>8</a:t>
              </a:r>
            </a:p>
            <a:p>
              <a:endParaRPr lang="en-US" sz="300"/>
            </a:p>
            <a:p>
              <a:r>
                <a:rPr lang="en-US" sz="1800"/>
                <a:t>9</a:t>
              </a:r>
            </a:p>
            <a:p>
              <a:endParaRPr lang="en-US" sz="300"/>
            </a:p>
            <a:p>
              <a:r>
                <a:rPr lang="en-US" sz="1800"/>
                <a:t>10</a:t>
              </a:r>
              <a:endParaRPr lang="en-US" sz="400"/>
            </a:p>
            <a:p>
              <a:endParaRPr lang="en-US" sz="400"/>
            </a:p>
            <a:p>
              <a:r>
                <a:rPr lang="en-US" sz="1800"/>
                <a:t>11</a:t>
              </a:r>
            </a:p>
            <a:p>
              <a:endParaRPr lang="en-US" sz="300"/>
            </a:p>
            <a:p>
              <a:r>
                <a:rPr lang="en-US" sz="1800"/>
                <a:t>12</a:t>
              </a:r>
            </a:p>
            <a:p>
              <a:endParaRPr lang="en-US" sz="300"/>
            </a:p>
            <a:p>
              <a:r>
                <a:rPr lang="en-US" sz="1800"/>
                <a:t>13</a:t>
              </a:r>
              <a:endParaRPr lang="en-US" sz="900"/>
            </a:p>
            <a:p>
              <a:r>
                <a:rPr lang="en-US" sz="1800"/>
                <a:t>… </a:t>
              </a:r>
            </a:p>
          </p:txBody>
        </p:sp>
        <p:grpSp>
          <p:nvGrpSpPr>
            <p:cNvPr id="838660" name="Group 4"/>
            <p:cNvGrpSpPr>
              <a:grpSpLocks/>
            </p:cNvGrpSpPr>
            <p:nvPr/>
          </p:nvGrpSpPr>
          <p:grpSpPr bwMode="auto">
            <a:xfrm>
              <a:off x="4944" y="1056"/>
              <a:ext cx="576" cy="3100"/>
              <a:chOff x="4368" y="2198"/>
              <a:chExt cx="576" cy="3044"/>
            </a:xfrm>
          </p:grpSpPr>
          <p:grpSp>
            <p:nvGrpSpPr>
              <p:cNvPr id="838661" name="Group 5"/>
              <p:cNvGrpSpPr>
                <a:grpSpLocks/>
              </p:cNvGrpSpPr>
              <p:nvPr/>
            </p:nvGrpSpPr>
            <p:grpSpPr bwMode="auto">
              <a:xfrm>
                <a:off x="4368" y="2198"/>
                <a:ext cx="576" cy="1018"/>
                <a:chOff x="4368" y="2198"/>
                <a:chExt cx="912" cy="1440"/>
              </a:xfrm>
            </p:grpSpPr>
            <p:sp>
              <p:nvSpPr>
                <p:cNvPr id="838662" name="Rectangle 6"/>
                <p:cNvSpPr>
                  <a:spLocks noChangeArrowheads="1"/>
                </p:cNvSpPr>
                <p:nvPr/>
              </p:nvSpPr>
              <p:spPr bwMode="auto">
                <a:xfrm>
                  <a:off x="4368" y="2198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8663" name="Rectangle 7"/>
                <p:cNvSpPr>
                  <a:spLocks noChangeArrowheads="1"/>
                </p:cNvSpPr>
                <p:nvPr/>
              </p:nvSpPr>
              <p:spPr bwMode="auto">
                <a:xfrm>
                  <a:off x="4368" y="2486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8664" name="Rectangle 8"/>
                <p:cNvSpPr>
                  <a:spLocks noChangeArrowheads="1"/>
                </p:cNvSpPr>
                <p:nvPr/>
              </p:nvSpPr>
              <p:spPr bwMode="auto">
                <a:xfrm>
                  <a:off x="4368" y="2774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8665" name="Rectangle 9"/>
                <p:cNvSpPr>
                  <a:spLocks noChangeArrowheads="1"/>
                </p:cNvSpPr>
                <p:nvPr/>
              </p:nvSpPr>
              <p:spPr bwMode="auto">
                <a:xfrm>
                  <a:off x="4368" y="3062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8666" name="Rectangle 10"/>
                <p:cNvSpPr>
                  <a:spLocks noChangeArrowheads="1"/>
                </p:cNvSpPr>
                <p:nvPr/>
              </p:nvSpPr>
              <p:spPr bwMode="auto">
                <a:xfrm>
                  <a:off x="4368" y="3350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38667" name="Group 11"/>
              <p:cNvGrpSpPr>
                <a:grpSpLocks/>
              </p:cNvGrpSpPr>
              <p:nvPr/>
            </p:nvGrpSpPr>
            <p:grpSpPr bwMode="auto">
              <a:xfrm>
                <a:off x="4368" y="3216"/>
                <a:ext cx="576" cy="1018"/>
                <a:chOff x="4368" y="2198"/>
                <a:chExt cx="912" cy="1440"/>
              </a:xfrm>
            </p:grpSpPr>
            <p:sp>
              <p:nvSpPr>
                <p:cNvPr id="838668" name="Rectangle 12"/>
                <p:cNvSpPr>
                  <a:spLocks noChangeArrowheads="1"/>
                </p:cNvSpPr>
                <p:nvPr/>
              </p:nvSpPr>
              <p:spPr bwMode="auto">
                <a:xfrm>
                  <a:off x="4368" y="2198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8669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86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8670" name="Rectangle 14"/>
                <p:cNvSpPr>
                  <a:spLocks noChangeArrowheads="1"/>
                </p:cNvSpPr>
                <p:nvPr/>
              </p:nvSpPr>
              <p:spPr bwMode="auto">
                <a:xfrm>
                  <a:off x="4368" y="2774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8671" name="Rectangle 15"/>
                <p:cNvSpPr>
                  <a:spLocks noChangeArrowheads="1"/>
                </p:cNvSpPr>
                <p:nvPr/>
              </p:nvSpPr>
              <p:spPr bwMode="auto">
                <a:xfrm>
                  <a:off x="4368" y="3062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8672" name="Rectangle 16"/>
                <p:cNvSpPr>
                  <a:spLocks noChangeArrowheads="1"/>
                </p:cNvSpPr>
                <p:nvPr/>
              </p:nvSpPr>
              <p:spPr bwMode="auto">
                <a:xfrm>
                  <a:off x="4368" y="3350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38673" name="Group 17"/>
              <p:cNvGrpSpPr>
                <a:grpSpLocks/>
              </p:cNvGrpSpPr>
              <p:nvPr/>
            </p:nvGrpSpPr>
            <p:grpSpPr bwMode="auto">
              <a:xfrm>
                <a:off x="4368" y="4224"/>
                <a:ext cx="576" cy="1018"/>
                <a:chOff x="4368" y="2198"/>
                <a:chExt cx="912" cy="1440"/>
              </a:xfrm>
            </p:grpSpPr>
            <p:sp>
              <p:nvSpPr>
                <p:cNvPr id="838674" name="Rectangle 18"/>
                <p:cNvSpPr>
                  <a:spLocks noChangeArrowheads="1"/>
                </p:cNvSpPr>
                <p:nvPr/>
              </p:nvSpPr>
              <p:spPr bwMode="auto">
                <a:xfrm>
                  <a:off x="4368" y="2198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8675" name="Rectangle 19"/>
                <p:cNvSpPr>
                  <a:spLocks noChangeArrowheads="1"/>
                </p:cNvSpPr>
                <p:nvPr/>
              </p:nvSpPr>
              <p:spPr bwMode="auto">
                <a:xfrm>
                  <a:off x="4368" y="2486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8676" name="Rectangle 20"/>
                <p:cNvSpPr>
                  <a:spLocks noChangeArrowheads="1"/>
                </p:cNvSpPr>
                <p:nvPr/>
              </p:nvSpPr>
              <p:spPr bwMode="auto">
                <a:xfrm>
                  <a:off x="4368" y="2774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8677" name="Rectangle 21"/>
                <p:cNvSpPr>
                  <a:spLocks noChangeArrowheads="1"/>
                </p:cNvSpPr>
                <p:nvPr/>
              </p:nvSpPr>
              <p:spPr bwMode="auto">
                <a:xfrm>
                  <a:off x="4368" y="3062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8678" name="Rectangle 22"/>
                <p:cNvSpPr>
                  <a:spLocks noChangeArrowheads="1"/>
                </p:cNvSpPr>
                <p:nvPr/>
              </p:nvSpPr>
              <p:spPr bwMode="auto">
                <a:xfrm>
                  <a:off x="4368" y="3350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38679" name="Rectangle 23"/>
            <p:cNvSpPr>
              <a:spLocks noChangeArrowheads="1"/>
            </p:cNvSpPr>
            <p:nvPr/>
          </p:nvSpPr>
          <p:spPr bwMode="auto">
            <a:xfrm>
              <a:off x="4116" y="736"/>
              <a:ext cx="14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int heap[1000];</a:t>
              </a:r>
            </a:p>
          </p:txBody>
        </p:sp>
      </p:grpSp>
      <p:sp>
        <p:nvSpPr>
          <p:cNvPr id="838680" name="Rectangle 24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Implementing A Heap</a:t>
            </a:r>
          </a:p>
        </p:txBody>
      </p:sp>
      <p:grpSp>
        <p:nvGrpSpPr>
          <p:cNvPr id="838681" name="Group 25"/>
          <p:cNvGrpSpPr>
            <a:grpSpLocks/>
          </p:cNvGrpSpPr>
          <p:nvPr/>
        </p:nvGrpSpPr>
        <p:grpSpPr bwMode="auto">
          <a:xfrm>
            <a:off x="106363" y="685800"/>
            <a:ext cx="4186237" cy="3132138"/>
            <a:chOff x="67" y="1867"/>
            <a:chExt cx="2637" cy="1973"/>
          </a:xfrm>
        </p:grpSpPr>
        <p:sp>
          <p:nvSpPr>
            <p:cNvPr id="838682" name="Rectangle 26"/>
            <p:cNvSpPr>
              <a:spLocks noChangeArrowheads="1"/>
            </p:cNvSpPr>
            <p:nvPr/>
          </p:nvSpPr>
          <p:spPr bwMode="auto">
            <a:xfrm>
              <a:off x="363" y="2887"/>
              <a:ext cx="458" cy="3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83" name="Rectangle 27"/>
            <p:cNvSpPr>
              <a:spLocks noChangeArrowheads="1"/>
            </p:cNvSpPr>
            <p:nvPr/>
          </p:nvSpPr>
          <p:spPr bwMode="auto">
            <a:xfrm>
              <a:off x="387" y="3117"/>
              <a:ext cx="193" cy="115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84" name="Rectangle 28"/>
            <p:cNvSpPr>
              <a:spLocks noChangeArrowheads="1"/>
            </p:cNvSpPr>
            <p:nvPr/>
          </p:nvSpPr>
          <p:spPr bwMode="auto">
            <a:xfrm>
              <a:off x="604" y="3117"/>
              <a:ext cx="193" cy="115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85" name="Rectangle 29"/>
            <p:cNvSpPr>
              <a:spLocks noChangeArrowheads="1"/>
            </p:cNvSpPr>
            <p:nvPr/>
          </p:nvSpPr>
          <p:spPr bwMode="auto">
            <a:xfrm>
              <a:off x="682" y="3430"/>
              <a:ext cx="458" cy="38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86" name="Rectangle 30"/>
            <p:cNvSpPr>
              <a:spLocks noChangeArrowheads="1"/>
            </p:cNvSpPr>
            <p:nvPr/>
          </p:nvSpPr>
          <p:spPr bwMode="auto">
            <a:xfrm>
              <a:off x="706" y="3660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87" name="Rectangle 31"/>
            <p:cNvSpPr>
              <a:spLocks noChangeArrowheads="1"/>
            </p:cNvSpPr>
            <p:nvPr/>
          </p:nvSpPr>
          <p:spPr bwMode="auto">
            <a:xfrm>
              <a:off x="923" y="3660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88" name="Text Box 32"/>
            <p:cNvSpPr txBox="1">
              <a:spLocks noChangeArrowheads="1"/>
            </p:cNvSpPr>
            <p:nvPr/>
          </p:nvSpPr>
          <p:spPr bwMode="auto">
            <a:xfrm>
              <a:off x="880" y="3628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38689" name="Text Box 33"/>
            <p:cNvSpPr txBox="1">
              <a:spLocks noChangeArrowheads="1"/>
            </p:cNvSpPr>
            <p:nvPr/>
          </p:nvSpPr>
          <p:spPr bwMode="auto">
            <a:xfrm>
              <a:off x="649" y="3617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38690" name="Line 34"/>
            <p:cNvSpPr>
              <a:spLocks noChangeShapeType="1"/>
            </p:cNvSpPr>
            <p:nvPr/>
          </p:nvSpPr>
          <p:spPr bwMode="auto">
            <a:xfrm>
              <a:off x="735" y="3198"/>
              <a:ext cx="106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91" name="Rectangle 35"/>
            <p:cNvSpPr>
              <a:spLocks noChangeArrowheads="1"/>
            </p:cNvSpPr>
            <p:nvPr/>
          </p:nvSpPr>
          <p:spPr bwMode="auto">
            <a:xfrm>
              <a:off x="855" y="3482"/>
              <a:ext cx="157" cy="14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 </a:t>
              </a:r>
            </a:p>
          </p:txBody>
        </p:sp>
        <p:sp>
          <p:nvSpPr>
            <p:cNvPr id="838692" name="Rectangle 36"/>
            <p:cNvSpPr>
              <a:spLocks noChangeArrowheads="1"/>
            </p:cNvSpPr>
            <p:nvPr/>
          </p:nvSpPr>
          <p:spPr bwMode="auto">
            <a:xfrm>
              <a:off x="1242" y="1867"/>
              <a:ext cx="459" cy="3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93" name="Rectangle 37"/>
            <p:cNvSpPr>
              <a:spLocks noChangeArrowheads="1"/>
            </p:cNvSpPr>
            <p:nvPr/>
          </p:nvSpPr>
          <p:spPr bwMode="auto">
            <a:xfrm>
              <a:off x="1267" y="2097"/>
              <a:ext cx="193" cy="114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94" name="Rectangle 38"/>
            <p:cNvSpPr>
              <a:spLocks noChangeArrowheads="1"/>
            </p:cNvSpPr>
            <p:nvPr/>
          </p:nvSpPr>
          <p:spPr bwMode="auto">
            <a:xfrm>
              <a:off x="1483" y="2097"/>
              <a:ext cx="193" cy="114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95" name="Text Box 39"/>
            <p:cNvSpPr txBox="1">
              <a:spLocks noChangeArrowheads="1"/>
            </p:cNvSpPr>
            <p:nvPr/>
          </p:nvSpPr>
          <p:spPr bwMode="auto">
            <a:xfrm>
              <a:off x="1448" y="2077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600">
                <a:solidFill>
                  <a:srgbClr val="FFFFCC"/>
                </a:solidFill>
              </a:endParaRPr>
            </a:p>
          </p:txBody>
        </p:sp>
        <p:sp>
          <p:nvSpPr>
            <p:cNvPr id="838696" name="Text Box 40"/>
            <p:cNvSpPr txBox="1">
              <a:spLocks noChangeArrowheads="1"/>
            </p:cNvSpPr>
            <p:nvPr/>
          </p:nvSpPr>
          <p:spPr bwMode="auto">
            <a:xfrm>
              <a:off x="1241" y="2081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600">
                <a:solidFill>
                  <a:srgbClr val="FFFFCC"/>
                </a:solidFill>
              </a:endParaRPr>
            </a:p>
          </p:txBody>
        </p:sp>
        <p:sp>
          <p:nvSpPr>
            <p:cNvPr id="838697" name="Rectangle 41"/>
            <p:cNvSpPr>
              <a:spLocks noChangeArrowheads="1"/>
            </p:cNvSpPr>
            <p:nvPr/>
          </p:nvSpPr>
          <p:spPr bwMode="auto">
            <a:xfrm>
              <a:off x="567" y="2369"/>
              <a:ext cx="459" cy="3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98" name="Rectangle 42"/>
            <p:cNvSpPr>
              <a:spLocks noChangeArrowheads="1"/>
            </p:cNvSpPr>
            <p:nvPr/>
          </p:nvSpPr>
          <p:spPr bwMode="auto">
            <a:xfrm>
              <a:off x="592" y="2599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99" name="Rectangle 43"/>
            <p:cNvSpPr>
              <a:spLocks noChangeArrowheads="1"/>
            </p:cNvSpPr>
            <p:nvPr/>
          </p:nvSpPr>
          <p:spPr bwMode="auto">
            <a:xfrm>
              <a:off x="808" y="2599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700" name="Line 44"/>
            <p:cNvSpPr>
              <a:spLocks noChangeShapeType="1"/>
            </p:cNvSpPr>
            <p:nvPr/>
          </p:nvSpPr>
          <p:spPr bwMode="auto">
            <a:xfrm flipH="1">
              <a:off x="908" y="2143"/>
              <a:ext cx="383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701" name="Rectangle 45"/>
            <p:cNvSpPr>
              <a:spLocks noChangeArrowheads="1"/>
            </p:cNvSpPr>
            <p:nvPr/>
          </p:nvSpPr>
          <p:spPr bwMode="auto">
            <a:xfrm>
              <a:off x="1929" y="2364"/>
              <a:ext cx="459" cy="38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702" name="Rectangle 46"/>
            <p:cNvSpPr>
              <a:spLocks noChangeArrowheads="1"/>
            </p:cNvSpPr>
            <p:nvPr/>
          </p:nvSpPr>
          <p:spPr bwMode="auto">
            <a:xfrm>
              <a:off x="1954" y="2596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703" name="Rectangle 47"/>
            <p:cNvSpPr>
              <a:spLocks noChangeArrowheads="1"/>
            </p:cNvSpPr>
            <p:nvPr/>
          </p:nvSpPr>
          <p:spPr bwMode="auto">
            <a:xfrm>
              <a:off x="2171" y="2596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704" name="Text Box 48"/>
            <p:cNvSpPr txBox="1">
              <a:spLocks noChangeArrowheads="1"/>
            </p:cNvSpPr>
            <p:nvPr/>
          </p:nvSpPr>
          <p:spPr bwMode="auto">
            <a:xfrm>
              <a:off x="2045" y="2421"/>
              <a:ext cx="2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006666"/>
                  </a:solidFill>
                </a:rPr>
                <a:t>10</a:t>
              </a:r>
            </a:p>
          </p:txBody>
        </p:sp>
        <p:sp>
          <p:nvSpPr>
            <p:cNvPr id="838705" name="Rectangle 49"/>
            <p:cNvSpPr>
              <a:spLocks noChangeArrowheads="1"/>
            </p:cNvSpPr>
            <p:nvPr/>
          </p:nvSpPr>
          <p:spPr bwMode="auto">
            <a:xfrm>
              <a:off x="1500" y="2104"/>
              <a:ext cx="162" cy="10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706" name="Line 50"/>
            <p:cNvSpPr>
              <a:spLocks noChangeShapeType="1"/>
            </p:cNvSpPr>
            <p:nvPr/>
          </p:nvSpPr>
          <p:spPr bwMode="auto">
            <a:xfrm>
              <a:off x="1631" y="2170"/>
              <a:ext cx="356" cy="2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707" name="Rectangle 51"/>
            <p:cNvSpPr>
              <a:spLocks noChangeArrowheads="1"/>
            </p:cNvSpPr>
            <p:nvPr/>
          </p:nvSpPr>
          <p:spPr bwMode="auto">
            <a:xfrm>
              <a:off x="600" y="2607"/>
              <a:ext cx="182" cy="108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708" name="Line 52"/>
            <p:cNvSpPr>
              <a:spLocks noChangeShapeType="1"/>
            </p:cNvSpPr>
            <p:nvPr/>
          </p:nvSpPr>
          <p:spPr bwMode="auto">
            <a:xfrm flipH="1">
              <a:off x="614" y="2661"/>
              <a:ext cx="78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709" name="Rectangle 53"/>
            <p:cNvSpPr>
              <a:spLocks noChangeArrowheads="1"/>
            </p:cNvSpPr>
            <p:nvPr/>
          </p:nvSpPr>
          <p:spPr bwMode="auto">
            <a:xfrm>
              <a:off x="876" y="2883"/>
              <a:ext cx="458" cy="38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710" name="Rectangle 54"/>
            <p:cNvSpPr>
              <a:spLocks noChangeArrowheads="1"/>
            </p:cNvSpPr>
            <p:nvPr/>
          </p:nvSpPr>
          <p:spPr bwMode="auto">
            <a:xfrm>
              <a:off x="888" y="3124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711" name="Rectangle 55"/>
            <p:cNvSpPr>
              <a:spLocks noChangeArrowheads="1"/>
            </p:cNvSpPr>
            <p:nvPr/>
          </p:nvSpPr>
          <p:spPr bwMode="auto">
            <a:xfrm>
              <a:off x="1106" y="3124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712" name="Text Box 56"/>
            <p:cNvSpPr txBox="1">
              <a:spLocks noChangeArrowheads="1"/>
            </p:cNvSpPr>
            <p:nvPr/>
          </p:nvSpPr>
          <p:spPr bwMode="auto">
            <a:xfrm>
              <a:off x="1072" y="3092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38713" name="Text Box 57"/>
            <p:cNvSpPr txBox="1">
              <a:spLocks noChangeArrowheads="1"/>
            </p:cNvSpPr>
            <p:nvPr/>
          </p:nvSpPr>
          <p:spPr bwMode="auto">
            <a:xfrm>
              <a:off x="840" y="3088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38714" name="Line 58"/>
            <p:cNvSpPr>
              <a:spLocks noChangeShapeType="1"/>
            </p:cNvSpPr>
            <p:nvPr/>
          </p:nvSpPr>
          <p:spPr bwMode="auto">
            <a:xfrm>
              <a:off x="929" y="2651"/>
              <a:ext cx="107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715" name="Rectangle 59"/>
            <p:cNvSpPr>
              <a:spLocks noChangeArrowheads="1"/>
            </p:cNvSpPr>
            <p:nvPr/>
          </p:nvSpPr>
          <p:spPr bwMode="auto">
            <a:xfrm>
              <a:off x="1049" y="2935"/>
              <a:ext cx="157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38716" name="Rectangle 60"/>
            <p:cNvSpPr>
              <a:spLocks noChangeArrowheads="1"/>
            </p:cNvSpPr>
            <p:nvPr/>
          </p:nvSpPr>
          <p:spPr bwMode="auto">
            <a:xfrm>
              <a:off x="728" y="2422"/>
              <a:ext cx="158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solidFill>
                    <a:srgbClr val="006666"/>
                  </a:solidFill>
                </a:rPr>
                <a:t>7</a:t>
              </a:r>
            </a:p>
          </p:txBody>
        </p:sp>
        <p:sp>
          <p:nvSpPr>
            <p:cNvPr id="838717" name="Rectangle 61"/>
            <p:cNvSpPr>
              <a:spLocks noChangeArrowheads="1"/>
            </p:cNvSpPr>
            <p:nvPr/>
          </p:nvSpPr>
          <p:spPr bwMode="auto">
            <a:xfrm>
              <a:off x="1674" y="2879"/>
              <a:ext cx="458" cy="3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718" name="Rectangle 62"/>
            <p:cNvSpPr>
              <a:spLocks noChangeArrowheads="1"/>
            </p:cNvSpPr>
            <p:nvPr/>
          </p:nvSpPr>
          <p:spPr bwMode="auto">
            <a:xfrm>
              <a:off x="1698" y="3109"/>
              <a:ext cx="193" cy="115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719" name="Rectangle 63"/>
            <p:cNvSpPr>
              <a:spLocks noChangeArrowheads="1"/>
            </p:cNvSpPr>
            <p:nvPr/>
          </p:nvSpPr>
          <p:spPr bwMode="auto">
            <a:xfrm>
              <a:off x="1915" y="3109"/>
              <a:ext cx="193" cy="115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720" name="Text Box 64"/>
            <p:cNvSpPr txBox="1">
              <a:spLocks noChangeArrowheads="1"/>
            </p:cNvSpPr>
            <p:nvPr/>
          </p:nvSpPr>
          <p:spPr bwMode="auto">
            <a:xfrm>
              <a:off x="1872" y="3072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38721" name="Text Box 65"/>
            <p:cNvSpPr txBox="1">
              <a:spLocks noChangeArrowheads="1"/>
            </p:cNvSpPr>
            <p:nvPr/>
          </p:nvSpPr>
          <p:spPr bwMode="auto">
            <a:xfrm>
              <a:off x="1656" y="3064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38722" name="Text Box 66"/>
            <p:cNvSpPr txBox="1">
              <a:spLocks noChangeArrowheads="1"/>
            </p:cNvSpPr>
            <p:nvPr/>
          </p:nvSpPr>
          <p:spPr bwMode="auto">
            <a:xfrm>
              <a:off x="1835" y="2903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838723" name="Rectangle 67"/>
            <p:cNvSpPr>
              <a:spLocks noChangeArrowheads="1"/>
            </p:cNvSpPr>
            <p:nvPr/>
          </p:nvSpPr>
          <p:spPr bwMode="auto">
            <a:xfrm>
              <a:off x="2181" y="2875"/>
              <a:ext cx="459" cy="38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724" name="Rectangle 68"/>
            <p:cNvSpPr>
              <a:spLocks noChangeArrowheads="1"/>
            </p:cNvSpPr>
            <p:nvPr/>
          </p:nvSpPr>
          <p:spPr bwMode="auto">
            <a:xfrm>
              <a:off x="2206" y="3115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725" name="Rectangle 69"/>
            <p:cNvSpPr>
              <a:spLocks noChangeArrowheads="1"/>
            </p:cNvSpPr>
            <p:nvPr/>
          </p:nvSpPr>
          <p:spPr bwMode="auto">
            <a:xfrm>
              <a:off x="2423" y="3115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726" name="Text Box 70"/>
            <p:cNvSpPr txBox="1">
              <a:spLocks noChangeArrowheads="1"/>
            </p:cNvSpPr>
            <p:nvPr/>
          </p:nvSpPr>
          <p:spPr bwMode="auto">
            <a:xfrm>
              <a:off x="2384" y="3068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38727" name="Text Box 71"/>
            <p:cNvSpPr txBox="1">
              <a:spLocks noChangeArrowheads="1"/>
            </p:cNvSpPr>
            <p:nvPr/>
          </p:nvSpPr>
          <p:spPr bwMode="auto">
            <a:xfrm>
              <a:off x="2160" y="3064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38728" name="Rectangle 72"/>
            <p:cNvSpPr>
              <a:spLocks noChangeArrowheads="1"/>
            </p:cNvSpPr>
            <p:nvPr/>
          </p:nvSpPr>
          <p:spPr bwMode="auto">
            <a:xfrm>
              <a:off x="2354" y="2927"/>
              <a:ext cx="158" cy="14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838729" name="Line 73"/>
            <p:cNvSpPr>
              <a:spLocks noChangeShapeType="1"/>
            </p:cNvSpPr>
            <p:nvPr/>
          </p:nvSpPr>
          <p:spPr bwMode="auto">
            <a:xfrm flipH="1">
              <a:off x="1964" y="2683"/>
              <a:ext cx="78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730" name="Line 74"/>
            <p:cNvSpPr>
              <a:spLocks noChangeShapeType="1"/>
            </p:cNvSpPr>
            <p:nvPr/>
          </p:nvSpPr>
          <p:spPr bwMode="auto">
            <a:xfrm>
              <a:off x="2274" y="2673"/>
              <a:ext cx="106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731" name="Line 75"/>
            <p:cNvSpPr>
              <a:spLocks noChangeShapeType="1"/>
            </p:cNvSpPr>
            <p:nvPr/>
          </p:nvSpPr>
          <p:spPr bwMode="auto">
            <a:xfrm flipH="1">
              <a:off x="375" y="3206"/>
              <a:ext cx="78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732" name="Rectangle 76"/>
            <p:cNvSpPr>
              <a:spLocks noChangeArrowheads="1"/>
            </p:cNvSpPr>
            <p:nvPr/>
          </p:nvSpPr>
          <p:spPr bwMode="auto">
            <a:xfrm>
              <a:off x="101" y="3428"/>
              <a:ext cx="458" cy="38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733" name="Rectangle 77"/>
            <p:cNvSpPr>
              <a:spLocks noChangeArrowheads="1"/>
            </p:cNvSpPr>
            <p:nvPr/>
          </p:nvSpPr>
          <p:spPr bwMode="auto">
            <a:xfrm>
              <a:off x="125" y="3660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734" name="Rectangle 78"/>
            <p:cNvSpPr>
              <a:spLocks noChangeArrowheads="1"/>
            </p:cNvSpPr>
            <p:nvPr/>
          </p:nvSpPr>
          <p:spPr bwMode="auto">
            <a:xfrm>
              <a:off x="343" y="3660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735" name="Text Box 79"/>
            <p:cNvSpPr txBox="1">
              <a:spLocks noChangeArrowheads="1"/>
            </p:cNvSpPr>
            <p:nvPr/>
          </p:nvSpPr>
          <p:spPr bwMode="auto">
            <a:xfrm>
              <a:off x="299" y="3626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38736" name="Text Box 80"/>
            <p:cNvSpPr txBox="1">
              <a:spLocks noChangeArrowheads="1"/>
            </p:cNvSpPr>
            <p:nvPr/>
          </p:nvSpPr>
          <p:spPr bwMode="auto">
            <a:xfrm>
              <a:off x="67" y="3628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38737" name="Rectangle 81"/>
            <p:cNvSpPr>
              <a:spLocks noChangeArrowheads="1"/>
            </p:cNvSpPr>
            <p:nvPr/>
          </p:nvSpPr>
          <p:spPr bwMode="auto">
            <a:xfrm>
              <a:off x="274" y="3480"/>
              <a:ext cx="157" cy="14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38738" name="Rectangle 82"/>
            <p:cNvSpPr>
              <a:spLocks noChangeArrowheads="1"/>
            </p:cNvSpPr>
            <p:nvPr/>
          </p:nvSpPr>
          <p:spPr bwMode="auto">
            <a:xfrm>
              <a:off x="274" y="3480"/>
              <a:ext cx="157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838739" name="Text Box 83"/>
            <p:cNvSpPr txBox="1">
              <a:spLocks noChangeArrowheads="1"/>
            </p:cNvSpPr>
            <p:nvPr/>
          </p:nvSpPr>
          <p:spPr bwMode="auto">
            <a:xfrm>
              <a:off x="1388" y="1915"/>
              <a:ext cx="2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6600CC"/>
                  </a:solidFill>
                </a:rPr>
                <a:t>12</a:t>
              </a:r>
            </a:p>
          </p:txBody>
        </p:sp>
        <p:sp>
          <p:nvSpPr>
            <p:cNvPr id="838740" name="Text Box 84"/>
            <p:cNvSpPr txBox="1">
              <a:spLocks noChangeArrowheads="1"/>
            </p:cNvSpPr>
            <p:nvPr/>
          </p:nvSpPr>
          <p:spPr bwMode="auto">
            <a:xfrm>
              <a:off x="508" y="2905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838741" name="Rectangle 85"/>
            <p:cNvSpPr>
              <a:spLocks noChangeArrowheads="1"/>
            </p:cNvSpPr>
            <p:nvPr/>
          </p:nvSpPr>
          <p:spPr bwMode="auto">
            <a:xfrm>
              <a:off x="857" y="3473"/>
              <a:ext cx="157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solidFill>
                    <a:srgbClr val="FF3300"/>
                  </a:solidFill>
                </a:rPr>
                <a:t>1</a:t>
              </a:r>
            </a:p>
          </p:txBody>
        </p:sp>
      </p:grpSp>
      <p:sp>
        <p:nvSpPr>
          <p:cNvPr id="838742" name="Text Box 86"/>
          <p:cNvSpPr txBox="1">
            <a:spLocks noChangeArrowheads="1"/>
          </p:cNvSpPr>
          <p:nvPr/>
        </p:nvSpPr>
        <p:spPr bwMode="auto">
          <a:xfrm>
            <a:off x="8099425" y="1665288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6600CC"/>
                </a:solidFill>
              </a:rPr>
              <a:t>12</a:t>
            </a:r>
          </a:p>
        </p:txBody>
      </p:sp>
      <p:sp>
        <p:nvSpPr>
          <p:cNvPr id="838743" name="Text Box 87"/>
          <p:cNvSpPr txBox="1">
            <a:spLocks noChangeArrowheads="1"/>
          </p:cNvSpPr>
          <p:nvPr/>
        </p:nvSpPr>
        <p:spPr bwMode="auto">
          <a:xfrm>
            <a:off x="8096250" y="231775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006666"/>
                </a:solidFill>
              </a:rPr>
              <a:t>10</a:t>
            </a:r>
          </a:p>
        </p:txBody>
      </p:sp>
      <p:sp>
        <p:nvSpPr>
          <p:cNvPr id="838744" name="Text Box 88"/>
          <p:cNvSpPr txBox="1">
            <a:spLocks noChangeArrowheads="1"/>
          </p:cNvSpPr>
          <p:nvPr/>
        </p:nvSpPr>
        <p:spPr bwMode="auto">
          <a:xfrm>
            <a:off x="8134350" y="26606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838745" name="Text Box 89"/>
          <p:cNvSpPr txBox="1">
            <a:spLocks noChangeArrowheads="1"/>
          </p:cNvSpPr>
          <p:nvPr/>
        </p:nvSpPr>
        <p:spPr bwMode="auto">
          <a:xfrm>
            <a:off x="8112125" y="29845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838746" name="Text Box 90"/>
          <p:cNvSpPr txBox="1">
            <a:spLocks noChangeArrowheads="1"/>
          </p:cNvSpPr>
          <p:nvPr/>
        </p:nvSpPr>
        <p:spPr bwMode="auto">
          <a:xfrm>
            <a:off x="8112125" y="33147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838747" name="Text Box 91"/>
          <p:cNvSpPr txBox="1">
            <a:spLocks noChangeArrowheads="1"/>
          </p:cNvSpPr>
          <p:nvPr/>
        </p:nvSpPr>
        <p:spPr bwMode="auto">
          <a:xfrm>
            <a:off x="8112125" y="36512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838748" name="Text Box 92"/>
          <p:cNvSpPr txBox="1">
            <a:spLocks noChangeArrowheads="1"/>
          </p:cNvSpPr>
          <p:nvPr/>
        </p:nvSpPr>
        <p:spPr bwMode="auto">
          <a:xfrm>
            <a:off x="8115300" y="39687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838749" name="Text Box 93"/>
          <p:cNvSpPr txBox="1">
            <a:spLocks noChangeArrowheads="1"/>
          </p:cNvSpPr>
          <p:nvPr/>
        </p:nvSpPr>
        <p:spPr bwMode="auto">
          <a:xfrm>
            <a:off x="8143875" y="4311650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838750" name="Rectangle 94"/>
          <p:cNvSpPr>
            <a:spLocks noChangeArrowheads="1"/>
          </p:cNvSpPr>
          <p:nvPr/>
        </p:nvSpPr>
        <p:spPr bwMode="auto">
          <a:xfrm>
            <a:off x="8166100" y="2032000"/>
            <a:ext cx="2508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rgbClr val="006666"/>
                </a:solidFill>
              </a:rPr>
              <a:t>7</a:t>
            </a:r>
          </a:p>
        </p:txBody>
      </p:sp>
      <p:grpSp>
        <p:nvGrpSpPr>
          <p:cNvPr id="838751" name="Group 95"/>
          <p:cNvGrpSpPr>
            <a:grpSpLocks/>
          </p:cNvGrpSpPr>
          <p:nvPr/>
        </p:nvGrpSpPr>
        <p:grpSpPr bwMode="auto">
          <a:xfrm>
            <a:off x="7305675" y="279400"/>
            <a:ext cx="1533525" cy="787400"/>
            <a:chOff x="4602" y="176"/>
            <a:chExt cx="966" cy="496"/>
          </a:xfrm>
        </p:grpSpPr>
        <p:sp>
          <p:nvSpPr>
            <p:cNvPr id="838752" name="Rectangle 96"/>
            <p:cNvSpPr>
              <a:spLocks noChangeArrowheads="1"/>
            </p:cNvSpPr>
            <p:nvPr/>
          </p:nvSpPr>
          <p:spPr bwMode="auto">
            <a:xfrm>
              <a:off x="4602" y="176"/>
              <a:ext cx="9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int count;</a:t>
              </a:r>
            </a:p>
          </p:txBody>
        </p:sp>
        <p:sp>
          <p:nvSpPr>
            <p:cNvPr id="838753" name="Rectangle 97"/>
            <p:cNvSpPr>
              <a:spLocks noChangeArrowheads="1"/>
            </p:cNvSpPr>
            <p:nvPr/>
          </p:nvSpPr>
          <p:spPr bwMode="auto">
            <a:xfrm>
              <a:off x="4896" y="432"/>
              <a:ext cx="624" cy="240"/>
            </a:xfrm>
            <a:prstGeom prst="rect">
              <a:avLst/>
            </a:prstGeom>
            <a:solidFill>
              <a:srgbClr val="FFE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8754" name="Text Box 98"/>
          <p:cNvSpPr txBox="1">
            <a:spLocks noChangeArrowheads="1"/>
          </p:cNvSpPr>
          <p:nvPr/>
        </p:nvSpPr>
        <p:spPr bwMode="auto">
          <a:xfrm>
            <a:off x="8112125" y="6556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9</a:t>
            </a:r>
          </a:p>
        </p:txBody>
      </p:sp>
      <p:sp>
        <p:nvSpPr>
          <p:cNvPr id="838765" name="Text Box 109"/>
          <p:cNvSpPr txBox="1">
            <a:spLocks noChangeArrowheads="1"/>
          </p:cNvSpPr>
          <p:nvPr/>
        </p:nvSpPr>
        <p:spPr bwMode="auto">
          <a:xfrm>
            <a:off x="4521200" y="1765300"/>
            <a:ext cx="24669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Ok, in our array, how do we locate the </a:t>
            </a:r>
            <a:r>
              <a:rPr lang="en-US" sz="2000">
                <a:solidFill>
                  <a:srgbClr val="6600CC"/>
                </a:solidFill>
              </a:rPr>
              <a:t>left</a:t>
            </a:r>
            <a:r>
              <a:rPr lang="en-US" sz="2000"/>
              <a:t> and </a:t>
            </a:r>
            <a:r>
              <a:rPr lang="en-US" sz="2000">
                <a:solidFill>
                  <a:srgbClr val="6600CC"/>
                </a:solidFill>
              </a:rPr>
              <a:t>right</a:t>
            </a:r>
            <a:r>
              <a:rPr lang="en-US" sz="2000"/>
              <a:t> </a:t>
            </a:r>
            <a:r>
              <a:rPr lang="en-US" sz="2000">
                <a:solidFill>
                  <a:srgbClr val="6600CC"/>
                </a:solidFill>
              </a:rPr>
              <a:t>children</a:t>
            </a:r>
            <a:r>
              <a:rPr lang="en-US" sz="2000"/>
              <a:t> of a node?</a:t>
            </a:r>
          </a:p>
        </p:txBody>
      </p:sp>
      <p:sp>
        <p:nvSpPr>
          <p:cNvPr id="838766" name="Text Box 110"/>
          <p:cNvSpPr txBox="1">
            <a:spLocks noChangeArrowheads="1"/>
          </p:cNvSpPr>
          <p:nvPr/>
        </p:nvSpPr>
        <p:spPr bwMode="auto">
          <a:xfrm>
            <a:off x="3436938" y="3171825"/>
            <a:ext cx="374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Let’s consider some examples:</a:t>
            </a:r>
          </a:p>
        </p:txBody>
      </p:sp>
      <p:sp>
        <p:nvSpPr>
          <p:cNvPr id="838769" name="Rectangle 113"/>
          <p:cNvSpPr>
            <a:spLocks noChangeArrowheads="1"/>
          </p:cNvSpPr>
          <p:nvPr/>
        </p:nvSpPr>
        <p:spPr bwMode="auto">
          <a:xfrm>
            <a:off x="7327900" y="1663700"/>
            <a:ext cx="1435100" cy="3429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770" name="Text Box 114"/>
          <p:cNvSpPr txBox="1">
            <a:spLocks noChangeArrowheads="1"/>
          </p:cNvSpPr>
          <p:nvPr/>
        </p:nvSpPr>
        <p:spPr bwMode="auto">
          <a:xfrm>
            <a:off x="990600" y="3962400"/>
            <a:ext cx="627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u="sng">
                <a:solidFill>
                  <a:schemeClr val="accent2"/>
                </a:solidFill>
              </a:rPr>
              <a:t>Parent Slot#   </a:t>
            </a:r>
            <a:r>
              <a:rPr lang="en-US" sz="2000" u="sng">
                <a:solidFill>
                  <a:srgbClr val="6600CC"/>
                </a:solidFill>
              </a:rPr>
              <a:t>Left Child Slot#</a:t>
            </a:r>
            <a:r>
              <a:rPr lang="en-US" sz="2000" u="sng">
                <a:solidFill>
                  <a:schemeClr val="accent2"/>
                </a:solidFill>
              </a:rPr>
              <a:t>   </a:t>
            </a:r>
            <a:r>
              <a:rPr lang="en-US" sz="2000" u="sng">
                <a:solidFill>
                  <a:srgbClr val="006666"/>
                </a:solidFill>
              </a:rPr>
              <a:t>Right Child Slot#</a:t>
            </a:r>
          </a:p>
        </p:txBody>
      </p:sp>
      <p:sp>
        <p:nvSpPr>
          <p:cNvPr id="838772" name="Text Box 116"/>
          <p:cNvSpPr txBox="1">
            <a:spLocks noChangeArrowheads="1"/>
          </p:cNvSpPr>
          <p:nvPr/>
        </p:nvSpPr>
        <p:spPr bwMode="auto">
          <a:xfrm>
            <a:off x="1057275" y="4340225"/>
            <a:ext cx="6242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b="1">
                <a:latin typeface="Courier New" pitchFamily="49" charset="0"/>
              </a:rPr>
              <a:t>0         	1              2</a:t>
            </a:r>
          </a:p>
        </p:txBody>
      </p:sp>
      <p:sp>
        <p:nvSpPr>
          <p:cNvPr id="838774" name="Text Box 118"/>
          <p:cNvSpPr txBox="1">
            <a:spLocks noChangeArrowheads="1"/>
          </p:cNvSpPr>
          <p:nvPr/>
        </p:nvSpPr>
        <p:spPr bwMode="auto">
          <a:xfrm>
            <a:off x="1066800" y="4648200"/>
            <a:ext cx="6242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b="1">
                <a:latin typeface="Courier New" pitchFamily="49" charset="0"/>
              </a:rPr>
              <a:t>2        	5              6</a:t>
            </a:r>
          </a:p>
        </p:txBody>
      </p:sp>
      <p:cxnSp>
        <p:nvCxnSpPr>
          <p:cNvPr id="838775" name="AutoShape 119"/>
          <p:cNvCxnSpPr>
            <a:cxnSpLocks noChangeShapeType="1"/>
            <a:stCxn id="838769" idx="3"/>
            <a:endCxn id="838663" idx="3"/>
          </p:cNvCxnSpPr>
          <p:nvPr/>
        </p:nvCxnSpPr>
        <p:spPr bwMode="auto">
          <a:xfrm flipH="1">
            <a:off x="8763000" y="1835150"/>
            <a:ext cx="20638" cy="334963"/>
          </a:xfrm>
          <a:prstGeom prst="curvedConnector3">
            <a:avLst>
              <a:gd name="adj1" fmla="val -1007694"/>
            </a:avLst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8776" name="AutoShape 120"/>
          <p:cNvCxnSpPr>
            <a:cxnSpLocks noChangeShapeType="1"/>
            <a:stCxn id="838769" idx="3"/>
            <a:endCxn id="838664" idx="3"/>
          </p:cNvCxnSpPr>
          <p:nvPr/>
        </p:nvCxnSpPr>
        <p:spPr bwMode="auto">
          <a:xfrm flipH="1">
            <a:off x="8763000" y="1835150"/>
            <a:ext cx="20638" cy="665163"/>
          </a:xfrm>
          <a:prstGeom prst="curvedConnector3">
            <a:avLst>
              <a:gd name="adj1" fmla="val -1007694"/>
            </a:avLst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8777" name="Oval 121"/>
          <p:cNvSpPr>
            <a:spLocks noChangeArrowheads="1"/>
          </p:cNvSpPr>
          <p:nvPr/>
        </p:nvSpPr>
        <p:spPr bwMode="auto">
          <a:xfrm>
            <a:off x="1905000" y="533400"/>
            <a:ext cx="914400" cy="914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778" name="Rectangle 122"/>
          <p:cNvSpPr>
            <a:spLocks noChangeArrowheads="1"/>
          </p:cNvSpPr>
          <p:nvPr/>
        </p:nvSpPr>
        <p:spPr bwMode="auto">
          <a:xfrm>
            <a:off x="7327900" y="2325688"/>
            <a:ext cx="1435100" cy="3429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38779" name="AutoShape 123"/>
          <p:cNvCxnSpPr>
            <a:cxnSpLocks noChangeShapeType="1"/>
            <a:stCxn id="838778" idx="3"/>
            <a:endCxn id="838668" idx="3"/>
          </p:cNvCxnSpPr>
          <p:nvPr/>
        </p:nvCxnSpPr>
        <p:spPr bwMode="auto">
          <a:xfrm flipH="1">
            <a:off x="8763000" y="2497138"/>
            <a:ext cx="20638" cy="990600"/>
          </a:xfrm>
          <a:prstGeom prst="curvedConnector3">
            <a:avLst>
              <a:gd name="adj1" fmla="val -1007694"/>
            </a:avLst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8780" name="AutoShape 124"/>
          <p:cNvCxnSpPr>
            <a:cxnSpLocks noChangeShapeType="1"/>
            <a:stCxn id="838778" idx="3"/>
            <a:endCxn id="838669" idx="3"/>
          </p:cNvCxnSpPr>
          <p:nvPr/>
        </p:nvCxnSpPr>
        <p:spPr bwMode="auto">
          <a:xfrm flipH="1">
            <a:off x="8763000" y="2497138"/>
            <a:ext cx="20638" cy="1319212"/>
          </a:xfrm>
          <a:prstGeom prst="curvedConnector3">
            <a:avLst>
              <a:gd name="adj1" fmla="val -1007694"/>
            </a:avLst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8781" name="Oval 125"/>
          <p:cNvSpPr>
            <a:spLocks noChangeArrowheads="1"/>
          </p:cNvSpPr>
          <p:nvPr/>
        </p:nvSpPr>
        <p:spPr bwMode="auto">
          <a:xfrm>
            <a:off x="2946400" y="1296988"/>
            <a:ext cx="914400" cy="914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782" name="Text Box 126"/>
          <p:cNvSpPr txBox="1">
            <a:spLocks noChangeArrowheads="1"/>
          </p:cNvSpPr>
          <p:nvPr/>
        </p:nvSpPr>
        <p:spPr bwMode="auto">
          <a:xfrm>
            <a:off x="1066800" y="4953000"/>
            <a:ext cx="6242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b="1">
                <a:latin typeface="Courier New" pitchFamily="49" charset="0"/>
              </a:rPr>
              <a:t>3         	7              8</a:t>
            </a:r>
          </a:p>
        </p:txBody>
      </p:sp>
      <p:sp>
        <p:nvSpPr>
          <p:cNvPr id="838788" name="Rectangle 132"/>
          <p:cNvSpPr>
            <a:spLocks noChangeArrowheads="1"/>
          </p:cNvSpPr>
          <p:nvPr/>
        </p:nvSpPr>
        <p:spPr bwMode="auto">
          <a:xfrm>
            <a:off x="7327900" y="2662238"/>
            <a:ext cx="1435100" cy="3429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38789" name="AutoShape 133"/>
          <p:cNvCxnSpPr>
            <a:cxnSpLocks noChangeShapeType="1"/>
            <a:stCxn id="838788" idx="3"/>
            <a:endCxn id="838670" idx="3"/>
          </p:cNvCxnSpPr>
          <p:nvPr/>
        </p:nvCxnSpPr>
        <p:spPr bwMode="auto">
          <a:xfrm flipH="1">
            <a:off x="8763000" y="2833688"/>
            <a:ext cx="20638" cy="1311275"/>
          </a:xfrm>
          <a:prstGeom prst="curvedConnector3">
            <a:avLst>
              <a:gd name="adj1" fmla="val -1007694"/>
            </a:avLst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8790" name="AutoShape 134"/>
          <p:cNvCxnSpPr>
            <a:cxnSpLocks noChangeShapeType="1"/>
            <a:stCxn id="838788" idx="3"/>
            <a:endCxn id="838671" idx="3"/>
          </p:cNvCxnSpPr>
          <p:nvPr/>
        </p:nvCxnSpPr>
        <p:spPr bwMode="auto">
          <a:xfrm flipH="1">
            <a:off x="8763000" y="2833688"/>
            <a:ext cx="20638" cy="1641475"/>
          </a:xfrm>
          <a:prstGeom prst="curvedConnector3">
            <a:avLst>
              <a:gd name="adj1" fmla="val -1007694"/>
            </a:avLst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8791" name="Oval 135"/>
          <p:cNvSpPr>
            <a:spLocks noChangeArrowheads="1"/>
          </p:cNvSpPr>
          <p:nvPr/>
        </p:nvSpPr>
        <p:spPr bwMode="auto">
          <a:xfrm>
            <a:off x="457200" y="2116138"/>
            <a:ext cx="914400" cy="914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792" name="Text Box 136"/>
          <p:cNvSpPr txBox="1">
            <a:spLocks noChangeArrowheads="1"/>
          </p:cNvSpPr>
          <p:nvPr/>
        </p:nvSpPr>
        <p:spPr bwMode="auto">
          <a:xfrm>
            <a:off x="101600" y="5394325"/>
            <a:ext cx="7526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Challenge</a:t>
            </a:r>
            <a:r>
              <a:rPr lang="en-US" sz="2000"/>
              <a:t>: Come up with a formula to locate a node’s children  </a:t>
            </a:r>
          </a:p>
        </p:txBody>
      </p:sp>
      <p:sp>
        <p:nvSpPr>
          <p:cNvPr id="838798" name="Rectangle 142"/>
          <p:cNvSpPr>
            <a:spLocks noChangeArrowheads="1"/>
          </p:cNvSpPr>
          <p:nvPr/>
        </p:nvSpPr>
        <p:spPr bwMode="auto">
          <a:xfrm>
            <a:off x="7442200" y="4813300"/>
            <a:ext cx="1701800" cy="204470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793" name="Rectangle 137"/>
          <p:cNvSpPr>
            <a:spLocks noChangeArrowheads="1"/>
          </p:cNvSpPr>
          <p:nvPr/>
        </p:nvSpPr>
        <p:spPr bwMode="auto">
          <a:xfrm>
            <a:off x="304800" y="5927725"/>
            <a:ext cx="72786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</a:rPr>
              <a:t>Hint</a:t>
            </a:r>
            <a:r>
              <a:rPr lang="en-US" sz="2000"/>
              <a:t>: It’s of the form     leftChild(</a:t>
            </a:r>
            <a:r>
              <a:rPr lang="en-US" sz="2000">
                <a:solidFill>
                  <a:srgbClr val="006666"/>
                </a:solidFill>
              </a:rPr>
              <a:t>parent</a:t>
            </a:r>
            <a:r>
              <a:rPr lang="en-US" sz="2000"/>
              <a:t>)   = A * </a:t>
            </a:r>
            <a:r>
              <a:rPr lang="en-US" sz="2000">
                <a:solidFill>
                  <a:srgbClr val="006666"/>
                </a:solidFill>
              </a:rPr>
              <a:t>parent</a:t>
            </a:r>
            <a:r>
              <a:rPr lang="en-US" sz="2000"/>
              <a:t> + B</a:t>
            </a:r>
          </a:p>
          <a:p>
            <a:pPr algn="l"/>
            <a:r>
              <a:rPr lang="en-US" sz="2000"/>
              <a:t>                                       rightChild(</a:t>
            </a:r>
            <a:r>
              <a:rPr lang="en-US" sz="2000">
                <a:solidFill>
                  <a:srgbClr val="006666"/>
                </a:solidFill>
              </a:rPr>
              <a:t>parent</a:t>
            </a:r>
            <a:r>
              <a:rPr lang="en-US" sz="2000"/>
              <a:t>) = A * </a:t>
            </a:r>
            <a:r>
              <a:rPr lang="en-US" sz="2000">
                <a:solidFill>
                  <a:srgbClr val="006666"/>
                </a:solidFill>
              </a:rPr>
              <a:t>parent</a:t>
            </a:r>
            <a:r>
              <a:rPr lang="en-US" sz="2000"/>
              <a:t> + C</a:t>
            </a:r>
          </a:p>
        </p:txBody>
      </p:sp>
      <p:sp>
        <p:nvSpPr>
          <p:cNvPr id="838794" name="Text Box 138"/>
          <p:cNvSpPr txBox="1">
            <a:spLocks noChangeArrowheads="1"/>
          </p:cNvSpPr>
          <p:nvPr/>
        </p:nvSpPr>
        <p:spPr bwMode="auto">
          <a:xfrm>
            <a:off x="5713412" y="5857875"/>
            <a:ext cx="3698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2</a:t>
            </a:r>
          </a:p>
        </p:txBody>
      </p:sp>
      <p:sp>
        <p:nvSpPr>
          <p:cNvPr id="838795" name="Text Box 139"/>
          <p:cNvSpPr txBox="1">
            <a:spLocks noChangeArrowheads="1"/>
          </p:cNvSpPr>
          <p:nvPr/>
        </p:nvSpPr>
        <p:spPr bwMode="auto">
          <a:xfrm>
            <a:off x="7313612" y="5870575"/>
            <a:ext cx="3206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838796" name="Text Box 140"/>
          <p:cNvSpPr txBox="1">
            <a:spLocks noChangeArrowheads="1"/>
          </p:cNvSpPr>
          <p:nvPr/>
        </p:nvSpPr>
        <p:spPr bwMode="auto">
          <a:xfrm>
            <a:off x="5700712" y="6210300"/>
            <a:ext cx="3698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2</a:t>
            </a:r>
          </a:p>
        </p:txBody>
      </p:sp>
      <p:sp>
        <p:nvSpPr>
          <p:cNvPr id="838797" name="Text Box 141"/>
          <p:cNvSpPr txBox="1">
            <a:spLocks noChangeArrowheads="1"/>
          </p:cNvSpPr>
          <p:nvPr/>
        </p:nvSpPr>
        <p:spPr bwMode="auto">
          <a:xfrm>
            <a:off x="7300912" y="6223000"/>
            <a:ext cx="3698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3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3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3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3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3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83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83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83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83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3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838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838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1000"/>
                                        <p:tgtEl>
                                          <p:spTgt spid="838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838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838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838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838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765" grpId="0"/>
      <p:bldP spid="838765" grpId="1"/>
      <p:bldP spid="838766" grpId="0"/>
      <p:bldP spid="838766" grpId="1"/>
      <p:bldP spid="838769" grpId="0" animBg="1"/>
      <p:bldP spid="838769" grpId="1" animBg="1"/>
      <p:bldP spid="838770" grpId="0"/>
      <p:bldP spid="838770" grpId="1"/>
      <p:bldP spid="838772" grpId="0"/>
      <p:bldP spid="838772" grpId="1"/>
      <p:bldP spid="838774" grpId="0"/>
      <p:bldP spid="838774" grpId="1"/>
      <p:bldP spid="838777" grpId="0" animBg="1"/>
      <p:bldP spid="838777" grpId="1" animBg="1"/>
      <p:bldP spid="838778" grpId="0" animBg="1"/>
      <p:bldP spid="838778" grpId="1" animBg="1"/>
      <p:bldP spid="838781" grpId="0" animBg="1"/>
      <p:bldP spid="838781" grpId="1" animBg="1"/>
      <p:bldP spid="838782" grpId="0"/>
      <p:bldP spid="838782" grpId="1"/>
      <p:bldP spid="838788" grpId="0" animBg="1"/>
      <p:bldP spid="838788" grpId="1" animBg="1"/>
      <p:bldP spid="838791" grpId="0" animBg="1"/>
      <p:bldP spid="838791" grpId="1" animBg="1"/>
      <p:bldP spid="838792" grpId="0"/>
      <p:bldP spid="838792" grpId="1"/>
      <p:bldP spid="838798" grpId="0" animBg="1"/>
      <p:bldP spid="838793" grpId="0"/>
      <p:bldP spid="838794" grpId="0" animBg="1"/>
      <p:bldP spid="838795" grpId="0" animBg="1"/>
      <p:bldP spid="838796" grpId="0" animBg="1"/>
      <p:bldP spid="83879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B190-A174-402F-BC9A-441FBCAAE953}" type="slidenum">
              <a:rPr lang="en-US"/>
              <a:pPr/>
              <a:t>23</a:t>
            </a:fld>
            <a:endParaRPr lang="en-US"/>
          </a:p>
        </p:txBody>
      </p:sp>
      <p:grpSp>
        <p:nvGrpSpPr>
          <p:cNvPr id="840706" name="Group 2"/>
          <p:cNvGrpSpPr>
            <a:grpSpLocks/>
          </p:cNvGrpSpPr>
          <p:nvPr/>
        </p:nvGrpSpPr>
        <p:grpSpPr bwMode="auto">
          <a:xfrm>
            <a:off x="6534150" y="1168400"/>
            <a:ext cx="2338388" cy="5429250"/>
            <a:chOff x="4116" y="736"/>
            <a:chExt cx="1473" cy="3420"/>
          </a:xfrm>
        </p:grpSpPr>
        <p:sp>
          <p:nvSpPr>
            <p:cNvPr id="840707" name="Text Box 3"/>
            <p:cNvSpPr txBox="1">
              <a:spLocks noChangeArrowheads="1"/>
            </p:cNvSpPr>
            <p:nvPr/>
          </p:nvSpPr>
          <p:spPr bwMode="auto">
            <a:xfrm>
              <a:off x="4704" y="1042"/>
              <a:ext cx="269" cy="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  <a:p>
              <a:endParaRPr lang="en-US" sz="400"/>
            </a:p>
            <a:p>
              <a:r>
                <a:rPr lang="en-US" sz="1800"/>
                <a:t>1</a:t>
              </a:r>
            </a:p>
            <a:p>
              <a:endParaRPr lang="en-US" sz="400"/>
            </a:p>
            <a:p>
              <a:r>
                <a:rPr lang="en-US" sz="1800"/>
                <a:t>2</a:t>
              </a:r>
            </a:p>
            <a:p>
              <a:endParaRPr lang="en-US" sz="400"/>
            </a:p>
            <a:p>
              <a:r>
                <a:rPr lang="en-US" sz="1800"/>
                <a:t>3</a:t>
              </a:r>
            </a:p>
            <a:p>
              <a:endParaRPr lang="en-US" sz="400"/>
            </a:p>
            <a:p>
              <a:r>
                <a:rPr lang="en-US" sz="1800"/>
                <a:t>4</a:t>
              </a:r>
            </a:p>
            <a:p>
              <a:endParaRPr lang="en-US" sz="400"/>
            </a:p>
            <a:p>
              <a:r>
                <a:rPr lang="en-US" sz="1800"/>
                <a:t>5</a:t>
              </a:r>
            </a:p>
            <a:p>
              <a:endParaRPr lang="en-US" sz="400"/>
            </a:p>
            <a:p>
              <a:r>
                <a:rPr lang="en-US" sz="1800"/>
                <a:t>6</a:t>
              </a:r>
            </a:p>
            <a:p>
              <a:endParaRPr lang="en-US" sz="400"/>
            </a:p>
            <a:p>
              <a:r>
                <a:rPr lang="en-US" sz="1800"/>
                <a:t>7</a:t>
              </a:r>
            </a:p>
            <a:p>
              <a:endParaRPr lang="en-US" sz="400"/>
            </a:p>
            <a:p>
              <a:r>
                <a:rPr lang="en-US" sz="1800"/>
                <a:t>8</a:t>
              </a:r>
            </a:p>
            <a:p>
              <a:endParaRPr lang="en-US" sz="300"/>
            </a:p>
            <a:p>
              <a:r>
                <a:rPr lang="en-US" sz="1800"/>
                <a:t>9</a:t>
              </a:r>
            </a:p>
            <a:p>
              <a:endParaRPr lang="en-US" sz="300"/>
            </a:p>
            <a:p>
              <a:r>
                <a:rPr lang="en-US" sz="1800"/>
                <a:t>10</a:t>
              </a:r>
              <a:endParaRPr lang="en-US" sz="400"/>
            </a:p>
            <a:p>
              <a:endParaRPr lang="en-US" sz="400"/>
            </a:p>
            <a:p>
              <a:r>
                <a:rPr lang="en-US" sz="1800"/>
                <a:t>11</a:t>
              </a:r>
            </a:p>
            <a:p>
              <a:endParaRPr lang="en-US" sz="300"/>
            </a:p>
            <a:p>
              <a:r>
                <a:rPr lang="en-US" sz="1800"/>
                <a:t>12</a:t>
              </a:r>
            </a:p>
            <a:p>
              <a:endParaRPr lang="en-US" sz="300"/>
            </a:p>
            <a:p>
              <a:r>
                <a:rPr lang="en-US" sz="1800"/>
                <a:t>13</a:t>
              </a:r>
              <a:endParaRPr lang="en-US" sz="900"/>
            </a:p>
            <a:p>
              <a:r>
                <a:rPr lang="en-US" sz="1800"/>
                <a:t>… </a:t>
              </a:r>
            </a:p>
          </p:txBody>
        </p:sp>
        <p:grpSp>
          <p:nvGrpSpPr>
            <p:cNvPr id="840708" name="Group 4"/>
            <p:cNvGrpSpPr>
              <a:grpSpLocks/>
            </p:cNvGrpSpPr>
            <p:nvPr/>
          </p:nvGrpSpPr>
          <p:grpSpPr bwMode="auto">
            <a:xfrm>
              <a:off x="4944" y="1056"/>
              <a:ext cx="576" cy="3100"/>
              <a:chOff x="4368" y="2198"/>
              <a:chExt cx="576" cy="3044"/>
            </a:xfrm>
          </p:grpSpPr>
          <p:grpSp>
            <p:nvGrpSpPr>
              <p:cNvPr id="840709" name="Group 5"/>
              <p:cNvGrpSpPr>
                <a:grpSpLocks/>
              </p:cNvGrpSpPr>
              <p:nvPr/>
            </p:nvGrpSpPr>
            <p:grpSpPr bwMode="auto">
              <a:xfrm>
                <a:off x="4368" y="2198"/>
                <a:ext cx="576" cy="1018"/>
                <a:chOff x="4368" y="2198"/>
                <a:chExt cx="912" cy="1440"/>
              </a:xfrm>
            </p:grpSpPr>
            <p:sp>
              <p:nvSpPr>
                <p:cNvPr id="840710" name="Rectangle 6"/>
                <p:cNvSpPr>
                  <a:spLocks noChangeArrowheads="1"/>
                </p:cNvSpPr>
                <p:nvPr/>
              </p:nvSpPr>
              <p:spPr bwMode="auto">
                <a:xfrm>
                  <a:off x="4368" y="2198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711" name="Rectangle 7"/>
                <p:cNvSpPr>
                  <a:spLocks noChangeArrowheads="1"/>
                </p:cNvSpPr>
                <p:nvPr/>
              </p:nvSpPr>
              <p:spPr bwMode="auto">
                <a:xfrm>
                  <a:off x="4368" y="2486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712" name="Rectangle 8"/>
                <p:cNvSpPr>
                  <a:spLocks noChangeArrowheads="1"/>
                </p:cNvSpPr>
                <p:nvPr/>
              </p:nvSpPr>
              <p:spPr bwMode="auto">
                <a:xfrm>
                  <a:off x="4368" y="2774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713" name="Rectangle 9"/>
                <p:cNvSpPr>
                  <a:spLocks noChangeArrowheads="1"/>
                </p:cNvSpPr>
                <p:nvPr/>
              </p:nvSpPr>
              <p:spPr bwMode="auto">
                <a:xfrm>
                  <a:off x="4368" y="3062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714" name="Rectangle 10"/>
                <p:cNvSpPr>
                  <a:spLocks noChangeArrowheads="1"/>
                </p:cNvSpPr>
                <p:nvPr/>
              </p:nvSpPr>
              <p:spPr bwMode="auto">
                <a:xfrm>
                  <a:off x="4368" y="3350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40715" name="Group 11"/>
              <p:cNvGrpSpPr>
                <a:grpSpLocks/>
              </p:cNvGrpSpPr>
              <p:nvPr/>
            </p:nvGrpSpPr>
            <p:grpSpPr bwMode="auto">
              <a:xfrm>
                <a:off x="4368" y="3216"/>
                <a:ext cx="576" cy="1018"/>
                <a:chOff x="4368" y="2198"/>
                <a:chExt cx="912" cy="1440"/>
              </a:xfrm>
            </p:grpSpPr>
            <p:sp>
              <p:nvSpPr>
                <p:cNvPr id="840716" name="Rectangle 12"/>
                <p:cNvSpPr>
                  <a:spLocks noChangeArrowheads="1"/>
                </p:cNvSpPr>
                <p:nvPr/>
              </p:nvSpPr>
              <p:spPr bwMode="auto">
                <a:xfrm>
                  <a:off x="4368" y="2198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717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86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718" name="Rectangle 14"/>
                <p:cNvSpPr>
                  <a:spLocks noChangeArrowheads="1"/>
                </p:cNvSpPr>
                <p:nvPr/>
              </p:nvSpPr>
              <p:spPr bwMode="auto">
                <a:xfrm>
                  <a:off x="4368" y="2774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719" name="Rectangle 15"/>
                <p:cNvSpPr>
                  <a:spLocks noChangeArrowheads="1"/>
                </p:cNvSpPr>
                <p:nvPr/>
              </p:nvSpPr>
              <p:spPr bwMode="auto">
                <a:xfrm>
                  <a:off x="4368" y="3062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720" name="Rectangle 16"/>
                <p:cNvSpPr>
                  <a:spLocks noChangeArrowheads="1"/>
                </p:cNvSpPr>
                <p:nvPr/>
              </p:nvSpPr>
              <p:spPr bwMode="auto">
                <a:xfrm>
                  <a:off x="4368" y="3350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40721" name="Group 17"/>
              <p:cNvGrpSpPr>
                <a:grpSpLocks/>
              </p:cNvGrpSpPr>
              <p:nvPr/>
            </p:nvGrpSpPr>
            <p:grpSpPr bwMode="auto">
              <a:xfrm>
                <a:off x="4368" y="4224"/>
                <a:ext cx="576" cy="1018"/>
                <a:chOff x="4368" y="2198"/>
                <a:chExt cx="912" cy="1440"/>
              </a:xfrm>
            </p:grpSpPr>
            <p:sp>
              <p:nvSpPr>
                <p:cNvPr id="840722" name="Rectangle 18"/>
                <p:cNvSpPr>
                  <a:spLocks noChangeArrowheads="1"/>
                </p:cNvSpPr>
                <p:nvPr/>
              </p:nvSpPr>
              <p:spPr bwMode="auto">
                <a:xfrm>
                  <a:off x="4368" y="2198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723" name="Rectangle 19"/>
                <p:cNvSpPr>
                  <a:spLocks noChangeArrowheads="1"/>
                </p:cNvSpPr>
                <p:nvPr/>
              </p:nvSpPr>
              <p:spPr bwMode="auto">
                <a:xfrm>
                  <a:off x="4368" y="2486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724" name="Rectangle 20"/>
                <p:cNvSpPr>
                  <a:spLocks noChangeArrowheads="1"/>
                </p:cNvSpPr>
                <p:nvPr/>
              </p:nvSpPr>
              <p:spPr bwMode="auto">
                <a:xfrm>
                  <a:off x="4368" y="2774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725" name="Rectangle 21"/>
                <p:cNvSpPr>
                  <a:spLocks noChangeArrowheads="1"/>
                </p:cNvSpPr>
                <p:nvPr/>
              </p:nvSpPr>
              <p:spPr bwMode="auto">
                <a:xfrm>
                  <a:off x="4368" y="3062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726" name="Rectangle 22"/>
                <p:cNvSpPr>
                  <a:spLocks noChangeArrowheads="1"/>
                </p:cNvSpPr>
                <p:nvPr/>
              </p:nvSpPr>
              <p:spPr bwMode="auto">
                <a:xfrm>
                  <a:off x="4368" y="3350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40727" name="Rectangle 23"/>
            <p:cNvSpPr>
              <a:spLocks noChangeArrowheads="1"/>
            </p:cNvSpPr>
            <p:nvPr/>
          </p:nvSpPr>
          <p:spPr bwMode="auto">
            <a:xfrm>
              <a:off x="4116" y="736"/>
              <a:ext cx="14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int heap[1000];</a:t>
              </a:r>
            </a:p>
          </p:txBody>
        </p:sp>
      </p:grpSp>
      <p:sp>
        <p:nvSpPr>
          <p:cNvPr id="840728" name="Rectangle 24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Implementing A Heap</a:t>
            </a:r>
          </a:p>
        </p:txBody>
      </p:sp>
      <p:grpSp>
        <p:nvGrpSpPr>
          <p:cNvPr id="840729" name="Group 25"/>
          <p:cNvGrpSpPr>
            <a:grpSpLocks/>
          </p:cNvGrpSpPr>
          <p:nvPr/>
        </p:nvGrpSpPr>
        <p:grpSpPr bwMode="auto">
          <a:xfrm>
            <a:off x="106363" y="685800"/>
            <a:ext cx="4186237" cy="3132138"/>
            <a:chOff x="67" y="1867"/>
            <a:chExt cx="2637" cy="1973"/>
          </a:xfrm>
        </p:grpSpPr>
        <p:sp>
          <p:nvSpPr>
            <p:cNvPr id="840730" name="Rectangle 26"/>
            <p:cNvSpPr>
              <a:spLocks noChangeArrowheads="1"/>
            </p:cNvSpPr>
            <p:nvPr/>
          </p:nvSpPr>
          <p:spPr bwMode="auto">
            <a:xfrm>
              <a:off x="363" y="2887"/>
              <a:ext cx="458" cy="3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31" name="Rectangle 27"/>
            <p:cNvSpPr>
              <a:spLocks noChangeArrowheads="1"/>
            </p:cNvSpPr>
            <p:nvPr/>
          </p:nvSpPr>
          <p:spPr bwMode="auto">
            <a:xfrm>
              <a:off x="387" y="3117"/>
              <a:ext cx="193" cy="115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32" name="Rectangle 28"/>
            <p:cNvSpPr>
              <a:spLocks noChangeArrowheads="1"/>
            </p:cNvSpPr>
            <p:nvPr/>
          </p:nvSpPr>
          <p:spPr bwMode="auto">
            <a:xfrm>
              <a:off x="604" y="3117"/>
              <a:ext cx="193" cy="115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33" name="Rectangle 29"/>
            <p:cNvSpPr>
              <a:spLocks noChangeArrowheads="1"/>
            </p:cNvSpPr>
            <p:nvPr/>
          </p:nvSpPr>
          <p:spPr bwMode="auto">
            <a:xfrm>
              <a:off x="682" y="3430"/>
              <a:ext cx="458" cy="38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34" name="Rectangle 30"/>
            <p:cNvSpPr>
              <a:spLocks noChangeArrowheads="1"/>
            </p:cNvSpPr>
            <p:nvPr/>
          </p:nvSpPr>
          <p:spPr bwMode="auto">
            <a:xfrm>
              <a:off x="706" y="3660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35" name="Rectangle 31"/>
            <p:cNvSpPr>
              <a:spLocks noChangeArrowheads="1"/>
            </p:cNvSpPr>
            <p:nvPr/>
          </p:nvSpPr>
          <p:spPr bwMode="auto">
            <a:xfrm>
              <a:off x="923" y="3660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36" name="Text Box 32"/>
            <p:cNvSpPr txBox="1">
              <a:spLocks noChangeArrowheads="1"/>
            </p:cNvSpPr>
            <p:nvPr/>
          </p:nvSpPr>
          <p:spPr bwMode="auto">
            <a:xfrm>
              <a:off x="880" y="3628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40737" name="Text Box 33"/>
            <p:cNvSpPr txBox="1">
              <a:spLocks noChangeArrowheads="1"/>
            </p:cNvSpPr>
            <p:nvPr/>
          </p:nvSpPr>
          <p:spPr bwMode="auto">
            <a:xfrm>
              <a:off x="649" y="3617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40738" name="Line 34"/>
            <p:cNvSpPr>
              <a:spLocks noChangeShapeType="1"/>
            </p:cNvSpPr>
            <p:nvPr/>
          </p:nvSpPr>
          <p:spPr bwMode="auto">
            <a:xfrm>
              <a:off x="735" y="3198"/>
              <a:ext cx="106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39" name="Rectangle 35"/>
            <p:cNvSpPr>
              <a:spLocks noChangeArrowheads="1"/>
            </p:cNvSpPr>
            <p:nvPr/>
          </p:nvSpPr>
          <p:spPr bwMode="auto">
            <a:xfrm>
              <a:off x="855" y="3482"/>
              <a:ext cx="157" cy="14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 </a:t>
              </a:r>
            </a:p>
          </p:txBody>
        </p:sp>
        <p:sp>
          <p:nvSpPr>
            <p:cNvPr id="840740" name="Rectangle 36"/>
            <p:cNvSpPr>
              <a:spLocks noChangeArrowheads="1"/>
            </p:cNvSpPr>
            <p:nvPr/>
          </p:nvSpPr>
          <p:spPr bwMode="auto">
            <a:xfrm>
              <a:off x="1242" y="1867"/>
              <a:ext cx="459" cy="3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41" name="Rectangle 37"/>
            <p:cNvSpPr>
              <a:spLocks noChangeArrowheads="1"/>
            </p:cNvSpPr>
            <p:nvPr/>
          </p:nvSpPr>
          <p:spPr bwMode="auto">
            <a:xfrm>
              <a:off x="1267" y="2097"/>
              <a:ext cx="193" cy="114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42" name="Rectangle 38"/>
            <p:cNvSpPr>
              <a:spLocks noChangeArrowheads="1"/>
            </p:cNvSpPr>
            <p:nvPr/>
          </p:nvSpPr>
          <p:spPr bwMode="auto">
            <a:xfrm>
              <a:off x="1483" y="2097"/>
              <a:ext cx="193" cy="114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43" name="Text Box 39"/>
            <p:cNvSpPr txBox="1">
              <a:spLocks noChangeArrowheads="1"/>
            </p:cNvSpPr>
            <p:nvPr/>
          </p:nvSpPr>
          <p:spPr bwMode="auto">
            <a:xfrm>
              <a:off x="1448" y="2077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600">
                <a:solidFill>
                  <a:srgbClr val="FFFFCC"/>
                </a:solidFill>
              </a:endParaRPr>
            </a:p>
          </p:txBody>
        </p:sp>
        <p:sp>
          <p:nvSpPr>
            <p:cNvPr id="840744" name="Text Box 40"/>
            <p:cNvSpPr txBox="1">
              <a:spLocks noChangeArrowheads="1"/>
            </p:cNvSpPr>
            <p:nvPr/>
          </p:nvSpPr>
          <p:spPr bwMode="auto">
            <a:xfrm>
              <a:off x="1241" y="2081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600">
                <a:solidFill>
                  <a:srgbClr val="FFFFCC"/>
                </a:solidFill>
              </a:endParaRPr>
            </a:p>
          </p:txBody>
        </p:sp>
        <p:sp>
          <p:nvSpPr>
            <p:cNvPr id="840745" name="Rectangle 41"/>
            <p:cNvSpPr>
              <a:spLocks noChangeArrowheads="1"/>
            </p:cNvSpPr>
            <p:nvPr/>
          </p:nvSpPr>
          <p:spPr bwMode="auto">
            <a:xfrm>
              <a:off x="567" y="2369"/>
              <a:ext cx="459" cy="3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46" name="Rectangle 42"/>
            <p:cNvSpPr>
              <a:spLocks noChangeArrowheads="1"/>
            </p:cNvSpPr>
            <p:nvPr/>
          </p:nvSpPr>
          <p:spPr bwMode="auto">
            <a:xfrm>
              <a:off x="592" y="2599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47" name="Rectangle 43"/>
            <p:cNvSpPr>
              <a:spLocks noChangeArrowheads="1"/>
            </p:cNvSpPr>
            <p:nvPr/>
          </p:nvSpPr>
          <p:spPr bwMode="auto">
            <a:xfrm>
              <a:off x="808" y="2599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48" name="Line 44"/>
            <p:cNvSpPr>
              <a:spLocks noChangeShapeType="1"/>
            </p:cNvSpPr>
            <p:nvPr/>
          </p:nvSpPr>
          <p:spPr bwMode="auto">
            <a:xfrm flipH="1">
              <a:off x="908" y="2143"/>
              <a:ext cx="383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49" name="Rectangle 45"/>
            <p:cNvSpPr>
              <a:spLocks noChangeArrowheads="1"/>
            </p:cNvSpPr>
            <p:nvPr/>
          </p:nvSpPr>
          <p:spPr bwMode="auto">
            <a:xfrm>
              <a:off x="1929" y="2364"/>
              <a:ext cx="459" cy="38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50" name="Rectangle 46"/>
            <p:cNvSpPr>
              <a:spLocks noChangeArrowheads="1"/>
            </p:cNvSpPr>
            <p:nvPr/>
          </p:nvSpPr>
          <p:spPr bwMode="auto">
            <a:xfrm>
              <a:off x="1954" y="2596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51" name="Rectangle 47"/>
            <p:cNvSpPr>
              <a:spLocks noChangeArrowheads="1"/>
            </p:cNvSpPr>
            <p:nvPr/>
          </p:nvSpPr>
          <p:spPr bwMode="auto">
            <a:xfrm>
              <a:off x="2171" y="2596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52" name="Text Box 48"/>
            <p:cNvSpPr txBox="1">
              <a:spLocks noChangeArrowheads="1"/>
            </p:cNvSpPr>
            <p:nvPr/>
          </p:nvSpPr>
          <p:spPr bwMode="auto">
            <a:xfrm>
              <a:off x="2045" y="2421"/>
              <a:ext cx="2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006666"/>
                  </a:solidFill>
                </a:rPr>
                <a:t>10</a:t>
              </a:r>
            </a:p>
          </p:txBody>
        </p:sp>
        <p:sp>
          <p:nvSpPr>
            <p:cNvPr id="840753" name="Rectangle 49"/>
            <p:cNvSpPr>
              <a:spLocks noChangeArrowheads="1"/>
            </p:cNvSpPr>
            <p:nvPr/>
          </p:nvSpPr>
          <p:spPr bwMode="auto">
            <a:xfrm>
              <a:off x="1500" y="2104"/>
              <a:ext cx="162" cy="10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54" name="Line 50"/>
            <p:cNvSpPr>
              <a:spLocks noChangeShapeType="1"/>
            </p:cNvSpPr>
            <p:nvPr/>
          </p:nvSpPr>
          <p:spPr bwMode="auto">
            <a:xfrm>
              <a:off x="1631" y="2170"/>
              <a:ext cx="356" cy="2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55" name="Rectangle 51"/>
            <p:cNvSpPr>
              <a:spLocks noChangeArrowheads="1"/>
            </p:cNvSpPr>
            <p:nvPr/>
          </p:nvSpPr>
          <p:spPr bwMode="auto">
            <a:xfrm>
              <a:off x="600" y="2607"/>
              <a:ext cx="182" cy="108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56" name="Line 52"/>
            <p:cNvSpPr>
              <a:spLocks noChangeShapeType="1"/>
            </p:cNvSpPr>
            <p:nvPr/>
          </p:nvSpPr>
          <p:spPr bwMode="auto">
            <a:xfrm flipH="1">
              <a:off x="614" y="2661"/>
              <a:ext cx="78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57" name="Rectangle 53"/>
            <p:cNvSpPr>
              <a:spLocks noChangeArrowheads="1"/>
            </p:cNvSpPr>
            <p:nvPr/>
          </p:nvSpPr>
          <p:spPr bwMode="auto">
            <a:xfrm>
              <a:off x="876" y="2883"/>
              <a:ext cx="458" cy="38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58" name="Rectangle 54"/>
            <p:cNvSpPr>
              <a:spLocks noChangeArrowheads="1"/>
            </p:cNvSpPr>
            <p:nvPr/>
          </p:nvSpPr>
          <p:spPr bwMode="auto">
            <a:xfrm>
              <a:off x="888" y="3124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59" name="Rectangle 55"/>
            <p:cNvSpPr>
              <a:spLocks noChangeArrowheads="1"/>
            </p:cNvSpPr>
            <p:nvPr/>
          </p:nvSpPr>
          <p:spPr bwMode="auto">
            <a:xfrm>
              <a:off x="1106" y="3124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60" name="Text Box 56"/>
            <p:cNvSpPr txBox="1">
              <a:spLocks noChangeArrowheads="1"/>
            </p:cNvSpPr>
            <p:nvPr/>
          </p:nvSpPr>
          <p:spPr bwMode="auto">
            <a:xfrm>
              <a:off x="1072" y="3092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40761" name="Text Box 57"/>
            <p:cNvSpPr txBox="1">
              <a:spLocks noChangeArrowheads="1"/>
            </p:cNvSpPr>
            <p:nvPr/>
          </p:nvSpPr>
          <p:spPr bwMode="auto">
            <a:xfrm>
              <a:off x="840" y="3088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40762" name="Line 58"/>
            <p:cNvSpPr>
              <a:spLocks noChangeShapeType="1"/>
            </p:cNvSpPr>
            <p:nvPr/>
          </p:nvSpPr>
          <p:spPr bwMode="auto">
            <a:xfrm>
              <a:off x="929" y="2651"/>
              <a:ext cx="107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63" name="Rectangle 59"/>
            <p:cNvSpPr>
              <a:spLocks noChangeArrowheads="1"/>
            </p:cNvSpPr>
            <p:nvPr/>
          </p:nvSpPr>
          <p:spPr bwMode="auto">
            <a:xfrm>
              <a:off x="1049" y="2935"/>
              <a:ext cx="157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40764" name="Rectangle 60"/>
            <p:cNvSpPr>
              <a:spLocks noChangeArrowheads="1"/>
            </p:cNvSpPr>
            <p:nvPr/>
          </p:nvSpPr>
          <p:spPr bwMode="auto">
            <a:xfrm>
              <a:off x="728" y="2422"/>
              <a:ext cx="158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solidFill>
                    <a:srgbClr val="006666"/>
                  </a:solidFill>
                </a:rPr>
                <a:t>7</a:t>
              </a:r>
            </a:p>
          </p:txBody>
        </p:sp>
        <p:sp>
          <p:nvSpPr>
            <p:cNvPr id="840765" name="Rectangle 61"/>
            <p:cNvSpPr>
              <a:spLocks noChangeArrowheads="1"/>
            </p:cNvSpPr>
            <p:nvPr/>
          </p:nvSpPr>
          <p:spPr bwMode="auto">
            <a:xfrm>
              <a:off x="1674" y="2879"/>
              <a:ext cx="458" cy="3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66" name="Rectangle 62"/>
            <p:cNvSpPr>
              <a:spLocks noChangeArrowheads="1"/>
            </p:cNvSpPr>
            <p:nvPr/>
          </p:nvSpPr>
          <p:spPr bwMode="auto">
            <a:xfrm>
              <a:off x="1698" y="3109"/>
              <a:ext cx="193" cy="115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67" name="Rectangle 63"/>
            <p:cNvSpPr>
              <a:spLocks noChangeArrowheads="1"/>
            </p:cNvSpPr>
            <p:nvPr/>
          </p:nvSpPr>
          <p:spPr bwMode="auto">
            <a:xfrm>
              <a:off x="1915" y="3109"/>
              <a:ext cx="193" cy="115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68" name="Text Box 64"/>
            <p:cNvSpPr txBox="1">
              <a:spLocks noChangeArrowheads="1"/>
            </p:cNvSpPr>
            <p:nvPr/>
          </p:nvSpPr>
          <p:spPr bwMode="auto">
            <a:xfrm>
              <a:off x="1872" y="3072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40769" name="Text Box 65"/>
            <p:cNvSpPr txBox="1">
              <a:spLocks noChangeArrowheads="1"/>
            </p:cNvSpPr>
            <p:nvPr/>
          </p:nvSpPr>
          <p:spPr bwMode="auto">
            <a:xfrm>
              <a:off x="1656" y="3064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40770" name="Text Box 66"/>
            <p:cNvSpPr txBox="1">
              <a:spLocks noChangeArrowheads="1"/>
            </p:cNvSpPr>
            <p:nvPr/>
          </p:nvSpPr>
          <p:spPr bwMode="auto">
            <a:xfrm>
              <a:off x="1835" y="2903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840771" name="Rectangle 67"/>
            <p:cNvSpPr>
              <a:spLocks noChangeArrowheads="1"/>
            </p:cNvSpPr>
            <p:nvPr/>
          </p:nvSpPr>
          <p:spPr bwMode="auto">
            <a:xfrm>
              <a:off x="2181" y="2875"/>
              <a:ext cx="459" cy="38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72" name="Rectangle 68"/>
            <p:cNvSpPr>
              <a:spLocks noChangeArrowheads="1"/>
            </p:cNvSpPr>
            <p:nvPr/>
          </p:nvSpPr>
          <p:spPr bwMode="auto">
            <a:xfrm>
              <a:off x="2206" y="3115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73" name="Rectangle 69"/>
            <p:cNvSpPr>
              <a:spLocks noChangeArrowheads="1"/>
            </p:cNvSpPr>
            <p:nvPr/>
          </p:nvSpPr>
          <p:spPr bwMode="auto">
            <a:xfrm>
              <a:off x="2423" y="3115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74" name="Text Box 70"/>
            <p:cNvSpPr txBox="1">
              <a:spLocks noChangeArrowheads="1"/>
            </p:cNvSpPr>
            <p:nvPr/>
          </p:nvSpPr>
          <p:spPr bwMode="auto">
            <a:xfrm>
              <a:off x="2384" y="3068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40775" name="Text Box 71"/>
            <p:cNvSpPr txBox="1">
              <a:spLocks noChangeArrowheads="1"/>
            </p:cNvSpPr>
            <p:nvPr/>
          </p:nvSpPr>
          <p:spPr bwMode="auto">
            <a:xfrm>
              <a:off x="2160" y="3064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40776" name="Rectangle 72"/>
            <p:cNvSpPr>
              <a:spLocks noChangeArrowheads="1"/>
            </p:cNvSpPr>
            <p:nvPr/>
          </p:nvSpPr>
          <p:spPr bwMode="auto">
            <a:xfrm>
              <a:off x="2354" y="2927"/>
              <a:ext cx="158" cy="14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840777" name="Line 73"/>
            <p:cNvSpPr>
              <a:spLocks noChangeShapeType="1"/>
            </p:cNvSpPr>
            <p:nvPr/>
          </p:nvSpPr>
          <p:spPr bwMode="auto">
            <a:xfrm flipH="1">
              <a:off x="1964" y="2683"/>
              <a:ext cx="78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78" name="Line 74"/>
            <p:cNvSpPr>
              <a:spLocks noChangeShapeType="1"/>
            </p:cNvSpPr>
            <p:nvPr/>
          </p:nvSpPr>
          <p:spPr bwMode="auto">
            <a:xfrm>
              <a:off x="2274" y="2673"/>
              <a:ext cx="106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79" name="Line 75"/>
            <p:cNvSpPr>
              <a:spLocks noChangeShapeType="1"/>
            </p:cNvSpPr>
            <p:nvPr/>
          </p:nvSpPr>
          <p:spPr bwMode="auto">
            <a:xfrm flipH="1">
              <a:off x="375" y="3206"/>
              <a:ext cx="78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80" name="Rectangle 76"/>
            <p:cNvSpPr>
              <a:spLocks noChangeArrowheads="1"/>
            </p:cNvSpPr>
            <p:nvPr/>
          </p:nvSpPr>
          <p:spPr bwMode="auto">
            <a:xfrm>
              <a:off x="101" y="3428"/>
              <a:ext cx="458" cy="38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81" name="Rectangle 77"/>
            <p:cNvSpPr>
              <a:spLocks noChangeArrowheads="1"/>
            </p:cNvSpPr>
            <p:nvPr/>
          </p:nvSpPr>
          <p:spPr bwMode="auto">
            <a:xfrm>
              <a:off x="125" y="3660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82" name="Rectangle 78"/>
            <p:cNvSpPr>
              <a:spLocks noChangeArrowheads="1"/>
            </p:cNvSpPr>
            <p:nvPr/>
          </p:nvSpPr>
          <p:spPr bwMode="auto">
            <a:xfrm>
              <a:off x="343" y="3660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83" name="Text Box 79"/>
            <p:cNvSpPr txBox="1">
              <a:spLocks noChangeArrowheads="1"/>
            </p:cNvSpPr>
            <p:nvPr/>
          </p:nvSpPr>
          <p:spPr bwMode="auto">
            <a:xfrm>
              <a:off x="299" y="3626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40784" name="Text Box 80"/>
            <p:cNvSpPr txBox="1">
              <a:spLocks noChangeArrowheads="1"/>
            </p:cNvSpPr>
            <p:nvPr/>
          </p:nvSpPr>
          <p:spPr bwMode="auto">
            <a:xfrm>
              <a:off x="67" y="3628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40785" name="Rectangle 81"/>
            <p:cNvSpPr>
              <a:spLocks noChangeArrowheads="1"/>
            </p:cNvSpPr>
            <p:nvPr/>
          </p:nvSpPr>
          <p:spPr bwMode="auto">
            <a:xfrm>
              <a:off x="274" y="3480"/>
              <a:ext cx="157" cy="14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40786" name="Rectangle 82"/>
            <p:cNvSpPr>
              <a:spLocks noChangeArrowheads="1"/>
            </p:cNvSpPr>
            <p:nvPr/>
          </p:nvSpPr>
          <p:spPr bwMode="auto">
            <a:xfrm>
              <a:off x="274" y="3480"/>
              <a:ext cx="157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840787" name="Text Box 83"/>
            <p:cNvSpPr txBox="1">
              <a:spLocks noChangeArrowheads="1"/>
            </p:cNvSpPr>
            <p:nvPr/>
          </p:nvSpPr>
          <p:spPr bwMode="auto">
            <a:xfrm>
              <a:off x="1388" y="1915"/>
              <a:ext cx="2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6600CC"/>
                  </a:solidFill>
                </a:rPr>
                <a:t>12</a:t>
              </a:r>
            </a:p>
          </p:txBody>
        </p:sp>
        <p:sp>
          <p:nvSpPr>
            <p:cNvPr id="840788" name="Text Box 84"/>
            <p:cNvSpPr txBox="1">
              <a:spLocks noChangeArrowheads="1"/>
            </p:cNvSpPr>
            <p:nvPr/>
          </p:nvSpPr>
          <p:spPr bwMode="auto">
            <a:xfrm>
              <a:off x="508" y="2905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840789" name="Rectangle 85"/>
            <p:cNvSpPr>
              <a:spLocks noChangeArrowheads="1"/>
            </p:cNvSpPr>
            <p:nvPr/>
          </p:nvSpPr>
          <p:spPr bwMode="auto">
            <a:xfrm>
              <a:off x="857" y="3473"/>
              <a:ext cx="157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solidFill>
                    <a:srgbClr val="FF3300"/>
                  </a:solidFill>
                </a:rPr>
                <a:t>1</a:t>
              </a:r>
            </a:p>
          </p:txBody>
        </p:sp>
      </p:grpSp>
      <p:sp>
        <p:nvSpPr>
          <p:cNvPr id="840790" name="Text Box 86"/>
          <p:cNvSpPr txBox="1">
            <a:spLocks noChangeArrowheads="1"/>
          </p:cNvSpPr>
          <p:nvPr/>
        </p:nvSpPr>
        <p:spPr bwMode="auto">
          <a:xfrm>
            <a:off x="8099425" y="1665288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6600CC"/>
                </a:solidFill>
              </a:rPr>
              <a:t>12</a:t>
            </a:r>
          </a:p>
        </p:txBody>
      </p:sp>
      <p:sp>
        <p:nvSpPr>
          <p:cNvPr id="840791" name="Text Box 87"/>
          <p:cNvSpPr txBox="1">
            <a:spLocks noChangeArrowheads="1"/>
          </p:cNvSpPr>
          <p:nvPr/>
        </p:nvSpPr>
        <p:spPr bwMode="auto">
          <a:xfrm>
            <a:off x="8096250" y="231775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006666"/>
                </a:solidFill>
              </a:rPr>
              <a:t>10</a:t>
            </a:r>
          </a:p>
        </p:txBody>
      </p:sp>
      <p:sp>
        <p:nvSpPr>
          <p:cNvPr id="840792" name="Text Box 88"/>
          <p:cNvSpPr txBox="1">
            <a:spLocks noChangeArrowheads="1"/>
          </p:cNvSpPr>
          <p:nvPr/>
        </p:nvSpPr>
        <p:spPr bwMode="auto">
          <a:xfrm>
            <a:off x="8134350" y="26606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840793" name="Text Box 89"/>
          <p:cNvSpPr txBox="1">
            <a:spLocks noChangeArrowheads="1"/>
          </p:cNvSpPr>
          <p:nvPr/>
        </p:nvSpPr>
        <p:spPr bwMode="auto">
          <a:xfrm>
            <a:off x="8112125" y="29845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840794" name="Text Box 90"/>
          <p:cNvSpPr txBox="1">
            <a:spLocks noChangeArrowheads="1"/>
          </p:cNvSpPr>
          <p:nvPr/>
        </p:nvSpPr>
        <p:spPr bwMode="auto">
          <a:xfrm>
            <a:off x="8112125" y="33147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840795" name="Text Box 91"/>
          <p:cNvSpPr txBox="1">
            <a:spLocks noChangeArrowheads="1"/>
          </p:cNvSpPr>
          <p:nvPr/>
        </p:nvSpPr>
        <p:spPr bwMode="auto">
          <a:xfrm>
            <a:off x="8112125" y="36512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840796" name="Text Box 92"/>
          <p:cNvSpPr txBox="1">
            <a:spLocks noChangeArrowheads="1"/>
          </p:cNvSpPr>
          <p:nvPr/>
        </p:nvSpPr>
        <p:spPr bwMode="auto">
          <a:xfrm>
            <a:off x="8115300" y="39687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840797" name="Text Box 93"/>
          <p:cNvSpPr txBox="1">
            <a:spLocks noChangeArrowheads="1"/>
          </p:cNvSpPr>
          <p:nvPr/>
        </p:nvSpPr>
        <p:spPr bwMode="auto">
          <a:xfrm>
            <a:off x="8143875" y="4311650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840798" name="Rectangle 94"/>
          <p:cNvSpPr>
            <a:spLocks noChangeArrowheads="1"/>
          </p:cNvSpPr>
          <p:nvPr/>
        </p:nvSpPr>
        <p:spPr bwMode="auto">
          <a:xfrm>
            <a:off x="8166100" y="2032000"/>
            <a:ext cx="2508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rgbClr val="006666"/>
                </a:solidFill>
              </a:rPr>
              <a:t>7</a:t>
            </a:r>
          </a:p>
        </p:txBody>
      </p:sp>
      <p:grpSp>
        <p:nvGrpSpPr>
          <p:cNvPr id="840799" name="Group 95"/>
          <p:cNvGrpSpPr>
            <a:grpSpLocks/>
          </p:cNvGrpSpPr>
          <p:nvPr/>
        </p:nvGrpSpPr>
        <p:grpSpPr bwMode="auto">
          <a:xfrm>
            <a:off x="7305675" y="279400"/>
            <a:ext cx="1533525" cy="787400"/>
            <a:chOff x="4602" y="176"/>
            <a:chExt cx="966" cy="496"/>
          </a:xfrm>
        </p:grpSpPr>
        <p:sp>
          <p:nvSpPr>
            <p:cNvPr id="840800" name="Rectangle 96"/>
            <p:cNvSpPr>
              <a:spLocks noChangeArrowheads="1"/>
            </p:cNvSpPr>
            <p:nvPr/>
          </p:nvSpPr>
          <p:spPr bwMode="auto">
            <a:xfrm>
              <a:off x="4602" y="176"/>
              <a:ext cx="9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int count;</a:t>
              </a:r>
            </a:p>
          </p:txBody>
        </p:sp>
        <p:sp>
          <p:nvSpPr>
            <p:cNvPr id="840801" name="Rectangle 97"/>
            <p:cNvSpPr>
              <a:spLocks noChangeArrowheads="1"/>
            </p:cNvSpPr>
            <p:nvPr/>
          </p:nvSpPr>
          <p:spPr bwMode="auto">
            <a:xfrm>
              <a:off x="4896" y="432"/>
              <a:ext cx="624" cy="240"/>
            </a:xfrm>
            <a:prstGeom prst="rect">
              <a:avLst/>
            </a:prstGeom>
            <a:solidFill>
              <a:srgbClr val="FFE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0802" name="Text Box 98"/>
          <p:cNvSpPr txBox="1">
            <a:spLocks noChangeArrowheads="1"/>
          </p:cNvSpPr>
          <p:nvPr/>
        </p:nvSpPr>
        <p:spPr bwMode="auto">
          <a:xfrm>
            <a:off x="8112125" y="6556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9</a:t>
            </a:r>
          </a:p>
        </p:txBody>
      </p:sp>
      <p:sp>
        <p:nvSpPr>
          <p:cNvPr id="840822" name="Rectangle 118"/>
          <p:cNvSpPr>
            <a:spLocks noChangeArrowheads="1"/>
          </p:cNvSpPr>
          <p:nvPr/>
        </p:nvSpPr>
        <p:spPr bwMode="auto">
          <a:xfrm>
            <a:off x="304800" y="5927725"/>
            <a:ext cx="72437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</a:rPr>
              <a:t>Hint</a:t>
            </a:r>
            <a:r>
              <a:rPr lang="en-US" sz="2000"/>
              <a:t>: It’s of the form     leftChild(</a:t>
            </a:r>
            <a:r>
              <a:rPr lang="en-US" sz="2000">
                <a:solidFill>
                  <a:srgbClr val="006666"/>
                </a:solidFill>
              </a:rPr>
              <a:t>parent</a:t>
            </a:r>
            <a:r>
              <a:rPr lang="en-US" sz="2000"/>
              <a:t>)   = </a:t>
            </a:r>
            <a:r>
              <a:rPr lang="en-US" sz="2000">
                <a:solidFill>
                  <a:srgbClr val="6600CC"/>
                </a:solidFill>
              </a:rPr>
              <a:t>2</a:t>
            </a:r>
            <a:r>
              <a:rPr lang="en-US" sz="2000"/>
              <a:t> * </a:t>
            </a:r>
            <a:r>
              <a:rPr lang="en-US" sz="2000">
                <a:solidFill>
                  <a:srgbClr val="006666"/>
                </a:solidFill>
              </a:rPr>
              <a:t>parent</a:t>
            </a:r>
            <a:r>
              <a:rPr lang="en-US" sz="2000"/>
              <a:t> + </a:t>
            </a:r>
            <a:r>
              <a:rPr lang="en-US" sz="2000">
                <a:solidFill>
                  <a:srgbClr val="6600CC"/>
                </a:solidFill>
              </a:rPr>
              <a:t>1</a:t>
            </a:r>
          </a:p>
          <a:p>
            <a:pPr algn="l"/>
            <a:r>
              <a:rPr lang="en-US" sz="2000"/>
              <a:t>                                       rightChild(</a:t>
            </a:r>
            <a:r>
              <a:rPr lang="en-US" sz="2000">
                <a:solidFill>
                  <a:srgbClr val="006666"/>
                </a:solidFill>
              </a:rPr>
              <a:t>parent</a:t>
            </a:r>
            <a:r>
              <a:rPr lang="en-US" sz="2000"/>
              <a:t>) = </a:t>
            </a:r>
            <a:r>
              <a:rPr lang="en-US" sz="2000">
                <a:solidFill>
                  <a:srgbClr val="6600CC"/>
                </a:solidFill>
              </a:rPr>
              <a:t>2</a:t>
            </a:r>
            <a:r>
              <a:rPr lang="en-US" sz="2000"/>
              <a:t> * </a:t>
            </a:r>
            <a:r>
              <a:rPr lang="en-US" sz="2000">
                <a:solidFill>
                  <a:srgbClr val="006666"/>
                </a:solidFill>
              </a:rPr>
              <a:t>parent</a:t>
            </a:r>
            <a:r>
              <a:rPr lang="en-US" sz="2000"/>
              <a:t> + </a:t>
            </a:r>
            <a:r>
              <a:rPr lang="en-US" sz="2000">
                <a:solidFill>
                  <a:srgbClr val="6600CC"/>
                </a:solidFill>
              </a:rPr>
              <a:t>2</a:t>
            </a:r>
          </a:p>
        </p:txBody>
      </p:sp>
      <p:sp>
        <p:nvSpPr>
          <p:cNvPr id="840827" name="Text Box 123"/>
          <p:cNvSpPr txBox="1">
            <a:spLocks noChangeArrowheads="1"/>
          </p:cNvSpPr>
          <p:nvPr/>
        </p:nvSpPr>
        <p:spPr bwMode="auto">
          <a:xfrm>
            <a:off x="2286000" y="3124200"/>
            <a:ext cx="460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Let’s see, does our formula work?</a:t>
            </a:r>
          </a:p>
        </p:txBody>
      </p:sp>
      <p:sp>
        <p:nvSpPr>
          <p:cNvPr id="840828" name="Text Box 124"/>
          <p:cNvSpPr txBox="1">
            <a:spLocks noChangeArrowheads="1"/>
          </p:cNvSpPr>
          <p:nvPr/>
        </p:nvSpPr>
        <p:spPr bwMode="auto">
          <a:xfrm>
            <a:off x="533400" y="4025900"/>
            <a:ext cx="6327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Consider this node, which is in slot #1 of our array?</a:t>
            </a:r>
          </a:p>
        </p:txBody>
      </p:sp>
      <p:sp>
        <p:nvSpPr>
          <p:cNvPr id="840829" name="Oval 125"/>
          <p:cNvSpPr>
            <a:spLocks noChangeArrowheads="1"/>
          </p:cNvSpPr>
          <p:nvPr/>
        </p:nvSpPr>
        <p:spPr bwMode="auto">
          <a:xfrm>
            <a:off x="812800" y="1295400"/>
            <a:ext cx="914400" cy="914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830" name="Rectangle 126"/>
          <p:cNvSpPr>
            <a:spLocks noChangeArrowheads="1"/>
          </p:cNvSpPr>
          <p:nvPr/>
        </p:nvSpPr>
        <p:spPr bwMode="auto">
          <a:xfrm>
            <a:off x="7327900" y="1981200"/>
            <a:ext cx="1435100" cy="3429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832" name="Text Box 128"/>
          <p:cNvSpPr txBox="1">
            <a:spLocks noChangeArrowheads="1"/>
          </p:cNvSpPr>
          <p:nvPr/>
        </p:nvSpPr>
        <p:spPr bwMode="auto">
          <a:xfrm>
            <a:off x="914400" y="4495800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/>
              <a:t>leftChild(</a:t>
            </a:r>
            <a:r>
              <a:rPr lang="en-US" sz="2000">
                <a:solidFill>
                  <a:srgbClr val="006666"/>
                </a:solidFill>
              </a:rPr>
              <a:t>1</a:t>
            </a:r>
            <a:r>
              <a:rPr lang="en-US" sz="2000"/>
              <a:t>)   = 2 * </a:t>
            </a:r>
            <a:r>
              <a:rPr lang="en-US" sz="2000">
                <a:solidFill>
                  <a:srgbClr val="006666"/>
                </a:solidFill>
              </a:rPr>
              <a:t>1</a:t>
            </a:r>
            <a:r>
              <a:rPr lang="en-US" sz="2000"/>
              <a:t> + 1</a:t>
            </a:r>
          </a:p>
        </p:txBody>
      </p:sp>
      <p:sp>
        <p:nvSpPr>
          <p:cNvPr id="840833" name="Text Box 129"/>
          <p:cNvSpPr txBox="1">
            <a:spLocks noChangeArrowheads="1"/>
          </p:cNvSpPr>
          <p:nvPr/>
        </p:nvSpPr>
        <p:spPr bwMode="auto">
          <a:xfrm>
            <a:off x="3810000" y="4479925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/>
              <a:t>= </a:t>
            </a:r>
            <a:r>
              <a:rPr lang="en-US" sz="2000">
                <a:solidFill>
                  <a:srgbClr val="6600CC"/>
                </a:solidFill>
              </a:rPr>
              <a:t>slot 3</a:t>
            </a:r>
          </a:p>
        </p:txBody>
      </p:sp>
      <p:sp>
        <p:nvSpPr>
          <p:cNvPr id="840834" name="Text Box 130"/>
          <p:cNvSpPr txBox="1">
            <a:spLocks noChangeArrowheads="1"/>
          </p:cNvSpPr>
          <p:nvPr/>
        </p:nvSpPr>
        <p:spPr bwMode="auto">
          <a:xfrm>
            <a:off x="914400" y="4937125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/>
              <a:t>rightChild(</a:t>
            </a:r>
            <a:r>
              <a:rPr lang="en-US" sz="2000">
                <a:solidFill>
                  <a:srgbClr val="006666"/>
                </a:solidFill>
              </a:rPr>
              <a:t>1</a:t>
            </a:r>
            <a:r>
              <a:rPr lang="en-US" sz="2000"/>
              <a:t>) = 2 * </a:t>
            </a:r>
            <a:r>
              <a:rPr lang="en-US" sz="2000">
                <a:solidFill>
                  <a:srgbClr val="006666"/>
                </a:solidFill>
              </a:rPr>
              <a:t>1</a:t>
            </a:r>
            <a:r>
              <a:rPr lang="en-US" sz="2000"/>
              <a:t> + 2</a:t>
            </a:r>
          </a:p>
        </p:txBody>
      </p:sp>
      <p:sp>
        <p:nvSpPr>
          <p:cNvPr id="840835" name="Text Box 131"/>
          <p:cNvSpPr txBox="1">
            <a:spLocks noChangeArrowheads="1"/>
          </p:cNvSpPr>
          <p:nvPr/>
        </p:nvSpPr>
        <p:spPr bwMode="auto">
          <a:xfrm>
            <a:off x="3810000" y="4921250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/>
              <a:t>= </a:t>
            </a:r>
            <a:r>
              <a:rPr lang="en-US" sz="2000">
                <a:solidFill>
                  <a:srgbClr val="6600CC"/>
                </a:solidFill>
              </a:rPr>
              <a:t>slot 4</a:t>
            </a:r>
          </a:p>
        </p:txBody>
      </p:sp>
      <p:cxnSp>
        <p:nvCxnSpPr>
          <p:cNvPr id="840836" name="AutoShape 132"/>
          <p:cNvCxnSpPr>
            <a:cxnSpLocks noChangeShapeType="1"/>
            <a:stCxn id="840830" idx="3"/>
            <a:endCxn id="840713" idx="3"/>
          </p:cNvCxnSpPr>
          <p:nvPr/>
        </p:nvCxnSpPr>
        <p:spPr bwMode="auto">
          <a:xfrm flipH="1">
            <a:off x="8763000" y="2152650"/>
            <a:ext cx="20638" cy="676275"/>
          </a:xfrm>
          <a:prstGeom prst="curvedConnector3">
            <a:avLst>
              <a:gd name="adj1" fmla="val -1007694"/>
            </a:avLst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0837" name="AutoShape 133"/>
          <p:cNvCxnSpPr>
            <a:cxnSpLocks noChangeShapeType="1"/>
            <a:stCxn id="840830" idx="3"/>
            <a:endCxn id="840714" idx="3"/>
          </p:cNvCxnSpPr>
          <p:nvPr/>
        </p:nvCxnSpPr>
        <p:spPr bwMode="auto">
          <a:xfrm flipH="1">
            <a:off x="8763000" y="2152650"/>
            <a:ext cx="20638" cy="1006475"/>
          </a:xfrm>
          <a:prstGeom prst="curvedConnector3">
            <a:avLst>
              <a:gd name="adj1" fmla="val -1007694"/>
            </a:avLst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0838" name="Line 134"/>
          <p:cNvSpPr>
            <a:spLocks noChangeShapeType="1"/>
          </p:cNvSpPr>
          <p:nvPr/>
        </p:nvSpPr>
        <p:spPr bwMode="auto">
          <a:xfrm flipH="1">
            <a:off x="990600" y="1854200"/>
            <a:ext cx="127000" cy="4572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839" name="Line 135"/>
          <p:cNvSpPr>
            <a:spLocks noChangeShapeType="1"/>
          </p:cNvSpPr>
          <p:nvPr/>
        </p:nvSpPr>
        <p:spPr bwMode="auto">
          <a:xfrm>
            <a:off x="1460500" y="1905000"/>
            <a:ext cx="177800" cy="4064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840" name="Text Box 136"/>
          <p:cNvSpPr txBox="1">
            <a:spLocks noChangeArrowheads="1"/>
          </p:cNvSpPr>
          <p:nvPr/>
        </p:nvSpPr>
        <p:spPr bwMode="auto">
          <a:xfrm>
            <a:off x="711200" y="5397500"/>
            <a:ext cx="6327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Our formula appears to work!</a:t>
            </a:r>
          </a:p>
        </p:txBody>
      </p:sp>
      <p:sp>
        <p:nvSpPr>
          <p:cNvPr id="840841" name="Rectangle 137"/>
          <p:cNvSpPr>
            <a:spLocks noChangeArrowheads="1"/>
          </p:cNvSpPr>
          <p:nvPr/>
        </p:nvSpPr>
        <p:spPr bwMode="auto">
          <a:xfrm>
            <a:off x="7442200" y="4813300"/>
            <a:ext cx="1701800" cy="204470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4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4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4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4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827" grpId="0"/>
      <p:bldP spid="840828" grpId="0"/>
      <p:bldP spid="840829" grpId="0" animBg="1"/>
      <p:bldP spid="840830" grpId="0" animBg="1"/>
      <p:bldP spid="840832" grpId="0"/>
      <p:bldP spid="840833" grpId="0"/>
      <p:bldP spid="840834" grpId="0"/>
      <p:bldP spid="840835" grpId="0"/>
      <p:bldP spid="840838" grpId="0" animBg="1"/>
      <p:bldP spid="840838" grpId="1" animBg="1"/>
      <p:bldP spid="840839" grpId="0" animBg="1"/>
      <p:bldP spid="8408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4F3E-4513-41CE-8AB4-09638B4F3B1E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842754" name="Group 2"/>
          <p:cNvGrpSpPr>
            <a:grpSpLocks/>
          </p:cNvGrpSpPr>
          <p:nvPr/>
        </p:nvGrpSpPr>
        <p:grpSpPr bwMode="auto">
          <a:xfrm>
            <a:off x="6534150" y="1168400"/>
            <a:ext cx="2338388" cy="5429250"/>
            <a:chOff x="4116" y="736"/>
            <a:chExt cx="1473" cy="3420"/>
          </a:xfrm>
        </p:grpSpPr>
        <p:sp>
          <p:nvSpPr>
            <p:cNvPr id="842755" name="Text Box 3"/>
            <p:cNvSpPr txBox="1">
              <a:spLocks noChangeArrowheads="1"/>
            </p:cNvSpPr>
            <p:nvPr/>
          </p:nvSpPr>
          <p:spPr bwMode="auto">
            <a:xfrm>
              <a:off x="4704" y="1042"/>
              <a:ext cx="269" cy="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  <a:p>
              <a:endParaRPr lang="en-US" sz="400"/>
            </a:p>
            <a:p>
              <a:r>
                <a:rPr lang="en-US" sz="1800"/>
                <a:t>1</a:t>
              </a:r>
            </a:p>
            <a:p>
              <a:endParaRPr lang="en-US" sz="400"/>
            </a:p>
            <a:p>
              <a:r>
                <a:rPr lang="en-US" sz="1800"/>
                <a:t>2</a:t>
              </a:r>
            </a:p>
            <a:p>
              <a:endParaRPr lang="en-US" sz="400"/>
            </a:p>
            <a:p>
              <a:r>
                <a:rPr lang="en-US" sz="1800"/>
                <a:t>3</a:t>
              </a:r>
            </a:p>
            <a:p>
              <a:endParaRPr lang="en-US" sz="400"/>
            </a:p>
            <a:p>
              <a:r>
                <a:rPr lang="en-US" sz="1800"/>
                <a:t>4</a:t>
              </a:r>
            </a:p>
            <a:p>
              <a:endParaRPr lang="en-US" sz="400"/>
            </a:p>
            <a:p>
              <a:r>
                <a:rPr lang="en-US" sz="1800"/>
                <a:t>5</a:t>
              </a:r>
            </a:p>
            <a:p>
              <a:endParaRPr lang="en-US" sz="400"/>
            </a:p>
            <a:p>
              <a:r>
                <a:rPr lang="en-US" sz="1800"/>
                <a:t>6</a:t>
              </a:r>
            </a:p>
            <a:p>
              <a:endParaRPr lang="en-US" sz="400"/>
            </a:p>
            <a:p>
              <a:r>
                <a:rPr lang="en-US" sz="1800"/>
                <a:t>7</a:t>
              </a:r>
            </a:p>
            <a:p>
              <a:endParaRPr lang="en-US" sz="400"/>
            </a:p>
            <a:p>
              <a:r>
                <a:rPr lang="en-US" sz="1800"/>
                <a:t>8</a:t>
              </a:r>
            </a:p>
            <a:p>
              <a:endParaRPr lang="en-US" sz="300"/>
            </a:p>
            <a:p>
              <a:r>
                <a:rPr lang="en-US" sz="1800"/>
                <a:t>9</a:t>
              </a:r>
            </a:p>
            <a:p>
              <a:endParaRPr lang="en-US" sz="300"/>
            </a:p>
            <a:p>
              <a:r>
                <a:rPr lang="en-US" sz="1800"/>
                <a:t>10</a:t>
              </a:r>
              <a:endParaRPr lang="en-US" sz="400"/>
            </a:p>
            <a:p>
              <a:endParaRPr lang="en-US" sz="400"/>
            </a:p>
            <a:p>
              <a:r>
                <a:rPr lang="en-US" sz="1800"/>
                <a:t>11</a:t>
              </a:r>
            </a:p>
            <a:p>
              <a:endParaRPr lang="en-US" sz="300"/>
            </a:p>
            <a:p>
              <a:r>
                <a:rPr lang="en-US" sz="1800"/>
                <a:t>12</a:t>
              </a:r>
            </a:p>
            <a:p>
              <a:endParaRPr lang="en-US" sz="300"/>
            </a:p>
            <a:p>
              <a:r>
                <a:rPr lang="en-US" sz="1800"/>
                <a:t>13</a:t>
              </a:r>
              <a:endParaRPr lang="en-US" sz="900"/>
            </a:p>
            <a:p>
              <a:r>
                <a:rPr lang="en-US" sz="1800"/>
                <a:t>… </a:t>
              </a:r>
            </a:p>
          </p:txBody>
        </p:sp>
        <p:grpSp>
          <p:nvGrpSpPr>
            <p:cNvPr id="842756" name="Group 4"/>
            <p:cNvGrpSpPr>
              <a:grpSpLocks/>
            </p:cNvGrpSpPr>
            <p:nvPr/>
          </p:nvGrpSpPr>
          <p:grpSpPr bwMode="auto">
            <a:xfrm>
              <a:off x="4944" y="1056"/>
              <a:ext cx="576" cy="3100"/>
              <a:chOff x="4368" y="2198"/>
              <a:chExt cx="576" cy="3044"/>
            </a:xfrm>
          </p:grpSpPr>
          <p:grpSp>
            <p:nvGrpSpPr>
              <p:cNvPr id="842757" name="Group 5"/>
              <p:cNvGrpSpPr>
                <a:grpSpLocks/>
              </p:cNvGrpSpPr>
              <p:nvPr/>
            </p:nvGrpSpPr>
            <p:grpSpPr bwMode="auto">
              <a:xfrm>
                <a:off x="4368" y="2198"/>
                <a:ext cx="576" cy="1018"/>
                <a:chOff x="4368" y="2198"/>
                <a:chExt cx="912" cy="1440"/>
              </a:xfrm>
            </p:grpSpPr>
            <p:sp>
              <p:nvSpPr>
                <p:cNvPr id="842758" name="Rectangle 6"/>
                <p:cNvSpPr>
                  <a:spLocks noChangeArrowheads="1"/>
                </p:cNvSpPr>
                <p:nvPr/>
              </p:nvSpPr>
              <p:spPr bwMode="auto">
                <a:xfrm>
                  <a:off x="4368" y="2198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2759" name="Rectangle 7"/>
                <p:cNvSpPr>
                  <a:spLocks noChangeArrowheads="1"/>
                </p:cNvSpPr>
                <p:nvPr/>
              </p:nvSpPr>
              <p:spPr bwMode="auto">
                <a:xfrm>
                  <a:off x="4368" y="2486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2760" name="Rectangle 8"/>
                <p:cNvSpPr>
                  <a:spLocks noChangeArrowheads="1"/>
                </p:cNvSpPr>
                <p:nvPr/>
              </p:nvSpPr>
              <p:spPr bwMode="auto">
                <a:xfrm>
                  <a:off x="4368" y="2774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2761" name="Rectangle 9"/>
                <p:cNvSpPr>
                  <a:spLocks noChangeArrowheads="1"/>
                </p:cNvSpPr>
                <p:nvPr/>
              </p:nvSpPr>
              <p:spPr bwMode="auto">
                <a:xfrm>
                  <a:off x="4368" y="3062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2762" name="Rectangle 10"/>
                <p:cNvSpPr>
                  <a:spLocks noChangeArrowheads="1"/>
                </p:cNvSpPr>
                <p:nvPr/>
              </p:nvSpPr>
              <p:spPr bwMode="auto">
                <a:xfrm>
                  <a:off x="4368" y="3350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42763" name="Group 11"/>
              <p:cNvGrpSpPr>
                <a:grpSpLocks/>
              </p:cNvGrpSpPr>
              <p:nvPr/>
            </p:nvGrpSpPr>
            <p:grpSpPr bwMode="auto">
              <a:xfrm>
                <a:off x="4368" y="3216"/>
                <a:ext cx="576" cy="1018"/>
                <a:chOff x="4368" y="2198"/>
                <a:chExt cx="912" cy="1440"/>
              </a:xfrm>
            </p:grpSpPr>
            <p:sp>
              <p:nvSpPr>
                <p:cNvPr id="842764" name="Rectangle 12"/>
                <p:cNvSpPr>
                  <a:spLocks noChangeArrowheads="1"/>
                </p:cNvSpPr>
                <p:nvPr/>
              </p:nvSpPr>
              <p:spPr bwMode="auto">
                <a:xfrm>
                  <a:off x="4368" y="2198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2765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86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2766" name="Rectangle 14"/>
                <p:cNvSpPr>
                  <a:spLocks noChangeArrowheads="1"/>
                </p:cNvSpPr>
                <p:nvPr/>
              </p:nvSpPr>
              <p:spPr bwMode="auto">
                <a:xfrm>
                  <a:off x="4368" y="2774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2767" name="Rectangle 15"/>
                <p:cNvSpPr>
                  <a:spLocks noChangeArrowheads="1"/>
                </p:cNvSpPr>
                <p:nvPr/>
              </p:nvSpPr>
              <p:spPr bwMode="auto">
                <a:xfrm>
                  <a:off x="4368" y="3062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2768" name="Rectangle 16"/>
                <p:cNvSpPr>
                  <a:spLocks noChangeArrowheads="1"/>
                </p:cNvSpPr>
                <p:nvPr/>
              </p:nvSpPr>
              <p:spPr bwMode="auto">
                <a:xfrm>
                  <a:off x="4368" y="3350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42769" name="Group 17"/>
              <p:cNvGrpSpPr>
                <a:grpSpLocks/>
              </p:cNvGrpSpPr>
              <p:nvPr/>
            </p:nvGrpSpPr>
            <p:grpSpPr bwMode="auto">
              <a:xfrm>
                <a:off x="4368" y="4224"/>
                <a:ext cx="576" cy="1018"/>
                <a:chOff x="4368" y="2198"/>
                <a:chExt cx="912" cy="1440"/>
              </a:xfrm>
            </p:grpSpPr>
            <p:sp>
              <p:nvSpPr>
                <p:cNvPr id="842770" name="Rectangle 18"/>
                <p:cNvSpPr>
                  <a:spLocks noChangeArrowheads="1"/>
                </p:cNvSpPr>
                <p:nvPr/>
              </p:nvSpPr>
              <p:spPr bwMode="auto">
                <a:xfrm>
                  <a:off x="4368" y="2198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2771" name="Rectangle 19"/>
                <p:cNvSpPr>
                  <a:spLocks noChangeArrowheads="1"/>
                </p:cNvSpPr>
                <p:nvPr/>
              </p:nvSpPr>
              <p:spPr bwMode="auto">
                <a:xfrm>
                  <a:off x="4368" y="2486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2772" name="Rectangle 20"/>
                <p:cNvSpPr>
                  <a:spLocks noChangeArrowheads="1"/>
                </p:cNvSpPr>
                <p:nvPr/>
              </p:nvSpPr>
              <p:spPr bwMode="auto">
                <a:xfrm>
                  <a:off x="4368" y="2774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2773" name="Rectangle 21"/>
                <p:cNvSpPr>
                  <a:spLocks noChangeArrowheads="1"/>
                </p:cNvSpPr>
                <p:nvPr/>
              </p:nvSpPr>
              <p:spPr bwMode="auto">
                <a:xfrm>
                  <a:off x="4368" y="3062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2774" name="Rectangle 22"/>
                <p:cNvSpPr>
                  <a:spLocks noChangeArrowheads="1"/>
                </p:cNvSpPr>
                <p:nvPr/>
              </p:nvSpPr>
              <p:spPr bwMode="auto">
                <a:xfrm>
                  <a:off x="4368" y="3350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42775" name="Rectangle 23"/>
            <p:cNvSpPr>
              <a:spLocks noChangeArrowheads="1"/>
            </p:cNvSpPr>
            <p:nvPr/>
          </p:nvSpPr>
          <p:spPr bwMode="auto">
            <a:xfrm>
              <a:off x="4116" y="736"/>
              <a:ext cx="14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int heap[1000];</a:t>
              </a:r>
            </a:p>
          </p:txBody>
        </p:sp>
      </p:grpSp>
      <p:sp>
        <p:nvSpPr>
          <p:cNvPr id="842776" name="Rectangle 24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Implementing A Heap</a:t>
            </a:r>
          </a:p>
        </p:txBody>
      </p:sp>
      <p:grpSp>
        <p:nvGrpSpPr>
          <p:cNvPr id="842777" name="Group 25"/>
          <p:cNvGrpSpPr>
            <a:grpSpLocks/>
          </p:cNvGrpSpPr>
          <p:nvPr/>
        </p:nvGrpSpPr>
        <p:grpSpPr bwMode="auto">
          <a:xfrm>
            <a:off x="106363" y="685800"/>
            <a:ext cx="4186237" cy="3132138"/>
            <a:chOff x="67" y="1867"/>
            <a:chExt cx="2637" cy="1973"/>
          </a:xfrm>
        </p:grpSpPr>
        <p:sp>
          <p:nvSpPr>
            <p:cNvPr id="842778" name="Rectangle 26"/>
            <p:cNvSpPr>
              <a:spLocks noChangeArrowheads="1"/>
            </p:cNvSpPr>
            <p:nvPr/>
          </p:nvSpPr>
          <p:spPr bwMode="auto">
            <a:xfrm>
              <a:off x="363" y="2887"/>
              <a:ext cx="458" cy="3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779" name="Rectangle 27"/>
            <p:cNvSpPr>
              <a:spLocks noChangeArrowheads="1"/>
            </p:cNvSpPr>
            <p:nvPr/>
          </p:nvSpPr>
          <p:spPr bwMode="auto">
            <a:xfrm>
              <a:off x="387" y="3117"/>
              <a:ext cx="193" cy="115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780" name="Rectangle 28"/>
            <p:cNvSpPr>
              <a:spLocks noChangeArrowheads="1"/>
            </p:cNvSpPr>
            <p:nvPr/>
          </p:nvSpPr>
          <p:spPr bwMode="auto">
            <a:xfrm>
              <a:off x="604" y="3117"/>
              <a:ext cx="193" cy="115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781" name="Rectangle 29"/>
            <p:cNvSpPr>
              <a:spLocks noChangeArrowheads="1"/>
            </p:cNvSpPr>
            <p:nvPr/>
          </p:nvSpPr>
          <p:spPr bwMode="auto">
            <a:xfrm>
              <a:off x="682" y="3430"/>
              <a:ext cx="458" cy="38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782" name="Rectangle 30"/>
            <p:cNvSpPr>
              <a:spLocks noChangeArrowheads="1"/>
            </p:cNvSpPr>
            <p:nvPr/>
          </p:nvSpPr>
          <p:spPr bwMode="auto">
            <a:xfrm>
              <a:off x="706" y="3660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783" name="Rectangle 31"/>
            <p:cNvSpPr>
              <a:spLocks noChangeArrowheads="1"/>
            </p:cNvSpPr>
            <p:nvPr/>
          </p:nvSpPr>
          <p:spPr bwMode="auto">
            <a:xfrm>
              <a:off x="923" y="3660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784" name="Text Box 32"/>
            <p:cNvSpPr txBox="1">
              <a:spLocks noChangeArrowheads="1"/>
            </p:cNvSpPr>
            <p:nvPr/>
          </p:nvSpPr>
          <p:spPr bwMode="auto">
            <a:xfrm>
              <a:off x="880" y="3628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42785" name="Text Box 33"/>
            <p:cNvSpPr txBox="1">
              <a:spLocks noChangeArrowheads="1"/>
            </p:cNvSpPr>
            <p:nvPr/>
          </p:nvSpPr>
          <p:spPr bwMode="auto">
            <a:xfrm>
              <a:off x="649" y="3617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42786" name="Line 34"/>
            <p:cNvSpPr>
              <a:spLocks noChangeShapeType="1"/>
            </p:cNvSpPr>
            <p:nvPr/>
          </p:nvSpPr>
          <p:spPr bwMode="auto">
            <a:xfrm>
              <a:off x="735" y="3198"/>
              <a:ext cx="106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787" name="Rectangle 35"/>
            <p:cNvSpPr>
              <a:spLocks noChangeArrowheads="1"/>
            </p:cNvSpPr>
            <p:nvPr/>
          </p:nvSpPr>
          <p:spPr bwMode="auto">
            <a:xfrm>
              <a:off x="855" y="3482"/>
              <a:ext cx="157" cy="14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 </a:t>
              </a:r>
            </a:p>
          </p:txBody>
        </p:sp>
        <p:sp>
          <p:nvSpPr>
            <p:cNvPr id="842788" name="Rectangle 36"/>
            <p:cNvSpPr>
              <a:spLocks noChangeArrowheads="1"/>
            </p:cNvSpPr>
            <p:nvPr/>
          </p:nvSpPr>
          <p:spPr bwMode="auto">
            <a:xfrm>
              <a:off x="1242" y="1867"/>
              <a:ext cx="459" cy="3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789" name="Rectangle 37"/>
            <p:cNvSpPr>
              <a:spLocks noChangeArrowheads="1"/>
            </p:cNvSpPr>
            <p:nvPr/>
          </p:nvSpPr>
          <p:spPr bwMode="auto">
            <a:xfrm>
              <a:off x="1267" y="2097"/>
              <a:ext cx="193" cy="114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790" name="Rectangle 38"/>
            <p:cNvSpPr>
              <a:spLocks noChangeArrowheads="1"/>
            </p:cNvSpPr>
            <p:nvPr/>
          </p:nvSpPr>
          <p:spPr bwMode="auto">
            <a:xfrm>
              <a:off x="1483" y="2097"/>
              <a:ext cx="193" cy="114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791" name="Text Box 39"/>
            <p:cNvSpPr txBox="1">
              <a:spLocks noChangeArrowheads="1"/>
            </p:cNvSpPr>
            <p:nvPr/>
          </p:nvSpPr>
          <p:spPr bwMode="auto">
            <a:xfrm>
              <a:off x="1448" y="2077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600">
                <a:solidFill>
                  <a:srgbClr val="FFFFCC"/>
                </a:solidFill>
              </a:endParaRPr>
            </a:p>
          </p:txBody>
        </p:sp>
        <p:sp>
          <p:nvSpPr>
            <p:cNvPr id="842792" name="Text Box 40"/>
            <p:cNvSpPr txBox="1">
              <a:spLocks noChangeArrowheads="1"/>
            </p:cNvSpPr>
            <p:nvPr/>
          </p:nvSpPr>
          <p:spPr bwMode="auto">
            <a:xfrm>
              <a:off x="1241" y="2081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600">
                <a:solidFill>
                  <a:srgbClr val="FFFFCC"/>
                </a:solidFill>
              </a:endParaRPr>
            </a:p>
          </p:txBody>
        </p:sp>
        <p:sp>
          <p:nvSpPr>
            <p:cNvPr id="842793" name="Rectangle 41"/>
            <p:cNvSpPr>
              <a:spLocks noChangeArrowheads="1"/>
            </p:cNvSpPr>
            <p:nvPr/>
          </p:nvSpPr>
          <p:spPr bwMode="auto">
            <a:xfrm>
              <a:off x="567" y="2369"/>
              <a:ext cx="459" cy="3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794" name="Rectangle 42"/>
            <p:cNvSpPr>
              <a:spLocks noChangeArrowheads="1"/>
            </p:cNvSpPr>
            <p:nvPr/>
          </p:nvSpPr>
          <p:spPr bwMode="auto">
            <a:xfrm>
              <a:off x="592" y="2599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795" name="Rectangle 43"/>
            <p:cNvSpPr>
              <a:spLocks noChangeArrowheads="1"/>
            </p:cNvSpPr>
            <p:nvPr/>
          </p:nvSpPr>
          <p:spPr bwMode="auto">
            <a:xfrm>
              <a:off x="808" y="2599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796" name="Line 44"/>
            <p:cNvSpPr>
              <a:spLocks noChangeShapeType="1"/>
            </p:cNvSpPr>
            <p:nvPr/>
          </p:nvSpPr>
          <p:spPr bwMode="auto">
            <a:xfrm flipH="1">
              <a:off x="908" y="2143"/>
              <a:ext cx="383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797" name="Rectangle 45"/>
            <p:cNvSpPr>
              <a:spLocks noChangeArrowheads="1"/>
            </p:cNvSpPr>
            <p:nvPr/>
          </p:nvSpPr>
          <p:spPr bwMode="auto">
            <a:xfrm>
              <a:off x="1929" y="2364"/>
              <a:ext cx="459" cy="38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798" name="Rectangle 46"/>
            <p:cNvSpPr>
              <a:spLocks noChangeArrowheads="1"/>
            </p:cNvSpPr>
            <p:nvPr/>
          </p:nvSpPr>
          <p:spPr bwMode="auto">
            <a:xfrm>
              <a:off x="1954" y="2596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799" name="Rectangle 47"/>
            <p:cNvSpPr>
              <a:spLocks noChangeArrowheads="1"/>
            </p:cNvSpPr>
            <p:nvPr/>
          </p:nvSpPr>
          <p:spPr bwMode="auto">
            <a:xfrm>
              <a:off x="2171" y="2596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800" name="Text Box 48"/>
            <p:cNvSpPr txBox="1">
              <a:spLocks noChangeArrowheads="1"/>
            </p:cNvSpPr>
            <p:nvPr/>
          </p:nvSpPr>
          <p:spPr bwMode="auto">
            <a:xfrm>
              <a:off x="2045" y="2421"/>
              <a:ext cx="2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006666"/>
                  </a:solidFill>
                </a:rPr>
                <a:t>10</a:t>
              </a:r>
            </a:p>
          </p:txBody>
        </p:sp>
        <p:sp>
          <p:nvSpPr>
            <p:cNvPr id="842801" name="Rectangle 49"/>
            <p:cNvSpPr>
              <a:spLocks noChangeArrowheads="1"/>
            </p:cNvSpPr>
            <p:nvPr/>
          </p:nvSpPr>
          <p:spPr bwMode="auto">
            <a:xfrm>
              <a:off x="1500" y="2104"/>
              <a:ext cx="162" cy="10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802" name="Line 50"/>
            <p:cNvSpPr>
              <a:spLocks noChangeShapeType="1"/>
            </p:cNvSpPr>
            <p:nvPr/>
          </p:nvSpPr>
          <p:spPr bwMode="auto">
            <a:xfrm>
              <a:off x="1631" y="2170"/>
              <a:ext cx="356" cy="2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803" name="Rectangle 51"/>
            <p:cNvSpPr>
              <a:spLocks noChangeArrowheads="1"/>
            </p:cNvSpPr>
            <p:nvPr/>
          </p:nvSpPr>
          <p:spPr bwMode="auto">
            <a:xfrm>
              <a:off x="600" y="2607"/>
              <a:ext cx="182" cy="108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804" name="Line 52"/>
            <p:cNvSpPr>
              <a:spLocks noChangeShapeType="1"/>
            </p:cNvSpPr>
            <p:nvPr/>
          </p:nvSpPr>
          <p:spPr bwMode="auto">
            <a:xfrm flipH="1">
              <a:off x="614" y="2661"/>
              <a:ext cx="78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805" name="Rectangle 53"/>
            <p:cNvSpPr>
              <a:spLocks noChangeArrowheads="1"/>
            </p:cNvSpPr>
            <p:nvPr/>
          </p:nvSpPr>
          <p:spPr bwMode="auto">
            <a:xfrm>
              <a:off x="876" y="2883"/>
              <a:ext cx="458" cy="38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806" name="Rectangle 54"/>
            <p:cNvSpPr>
              <a:spLocks noChangeArrowheads="1"/>
            </p:cNvSpPr>
            <p:nvPr/>
          </p:nvSpPr>
          <p:spPr bwMode="auto">
            <a:xfrm>
              <a:off x="888" y="3124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807" name="Rectangle 55"/>
            <p:cNvSpPr>
              <a:spLocks noChangeArrowheads="1"/>
            </p:cNvSpPr>
            <p:nvPr/>
          </p:nvSpPr>
          <p:spPr bwMode="auto">
            <a:xfrm>
              <a:off x="1106" y="3124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808" name="Text Box 56"/>
            <p:cNvSpPr txBox="1">
              <a:spLocks noChangeArrowheads="1"/>
            </p:cNvSpPr>
            <p:nvPr/>
          </p:nvSpPr>
          <p:spPr bwMode="auto">
            <a:xfrm>
              <a:off x="1072" y="3092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42809" name="Text Box 57"/>
            <p:cNvSpPr txBox="1">
              <a:spLocks noChangeArrowheads="1"/>
            </p:cNvSpPr>
            <p:nvPr/>
          </p:nvSpPr>
          <p:spPr bwMode="auto">
            <a:xfrm>
              <a:off x="840" y="3088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42810" name="Line 58"/>
            <p:cNvSpPr>
              <a:spLocks noChangeShapeType="1"/>
            </p:cNvSpPr>
            <p:nvPr/>
          </p:nvSpPr>
          <p:spPr bwMode="auto">
            <a:xfrm>
              <a:off x="929" y="2651"/>
              <a:ext cx="107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811" name="Rectangle 59"/>
            <p:cNvSpPr>
              <a:spLocks noChangeArrowheads="1"/>
            </p:cNvSpPr>
            <p:nvPr/>
          </p:nvSpPr>
          <p:spPr bwMode="auto">
            <a:xfrm>
              <a:off x="1049" y="2935"/>
              <a:ext cx="157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42812" name="Rectangle 60"/>
            <p:cNvSpPr>
              <a:spLocks noChangeArrowheads="1"/>
            </p:cNvSpPr>
            <p:nvPr/>
          </p:nvSpPr>
          <p:spPr bwMode="auto">
            <a:xfrm>
              <a:off x="728" y="2422"/>
              <a:ext cx="158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solidFill>
                    <a:srgbClr val="006666"/>
                  </a:solidFill>
                </a:rPr>
                <a:t>7</a:t>
              </a:r>
            </a:p>
          </p:txBody>
        </p:sp>
        <p:sp>
          <p:nvSpPr>
            <p:cNvPr id="842813" name="Rectangle 61"/>
            <p:cNvSpPr>
              <a:spLocks noChangeArrowheads="1"/>
            </p:cNvSpPr>
            <p:nvPr/>
          </p:nvSpPr>
          <p:spPr bwMode="auto">
            <a:xfrm>
              <a:off x="1674" y="2879"/>
              <a:ext cx="458" cy="3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814" name="Rectangle 62"/>
            <p:cNvSpPr>
              <a:spLocks noChangeArrowheads="1"/>
            </p:cNvSpPr>
            <p:nvPr/>
          </p:nvSpPr>
          <p:spPr bwMode="auto">
            <a:xfrm>
              <a:off x="1698" y="3109"/>
              <a:ext cx="193" cy="115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815" name="Rectangle 63"/>
            <p:cNvSpPr>
              <a:spLocks noChangeArrowheads="1"/>
            </p:cNvSpPr>
            <p:nvPr/>
          </p:nvSpPr>
          <p:spPr bwMode="auto">
            <a:xfrm>
              <a:off x="1915" y="3109"/>
              <a:ext cx="193" cy="115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816" name="Text Box 64"/>
            <p:cNvSpPr txBox="1">
              <a:spLocks noChangeArrowheads="1"/>
            </p:cNvSpPr>
            <p:nvPr/>
          </p:nvSpPr>
          <p:spPr bwMode="auto">
            <a:xfrm>
              <a:off x="1872" y="3072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42817" name="Text Box 65"/>
            <p:cNvSpPr txBox="1">
              <a:spLocks noChangeArrowheads="1"/>
            </p:cNvSpPr>
            <p:nvPr/>
          </p:nvSpPr>
          <p:spPr bwMode="auto">
            <a:xfrm>
              <a:off x="1656" y="3064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42818" name="Text Box 66"/>
            <p:cNvSpPr txBox="1">
              <a:spLocks noChangeArrowheads="1"/>
            </p:cNvSpPr>
            <p:nvPr/>
          </p:nvSpPr>
          <p:spPr bwMode="auto">
            <a:xfrm>
              <a:off x="1835" y="2903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842819" name="Rectangle 67"/>
            <p:cNvSpPr>
              <a:spLocks noChangeArrowheads="1"/>
            </p:cNvSpPr>
            <p:nvPr/>
          </p:nvSpPr>
          <p:spPr bwMode="auto">
            <a:xfrm>
              <a:off x="2181" y="2875"/>
              <a:ext cx="459" cy="38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820" name="Rectangle 68"/>
            <p:cNvSpPr>
              <a:spLocks noChangeArrowheads="1"/>
            </p:cNvSpPr>
            <p:nvPr/>
          </p:nvSpPr>
          <p:spPr bwMode="auto">
            <a:xfrm>
              <a:off x="2206" y="3115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821" name="Rectangle 69"/>
            <p:cNvSpPr>
              <a:spLocks noChangeArrowheads="1"/>
            </p:cNvSpPr>
            <p:nvPr/>
          </p:nvSpPr>
          <p:spPr bwMode="auto">
            <a:xfrm>
              <a:off x="2423" y="3115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822" name="Text Box 70"/>
            <p:cNvSpPr txBox="1">
              <a:spLocks noChangeArrowheads="1"/>
            </p:cNvSpPr>
            <p:nvPr/>
          </p:nvSpPr>
          <p:spPr bwMode="auto">
            <a:xfrm>
              <a:off x="2384" y="3068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42823" name="Text Box 71"/>
            <p:cNvSpPr txBox="1">
              <a:spLocks noChangeArrowheads="1"/>
            </p:cNvSpPr>
            <p:nvPr/>
          </p:nvSpPr>
          <p:spPr bwMode="auto">
            <a:xfrm>
              <a:off x="2160" y="3064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42824" name="Rectangle 72"/>
            <p:cNvSpPr>
              <a:spLocks noChangeArrowheads="1"/>
            </p:cNvSpPr>
            <p:nvPr/>
          </p:nvSpPr>
          <p:spPr bwMode="auto">
            <a:xfrm>
              <a:off x="2354" y="2927"/>
              <a:ext cx="158" cy="14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842825" name="Line 73"/>
            <p:cNvSpPr>
              <a:spLocks noChangeShapeType="1"/>
            </p:cNvSpPr>
            <p:nvPr/>
          </p:nvSpPr>
          <p:spPr bwMode="auto">
            <a:xfrm flipH="1">
              <a:off x="1964" y="2683"/>
              <a:ext cx="78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826" name="Line 74"/>
            <p:cNvSpPr>
              <a:spLocks noChangeShapeType="1"/>
            </p:cNvSpPr>
            <p:nvPr/>
          </p:nvSpPr>
          <p:spPr bwMode="auto">
            <a:xfrm>
              <a:off x="2274" y="2673"/>
              <a:ext cx="106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827" name="Line 75"/>
            <p:cNvSpPr>
              <a:spLocks noChangeShapeType="1"/>
            </p:cNvSpPr>
            <p:nvPr/>
          </p:nvSpPr>
          <p:spPr bwMode="auto">
            <a:xfrm flipH="1">
              <a:off x="375" y="3206"/>
              <a:ext cx="78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828" name="Rectangle 76"/>
            <p:cNvSpPr>
              <a:spLocks noChangeArrowheads="1"/>
            </p:cNvSpPr>
            <p:nvPr/>
          </p:nvSpPr>
          <p:spPr bwMode="auto">
            <a:xfrm>
              <a:off x="101" y="3428"/>
              <a:ext cx="458" cy="38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829" name="Rectangle 77"/>
            <p:cNvSpPr>
              <a:spLocks noChangeArrowheads="1"/>
            </p:cNvSpPr>
            <p:nvPr/>
          </p:nvSpPr>
          <p:spPr bwMode="auto">
            <a:xfrm>
              <a:off x="125" y="3660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830" name="Rectangle 78"/>
            <p:cNvSpPr>
              <a:spLocks noChangeArrowheads="1"/>
            </p:cNvSpPr>
            <p:nvPr/>
          </p:nvSpPr>
          <p:spPr bwMode="auto">
            <a:xfrm>
              <a:off x="343" y="3660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831" name="Text Box 79"/>
            <p:cNvSpPr txBox="1">
              <a:spLocks noChangeArrowheads="1"/>
            </p:cNvSpPr>
            <p:nvPr/>
          </p:nvSpPr>
          <p:spPr bwMode="auto">
            <a:xfrm>
              <a:off x="299" y="3626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42832" name="Text Box 80"/>
            <p:cNvSpPr txBox="1">
              <a:spLocks noChangeArrowheads="1"/>
            </p:cNvSpPr>
            <p:nvPr/>
          </p:nvSpPr>
          <p:spPr bwMode="auto">
            <a:xfrm>
              <a:off x="67" y="3628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42833" name="Rectangle 81"/>
            <p:cNvSpPr>
              <a:spLocks noChangeArrowheads="1"/>
            </p:cNvSpPr>
            <p:nvPr/>
          </p:nvSpPr>
          <p:spPr bwMode="auto">
            <a:xfrm>
              <a:off x="274" y="3480"/>
              <a:ext cx="157" cy="14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42834" name="Rectangle 82"/>
            <p:cNvSpPr>
              <a:spLocks noChangeArrowheads="1"/>
            </p:cNvSpPr>
            <p:nvPr/>
          </p:nvSpPr>
          <p:spPr bwMode="auto">
            <a:xfrm>
              <a:off x="274" y="3480"/>
              <a:ext cx="157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842835" name="Text Box 83"/>
            <p:cNvSpPr txBox="1">
              <a:spLocks noChangeArrowheads="1"/>
            </p:cNvSpPr>
            <p:nvPr/>
          </p:nvSpPr>
          <p:spPr bwMode="auto">
            <a:xfrm>
              <a:off x="1388" y="1915"/>
              <a:ext cx="2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6600CC"/>
                  </a:solidFill>
                </a:rPr>
                <a:t>12</a:t>
              </a:r>
            </a:p>
          </p:txBody>
        </p:sp>
        <p:sp>
          <p:nvSpPr>
            <p:cNvPr id="842836" name="Text Box 84"/>
            <p:cNvSpPr txBox="1">
              <a:spLocks noChangeArrowheads="1"/>
            </p:cNvSpPr>
            <p:nvPr/>
          </p:nvSpPr>
          <p:spPr bwMode="auto">
            <a:xfrm>
              <a:off x="508" y="2905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842837" name="Rectangle 85"/>
            <p:cNvSpPr>
              <a:spLocks noChangeArrowheads="1"/>
            </p:cNvSpPr>
            <p:nvPr/>
          </p:nvSpPr>
          <p:spPr bwMode="auto">
            <a:xfrm>
              <a:off x="857" y="3473"/>
              <a:ext cx="157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solidFill>
                    <a:srgbClr val="FF3300"/>
                  </a:solidFill>
                </a:rPr>
                <a:t>1</a:t>
              </a:r>
            </a:p>
          </p:txBody>
        </p:sp>
      </p:grpSp>
      <p:sp>
        <p:nvSpPr>
          <p:cNvPr id="842838" name="Text Box 86"/>
          <p:cNvSpPr txBox="1">
            <a:spLocks noChangeArrowheads="1"/>
          </p:cNvSpPr>
          <p:nvPr/>
        </p:nvSpPr>
        <p:spPr bwMode="auto">
          <a:xfrm>
            <a:off x="8099425" y="1665288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6600CC"/>
                </a:solidFill>
              </a:rPr>
              <a:t>12</a:t>
            </a:r>
          </a:p>
        </p:txBody>
      </p:sp>
      <p:sp>
        <p:nvSpPr>
          <p:cNvPr id="842839" name="Text Box 87"/>
          <p:cNvSpPr txBox="1">
            <a:spLocks noChangeArrowheads="1"/>
          </p:cNvSpPr>
          <p:nvPr/>
        </p:nvSpPr>
        <p:spPr bwMode="auto">
          <a:xfrm>
            <a:off x="8096250" y="231775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006666"/>
                </a:solidFill>
              </a:rPr>
              <a:t>10</a:t>
            </a:r>
          </a:p>
        </p:txBody>
      </p:sp>
      <p:sp>
        <p:nvSpPr>
          <p:cNvPr id="842840" name="Text Box 88"/>
          <p:cNvSpPr txBox="1">
            <a:spLocks noChangeArrowheads="1"/>
          </p:cNvSpPr>
          <p:nvPr/>
        </p:nvSpPr>
        <p:spPr bwMode="auto">
          <a:xfrm>
            <a:off x="8134350" y="26606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842841" name="Text Box 89"/>
          <p:cNvSpPr txBox="1">
            <a:spLocks noChangeArrowheads="1"/>
          </p:cNvSpPr>
          <p:nvPr/>
        </p:nvSpPr>
        <p:spPr bwMode="auto">
          <a:xfrm>
            <a:off x="8112125" y="29845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842842" name="Text Box 90"/>
          <p:cNvSpPr txBox="1">
            <a:spLocks noChangeArrowheads="1"/>
          </p:cNvSpPr>
          <p:nvPr/>
        </p:nvSpPr>
        <p:spPr bwMode="auto">
          <a:xfrm>
            <a:off x="8112125" y="33147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842843" name="Text Box 91"/>
          <p:cNvSpPr txBox="1">
            <a:spLocks noChangeArrowheads="1"/>
          </p:cNvSpPr>
          <p:nvPr/>
        </p:nvSpPr>
        <p:spPr bwMode="auto">
          <a:xfrm>
            <a:off x="8112125" y="36512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842844" name="Text Box 92"/>
          <p:cNvSpPr txBox="1">
            <a:spLocks noChangeArrowheads="1"/>
          </p:cNvSpPr>
          <p:nvPr/>
        </p:nvSpPr>
        <p:spPr bwMode="auto">
          <a:xfrm>
            <a:off x="8115300" y="39687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842845" name="Text Box 93"/>
          <p:cNvSpPr txBox="1">
            <a:spLocks noChangeArrowheads="1"/>
          </p:cNvSpPr>
          <p:nvPr/>
        </p:nvSpPr>
        <p:spPr bwMode="auto">
          <a:xfrm>
            <a:off x="8143875" y="4311650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842846" name="Rectangle 94"/>
          <p:cNvSpPr>
            <a:spLocks noChangeArrowheads="1"/>
          </p:cNvSpPr>
          <p:nvPr/>
        </p:nvSpPr>
        <p:spPr bwMode="auto">
          <a:xfrm>
            <a:off x="8166100" y="2032000"/>
            <a:ext cx="2508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rgbClr val="006666"/>
                </a:solidFill>
              </a:rPr>
              <a:t>7</a:t>
            </a:r>
          </a:p>
        </p:txBody>
      </p:sp>
      <p:grpSp>
        <p:nvGrpSpPr>
          <p:cNvPr id="842847" name="Group 95"/>
          <p:cNvGrpSpPr>
            <a:grpSpLocks/>
          </p:cNvGrpSpPr>
          <p:nvPr/>
        </p:nvGrpSpPr>
        <p:grpSpPr bwMode="auto">
          <a:xfrm>
            <a:off x="7305675" y="279400"/>
            <a:ext cx="1533525" cy="787400"/>
            <a:chOff x="4602" y="176"/>
            <a:chExt cx="966" cy="496"/>
          </a:xfrm>
        </p:grpSpPr>
        <p:sp>
          <p:nvSpPr>
            <p:cNvPr id="842848" name="Rectangle 96"/>
            <p:cNvSpPr>
              <a:spLocks noChangeArrowheads="1"/>
            </p:cNvSpPr>
            <p:nvPr/>
          </p:nvSpPr>
          <p:spPr bwMode="auto">
            <a:xfrm>
              <a:off x="4602" y="176"/>
              <a:ext cx="9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int count;</a:t>
              </a:r>
            </a:p>
          </p:txBody>
        </p:sp>
        <p:sp>
          <p:nvSpPr>
            <p:cNvPr id="842849" name="Rectangle 97"/>
            <p:cNvSpPr>
              <a:spLocks noChangeArrowheads="1"/>
            </p:cNvSpPr>
            <p:nvPr/>
          </p:nvSpPr>
          <p:spPr bwMode="auto">
            <a:xfrm>
              <a:off x="4896" y="432"/>
              <a:ext cx="624" cy="240"/>
            </a:xfrm>
            <a:prstGeom prst="rect">
              <a:avLst/>
            </a:prstGeom>
            <a:solidFill>
              <a:srgbClr val="FFE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2850" name="Text Box 98"/>
          <p:cNvSpPr txBox="1">
            <a:spLocks noChangeArrowheads="1"/>
          </p:cNvSpPr>
          <p:nvPr/>
        </p:nvSpPr>
        <p:spPr bwMode="auto">
          <a:xfrm>
            <a:off x="8112125" y="6556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9</a:t>
            </a:r>
          </a:p>
        </p:txBody>
      </p:sp>
      <p:sp>
        <p:nvSpPr>
          <p:cNvPr id="842851" name="Rectangle 99"/>
          <p:cNvSpPr>
            <a:spLocks noChangeArrowheads="1"/>
          </p:cNvSpPr>
          <p:nvPr/>
        </p:nvSpPr>
        <p:spPr bwMode="auto">
          <a:xfrm>
            <a:off x="304800" y="5927725"/>
            <a:ext cx="72437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</a:rPr>
              <a:t>Hint</a:t>
            </a:r>
            <a:r>
              <a:rPr lang="en-US" sz="2000"/>
              <a:t>: It’s of the form     leftChild(</a:t>
            </a:r>
            <a:r>
              <a:rPr lang="en-US" sz="2000">
                <a:solidFill>
                  <a:srgbClr val="006666"/>
                </a:solidFill>
              </a:rPr>
              <a:t>parent</a:t>
            </a:r>
            <a:r>
              <a:rPr lang="en-US" sz="2000"/>
              <a:t>)   = </a:t>
            </a:r>
            <a:r>
              <a:rPr lang="en-US" sz="2000">
                <a:solidFill>
                  <a:srgbClr val="6600CC"/>
                </a:solidFill>
              </a:rPr>
              <a:t>2</a:t>
            </a:r>
            <a:r>
              <a:rPr lang="en-US" sz="2000"/>
              <a:t> * </a:t>
            </a:r>
            <a:r>
              <a:rPr lang="en-US" sz="2000">
                <a:solidFill>
                  <a:srgbClr val="006666"/>
                </a:solidFill>
              </a:rPr>
              <a:t>parent</a:t>
            </a:r>
            <a:r>
              <a:rPr lang="en-US" sz="2000"/>
              <a:t> + </a:t>
            </a:r>
            <a:r>
              <a:rPr lang="en-US" sz="2000">
                <a:solidFill>
                  <a:srgbClr val="6600CC"/>
                </a:solidFill>
              </a:rPr>
              <a:t>1</a:t>
            </a:r>
          </a:p>
          <a:p>
            <a:pPr algn="l"/>
            <a:r>
              <a:rPr lang="en-US" sz="2000"/>
              <a:t>                                       rightChild(</a:t>
            </a:r>
            <a:r>
              <a:rPr lang="en-US" sz="2000">
                <a:solidFill>
                  <a:srgbClr val="006666"/>
                </a:solidFill>
              </a:rPr>
              <a:t>parent</a:t>
            </a:r>
            <a:r>
              <a:rPr lang="en-US" sz="2000"/>
              <a:t>) = </a:t>
            </a:r>
            <a:r>
              <a:rPr lang="en-US" sz="2000">
                <a:solidFill>
                  <a:srgbClr val="6600CC"/>
                </a:solidFill>
              </a:rPr>
              <a:t>2</a:t>
            </a:r>
            <a:r>
              <a:rPr lang="en-US" sz="2000"/>
              <a:t> * </a:t>
            </a:r>
            <a:r>
              <a:rPr lang="en-US" sz="2000">
                <a:solidFill>
                  <a:srgbClr val="006666"/>
                </a:solidFill>
              </a:rPr>
              <a:t>parent </a:t>
            </a:r>
            <a:r>
              <a:rPr lang="en-US" sz="2000"/>
              <a:t>+ </a:t>
            </a:r>
            <a:r>
              <a:rPr lang="en-US" sz="2000">
                <a:solidFill>
                  <a:srgbClr val="6600CC"/>
                </a:solidFill>
              </a:rPr>
              <a:t>2</a:t>
            </a:r>
          </a:p>
        </p:txBody>
      </p:sp>
      <p:sp>
        <p:nvSpPr>
          <p:cNvPr id="842852" name="Text Box 100"/>
          <p:cNvSpPr txBox="1">
            <a:spLocks noChangeArrowheads="1"/>
          </p:cNvSpPr>
          <p:nvPr/>
        </p:nvSpPr>
        <p:spPr bwMode="auto">
          <a:xfrm>
            <a:off x="2286000" y="3124200"/>
            <a:ext cx="4600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So given a node, we can find its two children pretty easily.  Cool!</a:t>
            </a:r>
          </a:p>
        </p:txBody>
      </p:sp>
      <p:sp>
        <p:nvSpPr>
          <p:cNvPr id="842853" name="Text Box 101"/>
          <p:cNvSpPr txBox="1">
            <a:spLocks noChangeArrowheads="1"/>
          </p:cNvSpPr>
          <p:nvPr/>
        </p:nvSpPr>
        <p:spPr bwMode="auto">
          <a:xfrm>
            <a:off x="533400" y="4025900"/>
            <a:ext cx="63277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Question</a:t>
            </a:r>
            <a:r>
              <a:rPr lang="en-US" sz="2000"/>
              <a:t>: So now how do we find the slot number of the parent of some node in our array?</a:t>
            </a:r>
          </a:p>
        </p:txBody>
      </p:sp>
      <p:sp>
        <p:nvSpPr>
          <p:cNvPr id="842865" name="Text Box 113"/>
          <p:cNvSpPr txBox="1">
            <a:spLocks noChangeArrowheads="1"/>
          </p:cNvSpPr>
          <p:nvPr/>
        </p:nvSpPr>
        <p:spPr bwMode="auto">
          <a:xfrm>
            <a:off x="609600" y="4851400"/>
            <a:ext cx="6327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Answer</a:t>
            </a:r>
            <a:r>
              <a:rPr lang="en-US" sz="2000"/>
              <a:t>: Use simple algebra!</a:t>
            </a:r>
          </a:p>
        </p:txBody>
      </p:sp>
      <p:sp>
        <p:nvSpPr>
          <p:cNvPr id="842866" name="Rectangle 114"/>
          <p:cNvSpPr>
            <a:spLocks noChangeArrowheads="1"/>
          </p:cNvSpPr>
          <p:nvPr/>
        </p:nvSpPr>
        <p:spPr bwMode="auto">
          <a:xfrm>
            <a:off x="7442200" y="4813300"/>
            <a:ext cx="1701800" cy="204470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2867" name="Rectangle 115"/>
          <p:cNvSpPr>
            <a:spLocks noChangeArrowheads="1"/>
          </p:cNvSpPr>
          <p:nvPr/>
        </p:nvSpPr>
        <p:spPr bwMode="auto">
          <a:xfrm>
            <a:off x="3263900" y="5927725"/>
            <a:ext cx="1230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leftChild</a:t>
            </a:r>
            <a:endParaRPr lang="en-US" sz="2000">
              <a:solidFill>
                <a:srgbClr val="6600CC"/>
              </a:solidFill>
            </a:endParaRPr>
          </a:p>
        </p:txBody>
      </p:sp>
      <p:sp>
        <p:nvSpPr>
          <p:cNvPr id="842870" name="Text Box 118"/>
          <p:cNvSpPr txBox="1">
            <a:spLocks noChangeArrowheads="1"/>
          </p:cNvSpPr>
          <p:nvPr/>
        </p:nvSpPr>
        <p:spPr bwMode="auto">
          <a:xfrm>
            <a:off x="3527425" y="5711825"/>
            <a:ext cx="2378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-1                       -1</a:t>
            </a:r>
          </a:p>
        </p:txBody>
      </p:sp>
      <p:sp>
        <p:nvSpPr>
          <p:cNvPr id="842873" name="Rectangle 121"/>
          <p:cNvSpPr>
            <a:spLocks noChangeArrowheads="1"/>
          </p:cNvSpPr>
          <p:nvPr/>
        </p:nvSpPr>
        <p:spPr bwMode="auto">
          <a:xfrm>
            <a:off x="5499100" y="5918200"/>
            <a:ext cx="200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= </a:t>
            </a:r>
            <a:r>
              <a:rPr lang="en-US" sz="2000">
                <a:solidFill>
                  <a:srgbClr val="6600CC"/>
                </a:solidFill>
              </a:rPr>
              <a:t>2</a:t>
            </a:r>
            <a:r>
              <a:rPr lang="en-US" sz="2000"/>
              <a:t> * </a:t>
            </a:r>
            <a:r>
              <a:rPr lang="en-US" sz="2000">
                <a:solidFill>
                  <a:srgbClr val="006666"/>
                </a:solidFill>
              </a:rPr>
              <a:t>parent</a:t>
            </a:r>
            <a:r>
              <a:rPr lang="en-US" sz="2000"/>
              <a:t> + </a:t>
            </a:r>
            <a:r>
              <a:rPr lang="en-US" sz="2000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842874" name="Rectangle 122"/>
          <p:cNvSpPr>
            <a:spLocks noChangeArrowheads="1"/>
          </p:cNvSpPr>
          <p:nvPr/>
        </p:nvSpPr>
        <p:spPr bwMode="auto">
          <a:xfrm>
            <a:off x="5473700" y="5257800"/>
            <a:ext cx="635000" cy="596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2877" name="Rectangle 125"/>
          <p:cNvSpPr>
            <a:spLocks noChangeArrowheads="1"/>
          </p:cNvSpPr>
          <p:nvPr/>
        </p:nvSpPr>
        <p:spPr bwMode="auto">
          <a:xfrm>
            <a:off x="4127500" y="5257800"/>
            <a:ext cx="444500" cy="596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2875" name="Rectangle 123"/>
          <p:cNvSpPr>
            <a:spLocks noChangeArrowheads="1"/>
          </p:cNvSpPr>
          <p:nvPr/>
        </p:nvSpPr>
        <p:spPr bwMode="auto">
          <a:xfrm>
            <a:off x="4089400" y="53816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6600CC"/>
                </a:solidFill>
              </a:rPr>
              <a:t>2</a:t>
            </a:r>
          </a:p>
        </p:txBody>
      </p:sp>
      <p:sp>
        <p:nvSpPr>
          <p:cNvPr id="842879" name="Line 127"/>
          <p:cNvSpPr>
            <a:spLocks noChangeShapeType="1"/>
          </p:cNvSpPr>
          <p:nvPr/>
        </p:nvSpPr>
        <p:spPr bwMode="auto">
          <a:xfrm>
            <a:off x="2362200" y="5791200"/>
            <a:ext cx="1600200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2881" name="Rectangle 129"/>
          <p:cNvSpPr>
            <a:spLocks noChangeArrowheads="1"/>
          </p:cNvSpPr>
          <p:nvPr/>
        </p:nvSpPr>
        <p:spPr bwMode="auto">
          <a:xfrm>
            <a:off x="2362200" y="5410200"/>
            <a:ext cx="1612900" cy="330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2880" name="Text Box 128"/>
          <p:cNvSpPr txBox="1">
            <a:spLocks noChangeArrowheads="1"/>
          </p:cNvSpPr>
          <p:nvPr/>
        </p:nvSpPr>
        <p:spPr bwMode="auto">
          <a:xfrm>
            <a:off x="2273300" y="5394325"/>
            <a:ext cx="176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child-1</a:t>
            </a:r>
          </a:p>
        </p:txBody>
      </p:sp>
      <p:sp>
        <p:nvSpPr>
          <p:cNvPr id="842882" name="AutoShape 130"/>
          <p:cNvSpPr>
            <a:spLocks noChangeArrowheads="1"/>
          </p:cNvSpPr>
          <p:nvPr/>
        </p:nvSpPr>
        <p:spPr bwMode="auto">
          <a:xfrm>
            <a:off x="3276600" y="2628900"/>
            <a:ext cx="4076700" cy="2349500"/>
          </a:xfrm>
          <a:prstGeom prst="wedgeRoundRectCallout">
            <a:avLst>
              <a:gd name="adj1" fmla="val -44394"/>
              <a:gd name="adj2" fmla="val 68782"/>
              <a:gd name="adj3" fmla="val 16667"/>
            </a:avLst>
          </a:prstGeom>
          <a:solidFill>
            <a:srgbClr val="FFE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And, due to a property of C++ integer division…</a:t>
            </a:r>
          </a:p>
          <a:p>
            <a:endParaRPr lang="en-US" sz="1000"/>
          </a:p>
          <a:p>
            <a:r>
              <a:rPr lang="en-US"/>
              <a:t> this formula works equally well for both </a:t>
            </a:r>
            <a:r>
              <a:rPr lang="en-US">
                <a:solidFill>
                  <a:schemeClr val="accent2"/>
                </a:solidFill>
              </a:rPr>
              <a:t>left </a:t>
            </a:r>
            <a:r>
              <a:rPr lang="en-US"/>
              <a:t>and </a:t>
            </a:r>
            <a:r>
              <a:rPr lang="en-US">
                <a:solidFill>
                  <a:schemeClr val="accent2"/>
                </a:solidFill>
              </a:rPr>
              <a:t>right</a:t>
            </a:r>
            <a:r>
              <a:rPr lang="en-US"/>
              <a:t> children!</a:t>
            </a:r>
          </a:p>
        </p:txBody>
      </p:sp>
      <p:sp>
        <p:nvSpPr>
          <p:cNvPr id="842885" name="Rectangle 133"/>
          <p:cNvSpPr>
            <a:spLocks noChangeArrowheads="1"/>
          </p:cNvSpPr>
          <p:nvPr/>
        </p:nvSpPr>
        <p:spPr bwMode="auto">
          <a:xfrm>
            <a:off x="1917700" y="5194300"/>
            <a:ext cx="2057400" cy="1003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2886" name="Rectangle 134"/>
          <p:cNvSpPr>
            <a:spLocks noChangeArrowheads="1"/>
          </p:cNvSpPr>
          <p:nvPr/>
        </p:nvSpPr>
        <p:spPr bwMode="auto">
          <a:xfrm>
            <a:off x="4635500" y="5397500"/>
            <a:ext cx="186690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42884" name="Picture 1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39" t="79556" r="40834" b="15778"/>
          <a:stretch>
            <a:fillRect/>
          </a:stretch>
        </p:blipFill>
        <p:spPr bwMode="auto">
          <a:xfrm>
            <a:off x="4597400" y="5448300"/>
            <a:ext cx="990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2883" name="Picture 1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8" t="79556" r="55348" b="11333"/>
          <a:stretch>
            <a:fillRect/>
          </a:stretch>
        </p:blipFill>
        <p:spPr bwMode="auto">
          <a:xfrm>
            <a:off x="2260600" y="5445125"/>
            <a:ext cx="173513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2887" name="Picture 1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0" t="76666" r="38055" b="13889"/>
          <a:stretch>
            <a:fillRect/>
          </a:stretch>
        </p:blipFill>
        <p:spPr bwMode="auto">
          <a:xfrm>
            <a:off x="2895600" y="5257800"/>
            <a:ext cx="3027363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0.175 -0.07778 " pathEditMode="relative" ptsTypes="AA">
                                      <p:cBhvr>
                                        <p:cTn id="18" dur="2000" fill="hold"/>
                                        <p:tgtEl>
                                          <p:spTgt spid="8428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0.175 -0.07778 " pathEditMode="relative" ptsTypes="AA">
                                      <p:cBhvr>
                                        <p:cTn id="20" dur="2000" fill="hold"/>
                                        <p:tgtEl>
                                          <p:spTgt spid="8428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842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4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5 -0.07777 L -0.10278 -0.0759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428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445 " pathEditMode="relative" ptsTypes="AA">
                                      <p:cBhvr>
                                        <p:cTn id="36" dur="2000" fill="hold"/>
                                        <p:tgtEl>
                                          <p:spTgt spid="8428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4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59259E-6 L -0.13056 0.053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8428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8" y="2685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4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4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4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4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4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093 L 0.20573 -0.01944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842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86" y="-101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4 -0.0037 L -0.18333 -0.00555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8428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1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851" grpId="0"/>
      <p:bldP spid="842852" grpId="0"/>
      <p:bldP spid="842853" grpId="0"/>
      <p:bldP spid="842865" grpId="0"/>
      <p:bldP spid="842867" grpId="0"/>
      <p:bldP spid="842867" grpId="1"/>
      <p:bldP spid="842870" grpId="0"/>
      <p:bldP spid="842870" grpId="1"/>
      <p:bldP spid="842873" grpId="0"/>
      <p:bldP spid="842874" grpId="0" animBg="1"/>
      <p:bldP spid="842877" grpId="0" animBg="1"/>
      <p:bldP spid="842875" grpId="0"/>
      <p:bldP spid="842875" grpId="1"/>
      <p:bldP spid="842879" grpId="0" animBg="1"/>
      <p:bldP spid="842881" grpId="0" animBg="1"/>
      <p:bldP spid="842880" grpId="0"/>
      <p:bldP spid="842882" grpId="0" animBg="1"/>
      <p:bldP spid="842882" grpId="1" animBg="1"/>
      <p:bldP spid="842885" grpId="0" animBg="1"/>
      <p:bldP spid="84288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3A5-D7BB-4B7C-918E-5FD0B40FC0CD}" type="slidenum">
              <a:rPr lang="en-US"/>
              <a:pPr/>
              <a:t>25</a:t>
            </a:fld>
            <a:endParaRPr lang="en-US"/>
          </a:p>
        </p:txBody>
      </p:sp>
      <p:grpSp>
        <p:nvGrpSpPr>
          <p:cNvPr id="844802" name="Group 2"/>
          <p:cNvGrpSpPr>
            <a:grpSpLocks/>
          </p:cNvGrpSpPr>
          <p:nvPr/>
        </p:nvGrpSpPr>
        <p:grpSpPr bwMode="auto">
          <a:xfrm>
            <a:off x="6534150" y="1168400"/>
            <a:ext cx="2338388" cy="5429250"/>
            <a:chOff x="4116" y="736"/>
            <a:chExt cx="1473" cy="3420"/>
          </a:xfrm>
        </p:grpSpPr>
        <p:sp>
          <p:nvSpPr>
            <p:cNvPr id="844803" name="Text Box 3"/>
            <p:cNvSpPr txBox="1">
              <a:spLocks noChangeArrowheads="1"/>
            </p:cNvSpPr>
            <p:nvPr/>
          </p:nvSpPr>
          <p:spPr bwMode="auto">
            <a:xfrm>
              <a:off x="4704" y="1042"/>
              <a:ext cx="269" cy="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  <a:p>
              <a:endParaRPr lang="en-US" sz="400"/>
            </a:p>
            <a:p>
              <a:r>
                <a:rPr lang="en-US" sz="1800"/>
                <a:t>1</a:t>
              </a:r>
            </a:p>
            <a:p>
              <a:endParaRPr lang="en-US" sz="400"/>
            </a:p>
            <a:p>
              <a:r>
                <a:rPr lang="en-US" sz="1800"/>
                <a:t>2</a:t>
              </a:r>
            </a:p>
            <a:p>
              <a:endParaRPr lang="en-US" sz="400"/>
            </a:p>
            <a:p>
              <a:r>
                <a:rPr lang="en-US" sz="1800"/>
                <a:t>3</a:t>
              </a:r>
            </a:p>
            <a:p>
              <a:endParaRPr lang="en-US" sz="400"/>
            </a:p>
            <a:p>
              <a:r>
                <a:rPr lang="en-US" sz="1800"/>
                <a:t>4</a:t>
              </a:r>
            </a:p>
            <a:p>
              <a:endParaRPr lang="en-US" sz="400"/>
            </a:p>
            <a:p>
              <a:r>
                <a:rPr lang="en-US" sz="1800"/>
                <a:t>5</a:t>
              </a:r>
            </a:p>
            <a:p>
              <a:endParaRPr lang="en-US" sz="400"/>
            </a:p>
            <a:p>
              <a:r>
                <a:rPr lang="en-US" sz="1800"/>
                <a:t>6</a:t>
              </a:r>
            </a:p>
            <a:p>
              <a:endParaRPr lang="en-US" sz="400"/>
            </a:p>
            <a:p>
              <a:r>
                <a:rPr lang="en-US" sz="1800"/>
                <a:t>7</a:t>
              </a:r>
            </a:p>
            <a:p>
              <a:endParaRPr lang="en-US" sz="400"/>
            </a:p>
            <a:p>
              <a:r>
                <a:rPr lang="en-US" sz="1800"/>
                <a:t>8</a:t>
              </a:r>
            </a:p>
            <a:p>
              <a:endParaRPr lang="en-US" sz="300"/>
            </a:p>
            <a:p>
              <a:r>
                <a:rPr lang="en-US" sz="1800"/>
                <a:t>9</a:t>
              </a:r>
            </a:p>
            <a:p>
              <a:endParaRPr lang="en-US" sz="300"/>
            </a:p>
            <a:p>
              <a:r>
                <a:rPr lang="en-US" sz="1800"/>
                <a:t>10</a:t>
              </a:r>
              <a:endParaRPr lang="en-US" sz="400"/>
            </a:p>
            <a:p>
              <a:endParaRPr lang="en-US" sz="400"/>
            </a:p>
            <a:p>
              <a:r>
                <a:rPr lang="en-US" sz="1800"/>
                <a:t>11</a:t>
              </a:r>
            </a:p>
            <a:p>
              <a:endParaRPr lang="en-US" sz="300"/>
            </a:p>
            <a:p>
              <a:r>
                <a:rPr lang="en-US" sz="1800"/>
                <a:t>12</a:t>
              </a:r>
            </a:p>
            <a:p>
              <a:endParaRPr lang="en-US" sz="300"/>
            </a:p>
            <a:p>
              <a:r>
                <a:rPr lang="en-US" sz="1800"/>
                <a:t>13</a:t>
              </a:r>
              <a:endParaRPr lang="en-US" sz="900"/>
            </a:p>
            <a:p>
              <a:r>
                <a:rPr lang="en-US" sz="1800"/>
                <a:t>… </a:t>
              </a:r>
            </a:p>
          </p:txBody>
        </p:sp>
        <p:grpSp>
          <p:nvGrpSpPr>
            <p:cNvPr id="844804" name="Group 4"/>
            <p:cNvGrpSpPr>
              <a:grpSpLocks/>
            </p:cNvGrpSpPr>
            <p:nvPr/>
          </p:nvGrpSpPr>
          <p:grpSpPr bwMode="auto">
            <a:xfrm>
              <a:off x="4944" y="1056"/>
              <a:ext cx="576" cy="3100"/>
              <a:chOff x="4368" y="2198"/>
              <a:chExt cx="576" cy="3044"/>
            </a:xfrm>
          </p:grpSpPr>
          <p:grpSp>
            <p:nvGrpSpPr>
              <p:cNvPr id="844805" name="Group 5"/>
              <p:cNvGrpSpPr>
                <a:grpSpLocks/>
              </p:cNvGrpSpPr>
              <p:nvPr/>
            </p:nvGrpSpPr>
            <p:grpSpPr bwMode="auto">
              <a:xfrm>
                <a:off x="4368" y="2198"/>
                <a:ext cx="576" cy="1018"/>
                <a:chOff x="4368" y="2198"/>
                <a:chExt cx="912" cy="1440"/>
              </a:xfrm>
            </p:grpSpPr>
            <p:sp>
              <p:nvSpPr>
                <p:cNvPr id="844806" name="Rectangle 6"/>
                <p:cNvSpPr>
                  <a:spLocks noChangeArrowheads="1"/>
                </p:cNvSpPr>
                <p:nvPr/>
              </p:nvSpPr>
              <p:spPr bwMode="auto">
                <a:xfrm>
                  <a:off x="4368" y="2198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4807" name="Rectangle 7"/>
                <p:cNvSpPr>
                  <a:spLocks noChangeArrowheads="1"/>
                </p:cNvSpPr>
                <p:nvPr/>
              </p:nvSpPr>
              <p:spPr bwMode="auto">
                <a:xfrm>
                  <a:off x="4368" y="2486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4808" name="Rectangle 8"/>
                <p:cNvSpPr>
                  <a:spLocks noChangeArrowheads="1"/>
                </p:cNvSpPr>
                <p:nvPr/>
              </p:nvSpPr>
              <p:spPr bwMode="auto">
                <a:xfrm>
                  <a:off x="4368" y="2774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4809" name="Rectangle 9"/>
                <p:cNvSpPr>
                  <a:spLocks noChangeArrowheads="1"/>
                </p:cNvSpPr>
                <p:nvPr/>
              </p:nvSpPr>
              <p:spPr bwMode="auto">
                <a:xfrm>
                  <a:off x="4368" y="3062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4810" name="Rectangle 10"/>
                <p:cNvSpPr>
                  <a:spLocks noChangeArrowheads="1"/>
                </p:cNvSpPr>
                <p:nvPr/>
              </p:nvSpPr>
              <p:spPr bwMode="auto">
                <a:xfrm>
                  <a:off x="4368" y="3350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44811" name="Group 11"/>
              <p:cNvGrpSpPr>
                <a:grpSpLocks/>
              </p:cNvGrpSpPr>
              <p:nvPr/>
            </p:nvGrpSpPr>
            <p:grpSpPr bwMode="auto">
              <a:xfrm>
                <a:off x="4368" y="3216"/>
                <a:ext cx="576" cy="1018"/>
                <a:chOff x="4368" y="2198"/>
                <a:chExt cx="912" cy="1440"/>
              </a:xfrm>
            </p:grpSpPr>
            <p:sp>
              <p:nvSpPr>
                <p:cNvPr id="844812" name="Rectangle 12"/>
                <p:cNvSpPr>
                  <a:spLocks noChangeArrowheads="1"/>
                </p:cNvSpPr>
                <p:nvPr/>
              </p:nvSpPr>
              <p:spPr bwMode="auto">
                <a:xfrm>
                  <a:off x="4368" y="2198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4813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86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4814" name="Rectangle 14"/>
                <p:cNvSpPr>
                  <a:spLocks noChangeArrowheads="1"/>
                </p:cNvSpPr>
                <p:nvPr/>
              </p:nvSpPr>
              <p:spPr bwMode="auto">
                <a:xfrm>
                  <a:off x="4368" y="2774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4815" name="Rectangle 15"/>
                <p:cNvSpPr>
                  <a:spLocks noChangeArrowheads="1"/>
                </p:cNvSpPr>
                <p:nvPr/>
              </p:nvSpPr>
              <p:spPr bwMode="auto">
                <a:xfrm>
                  <a:off x="4368" y="3062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4816" name="Rectangle 16"/>
                <p:cNvSpPr>
                  <a:spLocks noChangeArrowheads="1"/>
                </p:cNvSpPr>
                <p:nvPr/>
              </p:nvSpPr>
              <p:spPr bwMode="auto">
                <a:xfrm>
                  <a:off x="4368" y="3350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44817" name="Group 17"/>
              <p:cNvGrpSpPr>
                <a:grpSpLocks/>
              </p:cNvGrpSpPr>
              <p:nvPr/>
            </p:nvGrpSpPr>
            <p:grpSpPr bwMode="auto">
              <a:xfrm>
                <a:off x="4368" y="4224"/>
                <a:ext cx="576" cy="1018"/>
                <a:chOff x="4368" y="2198"/>
                <a:chExt cx="912" cy="1440"/>
              </a:xfrm>
            </p:grpSpPr>
            <p:sp>
              <p:nvSpPr>
                <p:cNvPr id="844818" name="Rectangle 18"/>
                <p:cNvSpPr>
                  <a:spLocks noChangeArrowheads="1"/>
                </p:cNvSpPr>
                <p:nvPr/>
              </p:nvSpPr>
              <p:spPr bwMode="auto">
                <a:xfrm>
                  <a:off x="4368" y="2198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4819" name="Rectangle 19"/>
                <p:cNvSpPr>
                  <a:spLocks noChangeArrowheads="1"/>
                </p:cNvSpPr>
                <p:nvPr/>
              </p:nvSpPr>
              <p:spPr bwMode="auto">
                <a:xfrm>
                  <a:off x="4368" y="2486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4820" name="Rectangle 20"/>
                <p:cNvSpPr>
                  <a:spLocks noChangeArrowheads="1"/>
                </p:cNvSpPr>
                <p:nvPr/>
              </p:nvSpPr>
              <p:spPr bwMode="auto">
                <a:xfrm>
                  <a:off x="4368" y="2774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4821" name="Rectangle 21"/>
                <p:cNvSpPr>
                  <a:spLocks noChangeArrowheads="1"/>
                </p:cNvSpPr>
                <p:nvPr/>
              </p:nvSpPr>
              <p:spPr bwMode="auto">
                <a:xfrm>
                  <a:off x="4368" y="3062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4822" name="Rectangle 22"/>
                <p:cNvSpPr>
                  <a:spLocks noChangeArrowheads="1"/>
                </p:cNvSpPr>
                <p:nvPr/>
              </p:nvSpPr>
              <p:spPr bwMode="auto">
                <a:xfrm>
                  <a:off x="4368" y="3350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44823" name="Rectangle 23"/>
            <p:cNvSpPr>
              <a:spLocks noChangeArrowheads="1"/>
            </p:cNvSpPr>
            <p:nvPr/>
          </p:nvSpPr>
          <p:spPr bwMode="auto">
            <a:xfrm>
              <a:off x="4116" y="736"/>
              <a:ext cx="14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int heap[1000];</a:t>
              </a:r>
            </a:p>
          </p:txBody>
        </p:sp>
      </p:grpSp>
      <p:sp>
        <p:nvSpPr>
          <p:cNvPr id="844824" name="Rectangle 24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Implementing A Heap</a:t>
            </a:r>
          </a:p>
        </p:txBody>
      </p:sp>
      <p:grpSp>
        <p:nvGrpSpPr>
          <p:cNvPr id="844825" name="Group 25"/>
          <p:cNvGrpSpPr>
            <a:grpSpLocks/>
          </p:cNvGrpSpPr>
          <p:nvPr/>
        </p:nvGrpSpPr>
        <p:grpSpPr bwMode="auto">
          <a:xfrm>
            <a:off x="106363" y="685800"/>
            <a:ext cx="4186237" cy="3132138"/>
            <a:chOff x="67" y="1867"/>
            <a:chExt cx="2637" cy="1973"/>
          </a:xfrm>
        </p:grpSpPr>
        <p:sp>
          <p:nvSpPr>
            <p:cNvPr id="844826" name="Rectangle 26"/>
            <p:cNvSpPr>
              <a:spLocks noChangeArrowheads="1"/>
            </p:cNvSpPr>
            <p:nvPr/>
          </p:nvSpPr>
          <p:spPr bwMode="auto">
            <a:xfrm>
              <a:off x="363" y="2887"/>
              <a:ext cx="458" cy="3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27" name="Rectangle 27"/>
            <p:cNvSpPr>
              <a:spLocks noChangeArrowheads="1"/>
            </p:cNvSpPr>
            <p:nvPr/>
          </p:nvSpPr>
          <p:spPr bwMode="auto">
            <a:xfrm>
              <a:off x="387" y="3117"/>
              <a:ext cx="193" cy="115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28" name="Rectangle 28"/>
            <p:cNvSpPr>
              <a:spLocks noChangeArrowheads="1"/>
            </p:cNvSpPr>
            <p:nvPr/>
          </p:nvSpPr>
          <p:spPr bwMode="auto">
            <a:xfrm>
              <a:off x="604" y="3117"/>
              <a:ext cx="193" cy="115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29" name="Rectangle 29"/>
            <p:cNvSpPr>
              <a:spLocks noChangeArrowheads="1"/>
            </p:cNvSpPr>
            <p:nvPr/>
          </p:nvSpPr>
          <p:spPr bwMode="auto">
            <a:xfrm>
              <a:off x="682" y="3430"/>
              <a:ext cx="458" cy="38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30" name="Rectangle 30"/>
            <p:cNvSpPr>
              <a:spLocks noChangeArrowheads="1"/>
            </p:cNvSpPr>
            <p:nvPr/>
          </p:nvSpPr>
          <p:spPr bwMode="auto">
            <a:xfrm>
              <a:off x="706" y="3660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31" name="Rectangle 31"/>
            <p:cNvSpPr>
              <a:spLocks noChangeArrowheads="1"/>
            </p:cNvSpPr>
            <p:nvPr/>
          </p:nvSpPr>
          <p:spPr bwMode="auto">
            <a:xfrm>
              <a:off x="923" y="3660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32" name="Text Box 32"/>
            <p:cNvSpPr txBox="1">
              <a:spLocks noChangeArrowheads="1"/>
            </p:cNvSpPr>
            <p:nvPr/>
          </p:nvSpPr>
          <p:spPr bwMode="auto">
            <a:xfrm>
              <a:off x="880" y="3628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44833" name="Text Box 33"/>
            <p:cNvSpPr txBox="1">
              <a:spLocks noChangeArrowheads="1"/>
            </p:cNvSpPr>
            <p:nvPr/>
          </p:nvSpPr>
          <p:spPr bwMode="auto">
            <a:xfrm>
              <a:off x="649" y="3617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44834" name="Line 34"/>
            <p:cNvSpPr>
              <a:spLocks noChangeShapeType="1"/>
            </p:cNvSpPr>
            <p:nvPr/>
          </p:nvSpPr>
          <p:spPr bwMode="auto">
            <a:xfrm>
              <a:off x="735" y="3198"/>
              <a:ext cx="106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35" name="Rectangle 35"/>
            <p:cNvSpPr>
              <a:spLocks noChangeArrowheads="1"/>
            </p:cNvSpPr>
            <p:nvPr/>
          </p:nvSpPr>
          <p:spPr bwMode="auto">
            <a:xfrm>
              <a:off x="855" y="3482"/>
              <a:ext cx="157" cy="14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 </a:t>
              </a:r>
            </a:p>
          </p:txBody>
        </p:sp>
        <p:sp>
          <p:nvSpPr>
            <p:cNvPr id="844836" name="Rectangle 36"/>
            <p:cNvSpPr>
              <a:spLocks noChangeArrowheads="1"/>
            </p:cNvSpPr>
            <p:nvPr/>
          </p:nvSpPr>
          <p:spPr bwMode="auto">
            <a:xfrm>
              <a:off x="1242" y="1867"/>
              <a:ext cx="459" cy="3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37" name="Rectangle 37"/>
            <p:cNvSpPr>
              <a:spLocks noChangeArrowheads="1"/>
            </p:cNvSpPr>
            <p:nvPr/>
          </p:nvSpPr>
          <p:spPr bwMode="auto">
            <a:xfrm>
              <a:off x="1267" y="2097"/>
              <a:ext cx="193" cy="114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38" name="Rectangle 38"/>
            <p:cNvSpPr>
              <a:spLocks noChangeArrowheads="1"/>
            </p:cNvSpPr>
            <p:nvPr/>
          </p:nvSpPr>
          <p:spPr bwMode="auto">
            <a:xfrm>
              <a:off x="1483" y="2097"/>
              <a:ext cx="193" cy="114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39" name="Text Box 39"/>
            <p:cNvSpPr txBox="1">
              <a:spLocks noChangeArrowheads="1"/>
            </p:cNvSpPr>
            <p:nvPr/>
          </p:nvSpPr>
          <p:spPr bwMode="auto">
            <a:xfrm>
              <a:off x="1448" y="2077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600">
                <a:solidFill>
                  <a:srgbClr val="FFFFCC"/>
                </a:solidFill>
              </a:endParaRPr>
            </a:p>
          </p:txBody>
        </p:sp>
        <p:sp>
          <p:nvSpPr>
            <p:cNvPr id="844840" name="Text Box 40"/>
            <p:cNvSpPr txBox="1">
              <a:spLocks noChangeArrowheads="1"/>
            </p:cNvSpPr>
            <p:nvPr/>
          </p:nvSpPr>
          <p:spPr bwMode="auto">
            <a:xfrm>
              <a:off x="1241" y="2081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600">
                <a:solidFill>
                  <a:srgbClr val="FFFFCC"/>
                </a:solidFill>
              </a:endParaRPr>
            </a:p>
          </p:txBody>
        </p:sp>
        <p:sp>
          <p:nvSpPr>
            <p:cNvPr id="844841" name="Rectangle 41"/>
            <p:cNvSpPr>
              <a:spLocks noChangeArrowheads="1"/>
            </p:cNvSpPr>
            <p:nvPr/>
          </p:nvSpPr>
          <p:spPr bwMode="auto">
            <a:xfrm>
              <a:off x="567" y="2369"/>
              <a:ext cx="459" cy="3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42" name="Rectangle 42"/>
            <p:cNvSpPr>
              <a:spLocks noChangeArrowheads="1"/>
            </p:cNvSpPr>
            <p:nvPr/>
          </p:nvSpPr>
          <p:spPr bwMode="auto">
            <a:xfrm>
              <a:off x="592" y="2599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43" name="Rectangle 43"/>
            <p:cNvSpPr>
              <a:spLocks noChangeArrowheads="1"/>
            </p:cNvSpPr>
            <p:nvPr/>
          </p:nvSpPr>
          <p:spPr bwMode="auto">
            <a:xfrm>
              <a:off x="808" y="2599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44" name="Line 44"/>
            <p:cNvSpPr>
              <a:spLocks noChangeShapeType="1"/>
            </p:cNvSpPr>
            <p:nvPr/>
          </p:nvSpPr>
          <p:spPr bwMode="auto">
            <a:xfrm flipH="1">
              <a:off x="908" y="2143"/>
              <a:ext cx="383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45" name="Rectangle 45"/>
            <p:cNvSpPr>
              <a:spLocks noChangeArrowheads="1"/>
            </p:cNvSpPr>
            <p:nvPr/>
          </p:nvSpPr>
          <p:spPr bwMode="auto">
            <a:xfrm>
              <a:off x="1929" y="2364"/>
              <a:ext cx="459" cy="38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46" name="Rectangle 46"/>
            <p:cNvSpPr>
              <a:spLocks noChangeArrowheads="1"/>
            </p:cNvSpPr>
            <p:nvPr/>
          </p:nvSpPr>
          <p:spPr bwMode="auto">
            <a:xfrm>
              <a:off x="1954" y="2596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47" name="Rectangle 47"/>
            <p:cNvSpPr>
              <a:spLocks noChangeArrowheads="1"/>
            </p:cNvSpPr>
            <p:nvPr/>
          </p:nvSpPr>
          <p:spPr bwMode="auto">
            <a:xfrm>
              <a:off x="2171" y="2596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48" name="Text Box 48"/>
            <p:cNvSpPr txBox="1">
              <a:spLocks noChangeArrowheads="1"/>
            </p:cNvSpPr>
            <p:nvPr/>
          </p:nvSpPr>
          <p:spPr bwMode="auto">
            <a:xfrm>
              <a:off x="2045" y="2421"/>
              <a:ext cx="2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006666"/>
                  </a:solidFill>
                </a:rPr>
                <a:t>10</a:t>
              </a:r>
            </a:p>
          </p:txBody>
        </p:sp>
        <p:sp>
          <p:nvSpPr>
            <p:cNvPr id="844849" name="Rectangle 49"/>
            <p:cNvSpPr>
              <a:spLocks noChangeArrowheads="1"/>
            </p:cNvSpPr>
            <p:nvPr/>
          </p:nvSpPr>
          <p:spPr bwMode="auto">
            <a:xfrm>
              <a:off x="1500" y="2104"/>
              <a:ext cx="162" cy="10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50" name="Line 50"/>
            <p:cNvSpPr>
              <a:spLocks noChangeShapeType="1"/>
            </p:cNvSpPr>
            <p:nvPr/>
          </p:nvSpPr>
          <p:spPr bwMode="auto">
            <a:xfrm>
              <a:off x="1631" y="2170"/>
              <a:ext cx="356" cy="2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51" name="Rectangle 51"/>
            <p:cNvSpPr>
              <a:spLocks noChangeArrowheads="1"/>
            </p:cNvSpPr>
            <p:nvPr/>
          </p:nvSpPr>
          <p:spPr bwMode="auto">
            <a:xfrm>
              <a:off x="600" y="2607"/>
              <a:ext cx="182" cy="108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52" name="Line 52"/>
            <p:cNvSpPr>
              <a:spLocks noChangeShapeType="1"/>
            </p:cNvSpPr>
            <p:nvPr/>
          </p:nvSpPr>
          <p:spPr bwMode="auto">
            <a:xfrm flipH="1">
              <a:off x="614" y="2661"/>
              <a:ext cx="78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53" name="Rectangle 53"/>
            <p:cNvSpPr>
              <a:spLocks noChangeArrowheads="1"/>
            </p:cNvSpPr>
            <p:nvPr/>
          </p:nvSpPr>
          <p:spPr bwMode="auto">
            <a:xfrm>
              <a:off x="876" y="2883"/>
              <a:ext cx="458" cy="38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54" name="Rectangle 54"/>
            <p:cNvSpPr>
              <a:spLocks noChangeArrowheads="1"/>
            </p:cNvSpPr>
            <p:nvPr/>
          </p:nvSpPr>
          <p:spPr bwMode="auto">
            <a:xfrm>
              <a:off x="888" y="3124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55" name="Rectangle 55"/>
            <p:cNvSpPr>
              <a:spLocks noChangeArrowheads="1"/>
            </p:cNvSpPr>
            <p:nvPr/>
          </p:nvSpPr>
          <p:spPr bwMode="auto">
            <a:xfrm>
              <a:off x="1106" y="3124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56" name="Text Box 56"/>
            <p:cNvSpPr txBox="1">
              <a:spLocks noChangeArrowheads="1"/>
            </p:cNvSpPr>
            <p:nvPr/>
          </p:nvSpPr>
          <p:spPr bwMode="auto">
            <a:xfrm>
              <a:off x="1072" y="3092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44857" name="Text Box 57"/>
            <p:cNvSpPr txBox="1">
              <a:spLocks noChangeArrowheads="1"/>
            </p:cNvSpPr>
            <p:nvPr/>
          </p:nvSpPr>
          <p:spPr bwMode="auto">
            <a:xfrm>
              <a:off x="840" y="3088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44858" name="Line 58"/>
            <p:cNvSpPr>
              <a:spLocks noChangeShapeType="1"/>
            </p:cNvSpPr>
            <p:nvPr/>
          </p:nvSpPr>
          <p:spPr bwMode="auto">
            <a:xfrm>
              <a:off x="929" y="2651"/>
              <a:ext cx="107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59" name="Rectangle 59"/>
            <p:cNvSpPr>
              <a:spLocks noChangeArrowheads="1"/>
            </p:cNvSpPr>
            <p:nvPr/>
          </p:nvSpPr>
          <p:spPr bwMode="auto">
            <a:xfrm>
              <a:off x="1049" y="2935"/>
              <a:ext cx="157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44860" name="Rectangle 60"/>
            <p:cNvSpPr>
              <a:spLocks noChangeArrowheads="1"/>
            </p:cNvSpPr>
            <p:nvPr/>
          </p:nvSpPr>
          <p:spPr bwMode="auto">
            <a:xfrm>
              <a:off x="728" y="2422"/>
              <a:ext cx="158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solidFill>
                    <a:srgbClr val="006666"/>
                  </a:solidFill>
                </a:rPr>
                <a:t>7</a:t>
              </a:r>
            </a:p>
          </p:txBody>
        </p:sp>
        <p:sp>
          <p:nvSpPr>
            <p:cNvPr id="844861" name="Rectangle 61"/>
            <p:cNvSpPr>
              <a:spLocks noChangeArrowheads="1"/>
            </p:cNvSpPr>
            <p:nvPr/>
          </p:nvSpPr>
          <p:spPr bwMode="auto">
            <a:xfrm>
              <a:off x="1674" y="2879"/>
              <a:ext cx="458" cy="3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62" name="Rectangle 62"/>
            <p:cNvSpPr>
              <a:spLocks noChangeArrowheads="1"/>
            </p:cNvSpPr>
            <p:nvPr/>
          </p:nvSpPr>
          <p:spPr bwMode="auto">
            <a:xfrm>
              <a:off x="1698" y="3109"/>
              <a:ext cx="193" cy="115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63" name="Rectangle 63"/>
            <p:cNvSpPr>
              <a:spLocks noChangeArrowheads="1"/>
            </p:cNvSpPr>
            <p:nvPr/>
          </p:nvSpPr>
          <p:spPr bwMode="auto">
            <a:xfrm>
              <a:off x="1915" y="3109"/>
              <a:ext cx="193" cy="115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64" name="Text Box 64"/>
            <p:cNvSpPr txBox="1">
              <a:spLocks noChangeArrowheads="1"/>
            </p:cNvSpPr>
            <p:nvPr/>
          </p:nvSpPr>
          <p:spPr bwMode="auto">
            <a:xfrm>
              <a:off x="1872" y="3072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44865" name="Text Box 65"/>
            <p:cNvSpPr txBox="1">
              <a:spLocks noChangeArrowheads="1"/>
            </p:cNvSpPr>
            <p:nvPr/>
          </p:nvSpPr>
          <p:spPr bwMode="auto">
            <a:xfrm>
              <a:off x="1656" y="3064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44866" name="Text Box 66"/>
            <p:cNvSpPr txBox="1">
              <a:spLocks noChangeArrowheads="1"/>
            </p:cNvSpPr>
            <p:nvPr/>
          </p:nvSpPr>
          <p:spPr bwMode="auto">
            <a:xfrm>
              <a:off x="1835" y="2903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844867" name="Rectangle 67"/>
            <p:cNvSpPr>
              <a:spLocks noChangeArrowheads="1"/>
            </p:cNvSpPr>
            <p:nvPr/>
          </p:nvSpPr>
          <p:spPr bwMode="auto">
            <a:xfrm>
              <a:off x="2181" y="2875"/>
              <a:ext cx="459" cy="38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68" name="Rectangle 68"/>
            <p:cNvSpPr>
              <a:spLocks noChangeArrowheads="1"/>
            </p:cNvSpPr>
            <p:nvPr/>
          </p:nvSpPr>
          <p:spPr bwMode="auto">
            <a:xfrm>
              <a:off x="2206" y="3115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69" name="Rectangle 69"/>
            <p:cNvSpPr>
              <a:spLocks noChangeArrowheads="1"/>
            </p:cNvSpPr>
            <p:nvPr/>
          </p:nvSpPr>
          <p:spPr bwMode="auto">
            <a:xfrm>
              <a:off x="2423" y="3115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70" name="Text Box 70"/>
            <p:cNvSpPr txBox="1">
              <a:spLocks noChangeArrowheads="1"/>
            </p:cNvSpPr>
            <p:nvPr/>
          </p:nvSpPr>
          <p:spPr bwMode="auto">
            <a:xfrm>
              <a:off x="2384" y="3068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44871" name="Text Box 71"/>
            <p:cNvSpPr txBox="1">
              <a:spLocks noChangeArrowheads="1"/>
            </p:cNvSpPr>
            <p:nvPr/>
          </p:nvSpPr>
          <p:spPr bwMode="auto">
            <a:xfrm>
              <a:off x="2160" y="3064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44872" name="Rectangle 72"/>
            <p:cNvSpPr>
              <a:spLocks noChangeArrowheads="1"/>
            </p:cNvSpPr>
            <p:nvPr/>
          </p:nvSpPr>
          <p:spPr bwMode="auto">
            <a:xfrm>
              <a:off x="2354" y="2927"/>
              <a:ext cx="158" cy="14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844873" name="Line 73"/>
            <p:cNvSpPr>
              <a:spLocks noChangeShapeType="1"/>
            </p:cNvSpPr>
            <p:nvPr/>
          </p:nvSpPr>
          <p:spPr bwMode="auto">
            <a:xfrm flipH="1">
              <a:off x="1964" y="2683"/>
              <a:ext cx="78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74" name="Line 74"/>
            <p:cNvSpPr>
              <a:spLocks noChangeShapeType="1"/>
            </p:cNvSpPr>
            <p:nvPr/>
          </p:nvSpPr>
          <p:spPr bwMode="auto">
            <a:xfrm>
              <a:off x="2274" y="2673"/>
              <a:ext cx="106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75" name="Line 75"/>
            <p:cNvSpPr>
              <a:spLocks noChangeShapeType="1"/>
            </p:cNvSpPr>
            <p:nvPr/>
          </p:nvSpPr>
          <p:spPr bwMode="auto">
            <a:xfrm flipH="1">
              <a:off x="375" y="3206"/>
              <a:ext cx="78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76" name="Rectangle 76"/>
            <p:cNvSpPr>
              <a:spLocks noChangeArrowheads="1"/>
            </p:cNvSpPr>
            <p:nvPr/>
          </p:nvSpPr>
          <p:spPr bwMode="auto">
            <a:xfrm>
              <a:off x="101" y="3428"/>
              <a:ext cx="458" cy="38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77" name="Rectangle 77"/>
            <p:cNvSpPr>
              <a:spLocks noChangeArrowheads="1"/>
            </p:cNvSpPr>
            <p:nvPr/>
          </p:nvSpPr>
          <p:spPr bwMode="auto">
            <a:xfrm>
              <a:off x="125" y="3660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78" name="Rectangle 78"/>
            <p:cNvSpPr>
              <a:spLocks noChangeArrowheads="1"/>
            </p:cNvSpPr>
            <p:nvPr/>
          </p:nvSpPr>
          <p:spPr bwMode="auto">
            <a:xfrm>
              <a:off x="343" y="3660"/>
              <a:ext cx="193" cy="11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79" name="Text Box 79"/>
            <p:cNvSpPr txBox="1">
              <a:spLocks noChangeArrowheads="1"/>
            </p:cNvSpPr>
            <p:nvPr/>
          </p:nvSpPr>
          <p:spPr bwMode="auto">
            <a:xfrm>
              <a:off x="299" y="3626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44880" name="Text Box 80"/>
            <p:cNvSpPr txBox="1">
              <a:spLocks noChangeArrowheads="1"/>
            </p:cNvSpPr>
            <p:nvPr/>
          </p:nvSpPr>
          <p:spPr bwMode="auto">
            <a:xfrm>
              <a:off x="67" y="3628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44881" name="Rectangle 81"/>
            <p:cNvSpPr>
              <a:spLocks noChangeArrowheads="1"/>
            </p:cNvSpPr>
            <p:nvPr/>
          </p:nvSpPr>
          <p:spPr bwMode="auto">
            <a:xfrm>
              <a:off x="274" y="3480"/>
              <a:ext cx="157" cy="14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44882" name="Rectangle 82"/>
            <p:cNvSpPr>
              <a:spLocks noChangeArrowheads="1"/>
            </p:cNvSpPr>
            <p:nvPr/>
          </p:nvSpPr>
          <p:spPr bwMode="auto">
            <a:xfrm>
              <a:off x="274" y="3480"/>
              <a:ext cx="157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844883" name="Text Box 83"/>
            <p:cNvSpPr txBox="1">
              <a:spLocks noChangeArrowheads="1"/>
            </p:cNvSpPr>
            <p:nvPr/>
          </p:nvSpPr>
          <p:spPr bwMode="auto">
            <a:xfrm>
              <a:off x="1388" y="1915"/>
              <a:ext cx="2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6600CC"/>
                  </a:solidFill>
                </a:rPr>
                <a:t>12</a:t>
              </a:r>
            </a:p>
          </p:txBody>
        </p:sp>
        <p:sp>
          <p:nvSpPr>
            <p:cNvPr id="844884" name="Text Box 84"/>
            <p:cNvSpPr txBox="1">
              <a:spLocks noChangeArrowheads="1"/>
            </p:cNvSpPr>
            <p:nvPr/>
          </p:nvSpPr>
          <p:spPr bwMode="auto">
            <a:xfrm>
              <a:off x="508" y="2905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844885" name="Rectangle 85"/>
            <p:cNvSpPr>
              <a:spLocks noChangeArrowheads="1"/>
            </p:cNvSpPr>
            <p:nvPr/>
          </p:nvSpPr>
          <p:spPr bwMode="auto">
            <a:xfrm>
              <a:off x="857" y="3473"/>
              <a:ext cx="157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solidFill>
                    <a:srgbClr val="FF3300"/>
                  </a:solidFill>
                </a:rPr>
                <a:t>1</a:t>
              </a:r>
            </a:p>
          </p:txBody>
        </p:sp>
      </p:grpSp>
      <p:sp>
        <p:nvSpPr>
          <p:cNvPr id="844886" name="Text Box 86"/>
          <p:cNvSpPr txBox="1">
            <a:spLocks noChangeArrowheads="1"/>
          </p:cNvSpPr>
          <p:nvPr/>
        </p:nvSpPr>
        <p:spPr bwMode="auto">
          <a:xfrm>
            <a:off x="8099425" y="1665288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6600CC"/>
                </a:solidFill>
              </a:rPr>
              <a:t>12</a:t>
            </a:r>
          </a:p>
        </p:txBody>
      </p:sp>
      <p:sp>
        <p:nvSpPr>
          <p:cNvPr id="844887" name="Text Box 87"/>
          <p:cNvSpPr txBox="1">
            <a:spLocks noChangeArrowheads="1"/>
          </p:cNvSpPr>
          <p:nvPr/>
        </p:nvSpPr>
        <p:spPr bwMode="auto">
          <a:xfrm>
            <a:off x="8096250" y="231775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006666"/>
                </a:solidFill>
              </a:rPr>
              <a:t>10</a:t>
            </a:r>
          </a:p>
        </p:txBody>
      </p:sp>
      <p:sp>
        <p:nvSpPr>
          <p:cNvPr id="844888" name="Text Box 88"/>
          <p:cNvSpPr txBox="1">
            <a:spLocks noChangeArrowheads="1"/>
          </p:cNvSpPr>
          <p:nvPr/>
        </p:nvSpPr>
        <p:spPr bwMode="auto">
          <a:xfrm>
            <a:off x="8134350" y="26606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844889" name="Text Box 89"/>
          <p:cNvSpPr txBox="1">
            <a:spLocks noChangeArrowheads="1"/>
          </p:cNvSpPr>
          <p:nvPr/>
        </p:nvSpPr>
        <p:spPr bwMode="auto">
          <a:xfrm>
            <a:off x="8112125" y="29845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844890" name="Text Box 90"/>
          <p:cNvSpPr txBox="1">
            <a:spLocks noChangeArrowheads="1"/>
          </p:cNvSpPr>
          <p:nvPr/>
        </p:nvSpPr>
        <p:spPr bwMode="auto">
          <a:xfrm>
            <a:off x="8112125" y="33147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844891" name="Text Box 91"/>
          <p:cNvSpPr txBox="1">
            <a:spLocks noChangeArrowheads="1"/>
          </p:cNvSpPr>
          <p:nvPr/>
        </p:nvSpPr>
        <p:spPr bwMode="auto">
          <a:xfrm>
            <a:off x="8112125" y="36512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844892" name="Text Box 92"/>
          <p:cNvSpPr txBox="1">
            <a:spLocks noChangeArrowheads="1"/>
          </p:cNvSpPr>
          <p:nvPr/>
        </p:nvSpPr>
        <p:spPr bwMode="auto">
          <a:xfrm>
            <a:off x="8115300" y="39687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844893" name="Text Box 93"/>
          <p:cNvSpPr txBox="1">
            <a:spLocks noChangeArrowheads="1"/>
          </p:cNvSpPr>
          <p:nvPr/>
        </p:nvSpPr>
        <p:spPr bwMode="auto">
          <a:xfrm>
            <a:off x="8143875" y="4311650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844894" name="Rectangle 94"/>
          <p:cNvSpPr>
            <a:spLocks noChangeArrowheads="1"/>
          </p:cNvSpPr>
          <p:nvPr/>
        </p:nvSpPr>
        <p:spPr bwMode="auto">
          <a:xfrm>
            <a:off x="8166100" y="2032000"/>
            <a:ext cx="2508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rgbClr val="006666"/>
                </a:solidFill>
              </a:rPr>
              <a:t>7</a:t>
            </a:r>
          </a:p>
        </p:txBody>
      </p:sp>
      <p:grpSp>
        <p:nvGrpSpPr>
          <p:cNvPr id="844895" name="Group 95"/>
          <p:cNvGrpSpPr>
            <a:grpSpLocks/>
          </p:cNvGrpSpPr>
          <p:nvPr/>
        </p:nvGrpSpPr>
        <p:grpSpPr bwMode="auto">
          <a:xfrm>
            <a:off x="7305675" y="279400"/>
            <a:ext cx="1533525" cy="787400"/>
            <a:chOff x="4602" y="176"/>
            <a:chExt cx="966" cy="496"/>
          </a:xfrm>
        </p:grpSpPr>
        <p:sp>
          <p:nvSpPr>
            <p:cNvPr id="844896" name="Rectangle 96"/>
            <p:cNvSpPr>
              <a:spLocks noChangeArrowheads="1"/>
            </p:cNvSpPr>
            <p:nvPr/>
          </p:nvSpPr>
          <p:spPr bwMode="auto">
            <a:xfrm>
              <a:off x="4602" y="176"/>
              <a:ext cx="9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int count;</a:t>
              </a:r>
            </a:p>
          </p:txBody>
        </p:sp>
        <p:sp>
          <p:nvSpPr>
            <p:cNvPr id="844897" name="Rectangle 97"/>
            <p:cNvSpPr>
              <a:spLocks noChangeArrowheads="1"/>
            </p:cNvSpPr>
            <p:nvPr/>
          </p:nvSpPr>
          <p:spPr bwMode="auto">
            <a:xfrm>
              <a:off x="4896" y="432"/>
              <a:ext cx="624" cy="240"/>
            </a:xfrm>
            <a:prstGeom prst="rect">
              <a:avLst/>
            </a:prstGeom>
            <a:solidFill>
              <a:srgbClr val="FFE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4898" name="Text Box 98"/>
          <p:cNvSpPr txBox="1">
            <a:spLocks noChangeArrowheads="1"/>
          </p:cNvSpPr>
          <p:nvPr/>
        </p:nvSpPr>
        <p:spPr bwMode="auto">
          <a:xfrm>
            <a:off x="8112125" y="6556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9</a:t>
            </a:r>
          </a:p>
        </p:txBody>
      </p:sp>
      <p:sp>
        <p:nvSpPr>
          <p:cNvPr id="844900" name="Text Box 100"/>
          <p:cNvSpPr txBox="1">
            <a:spLocks noChangeArrowheads="1"/>
          </p:cNvSpPr>
          <p:nvPr/>
        </p:nvSpPr>
        <p:spPr bwMode="auto">
          <a:xfrm>
            <a:off x="2286000" y="3124200"/>
            <a:ext cx="4600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So given a node, we can find its two children pretty easily.  Cool!</a:t>
            </a:r>
          </a:p>
        </p:txBody>
      </p:sp>
      <p:sp>
        <p:nvSpPr>
          <p:cNvPr id="844901" name="Text Box 101"/>
          <p:cNvSpPr txBox="1">
            <a:spLocks noChangeArrowheads="1"/>
          </p:cNvSpPr>
          <p:nvPr/>
        </p:nvSpPr>
        <p:spPr bwMode="auto">
          <a:xfrm>
            <a:off x="533400" y="4025900"/>
            <a:ext cx="63277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Question</a:t>
            </a:r>
            <a:r>
              <a:rPr lang="en-US" sz="2000"/>
              <a:t>: So now how do we find the slot number of the parent of some node in our array?</a:t>
            </a:r>
          </a:p>
        </p:txBody>
      </p:sp>
      <p:sp>
        <p:nvSpPr>
          <p:cNvPr id="844902" name="Text Box 102"/>
          <p:cNvSpPr txBox="1">
            <a:spLocks noChangeArrowheads="1"/>
          </p:cNvSpPr>
          <p:nvPr/>
        </p:nvSpPr>
        <p:spPr bwMode="auto">
          <a:xfrm>
            <a:off x="609600" y="4851400"/>
            <a:ext cx="6327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Answer</a:t>
            </a:r>
            <a:r>
              <a:rPr lang="en-US" sz="2000"/>
              <a:t>: Use simple algebra!</a:t>
            </a:r>
          </a:p>
        </p:txBody>
      </p:sp>
      <p:sp>
        <p:nvSpPr>
          <p:cNvPr id="844903" name="Rectangle 103"/>
          <p:cNvSpPr>
            <a:spLocks noChangeArrowheads="1"/>
          </p:cNvSpPr>
          <p:nvPr/>
        </p:nvSpPr>
        <p:spPr bwMode="auto">
          <a:xfrm>
            <a:off x="7442200" y="4813300"/>
            <a:ext cx="1701800" cy="204470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914" name="Rectangle 114"/>
          <p:cNvSpPr>
            <a:spLocks noChangeArrowheads="1"/>
          </p:cNvSpPr>
          <p:nvPr/>
        </p:nvSpPr>
        <p:spPr bwMode="auto">
          <a:xfrm>
            <a:off x="1917700" y="5194300"/>
            <a:ext cx="2057400" cy="1003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4923" name="Group 123"/>
          <p:cNvGrpSpPr>
            <a:grpSpLocks/>
          </p:cNvGrpSpPr>
          <p:nvPr/>
        </p:nvGrpSpPr>
        <p:grpSpPr bwMode="auto">
          <a:xfrm>
            <a:off x="165100" y="3124200"/>
            <a:ext cx="7073900" cy="3581400"/>
            <a:chOff x="104" y="1968"/>
            <a:chExt cx="4456" cy="2256"/>
          </a:xfrm>
        </p:grpSpPr>
        <p:sp>
          <p:nvSpPr>
            <p:cNvPr id="844921" name="Rectangle 121"/>
            <p:cNvSpPr>
              <a:spLocks noChangeArrowheads="1"/>
            </p:cNvSpPr>
            <p:nvPr/>
          </p:nvSpPr>
          <p:spPr bwMode="auto">
            <a:xfrm>
              <a:off x="1440" y="1968"/>
              <a:ext cx="3120" cy="2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922" name="Rectangle 122"/>
            <p:cNvSpPr>
              <a:spLocks noChangeArrowheads="1"/>
            </p:cNvSpPr>
            <p:nvPr/>
          </p:nvSpPr>
          <p:spPr bwMode="auto">
            <a:xfrm>
              <a:off x="104" y="2400"/>
              <a:ext cx="1464" cy="1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844918" name="Picture 1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0" t="76666" r="38055" b="13889"/>
          <a:stretch>
            <a:fillRect/>
          </a:stretch>
        </p:blipFill>
        <p:spPr bwMode="auto">
          <a:xfrm>
            <a:off x="2895600" y="5257800"/>
            <a:ext cx="3027363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4920" name="Text Box 120"/>
          <p:cNvSpPr txBox="1">
            <a:spLocks noChangeArrowheads="1"/>
          </p:cNvSpPr>
          <p:nvPr/>
        </p:nvSpPr>
        <p:spPr bwMode="auto">
          <a:xfrm>
            <a:off x="2349500" y="3794125"/>
            <a:ext cx="460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Ok, let’s verify that it works…</a:t>
            </a:r>
          </a:p>
        </p:txBody>
      </p:sp>
      <p:sp>
        <p:nvSpPr>
          <p:cNvPr id="844924" name="Rectangle 124"/>
          <p:cNvSpPr>
            <a:spLocks noChangeArrowheads="1"/>
          </p:cNvSpPr>
          <p:nvPr/>
        </p:nvSpPr>
        <p:spPr bwMode="auto">
          <a:xfrm>
            <a:off x="7327900" y="1981200"/>
            <a:ext cx="1435100" cy="3429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925" name="Text Box 125"/>
          <p:cNvSpPr txBox="1">
            <a:spLocks noChangeArrowheads="1"/>
          </p:cNvSpPr>
          <p:nvPr/>
        </p:nvSpPr>
        <p:spPr bwMode="auto">
          <a:xfrm>
            <a:off x="2260600" y="4264025"/>
            <a:ext cx="460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The parent of slot #1 is… (</a:t>
            </a:r>
            <a:r>
              <a:rPr lang="en-US" sz="2000">
                <a:solidFill>
                  <a:srgbClr val="6600CC"/>
                </a:solidFill>
              </a:rPr>
              <a:t>1</a:t>
            </a:r>
            <a:r>
              <a:rPr lang="en-US" sz="2000"/>
              <a:t>-1)/2 = </a:t>
            </a:r>
            <a:r>
              <a:rPr lang="en-US" sz="2000">
                <a:solidFill>
                  <a:srgbClr val="6600CC"/>
                </a:solidFill>
              </a:rPr>
              <a:t>0</a:t>
            </a:r>
          </a:p>
        </p:txBody>
      </p:sp>
      <p:sp>
        <p:nvSpPr>
          <p:cNvPr id="844926" name="Oval 126"/>
          <p:cNvSpPr>
            <a:spLocks noChangeArrowheads="1"/>
          </p:cNvSpPr>
          <p:nvPr/>
        </p:nvSpPr>
        <p:spPr bwMode="auto">
          <a:xfrm>
            <a:off x="812800" y="1295400"/>
            <a:ext cx="914400" cy="914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44927" name="AutoShape 127"/>
          <p:cNvCxnSpPr>
            <a:cxnSpLocks noChangeShapeType="1"/>
            <a:stCxn id="844924" idx="3"/>
            <a:endCxn id="844806" idx="3"/>
          </p:cNvCxnSpPr>
          <p:nvPr/>
        </p:nvCxnSpPr>
        <p:spPr bwMode="auto">
          <a:xfrm flipH="1" flipV="1">
            <a:off x="8763000" y="1841500"/>
            <a:ext cx="20638" cy="311150"/>
          </a:xfrm>
          <a:prstGeom prst="curvedConnector3">
            <a:avLst>
              <a:gd name="adj1" fmla="val -1007694"/>
            </a:avLst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4929" name="AutoShape 129"/>
          <p:cNvCxnSpPr>
            <a:cxnSpLocks noChangeShapeType="1"/>
            <a:stCxn id="844926" idx="0"/>
            <a:endCxn id="844836" idx="1"/>
          </p:cNvCxnSpPr>
          <p:nvPr/>
        </p:nvCxnSpPr>
        <p:spPr bwMode="auto">
          <a:xfrm rot="16200000">
            <a:off x="1478756" y="781844"/>
            <a:ext cx="284163" cy="701675"/>
          </a:xfrm>
          <a:prstGeom prst="curvedConnector2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4930" name="Text Box 130"/>
          <p:cNvSpPr txBox="1">
            <a:spLocks noChangeArrowheads="1"/>
          </p:cNvSpPr>
          <p:nvPr/>
        </p:nvSpPr>
        <p:spPr bwMode="auto">
          <a:xfrm>
            <a:off x="2286000" y="4632325"/>
            <a:ext cx="4778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The parent of slot #2 is… (</a:t>
            </a:r>
            <a:r>
              <a:rPr lang="en-US" sz="2000">
                <a:solidFill>
                  <a:srgbClr val="6600CC"/>
                </a:solidFill>
              </a:rPr>
              <a:t>2</a:t>
            </a:r>
            <a:r>
              <a:rPr lang="en-US" sz="2000"/>
              <a:t>-1)/2 = </a:t>
            </a:r>
            <a:r>
              <a:rPr lang="en-US" sz="2000">
                <a:solidFill>
                  <a:srgbClr val="6600CC"/>
                </a:solidFill>
              </a:rPr>
              <a:t>0</a:t>
            </a:r>
          </a:p>
        </p:txBody>
      </p:sp>
      <p:sp>
        <p:nvSpPr>
          <p:cNvPr id="844931" name="Rectangle 131"/>
          <p:cNvSpPr>
            <a:spLocks noChangeArrowheads="1"/>
          </p:cNvSpPr>
          <p:nvPr/>
        </p:nvSpPr>
        <p:spPr bwMode="auto">
          <a:xfrm>
            <a:off x="7327900" y="2298700"/>
            <a:ext cx="1435100" cy="3429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932" name="Oval 132"/>
          <p:cNvSpPr>
            <a:spLocks noChangeArrowheads="1"/>
          </p:cNvSpPr>
          <p:nvPr/>
        </p:nvSpPr>
        <p:spPr bwMode="auto">
          <a:xfrm>
            <a:off x="2984500" y="1295400"/>
            <a:ext cx="914400" cy="914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44933" name="AutoShape 133"/>
          <p:cNvCxnSpPr>
            <a:cxnSpLocks noChangeShapeType="1"/>
            <a:stCxn id="844931" idx="3"/>
            <a:endCxn id="844806" idx="3"/>
          </p:cNvCxnSpPr>
          <p:nvPr/>
        </p:nvCxnSpPr>
        <p:spPr bwMode="auto">
          <a:xfrm flipH="1" flipV="1">
            <a:off x="8763000" y="1841500"/>
            <a:ext cx="20638" cy="628650"/>
          </a:xfrm>
          <a:prstGeom prst="curvedConnector3">
            <a:avLst>
              <a:gd name="adj1" fmla="val -1007694"/>
            </a:avLst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4934" name="AutoShape 134"/>
          <p:cNvCxnSpPr>
            <a:cxnSpLocks noChangeShapeType="1"/>
            <a:stCxn id="844932" idx="0"/>
            <a:endCxn id="844836" idx="3"/>
          </p:cNvCxnSpPr>
          <p:nvPr/>
        </p:nvCxnSpPr>
        <p:spPr bwMode="auto">
          <a:xfrm rot="5400000" flipH="1">
            <a:off x="2928937" y="762001"/>
            <a:ext cx="284163" cy="741362"/>
          </a:xfrm>
          <a:prstGeom prst="curvedConnector2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4935" name="Text Box 135"/>
          <p:cNvSpPr txBox="1">
            <a:spLocks noChangeArrowheads="1"/>
          </p:cNvSpPr>
          <p:nvPr/>
        </p:nvSpPr>
        <p:spPr bwMode="auto">
          <a:xfrm>
            <a:off x="2286000" y="5013325"/>
            <a:ext cx="4778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The parent of slot #7 is… (</a:t>
            </a:r>
            <a:r>
              <a:rPr lang="en-US" sz="2000">
                <a:solidFill>
                  <a:srgbClr val="6600CC"/>
                </a:solidFill>
              </a:rPr>
              <a:t>7</a:t>
            </a:r>
            <a:r>
              <a:rPr lang="en-US" sz="2000"/>
              <a:t>-1)/2 = </a:t>
            </a:r>
            <a:r>
              <a:rPr lang="en-US" sz="2000">
                <a:solidFill>
                  <a:srgbClr val="6600CC"/>
                </a:solidFill>
              </a:rPr>
              <a:t>3</a:t>
            </a:r>
          </a:p>
        </p:txBody>
      </p:sp>
      <p:sp>
        <p:nvSpPr>
          <p:cNvPr id="844936" name="Oval 136"/>
          <p:cNvSpPr>
            <a:spLocks noChangeArrowheads="1"/>
          </p:cNvSpPr>
          <p:nvPr/>
        </p:nvSpPr>
        <p:spPr bwMode="auto">
          <a:xfrm>
            <a:off x="76200" y="3009900"/>
            <a:ext cx="914400" cy="914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937" name="Rectangle 137"/>
          <p:cNvSpPr>
            <a:spLocks noChangeArrowheads="1"/>
          </p:cNvSpPr>
          <p:nvPr/>
        </p:nvSpPr>
        <p:spPr bwMode="auto">
          <a:xfrm>
            <a:off x="7340600" y="3975100"/>
            <a:ext cx="1435100" cy="3429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44938" name="AutoShape 138"/>
          <p:cNvCxnSpPr>
            <a:cxnSpLocks noChangeShapeType="1"/>
            <a:endCxn id="844826" idx="1"/>
          </p:cNvCxnSpPr>
          <p:nvPr/>
        </p:nvCxnSpPr>
        <p:spPr bwMode="auto">
          <a:xfrm rot="16200000">
            <a:off x="92075" y="2720975"/>
            <a:ext cx="595313" cy="373063"/>
          </a:xfrm>
          <a:prstGeom prst="curvedConnector2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4939" name="AutoShape 139"/>
          <p:cNvCxnSpPr>
            <a:cxnSpLocks noChangeShapeType="1"/>
            <a:stCxn id="844937" idx="3"/>
            <a:endCxn id="844809" idx="3"/>
          </p:cNvCxnSpPr>
          <p:nvPr/>
        </p:nvCxnSpPr>
        <p:spPr bwMode="auto">
          <a:xfrm flipH="1" flipV="1">
            <a:off x="8763000" y="2828925"/>
            <a:ext cx="33338" cy="1317625"/>
          </a:xfrm>
          <a:prstGeom prst="curvedConnector3">
            <a:avLst>
              <a:gd name="adj1" fmla="val -623810"/>
            </a:avLst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4940" name="Text Box 140"/>
          <p:cNvSpPr txBox="1">
            <a:spLocks noChangeArrowheads="1"/>
          </p:cNvSpPr>
          <p:nvPr/>
        </p:nvSpPr>
        <p:spPr bwMode="auto">
          <a:xfrm>
            <a:off x="241300" y="5953125"/>
            <a:ext cx="7483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Cool stool!  So now we know how to </a:t>
            </a:r>
            <a:r>
              <a:rPr lang="en-US" sz="2000">
                <a:solidFill>
                  <a:srgbClr val="6600CC"/>
                </a:solidFill>
              </a:rPr>
              <a:t>locate the children</a:t>
            </a:r>
            <a:r>
              <a:rPr lang="en-US" sz="2000"/>
              <a:t> of a node, </a:t>
            </a:r>
            <a:r>
              <a:rPr lang="en-US" sz="2000">
                <a:solidFill>
                  <a:srgbClr val="6600CC"/>
                </a:solidFill>
              </a:rPr>
              <a:t>find the parent</a:t>
            </a:r>
            <a:r>
              <a:rPr lang="en-US" sz="2000"/>
              <a:t> of a node, and </a:t>
            </a:r>
            <a:r>
              <a:rPr lang="en-US" sz="2000">
                <a:solidFill>
                  <a:srgbClr val="6600CC"/>
                </a:solidFill>
              </a:rPr>
              <a:t>add</a:t>
            </a:r>
            <a:r>
              <a:rPr lang="en-US" sz="2000"/>
              <a:t> and </a:t>
            </a:r>
            <a:r>
              <a:rPr lang="en-US" sz="2000">
                <a:solidFill>
                  <a:srgbClr val="6600CC"/>
                </a:solidFill>
              </a:rPr>
              <a:t>remove</a:t>
            </a:r>
            <a:r>
              <a:rPr lang="en-US" sz="2000"/>
              <a:t> nodes!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44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8449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844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5" dur="2000" fill="hold"/>
                                        <p:tgtEl>
                                          <p:spTgt spid="8449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4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44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4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4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84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84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900" grpId="0"/>
      <p:bldP spid="844901" grpId="0"/>
      <p:bldP spid="844902" grpId="0"/>
      <p:bldP spid="844920" grpId="0"/>
      <p:bldP spid="844924" grpId="0" animBg="1"/>
      <p:bldP spid="844924" grpId="1" animBg="1"/>
      <p:bldP spid="844925" grpId="0"/>
      <p:bldP spid="844926" grpId="0" animBg="1"/>
      <p:bldP spid="844926" grpId="1" animBg="1"/>
      <p:bldP spid="844930" grpId="0"/>
      <p:bldP spid="844931" grpId="0" animBg="1"/>
      <p:bldP spid="844931" grpId="1" animBg="1"/>
      <p:bldP spid="844932" grpId="0" animBg="1"/>
      <p:bldP spid="844932" grpId="1" animBg="1"/>
      <p:bldP spid="844935" grpId="0"/>
      <p:bldP spid="844936" grpId="0" animBg="1"/>
      <p:bldP spid="844937" grpId="0" animBg="1"/>
      <p:bldP spid="8449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B7B8-E86E-46EC-885D-E4FE7C8FD50F}" type="slidenum">
              <a:rPr lang="en-US"/>
              <a:pPr/>
              <a:t>26</a:t>
            </a:fld>
            <a:endParaRPr lang="en-US"/>
          </a:p>
        </p:txBody>
      </p:sp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in an Array Summary</a:t>
            </a:r>
          </a:p>
        </p:txBody>
      </p:sp>
      <p:sp>
        <p:nvSpPr>
          <p:cNvPr id="756739" name="Text Box 3"/>
          <p:cNvSpPr txBox="1">
            <a:spLocks noChangeArrowheads="1"/>
          </p:cNvSpPr>
          <p:nvPr/>
        </p:nvSpPr>
        <p:spPr bwMode="auto">
          <a:xfrm>
            <a:off x="771525" y="1358900"/>
            <a:ext cx="709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So, now we know how to store a heap in an array!</a:t>
            </a:r>
          </a:p>
        </p:txBody>
      </p:sp>
      <p:sp>
        <p:nvSpPr>
          <p:cNvPr id="756741" name="Text Box 5"/>
          <p:cNvSpPr txBox="1">
            <a:spLocks noChangeArrowheads="1"/>
          </p:cNvSpPr>
          <p:nvPr/>
        </p:nvSpPr>
        <p:spPr bwMode="auto">
          <a:xfrm>
            <a:off x="407988" y="3048000"/>
            <a:ext cx="862965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The root of the heap goes in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array[0]</a:t>
            </a:r>
          </a:p>
          <a:p>
            <a:pPr>
              <a:buFontTx/>
              <a:buAutoNum type="arabicPeriod"/>
            </a:pPr>
            <a:endParaRPr lang="en-US" sz="100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If the data for a node appears in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array[i]</a:t>
            </a: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, its children, if they exist, are in these locations:</a:t>
            </a:r>
          </a:p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		</a:t>
            </a: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Left child</a:t>
            </a: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: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array[2i+1]</a:t>
            </a:r>
          </a:p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		</a:t>
            </a: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Right child</a:t>
            </a: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: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array[2i+2]</a:t>
            </a:r>
          </a:p>
          <a:p>
            <a:endParaRPr lang="en-US" sz="10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 startAt="3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If the data for a non-root node is in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array[i]</a:t>
            </a: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, then its </a:t>
            </a: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parent</a:t>
            </a: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 is always at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array[(i-1)/2]</a:t>
            </a: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  (Use integer division)</a:t>
            </a:r>
          </a:p>
          <a:p>
            <a:endParaRPr lang="en-US" sz="10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756742" name="Text Box 6"/>
          <p:cNvSpPr txBox="1">
            <a:spLocks noChangeArrowheads="1"/>
          </p:cNvSpPr>
          <p:nvPr/>
        </p:nvSpPr>
        <p:spPr bwMode="auto">
          <a:xfrm>
            <a:off x="1254125" y="2082800"/>
            <a:ext cx="6484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a recap of what we just learned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41" grpId="0" build="p"/>
      <p:bldP spid="7567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4C47-1DAE-4EA6-80FA-0C990560CB7B}" type="slidenum">
              <a:rPr lang="en-US"/>
              <a:pPr/>
              <a:t>27</a:t>
            </a:fld>
            <a:endParaRPr lang="en-US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A Heap Helper Class</a:t>
            </a:r>
          </a:p>
        </p:txBody>
      </p:sp>
      <p:sp>
        <p:nvSpPr>
          <p:cNvPr id="808963" name="Text Box 3"/>
          <p:cNvSpPr txBox="1">
            <a:spLocks noChangeArrowheads="1"/>
          </p:cNvSpPr>
          <p:nvPr/>
        </p:nvSpPr>
        <p:spPr bwMode="auto">
          <a:xfrm>
            <a:off x="152400" y="857250"/>
            <a:ext cx="5597525" cy="4648200"/>
          </a:xfrm>
          <a:prstGeom prst="rect">
            <a:avLst/>
          </a:prstGeom>
          <a:solidFill>
            <a:srgbClr val="CCFFCC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class HeapHelper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HeapHelper()   	   { num = 0;  }</a:t>
            </a:r>
          </a:p>
          <a:p>
            <a:pPr algn="l"/>
            <a:r>
              <a:rPr lang="en-US" sz="600"/>
              <a:t>    </a:t>
            </a:r>
          </a:p>
          <a:p>
            <a:pPr algn="l"/>
            <a:r>
              <a:rPr lang="en-US" sz="2000"/>
              <a:t>   int GetRootIndex()      { return(0); }</a:t>
            </a:r>
          </a:p>
          <a:p>
            <a:pPr algn="l"/>
            <a:endParaRPr lang="en-US" sz="600"/>
          </a:p>
          <a:p>
            <a:pPr algn="l"/>
            <a:r>
              <a:rPr lang="en-US" sz="2000"/>
              <a:t>   int LeftChildLoc(int i)  { return(2*i+1); }</a:t>
            </a:r>
          </a:p>
          <a:p>
            <a:pPr algn="l"/>
            <a:endParaRPr lang="en-US" sz="600"/>
          </a:p>
          <a:p>
            <a:pPr algn="l"/>
            <a:r>
              <a:rPr lang="en-US" sz="2000"/>
              <a:t>   int RightChildLoc(int i) { return(2*i+2); }</a:t>
            </a:r>
          </a:p>
          <a:p>
            <a:pPr algn="l"/>
            <a:endParaRPr lang="en-US" sz="600"/>
          </a:p>
          <a:p>
            <a:pPr algn="l"/>
            <a:r>
              <a:rPr lang="en-US" sz="2000"/>
              <a:t>   int ParentLoc(int i)       { return((i-1)/2); }</a:t>
            </a:r>
          </a:p>
          <a:p>
            <a:pPr algn="l"/>
            <a:endParaRPr lang="en-US" sz="600"/>
          </a:p>
          <a:p>
            <a:pPr algn="l"/>
            <a:r>
              <a:rPr lang="en-US" sz="2000"/>
              <a:t>   int PrintVal(int i)          { cout &lt;&lt; a[i]; }</a:t>
            </a:r>
          </a:p>
          <a:p>
            <a:pPr algn="l"/>
            <a:endParaRPr lang="en-US" sz="600"/>
          </a:p>
          <a:p>
            <a:pPr algn="l"/>
            <a:r>
              <a:rPr lang="en-US" sz="2000"/>
              <a:t>   void AddNode(int v)     { a[num] = v; ++num;}</a:t>
            </a:r>
          </a:p>
          <a:p>
            <a:pPr algn="l"/>
            <a:r>
              <a:rPr lang="en-US" sz="2000"/>
              <a:t>private:</a:t>
            </a:r>
          </a:p>
          <a:p>
            <a:pPr algn="l"/>
            <a:r>
              <a:rPr lang="en-US" sz="2000"/>
              <a:t>  int a[MAX_ITEMS];</a:t>
            </a:r>
          </a:p>
          <a:p>
            <a:pPr algn="l"/>
            <a:r>
              <a:rPr lang="en-US" sz="2000"/>
              <a:t>  int num;</a:t>
            </a:r>
          </a:p>
          <a:p>
            <a:pPr algn="l"/>
            <a:r>
              <a:rPr lang="en-US" sz="2000"/>
              <a:t>};</a:t>
            </a:r>
          </a:p>
        </p:txBody>
      </p:sp>
      <p:sp>
        <p:nvSpPr>
          <p:cNvPr id="809088" name="Rectangle 128"/>
          <p:cNvSpPr>
            <a:spLocks noChangeArrowheads="1"/>
          </p:cNvSpPr>
          <p:nvPr/>
        </p:nvSpPr>
        <p:spPr bwMode="auto">
          <a:xfrm>
            <a:off x="3505200" y="4419600"/>
            <a:ext cx="22860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64" name="Text Box 4"/>
          <p:cNvSpPr txBox="1">
            <a:spLocks noChangeArrowheads="1"/>
          </p:cNvSpPr>
          <p:nvPr/>
        </p:nvSpPr>
        <p:spPr bwMode="auto">
          <a:xfrm>
            <a:off x="5961063" y="838200"/>
            <a:ext cx="2833687" cy="46513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main()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HeapHelper a;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a.AddNode(123);</a:t>
            </a:r>
          </a:p>
          <a:p>
            <a:pPr algn="l"/>
            <a:r>
              <a:rPr lang="en-US" sz="1800"/>
              <a:t>   a.AddNode(42);</a:t>
            </a:r>
          </a:p>
          <a:p>
            <a:pPr algn="l"/>
            <a:r>
              <a:rPr lang="en-US" sz="1800"/>
              <a:t>   a.AddNode(-7);</a:t>
            </a:r>
          </a:p>
          <a:p>
            <a:pPr algn="l"/>
            <a:r>
              <a:rPr lang="en-US" sz="1800"/>
              <a:t>   a.AddNode(999);</a:t>
            </a:r>
          </a:p>
          <a:p>
            <a:pPr algn="l"/>
            <a:r>
              <a:rPr lang="en-US" sz="1800"/>
              <a:t>   a.AddNode(314);</a:t>
            </a:r>
          </a:p>
          <a:p>
            <a:pPr algn="l"/>
            <a:r>
              <a:rPr lang="en-US" sz="1800"/>
              <a:t>  </a:t>
            </a:r>
          </a:p>
          <a:p>
            <a:pPr algn="l"/>
            <a:r>
              <a:rPr lang="en-US" sz="1800"/>
              <a:t>   int i = GetRootIndex();</a:t>
            </a:r>
          </a:p>
          <a:p>
            <a:pPr algn="l"/>
            <a:r>
              <a:rPr lang="en-US" sz="1800"/>
              <a:t>   PrintVal(i);</a:t>
            </a:r>
          </a:p>
          <a:p>
            <a:pPr algn="l"/>
            <a:r>
              <a:rPr lang="en-US" sz="1800"/>
              <a:t>   i = LeftChildLoc(i);</a:t>
            </a:r>
          </a:p>
          <a:p>
            <a:pPr algn="l"/>
            <a:r>
              <a:rPr lang="en-US" sz="1800"/>
              <a:t>   PrintVal(i);</a:t>
            </a:r>
          </a:p>
          <a:p>
            <a:pPr algn="l"/>
            <a:r>
              <a:rPr lang="en-US" sz="1800"/>
              <a:t>   i = RightChildLoc(i);</a:t>
            </a:r>
          </a:p>
          <a:p>
            <a:pPr algn="l"/>
            <a:r>
              <a:rPr lang="en-US" sz="1800"/>
              <a:t>   PrintVal(i);</a:t>
            </a:r>
          </a:p>
          <a:p>
            <a:pPr algn="l"/>
            <a:r>
              <a:rPr lang="en-US" sz="1800"/>
              <a:t>}</a:t>
            </a:r>
          </a:p>
        </p:txBody>
      </p:sp>
      <p:grpSp>
        <p:nvGrpSpPr>
          <p:cNvPr id="808965" name="Group 5"/>
          <p:cNvGrpSpPr>
            <a:grpSpLocks/>
          </p:cNvGrpSpPr>
          <p:nvPr/>
        </p:nvGrpSpPr>
        <p:grpSpPr bwMode="auto">
          <a:xfrm>
            <a:off x="2119313" y="4662488"/>
            <a:ext cx="3568700" cy="2200275"/>
            <a:chOff x="1335" y="2862"/>
            <a:chExt cx="2248" cy="1386"/>
          </a:xfrm>
        </p:grpSpPr>
        <p:sp>
          <p:nvSpPr>
            <p:cNvPr id="808966" name="Rectangle 6"/>
            <p:cNvSpPr>
              <a:spLocks noChangeArrowheads="1"/>
            </p:cNvSpPr>
            <p:nvPr/>
          </p:nvSpPr>
          <p:spPr bwMode="auto">
            <a:xfrm>
              <a:off x="2736" y="2880"/>
              <a:ext cx="846" cy="275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8967" name="Rectangle 7"/>
            <p:cNvSpPr>
              <a:spLocks noChangeArrowheads="1"/>
            </p:cNvSpPr>
            <p:nvPr/>
          </p:nvSpPr>
          <p:spPr bwMode="auto">
            <a:xfrm>
              <a:off x="2736" y="3151"/>
              <a:ext cx="846" cy="275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8968" name="Rectangle 8"/>
            <p:cNvSpPr>
              <a:spLocks noChangeArrowheads="1"/>
            </p:cNvSpPr>
            <p:nvPr/>
          </p:nvSpPr>
          <p:spPr bwMode="auto">
            <a:xfrm>
              <a:off x="2736" y="3429"/>
              <a:ext cx="846" cy="275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8969" name="Rectangle 9"/>
            <p:cNvSpPr>
              <a:spLocks noChangeArrowheads="1"/>
            </p:cNvSpPr>
            <p:nvPr/>
          </p:nvSpPr>
          <p:spPr bwMode="auto">
            <a:xfrm>
              <a:off x="2736" y="3700"/>
              <a:ext cx="846" cy="275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8970" name="Rectangle 10"/>
            <p:cNvSpPr>
              <a:spLocks noChangeArrowheads="1"/>
            </p:cNvSpPr>
            <p:nvPr/>
          </p:nvSpPr>
          <p:spPr bwMode="auto">
            <a:xfrm>
              <a:off x="2737" y="3973"/>
              <a:ext cx="846" cy="275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8971" name="Rectangle 11"/>
            <p:cNvSpPr>
              <a:spLocks noChangeArrowheads="1"/>
            </p:cNvSpPr>
            <p:nvPr/>
          </p:nvSpPr>
          <p:spPr bwMode="auto">
            <a:xfrm>
              <a:off x="1776" y="3560"/>
              <a:ext cx="467" cy="275"/>
            </a:xfrm>
            <a:prstGeom prst="rect">
              <a:avLst/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8972" name="Text Box 12"/>
            <p:cNvSpPr txBox="1">
              <a:spLocks noChangeArrowheads="1"/>
            </p:cNvSpPr>
            <p:nvPr/>
          </p:nvSpPr>
          <p:spPr bwMode="auto">
            <a:xfrm>
              <a:off x="1335" y="3534"/>
              <a:ext cx="4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num</a:t>
              </a:r>
            </a:p>
          </p:txBody>
        </p:sp>
        <p:sp>
          <p:nvSpPr>
            <p:cNvPr id="808973" name="Text Box 13"/>
            <p:cNvSpPr txBox="1">
              <a:spLocks noChangeArrowheads="1"/>
            </p:cNvSpPr>
            <p:nvPr/>
          </p:nvSpPr>
          <p:spPr bwMode="auto">
            <a:xfrm>
              <a:off x="2304" y="2868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a</a:t>
              </a:r>
            </a:p>
          </p:txBody>
        </p:sp>
        <p:sp>
          <p:nvSpPr>
            <p:cNvPr id="808974" name="Text Box 14"/>
            <p:cNvSpPr txBox="1">
              <a:spLocks noChangeArrowheads="1"/>
            </p:cNvSpPr>
            <p:nvPr/>
          </p:nvSpPr>
          <p:spPr bwMode="auto">
            <a:xfrm>
              <a:off x="2427" y="2862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808975" name="Text Box 15"/>
            <p:cNvSpPr txBox="1">
              <a:spLocks noChangeArrowheads="1"/>
            </p:cNvSpPr>
            <p:nvPr/>
          </p:nvSpPr>
          <p:spPr bwMode="auto">
            <a:xfrm>
              <a:off x="2427" y="3138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  <p:sp>
          <p:nvSpPr>
            <p:cNvPr id="808976" name="Text Box 16"/>
            <p:cNvSpPr txBox="1">
              <a:spLocks noChangeArrowheads="1"/>
            </p:cNvSpPr>
            <p:nvPr/>
          </p:nvSpPr>
          <p:spPr bwMode="auto">
            <a:xfrm>
              <a:off x="2418" y="3408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[2]</a:t>
              </a:r>
            </a:p>
          </p:txBody>
        </p:sp>
        <p:sp>
          <p:nvSpPr>
            <p:cNvPr id="808977" name="Text Box 17"/>
            <p:cNvSpPr txBox="1">
              <a:spLocks noChangeArrowheads="1"/>
            </p:cNvSpPr>
            <p:nvPr/>
          </p:nvSpPr>
          <p:spPr bwMode="auto">
            <a:xfrm>
              <a:off x="2418" y="3678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[3]</a:t>
              </a:r>
            </a:p>
          </p:txBody>
        </p:sp>
        <p:sp>
          <p:nvSpPr>
            <p:cNvPr id="808978" name="Text Box 18"/>
            <p:cNvSpPr txBox="1">
              <a:spLocks noChangeArrowheads="1"/>
            </p:cNvSpPr>
            <p:nvPr/>
          </p:nvSpPr>
          <p:spPr bwMode="auto">
            <a:xfrm>
              <a:off x="2412" y="3945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[4]</a:t>
              </a:r>
            </a:p>
          </p:txBody>
        </p:sp>
      </p:grpSp>
      <p:sp>
        <p:nvSpPr>
          <p:cNvPr id="808979" name="Line 19"/>
          <p:cNvSpPr>
            <a:spLocks noChangeShapeType="1"/>
          </p:cNvSpPr>
          <p:nvPr/>
        </p:nvSpPr>
        <p:spPr bwMode="auto">
          <a:xfrm>
            <a:off x="5859463" y="15779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8982" name="Text Box 22"/>
          <p:cNvSpPr txBox="1">
            <a:spLocks noChangeArrowheads="1"/>
          </p:cNvSpPr>
          <p:nvPr/>
        </p:nvSpPr>
        <p:spPr bwMode="auto">
          <a:xfrm>
            <a:off x="3024188" y="574357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CCFFFF"/>
                </a:solidFill>
              </a:rPr>
              <a:t>0</a:t>
            </a:r>
          </a:p>
        </p:txBody>
      </p:sp>
      <p:sp>
        <p:nvSpPr>
          <p:cNvPr id="808988" name="Text Box 28"/>
          <p:cNvSpPr txBox="1">
            <a:spLocks noChangeArrowheads="1"/>
          </p:cNvSpPr>
          <p:nvPr/>
        </p:nvSpPr>
        <p:spPr bwMode="auto">
          <a:xfrm>
            <a:off x="4648200" y="470535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123</a:t>
            </a:r>
          </a:p>
        </p:txBody>
      </p:sp>
      <p:sp>
        <p:nvSpPr>
          <p:cNvPr id="809057" name="Text Box 97"/>
          <p:cNvSpPr txBox="1">
            <a:spLocks noChangeArrowheads="1"/>
          </p:cNvSpPr>
          <p:nvPr/>
        </p:nvSpPr>
        <p:spPr bwMode="auto">
          <a:xfrm>
            <a:off x="76200" y="5791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  <p:grpSp>
        <p:nvGrpSpPr>
          <p:cNvPr id="809087" name="Group 127"/>
          <p:cNvGrpSpPr>
            <a:grpSpLocks/>
          </p:cNvGrpSpPr>
          <p:nvPr/>
        </p:nvGrpSpPr>
        <p:grpSpPr bwMode="auto">
          <a:xfrm>
            <a:off x="7040563" y="96838"/>
            <a:ext cx="2062162" cy="1274762"/>
            <a:chOff x="4435" y="61"/>
            <a:chExt cx="1299" cy="803"/>
          </a:xfrm>
        </p:grpSpPr>
        <p:sp>
          <p:nvSpPr>
            <p:cNvPr id="809085" name="AutoShape 125"/>
            <p:cNvSpPr>
              <a:spLocks noChangeArrowheads="1"/>
            </p:cNvSpPr>
            <p:nvPr/>
          </p:nvSpPr>
          <p:spPr bwMode="auto">
            <a:xfrm>
              <a:off x="4435" y="61"/>
              <a:ext cx="1299" cy="803"/>
            </a:xfrm>
            <a:prstGeom prst="wedgeRoundRectCallout">
              <a:avLst>
                <a:gd name="adj1" fmla="val -38528"/>
                <a:gd name="adj2" fmla="val 60708"/>
                <a:gd name="adj3" fmla="val 16667"/>
              </a:avLst>
            </a:prstGeom>
            <a:solidFill>
              <a:srgbClr val="FFE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/>
              <a:endParaRPr lang="en-US"/>
            </a:p>
            <a:p>
              <a:endParaRPr lang="en-US"/>
            </a:p>
          </p:txBody>
        </p:sp>
        <p:sp>
          <p:nvSpPr>
            <p:cNvPr id="809086" name="Rectangle 126"/>
            <p:cNvSpPr>
              <a:spLocks noChangeArrowheads="1"/>
            </p:cNvSpPr>
            <p:nvPr/>
          </p:nvSpPr>
          <p:spPr bwMode="auto">
            <a:xfrm>
              <a:off x="4516" y="96"/>
              <a:ext cx="1156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/>
                <a:t>HeapHelper</a:t>
              </a:r>
              <a:r>
                <a:rPr lang="en-US" sz="1800" dirty="0"/>
                <a:t>()   </a:t>
              </a:r>
            </a:p>
            <a:p>
              <a:pPr algn="l"/>
              <a:r>
                <a:rPr lang="en-US" sz="1800" dirty="0"/>
                <a:t>{ </a:t>
              </a:r>
            </a:p>
            <a:p>
              <a:pPr algn="l"/>
              <a:r>
                <a:rPr lang="en-US" sz="1800" dirty="0"/>
                <a:t>  </a:t>
              </a:r>
              <a:r>
                <a:rPr lang="en-US" sz="1800" dirty="0" err="1"/>
                <a:t>num</a:t>
              </a:r>
              <a:r>
                <a:rPr lang="en-US" sz="1800" dirty="0"/>
                <a:t> = 0;  </a:t>
              </a:r>
            </a:p>
            <a:p>
              <a:pPr algn="l"/>
              <a:r>
                <a:rPr lang="en-US" sz="1800" dirty="0"/>
                <a:t>}</a:t>
              </a:r>
            </a:p>
          </p:txBody>
        </p:sp>
      </p:grpSp>
      <p:sp>
        <p:nvSpPr>
          <p:cNvPr id="809089" name="Line 129"/>
          <p:cNvSpPr>
            <a:spLocks noChangeShapeType="1"/>
          </p:cNvSpPr>
          <p:nvPr/>
        </p:nvSpPr>
        <p:spPr bwMode="auto">
          <a:xfrm flipV="1">
            <a:off x="3505200" y="4419600"/>
            <a:ext cx="0" cy="10668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90" name="Line 130"/>
          <p:cNvSpPr>
            <a:spLocks noChangeShapeType="1"/>
          </p:cNvSpPr>
          <p:nvPr/>
        </p:nvSpPr>
        <p:spPr bwMode="auto">
          <a:xfrm>
            <a:off x="3486150" y="4419600"/>
            <a:ext cx="2282825" cy="9525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91" name="Line 131"/>
          <p:cNvSpPr>
            <a:spLocks noChangeShapeType="1"/>
          </p:cNvSpPr>
          <p:nvPr/>
        </p:nvSpPr>
        <p:spPr bwMode="auto">
          <a:xfrm>
            <a:off x="6867525" y="3524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92" name="Line 132"/>
          <p:cNvSpPr>
            <a:spLocks noChangeShapeType="1"/>
          </p:cNvSpPr>
          <p:nvPr/>
        </p:nvSpPr>
        <p:spPr bwMode="auto">
          <a:xfrm>
            <a:off x="7019925" y="8953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93" name="Line 133"/>
          <p:cNvSpPr>
            <a:spLocks noChangeShapeType="1"/>
          </p:cNvSpPr>
          <p:nvPr/>
        </p:nvSpPr>
        <p:spPr bwMode="auto">
          <a:xfrm>
            <a:off x="5867400" y="19907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809094" name="Group 134"/>
          <p:cNvGrpSpPr>
            <a:grpSpLocks/>
          </p:cNvGrpSpPr>
          <p:nvPr/>
        </p:nvGrpSpPr>
        <p:grpSpPr bwMode="auto">
          <a:xfrm>
            <a:off x="6926263" y="41275"/>
            <a:ext cx="4129087" cy="1682750"/>
            <a:chOff x="4430" y="61"/>
            <a:chExt cx="2601" cy="803"/>
          </a:xfrm>
        </p:grpSpPr>
        <p:sp>
          <p:nvSpPr>
            <p:cNvPr id="809095" name="AutoShape 135"/>
            <p:cNvSpPr>
              <a:spLocks noChangeArrowheads="1"/>
            </p:cNvSpPr>
            <p:nvPr/>
          </p:nvSpPr>
          <p:spPr bwMode="auto">
            <a:xfrm>
              <a:off x="4435" y="61"/>
              <a:ext cx="1299" cy="803"/>
            </a:xfrm>
            <a:prstGeom prst="wedgeRoundRectCallout">
              <a:avLst>
                <a:gd name="adj1" fmla="val -38528"/>
                <a:gd name="adj2" fmla="val 60708"/>
                <a:gd name="adj3" fmla="val 16667"/>
              </a:avLst>
            </a:prstGeom>
            <a:solidFill>
              <a:srgbClr val="FFE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/>
              <a:endParaRPr lang="en-US"/>
            </a:p>
            <a:p>
              <a:endParaRPr lang="en-US"/>
            </a:p>
          </p:txBody>
        </p:sp>
        <p:sp>
          <p:nvSpPr>
            <p:cNvPr id="809096" name="Rectangle 136"/>
            <p:cNvSpPr>
              <a:spLocks noChangeArrowheads="1"/>
            </p:cNvSpPr>
            <p:nvPr/>
          </p:nvSpPr>
          <p:spPr bwMode="auto">
            <a:xfrm>
              <a:off x="4430" y="157"/>
              <a:ext cx="2601" cy="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br>
                <a:rPr lang="en-US" sz="800"/>
              </a:br>
              <a:r>
                <a:rPr lang="en-US" sz="1600"/>
                <a:t>void AddNode(int v)                                  </a:t>
              </a:r>
              <a:br>
                <a:rPr lang="en-US" sz="1600"/>
              </a:br>
              <a:r>
                <a:rPr lang="en-US" sz="1600"/>
                <a:t> { </a:t>
              </a:r>
              <a:br>
                <a:rPr lang="en-US" sz="1600"/>
              </a:br>
              <a:r>
                <a:rPr lang="en-US" sz="1600"/>
                <a:t>    a[num] = v; </a:t>
              </a:r>
            </a:p>
            <a:p>
              <a:pPr algn="l"/>
              <a:r>
                <a:rPr lang="en-US" sz="1600"/>
                <a:t>    ++num;</a:t>
              </a:r>
              <a:br>
                <a:rPr lang="en-US" sz="1600"/>
              </a:br>
              <a:r>
                <a:rPr lang="en-US" sz="1600"/>
                <a:t>}</a:t>
              </a:r>
            </a:p>
          </p:txBody>
        </p:sp>
      </p:grpSp>
      <p:sp>
        <p:nvSpPr>
          <p:cNvPr id="809097" name="Line 137"/>
          <p:cNvSpPr>
            <a:spLocks noChangeShapeType="1"/>
          </p:cNvSpPr>
          <p:nvPr/>
        </p:nvSpPr>
        <p:spPr bwMode="auto">
          <a:xfrm>
            <a:off x="6650038" y="5365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98" name="Text Box 138"/>
          <p:cNvSpPr txBox="1">
            <a:spLocks noChangeArrowheads="1"/>
          </p:cNvSpPr>
          <p:nvPr/>
        </p:nvSpPr>
        <p:spPr bwMode="auto">
          <a:xfrm>
            <a:off x="8382000" y="1238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</a:rPr>
              <a:t>123</a:t>
            </a:r>
          </a:p>
        </p:txBody>
      </p:sp>
      <p:sp>
        <p:nvSpPr>
          <p:cNvPr id="809099" name="Line 139"/>
          <p:cNvSpPr>
            <a:spLocks noChangeShapeType="1"/>
          </p:cNvSpPr>
          <p:nvPr/>
        </p:nvSpPr>
        <p:spPr bwMode="auto">
          <a:xfrm>
            <a:off x="6858000" y="10382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100" name="Text Box 140"/>
          <p:cNvSpPr txBox="1">
            <a:spLocks noChangeArrowheads="1"/>
          </p:cNvSpPr>
          <p:nvPr/>
        </p:nvSpPr>
        <p:spPr bwMode="auto">
          <a:xfrm>
            <a:off x="7264400" y="609600"/>
            <a:ext cx="1247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accent2"/>
                </a:solidFill>
              </a:rPr>
              <a:t>a[0] = 123</a:t>
            </a:r>
          </a:p>
        </p:txBody>
      </p:sp>
      <p:sp>
        <p:nvSpPr>
          <p:cNvPr id="809101" name="Line 141"/>
          <p:cNvSpPr>
            <a:spLocks noChangeShapeType="1"/>
          </p:cNvSpPr>
          <p:nvPr/>
        </p:nvSpPr>
        <p:spPr bwMode="auto">
          <a:xfrm>
            <a:off x="6848475" y="12763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809102" name="Group 142"/>
          <p:cNvGrpSpPr>
            <a:grpSpLocks/>
          </p:cNvGrpSpPr>
          <p:nvPr/>
        </p:nvGrpSpPr>
        <p:grpSpPr bwMode="auto">
          <a:xfrm>
            <a:off x="2995613" y="5757863"/>
            <a:ext cx="379412" cy="457200"/>
            <a:chOff x="672" y="3766"/>
            <a:chExt cx="239" cy="288"/>
          </a:xfrm>
        </p:grpSpPr>
        <p:sp>
          <p:nvSpPr>
            <p:cNvPr id="809103" name="Rectangle 143"/>
            <p:cNvSpPr>
              <a:spLocks noChangeArrowheads="1"/>
            </p:cNvSpPr>
            <p:nvPr/>
          </p:nvSpPr>
          <p:spPr bwMode="auto">
            <a:xfrm>
              <a:off x="672" y="3814"/>
              <a:ext cx="239" cy="184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04" name="Text Box 144"/>
            <p:cNvSpPr txBox="1">
              <a:spLocks noChangeArrowheads="1"/>
            </p:cNvSpPr>
            <p:nvPr/>
          </p:nvSpPr>
          <p:spPr bwMode="auto">
            <a:xfrm>
              <a:off x="676" y="3766"/>
              <a:ext cx="2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FFCC"/>
                  </a:solidFill>
                </a:rPr>
                <a:t>1</a:t>
              </a:r>
            </a:p>
          </p:txBody>
        </p:sp>
      </p:grpSp>
      <p:sp>
        <p:nvSpPr>
          <p:cNvPr id="809105" name="Line 145"/>
          <p:cNvSpPr>
            <a:spLocks noChangeShapeType="1"/>
          </p:cNvSpPr>
          <p:nvPr/>
        </p:nvSpPr>
        <p:spPr bwMode="auto">
          <a:xfrm>
            <a:off x="5857875" y="22669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106" name="Text Box 146"/>
          <p:cNvSpPr txBox="1">
            <a:spLocks noChangeArrowheads="1"/>
          </p:cNvSpPr>
          <p:nvPr/>
        </p:nvSpPr>
        <p:spPr bwMode="auto">
          <a:xfrm>
            <a:off x="4702175" y="512445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42</a:t>
            </a:r>
          </a:p>
        </p:txBody>
      </p:sp>
      <p:grpSp>
        <p:nvGrpSpPr>
          <p:cNvPr id="809107" name="Group 147"/>
          <p:cNvGrpSpPr>
            <a:grpSpLocks/>
          </p:cNvGrpSpPr>
          <p:nvPr/>
        </p:nvGrpSpPr>
        <p:grpSpPr bwMode="auto">
          <a:xfrm>
            <a:off x="6902450" y="303213"/>
            <a:ext cx="4129088" cy="1682750"/>
            <a:chOff x="4430" y="61"/>
            <a:chExt cx="2601" cy="803"/>
          </a:xfrm>
        </p:grpSpPr>
        <p:sp>
          <p:nvSpPr>
            <p:cNvPr id="809108" name="AutoShape 148"/>
            <p:cNvSpPr>
              <a:spLocks noChangeArrowheads="1"/>
            </p:cNvSpPr>
            <p:nvPr/>
          </p:nvSpPr>
          <p:spPr bwMode="auto">
            <a:xfrm>
              <a:off x="4435" y="61"/>
              <a:ext cx="1299" cy="803"/>
            </a:xfrm>
            <a:prstGeom prst="wedgeRoundRectCallout">
              <a:avLst>
                <a:gd name="adj1" fmla="val -38528"/>
                <a:gd name="adj2" fmla="val 60708"/>
                <a:gd name="adj3" fmla="val 16667"/>
              </a:avLst>
            </a:prstGeom>
            <a:solidFill>
              <a:srgbClr val="FFE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/>
              <a:endParaRPr lang="en-US"/>
            </a:p>
            <a:p>
              <a:endParaRPr lang="en-US"/>
            </a:p>
          </p:txBody>
        </p:sp>
        <p:sp>
          <p:nvSpPr>
            <p:cNvPr id="809109" name="Rectangle 149"/>
            <p:cNvSpPr>
              <a:spLocks noChangeArrowheads="1"/>
            </p:cNvSpPr>
            <p:nvPr/>
          </p:nvSpPr>
          <p:spPr bwMode="auto">
            <a:xfrm>
              <a:off x="4430" y="157"/>
              <a:ext cx="2601" cy="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br>
                <a:rPr lang="en-US" sz="800"/>
              </a:br>
              <a:r>
                <a:rPr lang="en-US" sz="1600"/>
                <a:t>void AddNode(int v)                                  </a:t>
              </a:r>
              <a:br>
                <a:rPr lang="en-US" sz="1600"/>
              </a:br>
              <a:r>
                <a:rPr lang="en-US" sz="1600"/>
                <a:t> { </a:t>
              </a:r>
              <a:br>
                <a:rPr lang="en-US" sz="1600"/>
              </a:br>
              <a:r>
                <a:rPr lang="en-US" sz="1600"/>
                <a:t>    a[num] = v; </a:t>
              </a:r>
            </a:p>
            <a:p>
              <a:pPr algn="l"/>
              <a:r>
                <a:rPr lang="en-US" sz="1600"/>
                <a:t>    ++num;</a:t>
              </a:r>
              <a:br>
                <a:rPr lang="en-US" sz="1600"/>
              </a:br>
              <a:r>
                <a:rPr lang="en-US" sz="1600"/>
                <a:t>}</a:t>
              </a:r>
            </a:p>
          </p:txBody>
        </p:sp>
      </p:grpSp>
      <p:sp>
        <p:nvSpPr>
          <p:cNvPr id="809110" name="Line 150"/>
          <p:cNvSpPr>
            <a:spLocks noChangeShapeType="1"/>
          </p:cNvSpPr>
          <p:nvPr/>
        </p:nvSpPr>
        <p:spPr bwMode="auto">
          <a:xfrm>
            <a:off x="6626225" y="7985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111" name="Text Box 151"/>
          <p:cNvSpPr txBox="1">
            <a:spLocks noChangeArrowheads="1"/>
          </p:cNvSpPr>
          <p:nvPr/>
        </p:nvSpPr>
        <p:spPr bwMode="auto">
          <a:xfrm>
            <a:off x="8358188" y="385763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</a:rPr>
              <a:t>42</a:t>
            </a:r>
          </a:p>
        </p:txBody>
      </p:sp>
      <p:sp>
        <p:nvSpPr>
          <p:cNvPr id="809112" name="Line 152"/>
          <p:cNvSpPr>
            <a:spLocks noChangeShapeType="1"/>
          </p:cNvSpPr>
          <p:nvPr/>
        </p:nvSpPr>
        <p:spPr bwMode="auto">
          <a:xfrm>
            <a:off x="6834188" y="13001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113" name="Text Box 153"/>
          <p:cNvSpPr txBox="1">
            <a:spLocks noChangeArrowheads="1"/>
          </p:cNvSpPr>
          <p:nvPr/>
        </p:nvSpPr>
        <p:spPr bwMode="auto">
          <a:xfrm>
            <a:off x="7240588" y="871538"/>
            <a:ext cx="1108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accent2"/>
                </a:solidFill>
              </a:rPr>
              <a:t>a[1] = 42</a:t>
            </a:r>
          </a:p>
        </p:txBody>
      </p:sp>
      <p:sp>
        <p:nvSpPr>
          <p:cNvPr id="809114" name="Line 154"/>
          <p:cNvSpPr>
            <a:spLocks noChangeShapeType="1"/>
          </p:cNvSpPr>
          <p:nvPr/>
        </p:nvSpPr>
        <p:spPr bwMode="auto">
          <a:xfrm>
            <a:off x="6824663" y="153828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809115" name="Group 155"/>
          <p:cNvGrpSpPr>
            <a:grpSpLocks/>
          </p:cNvGrpSpPr>
          <p:nvPr/>
        </p:nvGrpSpPr>
        <p:grpSpPr bwMode="auto">
          <a:xfrm>
            <a:off x="3000375" y="5753100"/>
            <a:ext cx="379413" cy="457200"/>
            <a:chOff x="672" y="3766"/>
            <a:chExt cx="239" cy="288"/>
          </a:xfrm>
        </p:grpSpPr>
        <p:sp>
          <p:nvSpPr>
            <p:cNvPr id="809116" name="Rectangle 156"/>
            <p:cNvSpPr>
              <a:spLocks noChangeArrowheads="1"/>
            </p:cNvSpPr>
            <p:nvPr/>
          </p:nvSpPr>
          <p:spPr bwMode="auto">
            <a:xfrm>
              <a:off x="672" y="3814"/>
              <a:ext cx="239" cy="184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17" name="Text Box 157"/>
            <p:cNvSpPr txBox="1">
              <a:spLocks noChangeArrowheads="1"/>
            </p:cNvSpPr>
            <p:nvPr/>
          </p:nvSpPr>
          <p:spPr bwMode="auto">
            <a:xfrm>
              <a:off x="676" y="376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FFCC"/>
                  </a:solidFill>
                </a:rPr>
                <a:t>2</a:t>
              </a:r>
            </a:p>
          </p:txBody>
        </p:sp>
      </p:grpSp>
      <p:sp>
        <p:nvSpPr>
          <p:cNvPr id="809118" name="Line 158"/>
          <p:cNvSpPr>
            <a:spLocks noChangeShapeType="1"/>
          </p:cNvSpPr>
          <p:nvPr/>
        </p:nvSpPr>
        <p:spPr bwMode="auto">
          <a:xfrm>
            <a:off x="5848350" y="25336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119" name="Text Box 159"/>
          <p:cNvSpPr txBox="1">
            <a:spLocks noChangeArrowheads="1"/>
          </p:cNvSpPr>
          <p:nvPr/>
        </p:nvSpPr>
        <p:spPr bwMode="auto">
          <a:xfrm>
            <a:off x="4692650" y="5562600"/>
            <a:ext cx="49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-7</a:t>
            </a:r>
          </a:p>
        </p:txBody>
      </p:sp>
      <p:grpSp>
        <p:nvGrpSpPr>
          <p:cNvPr id="809120" name="Group 160"/>
          <p:cNvGrpSpPr>
            <a:grpSpLocks/>
          </p:cNvGrpSpPr>
          <p:nvPr/>
        </p:nvGrpSpPr>
        <p:grpSpPr bwMode="auto">
          <a:xfrm>
            <a:off x="6892925" y="569913"/>
            <a:ext cx="4129088" cy="1682750"/>
            <a:chOff x="4430" y="61"/>
            <a:chExt cx="2601" cy="803"/>
          </a:xfrm>
        </p:grpSpPr>
        <p:sp>
          <p:nvSpPr>
            <p:cNvPr id="809121" name="AutoShape 161"/>
            <p:cNvSpPr>
              <a:spLocks noChangeArrowheads="1"/>
            </p:cNvSpPr>
            <p:nvPr/>
          </p:nvSpPr>
          <p:spPr bwMode="auto">
            <a:xfrm>
              <a:off x="4435" y="61"/>
              <a:ext cx="1299" cy="803"/>
            </a:xfrm>
            <a:prstGeom prst="wedgeRoundRectCallout">
              <a:avLst>
                <a:gd name="adj1" fmla="val -38528"/>
                <a:gd name="adj2" fmla="val 60708"/>
                <a:gd name="adj3" fmla="val 16667"/>
              </a:avLst>
            </a:prstGeom>
            <a:solidFill>
              <a:srgbClr val="FFE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/>
              <a:endParaRPr lang="en-US"/>
            </a:p>
            <a:p>
              <a:endParaRPr lang="en-US"/>
            </a:p>
          </p:txBody>
        </p:sp>
        <p:sp>
          <p:nvSpPr>
            <p:cNvPr id="809122" name="Rectangle 162"/>
            <p:cNvSpPr>
              <a:spLocks noChangeArrowheads="1"/>
            </p:cNvSpPr>
            <p:nvPr/>
          </p:nvSpPr>
          <p:spPr bwMode="auto">
            <a:xfrm>
              <a:off x="4430" y="157"/>
              <a:ext cx="2601" cy="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br>
                <a:rPr lang="en-US" sz="800"/>
              </a:br>
              <a:r>
                <a:rPr lang="en-US" sz="1600"/>
                <a:t>void AddNode(int v)                                  </a:t>
              </a:r>
              <a:br>
                <a:rPr lang="en-US" sz="1600"/>
              </a:br>
              <a:r>
                <a:rPr lang="en-US" sz="1600"/>
                <a:t> { </a:t>
              </a:r>
              <a:br>
                <a:rPr lang="en-US" sz="1600"/>
              </a:br>
              <a:r>
                <a:rPr lang="en-US" sz="1600"/>
                <a:t>    a[num] = v; </a:t>
              </a:r>
            </a:p>
            <a:p>
              <a:pPr algn="l"/>
              <a:r>
                <a:rPr lang="en-US" sz="1600"/>
                <a:t>    ++num;</a:t>
              </a:r>
              <a:br>
                <a:rPr lang="en-US" sz="1600"/>
              </a:br>
              <a:r>
                <a:rPr lang="en-US" sz="1600"/>
                <a:t>}</a:t>
              </a:r>
            </a:p>
          </p:txBody>
        </p:sp>
      </p:grpSp>
      <p:sp>
        <p:nvSpPr>
          <p:cNvPr id="809123" name="Line 163"/>
          <p:cNvSpPr>
            <a:spLocks noChangeShapeType="1"/>
          </p:cNvSpPr>
          <p:nvPr/>
        </p:nvSpPr>
        <p:spPr bwMode="auto">
          <a:xfrm>
            <a:off x="6616700" y="10652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124" name="Text Box 164"/>
          <p:cNvSpPr txBox="1">
            <a:spLocks noChangeArrowheads="1"/>
          </p:cNvSpPr>
          <p:nvPr/>
        </p:nvSpPr>
        <p:spPr bwMode="auto">
          <a:xfrm>
            <a:off x="8348663" y="652463"/>
            <a:ext cx="446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</a:rPr>
              <a:t>-7</a:t>
            </a:r>
          </a:p>
        </p:txBody>
      </p:sp>
      <p:sp>
        <p:nvSpPr>
          <p:cNvPr id="809125" name="Line 165"/>
          <p:cNvSpPr>
            <a:spLocks noChangeShapeType="1"/>
          </p:cNvSpPr>
          <p:nvPr/>
        </p:nvSpPr>
        <p:spPr bwMode="auto">
          <a:xfrm>
            <a:off x="6824663" y="15668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126" name="Text Box 166"/>
          <p:cNvSpPr txBox="1">
            <a:spLocks noChangeArrowheads="1"/>
          </p:cNvSpPr>
          <p:nvPr/>
        </p:nvSpPr>
        <p:spPr bwMode="auto">
          <a:xfrm>
            <a:off x="7231063" y="1138238"/>
            <a:ext cx="1100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accent2"/>
                </a:solidFill>
              </a:rPr>
              <a:t>a[2] = -7</a:t>
            </a:r>
          </a:p>
        </p:txBody>
      </p:sp>
      <p:sp>
        <p:nvSpPr>
          <p:cNvPr id="809127" name="Line 167"/>
          <p:cNvSpPr>
            <a:spLocks noChangeShapeType="1"/>
          </p:cNvSpPr>
          <p:nvPr/>
        </p:nvSpPr>
        <p:spPr bwMode="auto">
          <a:xfrm>
            <a:off x="6815138" y="180498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809128" name="Group 168"/>
          <p:cNvGrpSpPr>
            <a:grpSpLocks/>
          </p:cNvGrpSpPr>
          <p:nvPr/>
        </p:nvGrpSpPr>
        <p:grpSpPr bwMode="auto">
          <a:xfrm>
            <a:off x="2990850" y="5753100"/>
            <a:ext cx="379413" cy="457200"/>
            <a:chOff x="672" y="3766"/>
            <a:chExt cx="239" cy="288"/>
          </a:xfrm>
        </p:grpSpPr>
        <p:sp>
          <p:nvSpPr>
            <p:cNvPr id="809129" name="Rectangle 169"/>
            <p:cNvSpPr>
              <a:spLocks noChangeArrowheads="1"/>
            </p:cNvSpPr>
            <p:nvPr/>
          </p:nvSpPr>
          <p:spPr bwMode="auto">
            <a:xfrm>
              <a:off x="672" y="3814"/>
              <a:ext cx="239" cy="184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0" name="Text Box 170"/>
            <p:cNvSpPr txBox="1">
              <a:spLocks noChangeArrowheads="1"/>
            </p:cNvSpPr>
            <p:nvPr/>
          </p:nvSpPr>
          <p:spPr bwMode="auto">
            <a:xfrm>
              <a:off x="676" y="376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FFCC"/>
                  </a:solidFill>
                </a:rPr>
                <a:t>3</a:t>
              </a:r>
            </a:p>
          </p:txBody>
        </p:sp>
      </p:grpSp>
      <p:sp>
        <p:nvSpPr>
          <p:cNvPr id="809132" name="Line 172"/>
          <p:cNvSpPr>
            <a:spLocks noChangeShapeType="1"/>
          </p:cNvSpPr>
          <p:nvPr/>
        </p:nvSpPr>
        <p:spPr bwMode="auto">
          <a:xfrm>
            <a:off x="5848350" y="281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133" name="Text Box 173"/>
          <p:cNvSpPr txBox="1">
            <a:spLocks noChangeArrowheads="1"/>
          </p:cNvSpPr>
          <p:nvPr/>
        </p:nvSpPr>
        <p:spPr bwMode="auto">
          <a:xfrm>
            <a:off x="4629150" y="596265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999</a:t>
            </a:r>
          </a:p>
        </p:txBody>
      </p:sp>
      <p:grpSp>
        <p:nvGrpSpPr>
          <p:cNvPr id="809134" name="Group 174"/>
          <p:cNvGrpSpPr>
            <a:grpSpLocks/>
          </p:cNvGrpSpPr>
          <p:nvPr/>
        </p:nvGrpSpPr>
        <p:grpSpPr bwMode="auto">
          <a:xfrm>
            <a:off x="3000375" y="5753100"/>
            <a:ext cx="379413" cy="457200"/>
            <a:chOff x="672" y="3766"/>
            <a:chExt cx="239" cy="288"/>
          </a:xfrm>
        </p:grpSpPr>
        <p:sp>
          <p:nvSpPr>
            <p:cNvPr id="809135" name="Rectangle 175"/>
            <p:cNvSpPr>
              <a:spLocks noChangeArrowheads="1"/>
            </p:cNvSpPr>
            <p:nvPr/>
          </p:nvSpPr>
          <p:spPr bwMode="auto">
            <a:xfrm>
              <a:off x="672" y="3814"/>
              <a:ext cx="239" cy="184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6" name="Text Box 176"/>
            <p:cNvSpPr txBox="1">
              <a:spLocks noChangeArrowheads="1"/>
            </p:cNvSpPr>
            <p:nvPr/>
          </p:nvSpPr>
          <p:spPr bwMode="auto">
            <a:xfrm>
              <a:off x="676" y="376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FFCC"/>
                  </a:solidFill>
                </a:rPr>
                <a:t>4</a:t>
              </a:r>
            </a:p>
          </p:txBody>
        </p:sp>
      </p:grpSp>
      <p:sp>
        <p:nvSpPr>
          <p:cNvPr id="809137" name="Line 177"/>
          <p:cNvSpPr>
            <a:spLocks noChangeShapeType="1"/>
          </p:cNvSpPr>
          <p:nvPr/>
        </p:nvSpPr>
        <p:spPr bwMode="auto">
          <a:xfrm>
            <a:off x="5857875" y="30861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138" name="Text Box 178"/>
          <p:cNvSpPr txBox="1">
            <a:spLocks noChangeArrowheads="1"/>
          </p:cNvSpPr>
          <p:nvPr/>
        </p:nvSpPr>
        <p:spPr bwMode="auto">
          <a:xfrm>
            <a:off x="4619625" y="641985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314</a:t>
            </a:r>
          </a:p>
        </p:txBody>
      </p:sp>
      <p:grpSp>
        <p:nvGrpSpPr>
          <p:cNvPr id="809139" name="Group 179"/>
          <p:cNvGrpSpPr>
            <a:grpSpLocks/>
          </p:cNvGrpSpPr>
          <p:nvPr/>
        </p:nvGrpSpPr>
        <p:grpSpPr bwMode="auto">
          <a:xfrm>
            <a:off x="3009900" y="5743575"/>
            <a:ext cx="379413" cy="457200"/>
            <a:chOff x="672" y="3766"/>
            <a:chExt cx="239" cy="288"/>
          </a:xfrm>
        </p:grpSpPr>
        <p:sp>
          <p:nvSpPr>
            <p:cNvPr id="809140" name="Rectangle 180"/>
            <p:cNvSpPr>
              <a:spLocks noChangeArrowheads="1"/>
            </p:cNvSpPr>
            <p:nvPr/>
          </p:nvSpPr>
          <p:spPr bwMode="auto">
            <a:xfrm>
              <a:off x="672" y="3814"/>
              <a:ext cx="239" cy="184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41" name="Text Box 181"/>
            <p:cNvSpPr txBox="1">
              <a:spLocks noChangeArrowheads="1"/>
            </p:cNvSpPr>
            <p:nvPr/>
          </p:nvSpPr>
          <p:spPr bwMode="auto">
            <a:xfrm>
              <a:off x="676" y="376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FFCC"/>
                  </a:solidFill>
                </a:rPr>
                <a:t>5</a:t>
              </a:r>
            </a:p>
          </p:txBody>
        </p:sp>
      </p:grpSp>
      <p:grpSp>
        <p:nvGrpSpPr>
          <p:cNvPr id="809142" name="Group 182"/>
          <p:cNvGrpSpPr>
            <a:grpSpLocks/>
          </p:cNvGrpSpPr>
          <p:nvPr/>
        </p:nvGrpSpPr>
        <p:grpSpPr bwMode="auto">
          <a:xfrm>
            <a:off x="7150100" y="5380038"/>
            <a:ext cx="1054100" cy="457200"/>
            <a:chOff x="4504" y="3389"/>
            <a:chExt cx="664" cy="288"/>
          </a:xfrm>
        </p:grpSpPr>
        <p:sp>
          <p:nvSpPr>
            <p:cNvPr id="809143" name="Rectangle 183"/>
            <p:cNvSpPr>
              <a:spLocks noChangeArrowheads="1"/>
            </p:cNvSpPr>
            <p:nvPr/>
          </p:nvSpPr>
          <p:spPr bwMode="auto">
            <a:xfrm>
              <a:off x="4512" y="3408"/>
              <a:ext cx="466" cy="220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44" name="Text Box 184"/>
            <p:cNvSpPr txBox="1">
              <a:spLocks noChangeArrowheads="1"/>
            </p:cNvSpPr>
            <p:nvPr/>
          </p:nvSpPr>
          <p:spPr bwMode="auto">
            <a:xfrm>
              <a:off x="4504" y="3389"/>
              <a:ext cx="6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123    </a:t>
              </a:r>
            </a:p>
          </p:txBody>
        </p:sp>
      </p:grpSp>
      <p:grpSp>
        <p:nvGrpSpPr>
          <p:cNvPr id="809145" name="Group 185"/>
          <p:cNvGrpSpPr>
            <a:grpSpLocks/>
          </p:cNvGrpSpPr>
          <p:nvPr/>
        </p:nvGrpSpPr>
        <p:grpSpPr bwMode="auto">
          <a:xfrm>
            <a:off x="6580188" y="5715000"/>
            <a:ext cx="812800" cy="661988"/>
            <a:chOff x="4145" y="3600"/>
            <a:chExt cx="512" cy="417"/>
          </a:xfrm>
        </p:grpSpPr>
        <p:grpSp>
          <p:nvGrpSpPr>
            <p:cNvPr id="809146" name="Group 186"/>
            <p:cNvGrpSpPr>
              <a:grpSpLocks/>
            </p:cNvGrpSpPr>
            <p:nvPr/>
          </p:nvGrpSpPr>
          <p:grpSpPr bwMode="auto">
            <a:xfrm>
              <a:off x="4145" y="3729"/>
              <a:ext cx="512" cy="288"/>
              <a:chOff x="4145" y="3729"/>
              <a:chExt cx="512" cy="288"/>
            </a:xfrm>
          </p:grpSpPr>
          <p:sp>
            <p:nvSpPr>
              <p:cNvPr id="809147" name="Rectangle 187"/>
              <p:cNvSpPr>
                <a:spLocks noChangeArrowheads="1"/>
              </p:cNvSpPr>
              <p:nvPr/>
            </p:nvSpPr>
            <p:spPr bwMode="auto">
              <a:xfrm>
                <a:off x="4145" y="3748"/>
                <a:ext cx="466" cy="220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48" name="Text Box 188"/>
              <p:cNvSpPr txBox="1">
                <a:spLocks noChangeArrowheads="1"/>
              </p:cNvSpPr>
              <p:nvPr/>
            </p:nvSpPr>
            <p:spPr bwMode="auto">
              <a:xfrm>
                <a:off x="4193" y="3729"/>
                <a:ext cx="4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42  </a:t>
                </a:r>
              </a:p>
            </p:txBody>
          </p:sp>
        </p:grpSp>
        <p:sp>
          <p:nvSpPr>
            <p:cNvPr id="809149" name="Line 189"/>
            <p:cNvSpPr>
              <a:spLocks noChangeShapeType="1"/>
            </p:cNvSpPr>
            <p:nvPr/>
          </p:nvSpPr>
          <p:spPr bwMode="auto">
            <a:xfrm flipH="1">
              <a:off x="4479" y="3600"/>
              <a:ext cx="129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150" name="Group 190"/>
          <p:cNvGrpSpPr>
            <a:grpSpLocks/>
          </p:cNvGrpSpPr>
          <p:nvPr/>
        </p:nvGrpSpPr>
        <p:grpSpPr bwMode="auto">
          <a:xfrm flipH="1">
            <a:off x="7718425" y="5705475"/>
            <a:ext cx="793750" cy="661988"/>
            <a:chOff x="4145" y="3600"/>
            <a:chExt cx="466" cy="417"/>
          </a:xfrm>
        </p:grpSpPr>
        <p:grpSp>
          <p:nvGrpSpPr>
            <p:cNvPr id="809151" name="Group 191"/>
            <p:cNvGrpSpPr>
              <a:grpSpLocks/>
            </p:cNvGrpSpPr>
            <p:nvPr/>
          </p:nvGrpSpPr>
          <p:grpSpPr bwMode="auto">
            <a:xfrm>
              <a:off x="4145" y="3729"/>
              <a:ext cx="466" cy="288"/>
              <a:chOff x="4145" y="3729"/>
              <a:chExt cx="466" cy="288"/>
            </a:xfrm>
          </p:grpSpPr>
          <p:sp>
            <p:nvSpPr>
              <p:cNvPr id="809152" name="Rectangle 192"/>
              <p:cNvSpPr>
                <a:spLocks noChangeArrowheads="1"/>
              </p:cNvSpPr>
              <p:nvPr/>
            </p:nvSpPr>
            <p:spPr bwMode="auto">
              <a:xfrm>
                <a:off x="4145" y="3748"/>
                <a:ext cx="466" cy="220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53" name="Text Box 193"/>
              <p:cNvSpPr txBox="1">
                <a:spLocks noChangeArrowheads="1"/>
              </p:cNvSpPr>
              <p:nvPr/>
            </p:nvSpPr>
            <p:spPr bwMode="auto">
              <a:xfrm>
                <a:off x="4241" y="3729"/>
                <a:ext cx="3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-7 </a:t>
                </a:r>
              </a:p>
            </p:txBody>
          </p:sp>
        </p:grpSp>
        <p:sp>
          <p:nvSpPr>
            <p:cNvPr id="809154" name="Line 194"/>
            <p:cNvSpPr>
              <a:spLocks noChangeShapeType="1"/>
            </p:cNvSpPr>
            <p:nvPr/>
          </p:nvSpPr>
          <p:spPr bwMode="auto">
            <a:xfrm flipH="1">
              <a:off x="4479" y="3600"/>
              <a:ext cx="129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155" name="Group 195"/>
          <p:cNvGrpSpPr>
            <a:grpSpLocks/>
          </p:cNvGrpSpPr>
          <p:nvPr/>
        </p:nvGrpSpPr>
        <p:grpSpPr bwMode="auto">
          <a:xfrm>
            <a:off x="6026150" y="6224588"/>
            <a:ext cx="1103313" cy="661987"/>
            <a:chOff x="4137" y="3600"/>
            <a:chExt cx="695" cy="417"/>
          </a:xfrm>
        </p:grpSpPr>
        <p:grpSp>
          <p:nvGrpSpPr>
            <p:cNvPr id="809156" name="Group 196"/>
            <p:cNvGrpSpPr>
              <a:grpSpLocks/>
            </p:cNvGrpSpPr>
            <p:nvPr/>
          </p:nvGrpSpPr>
          <p:grpSpPr bwMode="auto">
            <a:xfrm>
              <a:off x="4137" y="3729"/>
              <a:ext cx="695" cy="288"/>
              <a:chOff x="4137" y="3729"/>
              <a:chExt cx="695" cy="288"/>
            </a:xfrm>
          </p:grpSpPr>
          <p:sp>
            <p:nvSpPr>
              <p:cNvPr id="809157" name="Rectangle 197"/>
              <p:cNvSpPr>
                <a:spLocks noChangeArrowheads="1"/>
              </p:cNvSpPr>
              <p:nvPr/>
            </p:nvSpPr>
            <p:spPr bwMode="auto">
              <a:xfrm>
                <a:off x="4145" y="3748"/>
                <a:ext cx="466" cy="220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58" name="Text Box 198"/>
              <p:cNvSpPr txBox="1">
                <a:spLocks noChangeArrowheads="1"/>
              </p:cNvSpPr>
              <p:nvPr/>
            </p:nvSpPr>
            <p:spPr bwMode="auto">
              <a:xfrm>
                <a:off x="4137" y="3729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999    </a:t>
                </a:r>
              </a:p>
            </p:txBody>
          </p:sp>
        </p:grpSp>
        <p:sp>
          <p:nvSpPr>
            <p:cNvPr id="809159" name="Line 199"/>
            <p:cNvSpPr>
              <a:spLocks noChangeShapeType="1"/>
            </p:cNvSpPr>
            <p:nvPr/>
          </p:nvSpPr>
          <p:spPr bwMode="auto">
            <a:xfrm flipH="1">
              <a:off x="4479" y="3600"/>
              <a:ext cx="129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160" name="Group 200"/>
          <p:cNvGrpSpPr>
            <a:grpSpLocks/>
          </p:cNvGrpSpPr>
          <p:nvPr/>
        </p:nvGrpSpPr>
        <p:grpSpPr bwMode="auto">
          <a:xfrm flipH="1">
            <a:off x="6927850" y="6229350"/>
            <a:ext cx="784225" cy="661988"/>
            <a:chOff x="4117" y="3600"/>
            <a:chExt cx="494" cy="417"/>
          </a:xfrm>
        </p:grpSpPr>
        <p:grpSp>
          <p:nvGrpSpPr>
            <p:cNvPr id="809161" name="Group 201"/>
            <p:cNvGrpSpPr>
              <a:grpSpLocks/>
            </p:cNvGrpSpPr>
            <p:nvPr/>
          </p:nvGrpSpPr>
          <p:grpSpPr bwMode="auto">
            <a:xfrm>
              <a:off x="4117" y="3729"/>
              <a:ext cx="494" cy="288"/>
              <a:chOff x="4117" y="3729"/>
              <a:chExt cx="494" cy="288"/>
            </a:xfrm>
          </p:grpSpPr>
          <p:sp>
            <p:nvSpPr>
              <p:cNvPr id="809162" name="Rectangle 202"/>
              <p:cNvSpPr>
                <a:spLocks noChangeArrowheads="1"/>
              </p:cNvSpPr>
              <p:nvPr/>
            </p:nvSpPr>
            <p:spPr bwMode="auto">
              <a:xfrm>
                <a:off x="4145" y="3748"/>
                <a:ext cx="466" cy="220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63" name="Text Box 203"/>
              <p:cNvSpPr txBox="1">
                <a:spLocks noChangeArrowheads="1"/>
              </p:cNvSpPr>
              <p:nvPr/>
            </p:nvSpPr>
            <p:spPr bwMode="auto">
              <a:xfrm>
                <a:off x="4117" y="3729"/>
                <a:ext cx="49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314</a:t>
                </a:r>
              </a:p>
            </p:txBody>
          </p:sp>
        </p:grpSp>
        <p:sp>
          <p:nvSpPr>
            <p:cNvPr id="809164" name="Line 204"/>
            <p:cNvSpPr>
              <a:spLocks noChangeShapeType="1"/>
            </p:cNvSpPr>
            <p:nvPr/>
          </p:nvSpPr>
          <p:spPr bwMode="auto">
            <a:xfrm flipH="1">
              <a:off x="4479" y="3600"/>
              <a:ext cx="129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0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0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0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0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09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09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0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80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09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09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0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809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809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809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80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809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809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80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809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809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79" grpId="0" animBg="1"/>
      <p:bldP spid="808979" grpId="1" animBg="1"/>
      <p:bldP spid="808982" grpId="0"/>
      <p:bldP spid="808988" grpId="0"/>
      <p:bldP spid="809091" grpId="0" animBg="1"/>
      <p:bldP spid="809091" grpId="1" animBg="1"/>
      <p:bldP spid="809092" grpId="0" animBg="1"/>
      <p:bldP spid="809092" grpId="1" animBg="1"/>
      <p:bldP spid="809093" grpId="0" animBg="1"/>
      <p:bldP spid="809093" grpId="1" animBg="1"/>
      <p:bldP spid="809097" grpId="0" animBg="1"/>
      <p:bldP spid="809097" grpId="1" animBg="1"/>
      <p:bldP spid="809098" grpId="0"/>
      <p:bldP spid="809098" grpId="1"/>
      <p:bldP spid="809099" grpId="0" animBg="1"/>
      <p:bldP spid="809099" grpId="1" animBg="1"/>
      <p:bldP spid="809100" grpId="0"/>
      <p:bldP spid="809100" grpId="1"/>
      <p:bldP spid="809101" grpId="0" animBg="1"/>
      <p:bldP spid="809101" grpId="1" animBg="1"/>
      <p:bldP spid="809105" grpId="0" animBg="1"/>
      <p:bldP spid="809105" grpId="1" animBg="1"/>
      <p:bldP spid="809106" grpId="0"/>
      <p:bldP spid="809110" grpId="0" animBg="1"/>
      <p:bldP spid="809110" grpId="1" animBg="1"/>
      <p:bldP spid="809111" grpId="0"/>
      <p:bldP spid="809111" grpId="1"/>
      <p:bldP spid="809112" grpId="0" animBg="1"/>
      <p:bldP spid="809112" grpId="1" animBg="1"/>
      <p:bldP spid="809113" grpId="0"/>
      <p:bldP spid="809113" grpId="1"/>
      <p:bldP spid="809114" grpId="0" animBg="1"/>
      <p:bldP spid="809114" grpId="1" animBg="1"/>
      <p:bldP spid="809118" grpId="0" animBg="1"/>
      <p:bldP spid="809118" grpId="1" animBg="1"/>
      <p:bldP spid="809119" grpId="0"/>
      <p:bldP spid="809123" grpId="0" animBg="1"/>
      <p:bldP spid="809123" grpId="1" animBg="1"/>
      <p:bldP spid="809124" grpId="0"/>
      <p:bldP spid="809124" grpId="1"/>
      <p:bldP spid="809125" grpId="0" animBg="1"/>
      <p:bldP spid="809125" grpId="1" animBg="1"/>
      <p:bldP spid="809126" grpId="0"/>
      <p:bldP spid="809126" grpId="1"/>
      <p:bldP spid="809127" grpId="0" animBg="1"/>
      <p:bldP spid="809127" grpId="1" animBg="1"/>
      <p:bldP spid="809132" grpId="0" animBg="1"/>
      <p:bldP spid="809132" grpId="1" animBg="1"/>
      <p:bldP spid="809133" grpId="0"/>
      <p:bldP spid="809137" grpId="0" animBg="1"/>
      <p:bldP spid="809137" grpId="1" animBg="1"/>
      <p:bldP spid="8091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D07F-AC45-4626-8718-D41523737880}" type="slidenum">
              <a:rPr lang="en-US"/>
              <a:pPr/>
              <a:t>28</a:t>
            </a:fld>
            <a:endParaRPr lang="en-US"/>
          </a:p>
        </p:txBody>
      </p:sp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A Heap Helper Class</a:t>
            </a:r>
          </a:p>
        </p:txBody>
      </p:sp>
      <p:sp>
        <p:nvSpPr>
          <p:cNvPr id="811011" name="Text Box 3"/>
          <p:cNvSpPr txBox="1">
            <a:spLocks noChangeArrowheads="1"/>
          </p:cNvSpPr>
          <p:nvPr/>
        </p:nvSpPr>
        <p:spPr bwMode="auto">
          <a:xfrm>
            <a:off x="152400" y="857250"/>
            <a:ext cx="5597525" cy="4648200"/>
          </a:xfrm>
          <a:prstGeom prst="rect">
            <a:avLst/>
          </a:prstGeom>
          <a:solidFill>
            <a:srgbClr val="CCFFCC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class HeapHelper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HeapHelper()   	   { num = 0;  }</a:t>
            </a:r>
          </a:p>
          <a:p>
            <a:pPr algn="l"/>
            <a:r>
              <a:rPr lang="en-US" sz="600"/>
              <a:t>    </a:t>
            </a:r>
          </a:p>
          <a:p>
            <a:pPr algn="l"/>
            <a:r>
              <a:rPr lang="en-US" sz="2000"/>
              <a:t>   int GetRootIndex()      { return(0); }</a:t>
            </a:r>
          </a:p>
          <a:p>
            <a:pPr algn="l"/>
            <a:endParaRPr lang="en-US" sz="600"/>
          </a:p>
          <a:p>
            <a:pPr algn="l"/>
            <a:r>
              <a:rPr lang="en-US" sz="2000"/>
              <a:t>   int LeftChildLoc(int i)  { return(2*i+1); }</a:t>
            </a:r>
          </a:p>
          <a:p>
            <a:pPr algn="l"/>
            <a:endParaRPr lang="en-US" sz="600"/>
          </a:p>
          <a:p>
            <a:pPr algn="l"/>
            <a:r>
              <a:rPr lang="en-US" sz="2000"/>
              <a:t>   int RightChildLoc(int i) { return(2*i+2); }</a:t>
            </a:r>
          </a:p>
          <a:p>
            <a:pPr algn="l"/>
            <a:endParaRPr lang="en-US" sz="600"/>
          </a:p>
          <a:p>
            <a:pPr algn="l"/>
            <a:r>
              <a:rPr lang="en-US" sz="2000"/>
              <a:t>   int ParentLoc(int i)       { return((i-1)/2); }</a:t>
            </a:r>
          </a:p>
          <a:p>
            <a:pPr algn="l"/>
            <a:endParaRPr lang="en-US" sz="600"/>
          </a:p>
          <a:p>
            <a:pPr algn="l"/>
            <a:r>
              <a:rPr lang="en-US" sz="2000"/>
              <a:t>   int PrintVal(int i)          { cout &lt;&lt; a[i]; }</a:t>
            </a:r>
          </a:p>
          <a:p>
            <a:pPr algn="l"/>
            <a:endParaRPr lang="en-US" sz="600"/>
          </a:p>
          <a:p>
            <a:pPr algn="l"/>
            <a:r>
              <a:rPr lang="en-US" sz="2000"/>
              <a:t>   void AddNode(int v)     { a[num] = v; ++num;}</a:t>
            </a:r>
          </a:p>
          <a:p>
            <a:pPr algn="l"/>
            <a:r>
              <a:rPr lang="en-US" sz="2000"/>
              <a:t>private:</a:t>
            </a:r>
          </a:p>
          <a:p>
            <a:pPr algn="l"/>
            <a:r>
              <a:rPr lang="en-US" sz="2000"/>
              <a:t>  int a[MAX_ITEMS];</a:t>
            </a:r>
          </a:p>
          <a:p>
            <a:pPr algn="l"/>
            <a:r>
              <a:rPr lang="en-US" sz="2000"/>
              <a:t>  int num;</a:t>
            </a:r>
          </a:p>
          <a:p>
            <a:pPr algn="l"/>
            <a:r>
              <a:rPr lang="en-US" sz="2000"/>
              <a:t>};</a:t>
            </a:r>
          </a:p>
        </p:txBody>
      </p:sp>
      <p:sp>
        <p:nvSpPr>
          <p:cNvPr id="811012" name="Rectangle 4"/>
          <p:cNvSpPr>
            <a:spLocks noChangeArrowheads="1"/>
          </p:cNvSpPr>
          <p:nvPr/>
        </p:nvSpPr>
        <p:spPr bwMode="auto">
          <a:xfrm>
            <a:off x="3505200" y="4419600"/>
            <a:ext cx="22860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1013" name="Text Box 5"/>
          <p:cNvSpPr txBox="1">
            <a:spLocks noChangeArrowheads="1"/>
          </p:cNvSpPr>
          <p:nvPr/>
        </p:nvSpPr>
        <p:spPr bwMode="auto">
          <a:xfrm>
            <a:off x="5961063" y="838200"/>
            <a:ext cx="2833687" cy="46513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main()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HeapHelper a;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a.AddNode(123);</a:t>
            </a:r>
          </a:p>
          <a:p>
            <a:pPr algn="l"/>
            <a:r>
              <a:rPr lang="en-US" sz="1800"/>
              <a:t>   a.AddNode(42);</a:t>
            </a:r>
          </a:p>
          <a:p>
            <a:pPr algn="l"/>
            <a:r>
              <a:rPr lang="en-US" sz="1800"/>
              <a:t>   a.AddNode(-7);</a:t>
            </a:r>
          </a:p>
          <a:p>
            <a:pPr algn="l"/>
            <a:r>
              <a:rPr lang="en-US" sz="1800"/>
              <a:t>   a.AddNode(999);</a:t>
            </a:r>
          </a:p>
          <a:p>
            <a:pPr algn="l"/>
            <a:r>
              <a:rPr lang="en-US" sz="1800"/>
              <a:t>   a.AddNode(314);</a:t>
            </a:r>
          </a:p>
          <a:p>
            <a:pPr algn="l"/>
            <a:r>
              <a:rPr lang="en-US" sz="1800"/>
              <a:t>  </a:t>
            </a:r>
          </a:p>
          <a:p>
            <a:pPr algn="l"/>
            <a:r>
              <a:rPr lang="en-US" sz="1800"/>
              <a:t>   int i = GetRootIndex();</a:t>
            </a:r>
          </a:p>
          <a:p>
            <a:pPr algn="l"/>
            <a:r>
              <a:rPr lang="en-US" sz="1800"/>
              <a:t>   PrintVal(i);</a:t>
            </a:r>
          </a:p>
          <a:p>
            <a:pPr algn="l"/>
            <a:r>
              <a:rPr lang="en-US" sz="1800"/>
              <a:t>   i = LeftChildLoc(i);</a:t>
            </a:r>
          </a:p>
          <a:p>
            <a:pPr algn="l"/>
            <a:r>
              <a:rPr lang="en-US" sz="1800"/>
              <a:t>   PrintVal(i);</a:t>
            </a:r>
          </a:p>
          <a:p>
            <a:pPr algn="l"/>
            <a:r>
              <a:rPr lang="en-US" sz="1800"/>
              <a:t>   i = RightChildLoc(i);</a:t>
            </a:r>
          </a:p>
          <a:p>
            <a:pPr algn="l"/>
            <a:r>
              <a:rPr lang="en-US" sz="1800"/>
              <a:t>   PrintVal(i);</a:t>
            </a:r>
          </a:p>
          <a:p>
            <a:pPr algn="l"/>
            <a:r>
              <a:rPr lang="en-US" sz="1800"/>
              <a:t>}</a:t>
            </a:r>
          </a:p>
        </p:txBody>
      </p:sp>
      <p:grpSp>
        <p:nvGrpSpPr>
          <p:cNvPr id="811014" name="Group 6"/>
          <p:cNvGrpSpPr>
            <a:grpSpLocks/>
          </p:cNvGrpSpPr>
          <p:nvPr/>
        </p:nvGrpSpPr>
        <p:grpSpPr bwMode="auto">
          <a:xfrm>
            <a:off x="2119313" y="4662488"/>
            <a:ext cx="3568700" cy="2200275"/>
            <a:chOff x="1335" y="2862"/>
            <a:chExt cx="2248" cy="1386"/>
          </a:xfrm>
        </p:grpSpPr>
        <p:sp>
          <p:nvSpPr>
            <p:cNvPr id="811015" name="Rectangle 7"/>
            <p:cNvSpPr>
              <a:spLocks noChangeArrowheads="1"/>
            </p:cNvSpPr>
            <p:nvPr/>
          </p:nvSpPr>
          <p:spPr bwMode="auto">
            <a:xfrm>
              <a:off x="2736" y="2880"/>
              <a:ext cx="846" cy="275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016" name="Rectangle 8"/>
            <p:cNvSpPr>
              <a:spLocks noChangeArrowheads="1"/>
            </p:cNvSpPr>
            <p:nvPr/>
          </p:nvSpPr>
          <p:spPr bwMode="auto">
            <a:xfrm>
              <a:off x="2736" y="3151"/>
              <a:ext cx="846" cy="275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017" name="Rectangle 9"/>
            <p:cNvSpPr>
              <a:spLocks noChangeArrowheads="1"/>
            </p:cNvSpPr>
            <p:nvPr/>
          </p:nvSpPr>
          <p:spPr bwMode="auto">
            <a:xfrm>
              <a:off x="2736" y="3429"/>
              <a:ext cx="846" cy="275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018" name="Rectangle 10"/>
            <p:cNvSpPr>
              <a:spLocks noChangeArrowheads="1"/>
            </p:cNvSpPr>
            <p:nvPr/>
          </p:nvSpPr>
          <p:spPr bwMode="auto">
            <a:xfrm>
              <a:off x="2736" y="3700"/>
              <a:ext cx="846" cy="275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019" name="Rectangle 11"/>
            <p:cNvSpPr>
              <a:spLocks noChangeArrowheads="1"/>
            </p:cNvSpPr>
            <p:nvPr/>
          </p:nvSpPr>
          <p:spPr bwMode="auto">
            <a:xfrm>
              <a:off x="2737" y="3973"/>
              <a:ext cx="846" cy="275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020" name="Rectangle 12"/>
            <p:cNvSpPr>
              <a:spLocks noChangeArrowheads="1"/>
            </p:cNvSpPr>
            <p:nvPr/>
          </p:nvSpPr>
          <p:spPr bwMode="auto">
            <a:xfrm>
              <a:off x="1776" y="3560"/>
              <a:ext cx="467" cy="275"/>
            </a:xfrm>
            <a:prstGeom prst="rect">
              <a:avLst/>
            </a:prstGeom>
            <a:solidFill>
              <a:srgbClr val="8000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021" name="Text Box 13"/>
            <p:cNvSpPr txBox="1">
              <a:spLocks noChangeArrowheads="1"/>
            </p:cNvSpPr>
            <p:nvPr/>
          </p:nvSpPr>
          <p:spPr bwMode="auto">
            <a:xfrm>
              <a:off x="1335" y="3534"/>
              <a:ext cx="4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num</a:t>
              </a:r>
            </a:p>
          </p:txBody>
        </p:sp>
        <p:sp>
          <p:nvSpPr>
            <p:cNvPr id="811022" name="Text Box 14"/>
            <p:cNvSpPr txBox="1">
              <a:spLocks noChangeArrowheads="1"/>
            </p:cNvSpPr>
            <p:nvPr/>
          </p:nvSpPr>
          <p:spPr bwMode="auto">
            <a:xfrm>
              <a:off x="2304" y="2868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a</a:t>
              </a:r>
            </a:p>
          </p:txBody>
        </p:sp>
        <p:sp>
          <p:nvSpPr>
            <p:cNvPr id="811023" name="Text Box 15"/>
            <p:cNvSpPr txBox="1">
              <a:spLocks noChangeArrowheads="1"/>
            </p:cNvSpPr>
            <p:nvPr/>
          </p:nvSpPr>
          <p:spPr bwMode="auto">
            <a:xfrm>
              <a:off x="2427" y="2862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811024" name="Text Box 16"/>
            <p:cNvSpPr txBox="1">
              <a:spLocks noChangeArrowheads="1"/>
            </p:cNvSpPr>
            <p:nvPr/>
          </p:nvSpPr>
          <p:spPr bwMode="auto">
            <a:xfrm>
              <a:off x="2427" y="3138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  <p:sp>
          <p:nvSpPr>
            <p:cNvPr id="811025" name="Text Box 17"/>
            <p:cNvSpPr txBox="1">
              <a:spLocks noChangeArrowheads="1"/>
            </p:cNvSpPr>
            <p:nvPr/>
          </p:nvSpPr>
          <p:spPr bwMode="auto">
            <a:xfrm>
              <a:off x="2418" y="3408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[2]</a:t>
              </a:r>
            </a:p>
          </p:txBody>
        </p:sp>
        <p:sp>
          <p:nvSpPr>
            <p:cNvPr id="811026" name="Text Box 18"/>
            <p:cNvSpPr txBox="1">
              <a:spLocks noChangeArrowheads="1"/>
            </p:cNvSpPr>
            <p:nvPr/>
          </p:nvSpPr>
          <p:spPr bwMode="auto">
            <a:xfrm>
              <a:off x="2418" y="3678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[3]</a:t>
              </a:r>
            </a:p>
          </p:txBody>
        </p:sp>
        <p:sp>
          <p:nvSpPr>
            <p:cNvPr id="811027" name="Text Box 19"/>
            <p:cNvSpPr txBox="1">
              <a:spLocks noChangeArrowheads="1"/>
            </p:cNvSpPr>
            <p:nvPr/>
          </p:nvSpPr>
          <p:spPr bwMode="auto">
            <a:xfrm>
              <a:off x="2412" y="3945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[4]</a:t>
              </a:r>
            </a:p>
          </p:txBody>
        </p:sp>
      </p:grpSp>
      <p:sp>
        <p:nvSpPr>
          <p:cNvPr id="811029" name="Text Box 21"/>
          <p:cNvSpPr txBox="1">
            <a:spLocks noChangeArrowheads="1"/>
          </p:cNvSpPr>
          <p:nvPr/>
        </p:nvSpPr>
        <p:spPr bwMode="auto">
          <a:xfrm>
            <a:off x="3024188" y="574357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CCFFFF"/>
                </a:solidFill>
              </a:rPr>
              <a:t>0</a:t>
            </a:r>
          </a:p>
        </p:txBody>
      </p:sp>
      <p:sp>
        <p:nvSpPr>
          <p:cNvPr id="811030" name="Text Box 22"/>
          <p:cNvSpPr txBox="1">
            <a:spLocks noChangeArrowheads="1"/>
          </p:cNvSpPr>
          <p:nvPr/>
        </p:nvSpPr>
        <p:spPr bwMode="auto">
          <a:xfrm>
            <a:off x="4648200" y="470535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123</a:t>
            </a:r>
          </a:p>
        </p:txBody>
      </p:sp>
      <p:sp>
        <p:nvSpPr>
          <p:cNvPr id="811031" name="Text Box 23"/>
          <p:cNvSpPr txBox="1">
            <a:spLocks noChangeArrowheads="1"/>
          </p:cNvSpPr>
          <p:nvPr/>
        </p:nvSpPr>
        <p:spPr bwMode="auto">
          <a:xfrm>
            <a:off x="76200" y="5791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  <p:sp>
        <p:nvSpPr>
          <p:cNvPr id="811035" name="Line 27"/>
          <p:cNvSpPr>
            <a:spLocks noChangeShapeType="1"/>
          </p:cNvSpPr>
          <p:nvPr/>
        </p:nvSpPr>
        <p:spPr bwMode="auto">
          <a:xfrm flipV="1">
            <a:off x="3505200" y="4419600"/>
            <a:ext cx="0" cy="10668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1036" name="Line 28"/>
          <p:cNvSpPr>
            <a:spLocks noChangeShapeType="1"/>
          </p:cNvSpPr>
          <p:nvPr/>
        </p:nvSpPr>
        <p:spPr bwMode="auto">
          <a:xfrm>
            <a:off x="3486150" y="4419600"/>
            <a:ext cx="2282825" cy="9525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1040" name="Group 32"/>
          <p:cNvGrpSpPr>
            <a:grpSpLocks/>
          </p:cNvGrpSpPr>
          <p:nvPr/>
        </p:nvGrpSpPr>
        <p:grpSpPr bwMode="auto">
          <a:xfrm>
            <a:off x="6858000" y="1676400"/>
            <a:ext cx="2362200" cy="1682750"/>
            <a:chOff x="4430" y="61"/>
            <a:chExt cx="1488" cy="803"/>
          </a:xfrm>
        </p:grpSpPr>
        <p:sp>
          <p:nvSpPr>
            <p:cNvPr id="811041" name="AutoShape 33"/>
            <p:cNvSpPr>
              <a:spLocks noChangeArrowheads="1"/>
            </p:cNvSpPr>
            <p:nvPr/>
          </p:nvSpPr>
          <p:spPr bwMode="auto">
            <a:xfrm>
              <a:off x="4435" y="61"/>
              <a:ext cx="1299" cy="803"/>
            </a:xfrm>
            <a:prstGeom prst="wedgeRoundRectCallout">
              <a:avLst>
                <a:gd name="adj1" fmla="val -38528"/>
                <a:gd name="adj2" fmla="val 60708"/>
                <a:gd name="adj3" fmla="val 16667"/>
              </a:avLst>
            </a:prstGeom>
            <a:solidFill>
              <a:srgbClr val="FFE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/>
              <a:endParaRPr lang="en-US"/>
            </a:p>
            <a:p>
              <a:endParaRPr lang="en-US"/>
            </a:p>
          </p:txBody>
        </p:sp>
        <p:sp>
          <p:nvSpPr>
            <p:cNvPr id="811042" name="Rectangle 34"/>
            <p:cNvSpPr>
              <a:spLocks noChangeArrowheads="1"/>
            </p:cNvSpPr>
            <p:nvPr/>
          </p:nvSpPr>
          <p:spPr bwMode="auto">
            <a:xfrm>
              <a:off x="4430" y="157"/>
              <a:ext cx="1488" cy="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br>
                <a:rPr lang="en-US" sz="800"/>
              </a:br>
              <a:r>
                <a:rPr lang="en-US" sz="1600"/>
                <a:t>int GetRootIndex()      </a:t>
              </a:r>
              <a:br>
                <a:rPr lang="en-US" sz="1600"/>
              </a:br>
              <a:r>
                <a:rPr lang="en-US" sz="1600"/>
                <a:t>{ </a:t>
              </a:r>
              <a:br>
                <a:rPr lang="en-US" sz="1600"/>
              </a:br>
              <a:r>
                <a:rPr lang="en-US" sz="1600"/>
                <a:t>   return(0); </a:t>
              </a:r>
              <a:br>
                <a:rPr lang="en-US" sz="1600"/>
              </a:br>
              <a:r>
                <a:rPr lang="en-US" sz="1600"/>
                <a:t>}</a:t>
              </a:r>
            </a:p>
            <a:p>
              <a:pPr algn="l"/>
              <a:endParaRPr lang="en-US" sz="1600"/>
            </a:p>
          </p:txBody>
        </p:sp>
      </p:grpSp>
      <p:grpSp>
        <p:nvGrpSpPr>
          <p:cNvPr id="811048" name="Group 40"/>
          <p:cNvGrpSpPr>
            <a:grpSpLocks/>
          </p:cNvGrpSpPr>
          <p:nvPr/>
        </p:nvGrpSpPr>
        <p:grpSpPr bwMode="auto">
          <a:xfrm>
            <a:off x="2995613" y="5757863"/>
            <a:ext cx="379412" cy="457200"/>
            <a:chOff x="672" y="3766"/>
            <a:chExt cx="239" cy="288"/>
          </a:xfrm>
        </p:grpSpPr>
        <p:sp>
          <p:nvSpPr>
            <p:cNvPr id="811049" name="Rectangle 41"/>
            <p:cNvSpPr>
              <a:spLocks noChangeArrowheads="1"/>
            </p:cNvSpPr>
            <p:nvPr/>
          </p:nvSpPr>
          <p:spPr bwMode="auto">
            <a:xfrm>
              <a:off x="672" y="3814"/>
              <a:ext cx="239" cy="184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050" name="Text Box 42"/>
            <p:cNvSpPr txBox="1">
              <a:spLocks noChangeArrowheads="1"/>
            </p:cNvSpPr>
            <p:nvPr/>
          </p:nvSpPr>
          <p:spPr bwMode="auto">
            <a:xfrm>
              <a:off x="676" y="376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FFCC"/>
                  </a:solidFill>
                </a:rPr>
                <a:t>5</a:t>
              </a:r>
            </a:p>
          </p:txBody>
        </p:sp>
      </p:grpSp>
      <p:sp>
        <p:nvSpPr>
          <p:cNvPr id="811052" name="Text Box 44"/>
          <p:cNvSpPr txBox="1">
            <a:spLocks noChangeArrowheads="1"/>
          </p:cNvSpPr>
          <p:nvPr/>
        </p:nvSpPr>
        <p:spPr bwMode="auto">
          <a:xfrm>
            <a:off x="4702175" y="512445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42</a:t>
            </a:r>
          </a:p>
        </p:txBody>
      </p:sp>
      <p:sp>
        <p:nvSpPr>
          <p:cNvPr id="811065" name="Text Box 57"/>
          <p:cNvSpPr txBox="1">
            <a:spLocks noChangeArrowheads="1"/>
          </p:cNvSpPr>
          <p:nvPr/>
        </p:nvSpPr>
        <p:spPr bwMode="auto">
          <a:xfrm>
            <a:off x="4692650" y="5562600"/>
            <a:ext cx="49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-7</a:t>
            </a:r>
          </a:p>
        </p:txBody>
      </p:sp>
      <p:sp>
        <p:nvSpPr>
          <p:cNvPr id="811078" name="Text Box 70"/>
          <p:cNvSpPr txBox="1">
            <a:spLocks noChangeArrowheads="1"/>
          </p:cNvSpPr>
          <p:nvPr/>
        </p:nvSpPr>
        <p:spPr bwMode="auto">
          <a:xfrm>
            <a:off x="4629150" y="596265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999</a:t>
            </a:r>
          </a:p>
        </p:txBody>
      </p:sp>
      <p:sp>
        <p:nvSpPr>
          <p:cNvPr id="811083" name="Text Box 75"/>
          <p:cNvSpPr txBox="1">
            <a:spLocks noChangeArrowheads="1"/>
          </p:cNvSpPr>
          <p:nvPr/>
        </p:nvSpPr>
        <p:spPr bwMode="auto">
          <a:xfrm>
            <a:off x="4619625" y="641985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314</a:t>
            </a:r>
          </a:p>
        </p:txBody>
      </p:sp>
      <p:grpSp>
        <p:nvGrpSpPr>
          <p:cNvPr id="811087" name="Group 79"/>
          <p:cNvGrpSpPr>
            <a:grpSpLocks/>
          </p:cNvGrpSpPr>
          <p:nvPr/>
        </p:nvGrpSpPr>
        <p:grpSpPr bwMode="auto">
          <a:xfrm>
            <a:off x="7150100" y="5380038"/>
            <a:ext cx="1054100" cy="457200"/>
            <a:chOff x="4504" y="3389"/>
            <a:chExt cx="664" cy="288"/>
          </a:xfrm>
        </p:grpSpPr>
        <p:sp>
          <p:nvSpPr>
            <p:cNvPr id="811088" name="Rectangle 80"/>
            <p:cNvSpPr>
              <a:spLocks noChangeArrowheads="1"/>
            </p:cNvSpPr>
            <p:nvPr/>
          </p:nvSpPr>
          <p:spPr bwMode="auto">
            <a:xfrm>
              <a:off x="4512" y="3408"/>
              <a:ext cx="466" cy="220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089" name="Text Box 81"/>
            <p:cNvSpPr txBox="1">
              <a:spLocks noChangeArrowheads="1"/>
            </p:cNvSpPr>
            <p:nvPr/>
          </p:nvSpPr>
          <p:spPr bwMode="auto">
            <a:xfrm>
              <a:off x="4504" y="3389"/>
              <a:ext cx="6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123    </a:t>
              </a:r>
            </a:p>
          </p:txBody>
        </p:sp>
      </p:grpSp>
      <p:grpSp>
        <p:nvGrpSpPr>
          <p:cNvPr id="811090" name="Group 82"/>
          <p:cNvGrpSpPr>
            <a:grpSpLocks/>
          </p:cNvGrpSpPr>
          <p:nvPr/>
        </p:nvGrpSpPr>
        <p:grpSpPr bwMode="auto">
          <a:xfrm>
            <a:off x="6580188" y="5715000"/>
            <a:ext cx="812800" cy="661988"/>
            <a:chOff x="4145" y="3600"/>
            <a:chExt cx="512" cy="417"/>
          </a:xfrm>
        </p:grpSpPr>
        <p:grpSp>
          <p:nvGrpSpPr>
            <p:cNvPr id="811091" name="Group 83"/>
            <p:cNvGrpSpPr>
              <a:grpSpLocks/>
            </p:cNvGrpSpPr>
            <p:nvPr/>
          </p:nvGrpSpPr>
          <p:grpSpPr bwMode="auto">
            <a:xfrm>
              <a:off x="4145" y="3729"/>
              <a:ext cx="512" cy="288"/>
              <a:chOff x="4145" y="3729"/>
              <a:chExt cx="512" cy="288"/>
            </a:xfrm>
          </p:grpSpPr>
          <p:sp>
            <p:nvSpPr>
              <p:cNvPr id="811092" name="Rectangle 84"/>
              <p:cNvSpPr>
                <a:spLocks noChangeArrowheads="1"/>
              </p:cNvSpPr>
              <p:nvPr/>
            </p:nvSpPr>
            <p:spPr bwMode="auto">
              <a:xfrm>
                <a:off x="4145" y="3748"/>
                <a:ext cx="466" cy="220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093" name="Text Box 85"/>
              <p:cNvSpPr txBox="1">
                <a:spLocks noChangeArrowheads="1"/>
              </p:cNvSpPr>
              <p:nvPr/>
            </p:nvSpPr>
            <p:spPr bwMode="auto">
              <a:xfrm>
                <a:off x="4193" y="3729"/>
                <a:ext cx="4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42  </a:t>
                </a:r>
              </a:p>
            </p:txBody>
          </p:sp>
        </p:grpSp>
        <p:sp>
          <p:nvSpPr>
            <p:cNvPr id="811094" name="Line 86"/>
            <p:cNvSpPr>
              <a:spLocks noChangeShapeType="1"/>
            </p:cNvSpPr>
            <p:nvPr/>
          </p:nvSpPr>
          <p:spPr bwMode="auto">
            <a:xfrm flipH="1">
              <a:off x="4479" y="3600"/>
              <a:ext cx="129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11095" name="Group 87"/>
          <p:cNvGrpSpPr>
            <a:grpSpLocks/>
          </p:cNvGrpSpPr>
          <p:nvPr/>
        </p:nvGrpSpPr>
        <p:grpSpPr bwMode="auto">
          <a:xfrm flipH="1">
            <a:off x="7718425" y="5705475"/>
            <a:ext cx="793750" cy="661988"/>
            <a:chOff x="4145" y="3600"/>
            <a:chExt cx="466" cy="417"/>
          </a:xfrm>
        </p:grpSpPr>
        <p:grpSp>
          <p:nvGrpSpPr>
            <p:cNvPr id="811096" name="Group 88"/>
            <p:cNvGrpSpPr>
              <a:grpSpLocks/>
            </p:cNvGrpSpPr>
            <p:nvPr/>
          </p:nvGrpSpPr>
          <p:grpSpPr bwMode="auto">
            <a:xfrm>
              <a:off x="4145" y="3729"/>
              <a:ext cx="466" cy="288"/>
              <a:chOff x="4145" y="3729"/>
              <a:chExt cx="466" cy="288"/>
            </a:xfrm>
          </p:grpSpPr>
          <p:sp>
            <p:nvSpPr>
              <p:cNvPr id="811097" name="Rectangle 89"/>
              <p:cNvSpPr>
                <a:spLocks noChangeArrowheads="1"/>
              </p:cNvSpPr>
              <p:nvPr/>
            </p:nvSpPr>
            <p:spPr bwMode="auto">
              <a:xfrm>
                <a:off x="4145" y="3748"/>
                <a:ext cx="466" cy="220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098" name="Text Box 90"/>
              <p:cNvSpPr txBox="1">
                <a:spLocks noChangeArrowheads="1"/>
              </p:cNvSpPr>
              <p:nvPr/>
            </p:nvSpPr>
            <p:spPr bwMode="auto">
              <a:xfrm>
                <a:off x="4241" y="3729"/>
                <a:ext cx="3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-7 </a:t>
                </a:r>
              </a:p>
            </p:txBody>
          </p:sp>
        </p:grpSp>
        <p:sp>
          <p:nvSpPr>
            <p:cNvPr id="811099" name="Line 91"/>
            <p:cNvSpPr>
              <a:spLocks noChangeShapeType="1"/>
            </p:cNvSpPr>
            <p:nvPr/>
          </p:nvSpPr>
          <p:spPr bwMode="auto">
            <a:xfrm flipH="1">
              <a:off x="4479" y="3600"/>
              <a:ext cx="129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11100" name="Group 92"/>
          <p:cNvGrpSpPr>
            <a:grpSpLocks/>
          </p:cNvGrpSpPr>
          <p:nvPr/>
        </p:nvGrpSpPr>
        <p:grpSpPr bwMode="auto">
          <a:xfrm>
            <a:off x="6026150" y="6224588"/>
            <a:ext cx="1103313" cy="661987"/>
            <a:chOff x="4137" y="3600"/>
            <a:chExt cx="695" cy="417"/>
          </a:xfrm>
        </p:grpSpPr>
        <p:grpSp>
          <p:nvGrpSpPr>
            <p:cNvPr id="811101" name="Group 93"/>
            <p:cNvGrpSpPr>
              <a:grpSpLocks/>
            </p:cNvGrpSpPr>
            <p:nvPr/>
          </p:nvGrpSpPr>
          <p:grpSpPr bwMode="auto">
            <a:xfrm>
              <a:off x="4137" y="3729"/>
              <a:ext cx="695" cy="288"/>
              <a:chOff x="4137" y="3729"/>
              <a:chExt cx="695" cy="288"/>
            </a:xfrm>
          </p:grpSpPr>
          <p:sp>
            <p:nvSpPr>
              <p:cNvPr id="811102" name="Rectangle 94"/>
              <p:cNvSpPr>
                <a:spLocks noChangeArrowheads="1"/>
              </p:cNvSpPr>
              <p:nvPr/>
            </p:nvSpPr>
            <p:spPr bwMode="auto">
              <a:xfrm>
                <a:off x="4145" y="3748"/>
                <a:ext cx="466" cy="220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103" name="Text Box 95"/>
              <p:cNvSpPr txBox="1">
                <a:spLocks noChangeArrowheads="1"/>
              </p:cNvSpPr>
              <p:nvPr/>
            </p:nvSpPr>
            <p:spPr bwMode="auto">
              <a:xfrm>
                <a:off x="4137" y="3729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999    </a:t>
                </a:r>
              </a:p>
            </p:txBody>
          </p:sp>
        </p:grpSp>
        <p:sp>
          <p:nvSpPr>
            <p:cNvPr id="811104" name="Line 96"/>
            <p:cNvSpPr>
              <a:spLocks noChangeShapeType="1"/>
            </p:cNvSpPr>
            <p:nvPr/>
          </p:nvSpPr>
          <p:spPr bwMode="auto">
            <a:xfrm flipH="1">
              <a:off x="4479" y="3600"/>
              <a:ext cx="129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11105" name="Group 97"/>
          <p:cNvGrpSpPr>
            <a:grpSpLocks/>
          </p:cNvGrpSpPr>
          <p:nvPr/>
        </p:nvGrpSpPr>
        <p:grpSpPr bwMode="auto">
          <a:xfrm flipH="1">
            <a:off x="6927850" y="6229350"/>
            <a:ext cx="784225" cy="661988"/>
            <a:chOff x="4117" y="3600"/>
            <a:chExt cx="494" cy="417"/>
          </a:xfrm>
        </p:grpSpPr>
        <p:grpSp>
          <p:nvGrpSpPr>
            <p:cNvPr id="811106" name="Group 98"/>
            <p:cNvGrpSpPr>
              <a:grpSpLocks/>
            </p:cNvGrpSpPr>
            <p:nvPr/>
          </p:nvGrpSpPr>
          <p:grpSpPr bwMode="auto">
            <a:xfrm>
              <a:off x="4117" y="3729"/>
              <a:ext cx="494" cy="288"/>
              <a:chOff x="4117" y="3729"/>
              <a:chExt cx="494" cy="288"/>
            </a:xfrm>
          </p:grpSpPr>
          <p:sp>
            <p:nvSpPr>
              <p:cNvPr id="811107" name="Rectangle 99"/>
              <p:cNvSpPr>
                <a:spLocks noChangeArrowheads="1"/>
              </p:cNvSpPr>
              <p:nvPr/>
            </p:nvSpPr>
            <p:spPr bwMode="auto">
              <a:xfrm>
                <a:off x="4145" y="3748"/>
                <a:ext cx="466" cy="220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1108" name="Text Box 100"/>
              <p:cNvSpPr txBox="1">
                <a:spLocks noChangeArrowheads="1"/>
              </p:cNvSpPr>
              <p:nvPr/>
            </p:nvSpPr>
            <p:spPr bwMode="auto">
              <a:xfrm>
                <a:off x="4117" y="3729"/>
                <a:ext cx="49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314</a:t>
                </a:r>
              </a:p>
            </p:txBody>
          </p:sp>
        </p:grpSp>
        <p:sp>
          <p:nvSpPr>
            <p:cNvPr id="811109" name="Line 101"/>
            <p:cNvSpPr>
              <a:spLocks noChangeShapeType="1"/>
            </p:cNvSpPr>
            <p:nvPr/>
          </p:nvSpPr>
          <p:spPr bwMode="auto">
            <a:xfrm flipH="1">
              <a:off x="4479" y="3600"/>
              <a:ext cx="129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11110" name="Line 102"/>
          <p:cNvSpPr>
            <a:spLocks noChangeShapeType="1"/>
          </p:cNvSpPr>
          <p:nvPr/>
        </p:nvSpPr>
        <p:spPr bwMode="auto">
          <a:xfrm>
            <a:off x="5868988" y="364013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1111" name="Line 103"/>
          <p:cNvSpPr>
            <a:spLocks noChangeShapeType="1"/>
          </p:cNvSpPr>
          <p:nvPr/>
        </p:nvSpPr>
        <p:spPr bwMode="auto">
          <a:xfrm>
            <a:off x="6569075" y="216693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1112" name="Line 104"/>
          <p:cNvSpPr>
            <a:spLocks noChangeShapeType="1"/>
          </p:cNvSpPr>
          <p:nvPr/>
        </p:nvSpPr>
        <p:spPr bwMode="auto">
          <a:xfrm>
            <a:off x="6721475" y="2667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1114" name="Text Box 106"/>
          <p:cNvSpPr txBox="1">
            <a:spLocks noChangeArrowheads="1"/>
          </p:cNvSpPr>
          <p:nvPr/>
        </p:nvSpPr>
        <p:spPr bwMode="auto">
          <a:xfrm>
            <a:off x="6477000" y="31702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811115" name="Line 107"/>
          <p:cNvSpPr>
            <a:spLocks noChangeShapeType="1"/>
          </p:cNvSpPr>
          <p:nvPr/>
        </p:nvSpPr>
        <p:spPr bwMode="auto">
          <a:xfrm>
            <a:off x="5876925" y="39052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1117" name="Rectangle 109"/>
          <p:cNvSpPr>
            <a:spLocks noChangeArrowheads="1"/>
          </p:cNvSpPr>
          <p:nvPr/>
        </p:nvSpPr>
        <p:spPr bwMode="auto">
          <a:xfrm>
            <a:off x="6207125" y="3495675"/>
            <a:ext cx="2530475" cy="334963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1118" name="Text Box 110"/>
          <p:cNvSpPr txBox="1">
            <a:spLocks noChangeArrowheads="1"/>
          </p:cNvSpPr>
          <p:nvPr/>
        </p:nvSpPr>
        <p:spPr bwMode="auto">
          <a:xfrm>
            <a:off x="7067550" y="3500438"/>
            <a:ext cx="3540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811119" name="Group 111"/>
          <p:cNvGrpSpPr>
            <a:grpSpLocks/>
          </p:cNvGrpSpPr>
          <p:nvPr/>
        </p:nvGrpSpPr>
        <p:grpSpPr bwMode="auto">
          <a:xfrm>
            <a:off x="6400800" y="1898650"/>
            <a:ext cx="2070100" cy="1789113"/>
            <a:chOff x="4430" y="61"/>
            <a:chExt cx="1304" cy="854"/>
          </a:xfrm>
        </p:grpSpPr>
        <p:sp>
          <p:nvSpPr>
            <p:cNvPr id="811120" name="AutoShape 112"/>
            <p:cNvSpPr>
              <a:spLocks noChangeArrowheads="1"/>
            </p:cNvSpPr>
            <p:nvPr/>
          </p:nvSpPr>
          <p:spPr bwMode="auto">
            <a:xfrm>
              <a:off x="4435" y="61"/>
              <a:ext cx="1299" cy="803"/>
            </a:xfrm>
            <a:prstGeom prst="wedgeRoundRectCallout">
              <a:avLst>
                <a:gd name="adj1" fmla="val -38528"/>
                <a:gd name="adj2" fmla="val 60708"/>
                <a:gd name="adj3" fmla="val 16667"/>
              </a:avLst>
            </a:prstGeom>
            <a:solidFill>
              <a:srgbClr val="FFE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/>
              <a:endParaRPr lang="en-US"/>
            </a:p>
            <a:p>
              <a:endParaRPr lang="en-US"/>
            </a:p>
          </p:txBody>
        </p:sp>
        <p:sp>
          <p:nvSpPr>
            <p:cNvPr id="811121" name="Rectangle 113"/>
            <p:cNvSpPr>
              <a:spLocks noChangeArrowheads="1"/>
            </p:cNvSpPr>
            <p:nvPr/>
          </p:nvSpPr>
          <p:spPr bwMode="auto">
            <a:xfrm>
              <a:off x="4430" y="157"/>
              <a:ext cx="1248" cy="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br>
                <a:rPr lang="en-US" sz="800"/>
              </a:br>
              <a:r>
                <a:rPr lang="en-US" sz="1800"/>
                <a:t>int PrintVal(int i)</a:t>
              </a:r>
              <a:br>
                <a:rPr lang="en-US" sz="1800"/>
              </a:br>
              <a:r>
                <a:rPr lang="en-US" sz="1800"/>
                <a:t>{</a:t>
              </a:r>
              <a:br>
                <a:rPr lang="en-US" sz="1800"/>
              </a:br>
              <a:r>
                <a:rPr lang="en-US" sz="1800"/>
                <a:t>   cout &lt;&lt; a[i]; </a:t>
              </a:r>
              <a:br>
                <a:rPr lang="en-US" sz="1800"/>
              </a:br>
              <a:r>
                <a:rPr lang="en-US" sz="1800"/>
                <a:t>}</a:t>
              </a:r>
            </a:p>
            <a:p>
              <a:pPr algn="l"/>
              <a:endParaRPr lang="en-US" sz="1800"/>
            </a:p>
          </p:txBody>
        </p:sp>
      </p:grpSp>
      <p:sp>
        <p:nvSpPr>
          <p:cNvPr id="811122" name="Line 114"/>
          <p:cNvSpPr>
            <a:spLocks noChangeShapeType="1"/>
          </p:cNvSpPr>
          <p:nvPr/>
        </p:nvSpPr>
        <p:spPr bwMode="auto">
          <a:xfrm>
            <a:off x="6130925" y="24114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1123" name="Text Box 115"/>
          <p:cNvSpPr txBox="1">
            <a:spLocks noChangeArrowheads="1"/>
          </p:cNvSpPr>
          <p:nvPr/>
        </p:nvSpPr>
        <p:spPr bwMode="auto">
          <a:xfrm>
            <a:off x="7972425" y="19431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811124" name="Line 116"/>
          <p:cNvSpPr>
            <a:spLocks noChangeShapeType="1"/>
          </p:cNvSpPr>
          <p:nvPr/>
        </p:nvSpPr>
        <p:spPr bwMode="auto">
          <a:xfrm>
            <a:off x="6305550" y="2971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1125" name="Text Box 117"/>
          <p:cNvSpPr txBox="1">
            <a:spLocks noChangeArrowheads="1"/>
          </p:cNvSpPr>
          <p:nvPr/>
        </p:nvSpPr>
        <p:spPr bwMode="auto">
          <a:xfrm>
            <a:off x="7286625" y="2457450"/>
            <a:ext cx="754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a[0]</a:t>
            </a:r>
          </a:p>
        </p:txBody>
      </p:sp>
      <p:sp>
        <p:nvSpPr>
          <p:cNvPr id="811126" name="Text Box 118"/>
          <p:cNvSpPr txBox="1">
            <a:spLocks noChangeArrowheads="1"/>
          </p:cNvSpPr>
          <p:nvPr/>
        </p:nvSpPr>
        <p:spPr bwMode="auto">
          <a:xfrm>
            <a:off x="4648200" y="4714875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123</a:t>
            </a:r>
          </a:p>
        </p:txBody>
      </p:sp>
      <p:sp>
        <p:nvSpPr>
          <p:cNvPr id="811127" name="Line 119"/>
          <p:cNvSpPr>
            <a:spLocks noChangeShapeType="1"/>
          </p:cNvSpPr>
          <p:nvPr/>
        </p:nvSpPr>
        <p:spPr bwMode="auto">
          <a:xfrm>
            <a:off x="5867400" y="4191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1136" name="Rectangle 128"/>
          <p:cNvSpPr>
            <a:spLocks noChangeArrowheads="1"/>
          </p:cNvSpPr>
          <p:nvPr/>
        </p:nvSpPr>
        <p:spPr bwMode="auto">
          <a:xfrm>
            <a:off x="6172200" y="3779838"/>
            <a:ext cx="2530475" cy="334962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1128" name="Group 120"/>
          <p:cNvGrpSpPr>
            <a:grpSpLocks/>
          </p:cNvGrpSpPr>
          <p:nvPr/>
        </p:nvGrpSpPr>
        <p:grpSpPr bwMode="auto">
          <a:xfrm>
            <a:off x="6553200" y="2127250"/>
            <a:ext cx="2432050" cy="1682750"/>
            <a:chOff x="4430" y="61"/>
            <a:chExt cx="1304" cy="803"/>
          </a:xfrm>
        </p:grpSpPr>
        <p:sp>
          <p:nvSpPr>
            <p:cNvPr id="811129" name="AutoShape 121"/>
            <p:cNvSpPr>
              <a:spLocks noChangeArrowheads="1"/>
            </p:cNvSpPr>
            <p:nvPr/>
          </p:nvSpPr>
          <p:spPr bwMode="auto">
            <a:xfrm>
              <a:off x="4435" y="61"/>
              <a:ext cx="1299" cy="803"/>
            </a:xfrm>
            <a:prstGeom prst="wedgeRoundRectCallout">
              <a:avLst>
                <a:gd name="adj1" fmla="val -38528"/>
                <a:gd name="adj2" fmla="val 60708"/>
                <a:gd name="adj3" fmla="val 16667"/>
              </a:avLst>
            </a:prstGeom>
            <a:solidFill>
              <a:srgbClr val="FFE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/>
              <a:endParaRPr lang="en-US"/>
            </a:p>
            <a:p>
              <a:endParaRPr lang="en-US"/>
            </a:p>
          </p:txBody>
        </p:sp>
        <p:sp>
          <p:nvSpPr>
            <p:cNvPr id="811130" name="Rectangle 122"/>
            <p:cNvSpPr>
              <a:spLocks noChangeArrowheads="1"/>
            </p:cNvSpPr>
            <p:nvPr/>
          </p:nvSpPr>
          <p:spPr bwMode="auto">
            <a:xfrm>
              <a:off x="4430" y="157"/>
              <a:ext cx="1269" cy="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br>
                <a:rPr lang="en-US" sz="800"/>
              </a:br>
              <a:r>
                <a:rPr lang="en-US" sz="1600"/>
                <a:t>int LeftChildLoc(int i)  </a:t>
              </a:r>
              <a:br>
                <a:rPr lang="en-US" sz="1600"/>
              </a:br>
              <a:r>
                <a:rPr lang="en-US" sz="1600"/>
                <a:t>{ </a:t>
              </a:r>
              <a:br>
                <a:rPr lang="en-US" sz="1600"/>
              </a:br>
              <a:r>
                <a:rPr lang="en-US" sz="1600"/>
                <a:t>   return(2*i+1); </a:t>
              </a:r>
              <a:br>
                <a:rPr lang="en-US" sz="1600"/>
              </a:br>
              <a:r>
                <a:rPr lang="en-US" sz="1600"/>
                <a:t>}</a:t>
              </a:r>
            </a:p>
            <a:p>
              <a:pPr algn="l"/>
              <a:endParaRPr lang="en-US" sz="1600"/>
            </a:p>
          </p:txBody>
        </p:sp>
      </p:grpSp>
      <p:sp>
        <p:nvSpPr>
          <p:cNvPr id="811131" name="Text Box 123"/>
          <p:cNvSpPr txBox="1">
            <a:spLocks noChangeArrowheads="1"/>
          </p:cNvSpPr>
          <p:nvPr/>
        </p:nvSpPr>
        <p:spPr bwMode="auto">
          <a:xfrm>
            <a:off x="7899400" y="37877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811132" name="Line 124"/>
          <p:cNvSpPr>
            <a:spLocks noChangeShapeType="1"/>
          </p:cNvSpPr>
          <p:nvPr/>
        </p:nvSpPr>
        <p:spPr bwMode="auto">
          <a:xfrm>
            <a:off x="6276975" y="26479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1133" name="Text Box 125"/>
          <p:cNvSpPr txBox="1">
            <a:spLocks noChangeArrowheads="1"/>
          </p:cNvSpPr>
          <p:nvPr/>
        </p:nvSpPr>
        <p:spPr bwMode="auto">
          <a:xfrm>
            <a:off x="8421688" y="21526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811134" name="Line 126"/>
          <p:cNvSpPr>
            <a:spLocks noChangeShapeType="1"/>
          </p:cNvSpPr>
          <p:nvPr/>
        </p:nvSpPr>
        <p:spPr bwMode="auto">
          <a:xfrm>
            <a:off x="6429375" y="3124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1135" name="Text Box 127"/>
          <p:cNvSpPr txBox="1">
            <a:spLocks noChangeArrowheads="1"/>
          </p:cNvSpPr>
          <p:nvPr/>
        </p:nvSpPr>
        <p:spPr bwMode="auto">
          <a:xfrm>
            <a:off x="7239000" y="2676525"/>
            <a:ext cx="100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2*0+1</a:t>
            </a:r>
          </a:p>
        </p:txBody>
      </p:sp>
      <p:sp>
        <p:nvSpPr>
          <p:cNvPr id="811137" name="Text Box 129"/>
          <p:cNvSpPr txBox="1">
            <a:spLocks noChangeArrowheads="1"/>
          </p:cNvSpPr>
          <p:nvPr/>
        </p:nvSpPr>
        <p:spPr bwMode="auto">
          <a:xfrm>
            <a:off x="6238875" y="3762375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811138" name="Line 130"/>
          <p:cNvSpPr>
            <a:spLocks noChangeShapeType="1"/>
          </p:cNvSpPr>
          <p:nvPr/>
        </p:nvSpPr>
        <p:spPr bwMode="auto">
          <a:xfrm>
            <a:off x="5867400" y="44386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1139" name="Rectangle 131"/>
          <p:cNvSpPr>
            <a:spLocks noChangeArrowheads="1"/>
          </p:cNvSpPr>
          <p:nvPr/>
        </p:nvSpPr>
        <p:spPr bwMode="auto">
          <a:xfrm>
            <a:off x="6172200" y="4027488"/>
            <a:ext cx="2530475" cy="334962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1140" name="Text Box 132"/>
          <p:cNvSpPr txBox="1">
            <a:spLocks noChangeArrowheads="1"/>
          </p:cNvSpPr>
          <p:nvPr/>
        </p:nvSpPr>
        <p:spPr bwMode="auto">
          <a:xfrm>
            <a:off x="7083425" y="40576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FF3300"/>
                </a:solidFill>
              </a:rPr>
              <a:t>1</a:t>
            </a:r>
          </a:p>
        </p:txBody>
      </p:sp>
      <p:grpSp>
        <p:nvGrpSpPr>
          <p:cNvPr id="811141" name="Group 133"/>
          <p:cNvGrpSpPr>
            <a:grpSpLocks/>
          </p:cNvGrpSpPr>
          <p:nvPr/>
        </p:nvGrpSpPr>
        <p:grpSpPr bwMode="auto">
          <a:xfrm>
            <a:off x="6553200" y="2401888"/>
            <a:ext cx="2070100" cy="1789112"/>
            <a:chOff x="4430" y="61"/>
            <a:chExt cx="1304" cy="854"/>
          </a:xfrm>
        </p:grpSpPr>
        <p:sp>
          <p:nvSpPr>
            <p:cNvPr id="811142" name="AutoShape 134"/>
            <p:cNvSpPr>
              <a:spLocks noChangeArrowheads="1"/>
            </p:cNvSpPr>
            <p:nvPr/>
          </p:nvSpPr>
          <p:spPr bwMode="auto">
            <a:xfrm>
              <a:off x="4435" y="61"/>
              <a:ext cx="1299" cy="803"/>
            </a:xfrm>
            <a:prstGeom prst="wedgeRoundRectCallout">
              <a:avLst>
                <a:gd name="adj1" fmla="val -38528"/>
                <a:gd name="adj2" fmla="val 60708"/>
                <a:gd name="adj3" fmla="val 16667"/>
              </a:avLst>
            </a:prstGeom>
            <a:solidFill>
              <a:srgbClr val="FFE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/>
              <a:endParaRPr lang="en-US"/>
            </a:p>
            <a:p>
              <a:endParaRPr lang="en-US"/>
            </a:p>
          </p:txBody>
        </p:sp>
        <p:sp>
          <p:nvSpPr>
            <p:cNvPr id="811143" name="Rectangle 135"/>
            <p:cNvSpPr>
              <a:spLocks noChangeArrowheads="1"/>
            </p:cNvSpPr>
            <p:nvPr/>
          </p:nvSpPr>
          <p:spPr bwMode="auto">
            <a:xfrm>
              <a:off x="4430" y="157"/>
              <a:ext cx="1248" cy="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br>
                <a:rPr lang="en-US" sz="800"/>
              </a:br>
              <a:r>
                <a:rPr lang="en-US" sz="1800"/>
                <a:t>int PrintVal(int i)</a:t>
              </a:r>
              <a:br>
                <a:rPr lang="en-US" sz="1800"/>
              </a:br>
              <a:r>
                <a:rPr lang="en-US" sz="1800"/>
                <a:t>{</a:t>
              </a:r>
              <a:br>
                <a:rPr lang="en-US" sz="1800"/>
              </a:br>
              <a:r>
                <a:rPr lang="en-US" sz="1800"/>
                <a:t>   cout &lt;&lt; a[i]; </a:t>
              </a:r>
              <a:br>
                <a:rPr lang="en-US" sz="1800"/>
              </a:br>
              <a:r>
                <a:rPr lang="en-US" sz="1800"/>
                <a:t>}</a:t>
              </a:r>
            </a:p>
            <a:p>
              <a:pPr algn="l"/>
              <a:endParaRPr lang="en-US" sz="1800"/>
            </a:p>
          </p:txBody>
        </p:sp>
      </p:grpSp>
      <p:sp>
        <p:nvSpPr>
          <p:cNvPr id="811144" name="Line 136"/>
          <p:cNvSpPr>
            <a:spLocks noChangeShapeType="1"/>
          </p:cNvSpPr>
          <p:nvPr/>
        </p:nvSpPr>
        <p:spPr bwMode="auto">
          <a:xfrm>
            <a:off x="6273800" y="29241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1145" name="Text Box 137"/>
          <p:cNvSpPr txBox="1">
            <a:spLocks noChangeArrowheads="1"/>
          </p:cNvSpPr>
          <p:nvPr/>
        </p:nvSpPr>
        <p:spPr bwMode="auto">
          <a:xfrm>
            <a:off x="8134350" y="24384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811147" name="Line 139"/>
          <p:cNvSpPr>
            <a:spLocks noChangeShapeType="1"/>
          </p:cNvSpPr>
          <p:nvPr/>
        </p:nvSpPr>
        <p:spPr bwMode="auto">
          <a:xfrm>
            <a:off x="6477000" y="34861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1148" name="Text Box 140"/>
          <p:cNvSpPr txBox="1">
            <a:spLocks noChangeArrowheads="1"/>
          </p:cNvSpPr>
          <p:nvPr/>
        </p:nvSpPr>
        <p:spPr bwMode="auto">
          <a:xfrm>
            <a:off x="7477125" y="2952750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a[1]</a:t>
            </a:r>
          </a:p>
        </p:txBody>
      </p:sp>
      <p:sp>
        <p:nvSpPr>
          <p:cNvPr id="811149" name="Text Box 141"/>
          <p:cNvSpPr txBox="1">
            <a:spLocks noChangeArrowheads="1"/>
          </p:cNvSpPr>
          <p:nvPr/>
        </p:nvSpPr>
        <p:spPr bwMode="auto">
          <a:xfrm>
            <a:off x="4705350" y="51339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42</a:t>
            </a:r>
          </a:p>
        </p:txBody>
      </p:sp>
      <p:sp>
        <p:nvSpPr>
          <p:cNvPr id="811150" name="Line 142"/>
          <p:cNvSpPr>
            <a:spLocks noChangeShapeType="1"/>
          </p:cNvSpPr>
          <p:nvPr/>
        </p:nvSpPr>
        <p:spPr bwMode="auto">
          <a:xfrm>
            <a:off x="5838825" y="47339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1159" name="Rectangle 151"/>
          <p:cNvSpPr>
            <a:spLocks noChangeArrowheads="1"/>
          </p:cNvSpPr>
          <p:nvPr/>
        </p:nvSpPr>
        <p:spPr bwMode="auto">
          <a:xfrm>
            <a:off x="6172200" y="4313238"/>
            <a:ext cx="2530475" cy="334962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1152" name="Group 144"/>
          <p:cNvGrpSpPr>
            <a:grpSpLocks/>
          </p:cNvGrpSpPr>
          <p:nvPr/>
        </p:nvGrpSpPr>
        <p:grpSpPr bwMode="auto">
          <a:xfrm>
            <a:off x="6705600" y="2667000"/>
            <a:ext cx="2449513" cy="1682750"/>
            <a:chOff x="4430" y="61"/>
            <a:chExt cx="1313" cy="803"/>
          </a:xfrm>
        </p:grpSpPr>
        <p:sp>
          <p:nvSpPr>
            <p:cNvPr id="811153" name="AutoShape 145"/>
            <p:cNvSpPr>
              <a:spLocks noChangeArrowheads="1"/>
            </p:cNvSpPr>
            <p:nvPr/>
          </p:nvSpPr>
          <p:spPr bwMode="auto">
            <a:xfrm>
              <a:off x="4435" y="61"/>
              <a:ext cx="1299" cy="803"/>
            </a:xfrm>
            <a:prstGeom prst="wedgeRoundRectCallout">
              <a:avLst>
                <a:gd name="adj1" fmla="val -38528"/>
                <a:gd name="adj2" fmla="val 60708"/>
                <a:gd name="adj3" fmla="val 16667"/>
              </a:avLst>
            </a:prstGeom>
            <a:solidFill>
              <a:srgbClr val="FFE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/>
              <a:endParaRPr lang="en-US"/>
            </a:p>
            <a:p>
              <a:endParaRPr lang="en-US"/>
            </a:p>
          </p:txBody>
        </p:sp>
        <p:sp>
          <p:nvSpPr>
            <p:cNvPr id="811154" name="Rectangle 146"/>
            <p:cNvSpPr>
              <a:spLocks noChangeArrowheads="1"/>
            </p:cNvSpPr>
            <p:nvPr/>
          </p:nvSpPr>
          <p:spPr bwMode="auto">
            <a:xfrm>
              <a:off x="4430" y="157"/>
              <a:ext cx="1313" cy="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br>
                <a:rPr lang="en-US" sz="800"/>
              </a:br>
              <a:r>
                <a:rPr lang="en-US" sz="1600"/>
                <a:t>int RightChildLoc(int i)  </a:t>
              </a:r>
              <a:br>
                <a:rPr lang="en-US" sz="1600"/>
              </a:br>
              <a:r>
                <a:rPr lang="en-US" sz="1600"/>
                <a:t>{ </a:t>
              </a:r>
              <a:br>
                <a:rPr lang="en-US" sz="1600"/>
              </a:br>
              <a:r>
                <a:rPr lang="en-US" sz="1600"/>
                <a:t>   return(2*i+2); </a:t>
              </a:r>
              <a:br>
                <a:rPr lang="en-US" sz="1600"/>
              </a:br>
              <a:r>
                <a:rPr lang="en-US" sz="1600"/>
                <a:t>}</a:t>
              </a:r>
            </a:p>
            <a:p>
              <a:pPr algn="l"/>
              <a:endParaRPr lang="en-US" sz="1600"/>
            </a:p>
          </p:txBody>
        </p:sp>
      </p:grpSp>
      <p:sp>
        <p:nvSpPr>
          <p:cNvPr id="811155" name="Line 147"/>
          <p:cNvSpPr>
            <a:spLocks noChangeShapeType="1"/>
          </p:cNvSpPr>
          <p:nvPr/>
        </p:nvSpPr>
        <p:spPr bwMode="auto">
          <a:xfrm>
            <a:off x="6419850" y="31718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1156" name="Text Box 148"/>
          <p:cNvSpPr txBox="1">
            <a:spLocks noChangeArrowheads="1"/>
          </p:cNvSpPr>
          <p:nvPr/>
        </p:nvSpPr>
        <p:spPr bwMode="auto">
          <a:xfrm>
            <a:off x="8542338" y="2700338"/>
            <a:ext cx="3095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811157" name="Line 149"/>
          <p:cNvSpPr>
            <a:spLocks noChangeShapeType="1"/>
          </p:cNvSpPr>
          <p:nvPr/>
        </p:nvSpPr>
        <p:spPr bwMode="auto">
          <a:xfrm>
            <a:off x="6524625" y="36671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1158" name="Text Box 150"/>
          <p:cNvSpPr txBox="1">
            <a:spLocks noChangeArrowheads="1"/>
          </p:cNvSpPr>
          <p:nvPr/>
        </p:nvSpPr>
        <p:spPr bwMode="auto">
          <a:xfrm>
            <a:off x="7524750" y="3219450"/>
            <a:ext cx="9318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2*1+2</a:t>
            </a:r>
          </a:p>
        </p:txBody>
      </p:sp>
      <p:sp>
        <p:nvSpPr>
          <p:cNvPr id="811160" name="Text Box 152"/>
          <p:cNvSpPr txBox="1">
            <a:spLocks noChangeArrowheads="1"/>
          </p:cNvSpPr>
          <p:nvPr/>
        </p:nvSpPr>
        <p:spPr bwMode="auto">
          <a:xfrm>
            <a:off x="6215063" y="4325938"/>
            <a:ext cx="3540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811151" name="Text Box 143"/>
          <p:cNvSpPr txBox="1">
            <a:spLocks noChangeArrowheads="1"/>
          </p:cNvSpPr>
          <p:nvPr/>
        </p:nvSpPr>
        <p:spPr bwMode="auto">
          <a:xfrm>
            <a:off x="7994650" y="4284663"/>
            <a:ext cx="3095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811161" name="Line 153"/>
          <p:cNvSpPr>
            <a:spLocks noChangeShapeType="1"/>
          </p:cNvSpPr>
          <p:nvPr/>
        </p:nvSpPr>
        <p:spPr bwMode="auto">
          <a:xfrm>
            <a:off x="5857875" y="50101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1163" name="Rectangle 155"/>
          <p:cNvSpPr>
            <a:spLocks noChangeArrowheads="1"/>
          </p:cNvSpPr>
          <p:nvPr/>
        </p:nvSpPr>
        <p:spPr bwMode="auto">
          <a:xfrm>
            <a:off x="6156325" y="4589463"/>
            <a:ext cx="2530475" cy="334962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1162" name="Text Box 154"/>
          <p:cNvSpPr txBox="1">
            <a:spLocks noChangeArrowheads="1"/>
          </p:cNvSpPr>
          <p:nvPr/>
        </p:nvSpPr>
        <p:spPr bwMode="auto">
          <a:xfrm>
            <a:off x="7056438" y="4592638"/>
            <a:ext cx="3540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4</a:t>
            </a:r>
          </a:p>
        </p:txBody>
      </p:sp>
      <p:grpSp>
        <p:nvGrpSpPr>
          <p:cNvPr id="811164" name="Group 156"/>
          <p:cNvGrpSpPr>
            <a:grpSpLocks/>
          </p:cNvGrpSpPr>
          <p:nvPr/>
        </p:nvGrpSpPr>
        <p:grpSpPr bwMode="auto">
          <a:xfrm>
            <a:off x="6553200" y="2906713"/>
            <a:ext cx="2070100" cy="1789112"/>
            <a:chOff x="4430" y="61"/>
            <a:chExt cx="1304" cy="854"/>
          </a:xfrm>
        </p:grpSpPr>
        <p:sp>
          <p:nvSpPr>
            <p:cNvPr id="811165" name="AutoShape 157"/>
            <p:cNvSpPr>
              <a:spLocks noChangeArrowheads="1"/>
            </p:cNvSpPr>
            <p:nvPr/>
          </p:nvSpPr>
          <p:spPr bwMode="auto">
            <a:xfrm>
              <a:off x="4435" y="61"/>
              <a:ext cx="1299" cy="803"/>
            </a:xfrm>
            <a:prstGeom prst="wedgeRoundRectCallout">
              <a:avLst>
                <a:gd name="adj1" fmla="val -38528"/>
                <a:gd name="adj2" fmla="val 60708"/>
                <a:gd name="adj3" fmla="val 16667"/>
              </a:avLst>
            </a:prstGeom>
            <a:solidFill>
              <a:srgbClr val="FFE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/>
              <a:endParaRPr lang="en-US"/>
            </a:p>
            <a:p>
              <a:endParaRPr lang="en-US"/>
            </a:p>
          </p:txBody>
        </p:sp>
        <p:sp>
          <p:nvSpPr>
            <p:cNvPr id="811166" name="Rectangle 158"/>
            <p:cNvSpPr>
              <a:spLocks noChangeArrowheads="1"/>
            </p:cNvSpPr>
            <p:nvPr/>
          </p:nvSpPr>
          <p:spPr bwMode="auto">
            <a:xfrm>
              <a:off x="4430" y="157"/>
              <a:ext cx="1248" cy="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br>
                <a:rPr lang="en-US" sz="800"/>
              </a:br>
              <a:r>
                <a:rPr lang="en-US" sz="1800"/>
                <a:t>int PrintVal(int i)</a:t>
              </a:r>
              <a:br>
                <a:rPr lang="en-US" sz="1800"/>
              </a:br>
              <a:r>
                <a:rPr lang="en-US" sz="1800"/>
                <a:t>{</a:t>
              </a:r>
              <a:br>
                <a:rPr lang="en-US" sz="1800"/>
              </a:br>
              <a:r>
                <a:rPr lang="en-US" sz="1800"/>
                <a:t>   cout &lt;&lt; a[i]; </a:t>
              </a:r>
              <a:br>
                <a:rPr lang="en-US" sz="1800"/>
              </a:br>
              <a:r>
                <a:rPr lang="en-US" sz="1800"/>
                <a:t>}</a:t>
              </a:r>
            </a:p>
            <a:p>
              <a:pPr algn="l"/>
              <a:endParaRPr lang="en-US" sz="1800"/>
            </a:p>
          </p:txBody>
        </p:sp>
      </p:grpSp>
      <p:sp>
        <p:nvSpPr>
          <p:cNvPr id="811167" name="Line 159"/>
          <p:cNvSpPr>
            <a:spLocks noChangeShapeType="1"/>
          </p:cNvSpPr>
          <p:nvPr/>
        </p:nvSpPr>
        <p:spPr bwMode="auto">
          <a:xfrm>
            <a:off x="6283325" y="3429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1168" name="Text Box 160"/>
          <p:cNvSpPr txBox="1">
            <a:spLocks noChangeArrowheads="1"/>
          </p:cNvSpPr>
          <p:nvPr/>
        </p:nvSpPr>
        <p:spPr bwMode="auto">
          <a:xfrm>
            <a:off x="8148638" y="2952750"/>
            <a:ext cx="3540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811169" name="Line 161"/>
          <p:cNvSpPr>
            <a:spLocks noChangeShapeType="1"/>
          </p:cNvSpPr>
          <p:nvPr/>
        </p:nvSpPr>
        <p:spPr bwMode="auto">
          <a:xfrm>
            <a:off x="6445250" y="39814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1170" name="Text Box 162"/>
          <p:cNvSpPr txBox="1">
            <a:spLocks noChangeArrowheads="1"/>
          </p:cNvSpPr>
          <p:nvPr/>
        </p:nvSpPr>
        <p:spPr bwMode="auto">
          <a:xfrm>
            <a:off x="4619625" y="641985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314</a:t>
            </a:r>
          </a:p>
        </p:txBody>
      </p:sp>
      <p:sp>
        <p:nvSpPr>
          <p:cNvPr id="811171" name="Text Box 163"/>
          <p:cNvSpPr txBox="1">
            <a:spLocks noChangeArrowheads="1"/>
          </p:cNvSpPr>
          <p:nvPr/>
        </p:nvSpPr>
        <p:spPr bwMode="auto">
          <a:xfrm>
            <a:off x="7391400" y="3495675"/>
            <a:ext cx="7064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a[4]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1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1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1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1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1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22222E-6 L -0.5033 0.21482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811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74" y="1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81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81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1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1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81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81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81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81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44444E-6 L -0.43768 0.15556 " pathEditMode="relative" rAng="0" ptsTypes="AA">
                                      <p:cBhvr>
                                        <p:cTn id="236" dur="2000" fill="hold"/>
                                        <p:tgtEl>
                                          <p:spTgt spid="811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92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81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81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81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81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81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81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7" dur="500"/>
                                        <p:tgtEl>
                                          <p:spTgt spid="81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 nodeType="clickPar">
                      <p:stCondLst>
                        <p:cond delay="indefinite"/>
                      </p:stCondLst>
                      <p:childTnLst>
                        <p:par>
                          <p:cTn id="3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81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81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 nodeType="clickPar">
                      <p:stCondLst>
                        <p:cond delay="indefinite"/>
                      </p:stCondLst>
                      <p:childTnLst>
                        <p:par>
                          <p:cTn id="3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2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44444E-6 L -0.37327 -0.0324 " pathEditMode="relative" rAng="0" ptsTypes="AA">
                                      <p:cBhvr>
                                        <p:cTn id="363" dur="2000" fill="hold"/>
                                        <p:tgtEl>
                                          <p:spTgt spid="811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63" y="-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 nodeType="clickPar">
                      <p:stCondLst>
                        <p:cond delay="indefinite"/>
                      </p:stCondLst>
                      <p:childTnLst>
                        <p:par>
                          <p:cTn id="3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110" grpId="0" animBg="1"/>
      <p:bldP spid="811110" grpId="1" animBg="1"/>
      <p:bldP spid="811111" grpId="0" animBg="1"/>
      <p:bldP spid="811111" grpId="1" animBg="1"/>
      <p:bldP spid="811111" grpId="2" animBg="1"/>
      <p:bldP spid="811111" grpId="3" animBg="1"/>
      <p:bldP spid="811112" grpId="0" animBg="1"/>
      <p:bldP spid="811112" grpId="1" animBg="1"/>
      <p:bldP spid="811112" grpId="2" animBg="1"/>
      <p:bldP spid="811112" grpId="3" animBg="1"/>
      <p:bldP spid="811114" grpId="0"/>
      <p:bldP spid="811114" grpId="1"/>
      <p:bldP spid="811115" grpId="0" animBg="1"/>
      <p:bldP spid="811115" grpId="1" animBg="1"/>
      <p:bldP spid="811117" grpId="0" animBg="1"/>
      <p:bldP spid="811117" grpId="1" animBg="1"/>
      <p:bldP spid="811118" grpId="0"/>
      <p:bldP spid="811118" grpId="1"/>
      <p:bldP spid="811122" grpId="0" animBg="1"/>
      <p:bldP spid="811122" grpId="1" animBg="1"/>
      <p:bldP spid="811122" grpId="2" animBg="1"/>
      <p:bldP spid="811123" grpId="0"/>
      <p:bldP spid="811123" grpId="1"/>
      <p:bldP spid="811123" grpId="2"/>
      <p:bldP spid="811124" grpId="0" animBg="1"/>
      <p:bldP spid="811124" grpId="1" animBg="1"/>
      <p:bldP spid="811124" grpId="2" animBg="1"/>
      <p:bldP spid="811125" grpId="0"/>
      <p:bldP spid="811125" grpId="1"/>
      <p:bldP spid="811126" grpId="0"/>
      <p:bldP spid="811127" grpId="0" animBg="1"/>
      <p:bldP spid="811127" grpId="1" animBg="1"/>
      <p:bldP spid="811136" grpId="0" animBg="1"/>
      <p:bldP spid="811136" grpId="1" animBg="1"/>
      <p:bldP spid="811131" grpId="0"/>
      <p:bldP spid="811131" grpId="1"/>
      <p:bldP spid="811132" grpId="0" animBg="1"/>
      <p:bldP spid="811132" grpId="1" animBg="1"/>
      <p:bldP spid="811133" grpId="0"/>
      <p:bldP spid="811133" grpId="1"/>
      <p:bldP spid="811134" grpId="0" animBg="1"/>
      <p:bldP spid="811134" grpId="1" animBg="1"/>
      <p:bldP spid="811135" grpId="0"/>
      <p:bldP spid="811135" grpId="1"/>
      <p:bldP spid="811137" grpId="0"/>
      <p:bldP spid="811137" grpId="1"/>
      <p:bldP spid="811138" grpId="0" animBg="1"/>
      <p:bldP spid="811138" grpId="1" animBg="1"/>
      <p:bldP spid="811139" grpId="0" animBg="1"/>
      <p:bldP spid="811139" grpId="1" animBg="1"/>
      <p:bldP spid="811140" grpId="0"/>
      <p:bldP spid="811140" grpId="1"/>
      <p:bldP spid="811144" grpId="0" animBg="1"/>
      <p:bldP spid="811144" grpId="1" animBg="1"/>
      <p:bldP spid="811145" grpId="0"/>
      <p:bldP spid="811145" grpId="1"/>
      <p:bldP spid="811147" grpId="0" animBg="1"/>
      <p:bldP spid="811147" grpId="1" animBg="1"/>
      <p:bldP spid="811148" grpId="0"/>
      <p:bldP spid="811148" grpId="1"/>
      <p:bldP spid="811149" grpId="0"/>
      <p:bldP spid="811150" grpId="0" animBg="1"/>
      <p:bldP spid="811150" grpId="1" animBg="1"/>
      <p:bldP spid="811159" grpId="0" animBg="1"/>
      <p:bldP spid="811159" grpId="1" animBg="1"/>
      <p:bldP spid="811155" grpId="0" animBg="1"/>
      <p:bldP spid="811155" grpId="1" animBg="1"/>
      <p:bldP spid="811156" grpId="0"/>
      <p:bldP spid="811156" grpId="1"/>
      <p:bldP spid="811157" grpId="0" animBg="1"/>
      <p:bldP spid="811157" grpId="1" animBg="1"/>
      <p:bldP spid="811158" grpId="0"/>
      <p:bldP spid="811158" grpId="1"/>
      <p:bldP spid="811160" grpId="0"/>
      <p:bldP spid="811160" grpId="1"/>
      <p:bldP spid="811151" grpId="0"/>
      <p:bldP spid="811151" grpId="1"/>
      <p:bldP spid="811161" grpId="0" animBg="1"/>
      <p:bldP spid="811163" grpId="0" animBg="1"/>
      <p:bldP spid="811162" grpId="0"/>
      <p:bldP spid="811167" grpId="0" animBg="1"/>
      <p:bldP spid="811167" grpId="1" animBg="1"/>
      <p:bldP spid="811168" grpId="0"/>
      <p:bldP spid="811169" grpId="0" animBg="1"/>
      <p:bldP spid="811169" grpId="1" animBg="1"/>
      <p:bldP spid="811170" grpId="0"/>
      <p:bldP spid="81117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128C-1C2F-48E7-84E0-8898D2AF8103}" type="slidenum">
              <a:rPr lang="en-US"/>
              <a:pPr/>
              <a:t>29</a:t>
            </a:fld>
            <a:endParaRPr lang="en-US"/>
          </a:p>
        </p:txBody>
      </p:sp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8470900" cy="1143000"/>
          </a:xfrm>
        </p:spPr>
        <p:txBody>
          <a:bodyPr/>
          <a:lstStyle/>
          <a:p>
            <a:r>
              <a:rPr lang="en-US" sz="3600"/>
              <a:t>Using an Array to Implement a Heap</a:t>
            </a:r>
          </a:p>
        </p:txBody>
      </p:sp>
      <p:sp>
        <p:nvSpPr>
          <p:cNvPr id="852996" name="Text Box 4"/>
          <p:cNvSpPr txBox="1">
            <a:spLocks noChangeArrowheads="1"/>
          </p:cNvSpPr>
          <p:nvPr/>
        </p:nvSpPr>
        <p:spPr bwMode="auto">
          <a:xfrm>
            <a:off x="1254125" y="1066800"/>
            <a:ext cx="64849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so now let’s see how to use a simple array to implement a maxheap.</a:t>
            </a:r>
          </a:p>
        </p:txBody>
      </p:sp>
      <p:sp>
        <p:nvSpPr>
          <p:cNvPr id="852997" name="Text Box 5"/>
          <p:cNvSpPr txBox="1">
            <a:spLocks noChangeArrowheads="1"/>
          </p:cNvSpPr>
          <p:nvPr/>
        </p:nvSpPr>
        <p:spPr bwMode="auto">
          <a:xfrm>
            <a:off x="1282700" y="2057400"/>
            <a:ext cx="64849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To do so, we’ll need to be able to easily do the following operations:</a:t>
            </a:r>
          </a:p>
        </p:txBody>
      </p:sp>
      <p:sp>
        <p:nvSpPr>
          <p:cNvPr id="852998" name="Text Box 6"/>
          <p:cNvSpPr txBox="1">
            <a:spLocks noChangeArrowheads="1"/>
          </p:cNvSpPr>
          <p:nvPr/>
        </p:nvSpPr>
        <p:spPr bwMode="auto">
          <a:xfrm>
            <a:off x="1371600" y="3200400"/>
            <a:ext cx="6484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Locate the </a:t>
            </a:r>
            <a:r>
              <a:rPr lang="en-US">
                <a:solidFill>
                  <a:srgbClr val="006666"/>
                </a:solidFill>
              </a:rPr>
              <a:t>root node</a:t>
            </a:r>
            <a:r>
              <a:rPr lang="en-US"/>
              <a:t> of the tree…</a:t>
            </a:r>
          </a:p>
        </p:txBody>
      </p:sp>
      <p:sp>
        <p:nvSpPr>
          <p:cNvPr id="852999" name="Text Box 7"/>
          <p:cNvSpPr txBox="1">
            <a:spLocks noChangeArrowheads="1"/>
          </p:cNvSpPr>
          <p:nvPr/>
        </p:nvSpPr>
        <p:spPr bwMode="auto">
          <a:xfrm>
            <a:off x="1358900" y="3825875"/>
            <a:ext cx="64849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Locate (and delete) the </a:t>
            </a:r>
            <a:r>
              <a:rPr lang="en-US">
                <a:solidFill>
                  <a:srgbClr val="006666"/>
                </a:solidFill>
              </a:rPr>
              <a:t>bottom-most, right-most node</a:t>
            </a:r>
            <a:r>
              <a:rPr lang="en-US"/>
              <a:t> in the tree…</a:t>
            </a:r>
          </a:p>
        </p:txBody>
      </p:sp>
      <p:sp>
        <p:nvSpPr>
          <p:cNvPr id="853000" name="Text Box 8"/>
          <p:cNvSpPr txBox="1">
            <a:spLocks noChangeArrowheads="1"/>
          </p:cNvSpPr>
          <p:nvPr/>
        </p:nvSpPr>
        <p:spPr bwMode="auto">
          <a:xfrm>
            <a:off x="1358900" y="4816475"/>
            <a:ext cx="64849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Add a new node in the </a:t>
            </a:r>
            <a:r>
              <a:rPr lang="en-US">
                <a:solidFill>
                  <a:srgbClr val="006666"/>
                </a:solidFill>
              </a:rPr>
              <a:t>bottom-most, left-most empty position</a:t>
            </a:r>
            <a:r>
              <a:rPr lang="en-US"/>
              <a:t> in the tree…</a:t>
            </a:r>
          </a:p>
        </p:txBody>
      </p:sp>
      <p:sp>
        <p:nvSpPr>
          <p:cNvPr id="853001" name="Text Box 9"/>
          <p:cNvSpPr txBox="1">
            <a:spLocks noChangeArrowheads="1"/>
          </p:cNvSpPr>
          <p:nvPr/>
        </p:nvSpPr>
        <p:spPr bwMode="auto">
          <a:xfrm>
            <a:off x="1435100" y="5807075"/>
            <a:ext cx="64849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Easily locate the </a:t>
            </a:r>
            <a:r>
              <a:rPr lang="en-US">
                <a:solidFill>
                  <a:srgbClr val="006666"/>
                </a:solidFill>
              </a:rPr>
              <a:t>parent</a:t>
            </a:r>
            <a:r>
              <a:rPr lang="en-US"/>
              <a:t> and </a:t>
            </a:r>
            <a:r>
              <a:rPr lang="en-US">
                <a:solidFill>
                  <a:srgbClr val="006666"/>
                </a:solidFill>
              </a:rPr>
              <a:t>children</a:t>
            </a:r>
            <a:r>
              <a:rPr lang="en-US"/>
              <a:t> of any node in the tree…</a:t>
            </a:r>
          </a:p>
        </p:txBody>
      </p:sp>
      <p:pic>
        <p:nvPicPr>
          <p:cNvPr id="853002" name="Picture 10" descr="BD2130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088" y="3151188"/>
            <a:ext cx="519112" cy="51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3004" name="Picture 12" descr="BD2130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88" y="4256088"/>
            <a:ext cx="519112" cy="51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3005" name="Picture 13" descr="BD2130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88" y="5221288"/>
            <a:ext cx="519112" cy="51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3006" name="Picture 14" descr="BD2130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88" y="6237288"/>
            <a:ext cx="519112" cy="51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7" grpId="0"/>
      <p:bldP spid="852998" grpId="0"/>
      <p:bldP spid="852999" grpId="0"/>
      <p:bldP spid="853000" grpId="0"/>
      <p:bldP spid="8530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BF9D-00DC-4B84-B5EE-86753C1F8682}" type="slidenum">
              <a:rPr lang="en-US"/>
              <a:pPr/>
              <a:t>3</a:t>
            </a:fld>
            <a:endParaRPr lang="en-US"/>
          </a:p>
        </p:txBody>
      </p:sp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361950" y="2057400"/>
            <a:ext cx="8353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In a </a:t>
            </a:r>
            <a:r>
              <a:rPr lang="en-US" dirty="0">
                <a:solidFill>
                  <a:srgbClr val="006666"/>
                </a:solidFill>
              </a:rPr>
              <a:t>priority queue</a:t>
            </a:r>
            <a:r>
              <a:rPr lang="en-US" dirty="0"/>
              <a:t>, each item you </a:t>
            </a:r>
            <a:r>
              <a:rPr lang="en-US" dirty="0">
                <a:solidFill>
                  <a:srgbClr val="6600CC"/>
                </a:solidFill>
              </a:rPr>
              <a:t>insert</a:t>
            </a:r>
            <a:r>
              <a:rPr lang="en-US" dirty="0"/>
              <a:t> into the queue has a “</a:t>
            </a:r>
            <a:r>
              <a:rPr lang="en-US" dirty="0">
                <a:solidFill>
                  <a:srgbClr val="6600CC"/>
                </a:solidFill>
              </a:rPr>
              <a:t>priority rating</a:t>
            </a:r>
            <a:r>
              <a:rPr lang="en-US" dirty="0"/>
              <a:t>” indicating how important it is. </a:t>
            </a:r>
          </a:p>
        </p:txBody>
      </p:sp>
      <p:sp>
        <p:nvSpPr>
          <p:cNvPr id="764931" name="Text Box 3"/>
          <p:cNvSpPr txBox="1">
            <a:spLocks noChangeArrowheads="1"/>
          </p:cNvSpPr>
          <p:nvPr/>
        </p:nvSpPr>
        <p:spPr bwMode="auto">
          <a:xfrm>
            <a:off x="609600" y="3079750"/>
            <a:ext cx="81613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Any time you </a:t>
            </a:r>
            <a:r>
              <a:rPr lang="en-US">
                <a:solidFill>
                  <a:srgbClr val="6600CC"/>
                </a:solidFill>
              </a:rPr>
              <a:t>dequeue</a:t>
            </a:r>
            <a:r>
              <a:rPr lang="en-US"/>
              <a:t> an item from a priority queue, it always dequeues the item with the </a:t>
            </a:r>
            <a:r>
              <a:rPr lang="en-US">
                <a:solidFill>
                  <a:srgbClr val="6600CC"/>
                </a:solidFill>
              </a:rPr>
              <a:t>highest priority</a:t>
            </a:r>
            <a:r>
              <a:rPr lang="en-US"/>
              <a:t> (instead of just the first item inserted).</a:t>
            </a:r>
          </a:p>
        </p:txBody>
      </p:sp>
      <p:sp>
        <p:nvSpPr>
          <p:cNvPr id="764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Queues</a:t>
            </a:r>
          </a:p>
        </p:txBody>
      </p:sp>
      <p:sp>
        <p:nvSpPr>
          <p:cNvPr id="764933" name="Text Box 5"/>
          <p:cNvSpPr txBox="1">
            <a:spLocks noChangeArrowheads="1"/>
          </p:cNvSpPr>
          <p:nvPr/>
        </p:nvSpPr>
        <p:spPr bwMode="auto">
          <a:xfrm>
            <a:off x="304800" y="4664075"/>
            <a:ext cx="53149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Example</a:t>
            </a:r>
            <a:r>
              <a:rPr lang="en-US"/>
              <a:t>: If I have a queue of patients in the emergency room, I don’t just take the next patient in line, I take the one who has the most severe injuries.</a:t>
            </a:r>
          </a:p>
        </p:txBody>
      </p:sp>
      <p:pic>
        <p:nvPicPr>
          <p:cNvPr id="764934" name="Picture 6" descr="fn13xryy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0" y="5300663"/>
            <a:ext cx="742950" cy="134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4935" name="Picture 7" descr="edkdzgbf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538" y="5314950"/>
            <a:ext cx="785812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4936" name="Picture 8" descr="j030123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492625"/>
            <a:ext cx="1312863" cy="129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4937" name="AutoShape 9"/>
          <p:cNvSpPr>
            <a:spLocks noChangeArrowheads="1"/>
          </p:cNvSpPr>
          <p:nvPr/>
        </p:nvSpPr>
        <p:spPr bwMode="auto">
          <a:xfrm>
            <a:off x="6477000" y="3200400"/>
            <a:ext cx="2057400" cy="1295400"/>
          </a:xfrm>
          <a:prstGeom prst="wedgeRoundRectCallout">
            <a:avLst>
              <a:gd name="adj1" fmla="val -59028"/>
              <a:gd name="adj2" fmla="val 70954"/>
              <a:gd name="adj3" fmla="val 16667"/>
            </a:avLst>
          </a:prstGeom>
          <a:solidFill>
            <a:srgbClr val="FF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Next patient please!</a:t>
            </a:r>
          </a:p>
        </p:txBody>
      </p:sp>
      <p:sp>
        <p:nvSpPr>
          <p:cNvPr id="764938" name="Text Box 10"/>
          <p:cNvSpPr txBox="1">
            <a:spLocks noChangeArrowheads="1"/>
          </p:cNvSpPr>
          <p:nvPr/>
        </p:nvSpPr>
        <p:spPr bwMode="auto">
          <a:xfrm>
            <a:off x="485775" y="1006475"/>
            <a:ext cx="8353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 </a:t>
            </a:r>
            <a:r>
              <a:rPr lang="en-US">
                <a:solidFill>
                  <a:srgbClr val="006666"/>
                </a:solidFill>
              </a:rPr>
              <a:t>priority queue</a:t>
            </a:r>
            <a:r>
              <a:rPr lang="en-US"/>
              <a:t> is a special type of queue that allows us to keep a prioritized list of items.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4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4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6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50509E-6 L -0.16354 -0.1718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649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-86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0" grpId="0" autoUpdateAnimBg="0"/>
      <p:bldP spid="764931" grpId="0" autoUpdateAnimBg="0"/>
      <p:bldP spid="764933" grpId="0"/>
      <p:bldP spid="7649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54D-63B3-4E1A-A30F-9912E4E348F3}" type="slidenum">
              <a:rPr lang="en-US"/>
              <a:pPr/>
              <a:t>30</a:t>
            </a:fld>
            <a:endParaRPr lang="en-US"/>
          </a:p>
        </p:txBody>
      </p:sp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50800"/>
            <a:ext cx="7772400" cy="1143000"/>
          </a:xfrm>
        </p:spPr>
        <p:txBody>
          <a:bodyPr/>
          <a:lstStyle/>
          <a:p>
            <a:r>
              <a:rPr lang="en-US" sz="3600"/>
              <a:t>Extracting from a Maxheap – </a:t>
            </a:r>
            <a:br>
              <a:rPr lang="en-US" sz="3600"/>
            </a:br>
            <a:r>
              <a:rPr lang="en-US" sz="3600">
                <a:solidFill>
                  <a:srgbClr val="FF3300"/>
                </a:solidFill>
              </a:rPr>
              <a:t>The Array Version!</a:t>
            </a:r>
          </a:p>
        </p:txBody>
      </p:sp>
      <p:sp>
        <p:nvSpPr>
          <p:cNvPr id="848954" name="Text Box 58"/>
          <p:cNvSpPr txBox="1">
            <a:spLocks noChangeArrowheads="1"/>
          </p:cNvSpPr>
          <p:nvPr/>
        </p:nvSpPr>
        <p:spPr bwMode="auto">
          <a:xfrm>
            <a:off x="314325" y="1112838"/>
            <a:ext cx="5832475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If the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count == 0 </a:t>
            </a:r>
            <a:r>
              <a:rPr lang="en-US" sz="2000">
                <a:latin typeface="Comic Sans MS" pitchFamily="66" charset="0"/>
              </a:rPr>
              <a:t>(it’s an empty tree), 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return error.</a:t>
            </a:r>
          </a:p>
          <a:p>
            <a:pPr>
              <a:buFontTx/>
              <a:buAutoNum type="arabicPeriod"/>
            </a:pPr>
            <a:endParaRPr lang="en-US" sz="100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Otherwise,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heap[0]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holds the biggest value. Remember it for later.</a:t>
            </a:r>
          </a:p>
        </p:txBody>
      </p:sp>
      <p:sp>
        <p:nvSpPr>
          <p:cNvPr id="848955" name="Text Box 59"/>
          <p:cNvSpPr txBox="1">
            <a:spLocks noChangeArrowheads="1"/>
          </p:cNvSpPr>
          <p:nvPr/>
        </p:nvSpPr>
        <p:spPr bwMode="auto">
          <a:xfrm>
            <a:off x="277813" y="2574925"/>
            <a:ext cx="61610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If the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count == 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(that was the only node) then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set count=0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and return the saved value.</a:t>
            </a:r>
          </a:p>
        </p:txBody>
      </p:sp>
      <p:sp>
        <p:nvSpPr>
          <p:cNvPr id="848956" name="Rectangle 60"/>
          <p:cNvSpPr>
            <a:spLocks noChangeArrowheads="1"/>
          </p:cNvSpPr>
          <p:nvPr/>
        </p:nvSpPr>
        <p:spPr bwMode="auto">
          <a:xfrm>
            <a:off x="269875" y="3336925"/>
            <a:ext cx="53689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FontTx/>
              <a:buAutoNum type="arabicPeriod" startAt="4"/>
            </a:pPr>
            <a:r>
              <a:rPr lang="en-US" sz="2000"/>
              <a:t>Copy the value from the right-most, bottom-most node to the root node: </a:t>
            </a:r>
            <a:r>
              <a:rPr lang="en-US" sz="2000">
                <a:solidFill>
                  <a:srgbClr val="6600CC"/>
                </a:solidFill>
              </a:rPr>
              <a:t>heap[0] = heap[count-1]</a:t>
            </a:r>
          </a:p>
        </p:txBody>
      </p:sp>
      <p:sp>
        <p:nvSpPr>
          <p:cNvPr id="848957" name="Rectangle 61"/>
          <p:cNvSpPr>
            <a:spLocks noChangeArrowheads="1"/>
          </p:cNvSpPr>
          <p:nvPr/>
        </p:nvSpPr>
        <p:spPr bwMode="auto">
          <a:xfrm>
            <a:off x="254000" y="4314825"/>
            <a:ext cx="5273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FontTx/>
              <a:buAutoNum type="arabicPeriod" startAt="5"/>
            </a:pPr>
            <a:r>
              <a:rPr lang="en-US" sz="2000"/>
              <a:t>Delete the right-most node in the bottom-most row: </a:t>
            </a:r>
            <a:r>
              <a:rPr lang="en-US" sz="2000">
                <a:solidFill>
                  <a:srgbClr val="6600CC"/>
                </a:solidFill>
              </a:rPr>
              <a:t>count = count - 1</a:t>
            </a:r>
          </a:p>
        </p:txBody>
      </p:sp>
      <p:sp>
        <p:nvSpPr>
          <p:cNvPr id="848975" name="Rectangle 79"/>
          <p:cNvSpPr>
            <a:spLocks noChangeArrowheads="1"/>
          </p:cNvSpPr>
          <p:nvPr/>
        </p:nvSpPr>
        <p:spPr bwMode="auto">
          <a:xfrm>
            <a:off x="228600" y="5035550"/>
            <a:ext cx="68484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FontTx/>
              <a:buAutoNum type="arabicPeriod" startAt="6"/>
            </a:pPr>
            <a:r>
              <a:rPr lang="en-US" sz="2000"/>
              <a:t>Repeatedly swap the just-moved value with </a:t>
            </a:r>
            <a:br>
              <a:rPr lang="en-US" sz="2000"/>
            </a:br>
            <a:r>
              <a:rPr lang="en-US" sz="2000"/>
              <a:t>the larger of its two children:</a:t>
            </a:r>
            <a:br>
              <a:rPr lang="en-US" sz="2000"/>
            </a:br>
            <a:r>
              <a:rPr lang="en-US" sz="2000"/>
              <a:t>  Starting with i=0, compare and swap:</a:t>
            </a:r>
            <a:br>
              <a:rPr lang="en-US" sz="2000"/>
            </a:br>
            <a:r>
              <a:rPr lang="en-US" sz="2000"/>
              <a:t>      </a:t>
            </a:r>
            <a:r>
              <a:rPr lang="en-US" sz="2000">
                <a:solidFill>
                  <a:srgbClr val="6600CC"/>
                </a:solidFill>
              </a:rPr>
              <a:t>heap[i] </a:t>
            </a:r>
            <a:r>
              <a:rPr lang="en-US" sz="2000"/>
              <a:t>with </a:t>
            </a:r>
            <a:r>
              <a:rPr lang="en-US" sz="2000">
                <a:solidFill>
                  <a:srgbClr val="6600CC"/>
                </a:solidFill>
              </a:rPr>
              <a:t>heap[2*i+1]</a:t>
            </a:r>
            <a:r>
              <a:rPr lang="en-US" sz="2000"/>
              <a:t> and </a:t>
            </a:r>
            <a:r>
              <a:rPr lang="en-US" sz="2000">
                <a:solidFill>
                  <a:srgbClr val="6600CC"/>
                </a:solidFill>
              </a:rPr>
              <a:t>heap[2*i+2]</a:t>
            </a:r>
          </a:p>
        </p:txBody>
      </p:sp>
      <p:sp>
        <p:nvSpPr>
          <p:cNvPr id="848983" name="Text Box 87"/>
          <p:cNvSpPr txBox="1">
            <a:spLocks noChangeArrowheads="1"/>
          </p:cNvSpPr>
          <p:nvPr/>
        </p:nvSpPr>
        <p:spPr bwMode="auto">
          <a:xfrm>
            <a:off x="7146925" y="4389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/>
          </a:p>
        </p:txBody>
      </p:sp>
      <p:sp>
        <p:nvSpPr>
          <p:cNvPr id="848991" name="Rectangle 95"/>
          <p:cNvSpPr>
            <a:spLocks noChangeArrowheads="1"/>
          </p:cNvSpPr>
          <p:nvPr/>
        </p:nvSpPr>
        <p:spPr bwMode="auto">
          <a:xfrm>
            <a:off x="223838" y="6384925"/>
            <a:ext cx="527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</a:pPr>
            <a:r>
              <a:rPr lang="en-US" sz="2000"/>
              <a:t>7.   Return the saved value to the user.</a:t>
            </a:r>
          </a:p>
        </p:txBody>
      </p:sp>
      <p:grpSp>
        <p:nvGrpSpPr>
          <p:cNvPr id="848993" name="Group 97"/>
          <p:cNvGrpSpPr>
            <a:grpSpLocks/>
          </p:cNvGrpSpPr>
          <p:nvPr/>
        </p:nvGrpSpPr>
        <p:grpSpPr bwMode="auto">
          <a:xfrm>
            <a:off x="6686550" y="1320800"/>
            <a:ext cx="2338388" cy="5429250"/>
            <a:chOff x="4116" y="736"/>
            <a:chExt cx="1473" cy="3420"/>
          </a:xfrm>
        </p:grpSpPr>
        <p:sp>
          <p:nvSpPr>
            <p:cNvPr id="848994" name="Text Box 98"/>
            <p:cNvSpPr txBox="1">
              <a:spLocks noChangeArrowheads="1"/>
            </p:cNvSpPr>
            <p:nvPr/>
          </p:nvSpPr>
          <p:spPr bwMode="auto">
            <a:xfrm>
              <a:off x="4704" y="1042"/>
              <a:ext cx="269" cy="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  <a:p>
              <a:endParaRPr lang="en-US" sz="400"/>
            </a:p>
            <a:p>
              <a:r>
                <a:rPr lang="en-US" sz="1800"/>
                <a:t>1</a:t>
              </a:r>
            </a:p>
            <a:p>
              <a:endParaRPr lang="en-US" sz="400"/>
            </a:p>
            <a:p>
              <a:r>
                <a:rPr lang="en-US" sz="1800"/>
                <a:t>2</a:t>
              </a:r>
            </a:p>
            <a:p>
              <a:endParaRPr lang="en-US" sz="400"/>
            </a:p>
            <a:p>
              <a:r>
                <a:rPr lang="en-US" sz="1800"/>
                <a:t>3</a:t>
              </a:r>
            </a:p>
            <a:p>
              <a:endParaRPr lang="en-US" sz="400"/>
            </a:p>
            <a:p>
              <a:r>
                <a:rPr lang="en-US" sz="1800"/>
                <a:t>4</a:t>
              </a:r>
            </a:p>
            <a:p>
              <a:endParaRPr lang="en-US" sz="400"/>
            </a:p>
            <a:p>
              <a:r>
                <a:rPr lang="en-US" sz="1800"/>
                <a:t>5</a:t>
              </a:r>
            </a:p>
            <a:p>
              <a:endParaRPr lang="en-US" sz="400"/>
            </a:p>
            <a:p>
              <a:r>
                <a:rPr lang="en-US" sz="1800"/>
                <a:t>6</a:t>
              </a:r>
            </a:p>
            <a:p>
              <a:endParaRPr lang="en-US" sz="400"/>
            </a:p>
            <a:p>
              <a:r>
                <a:rPr lang="en-US" sz="1800"/>
                <a:t>7</a:t>
              </a:r>
            </a:p>
            <a:p>
              <a:endParaRPr lang="en-US" sz="400"/>
            </a:p>
            <a:p>
              <a:r>
                <a:rPr lang="en-US" sz="1800"/>
                <a:t>8</a:t>
              </a:r>
            </a:p>
            <a:p>
              <a:endParaRPr lang="en-US" sz="300"/>
            </a:p>
            <a:p>
              <a:r>
                <a:rPr lang="en-US" sz="1800"/>
                <a:t>9</a:t>
              </a:r>
            </a:p>
            <a:p>
              <a:endParaRPr lang="en-US" sz="300"/>
            </a:p>
            <a:p>
              <a:r>
                <a:rPr lang="en-US" sz="1800"/>
                <a:t>10</a:t>
              </a:r>
              <a:endParaRPr lang="en-US" sz="400"/>
            </a:p>
            <a:p>
              <a:endParaRPr lang="en-US" sz="400"/>
            </a:p>
            <a:p>
              <a:r>
                <a:rPr lang="en-US" sz="1800"/>
                <a:t>11</a:t>
              </a:r>
            </a:p>
            <a:p>
              <a:endParaRPr lang="en-US" sz="300"/>
            </a:p>
            <a:p>
              <a:r>
                <a:rPr lang="en-US" sz="1800"/>
                <a:t>12</a:t>
              </a:r>
            </a:p>
            <a:p>
              <a:endParaRPr lang="en-US" sz="300"/>
            </a:p>
            <a:p>
              <a:r>
                <a:rPr lang="en-US" sz="1800"/>
                <a:t>13</a:t>
              </a:r>
              <a:endParaRPr lang="en-US" sz="900"/>
            </a:p>
            <a:p>
              <a:r>
                <a:rPr lang="en-US" sz="1800"/>
                <a:t>… </a:t>
              </a:r>
            </a:p>
          </p:txBody>
        </p:sp>
        <p:grpSp>
          <p:nvGrpSpPr>
            <p:cNvPr id="848995" name="Group 99"/>
            <p:cNvGrpSpPr>
              <a:grpSpLocks/>
            </p:cNvGrpSpPr>
            <p:nvPr/>
          </p:nvGrpSpPr>
          <p:grpSpPr bwMode="auto">
            <a:xfrm>
              <a:off x="4944" y="1056"/>
              <a:ext cx="576" cy="3100"/>
              <a:chOff x="4368" y="2198"/>
              <a:chExt cx="576" cy="3044"/>
            </a:xfrm>
          </p:grpSpPr>
          <p:grpSp>
            <p:nvGrpSpPr>
              <p:cNvPr id="848996" name="Group 100"/>
              <p:cNvGrpSpPr>
                <a:grpSpLocks/>
              </p:cNvGrpSpPr>
              <p:nvPr/>
            </p:nvGrpSpPr>
            <p:grpSpPr bwMode="auto">
              <a:xfrm>
                <a:off x="4368" y="2198"/>
                <a:ext cx="576" cy="1018"/>
                <a:chOff x="4368" y="2198"/>
                <a:chExt cx="912" cy="1440"/>
              </a:xfrm>
            </p:grpSpPr>
            <p:sp>
              <p:nvSpPr>
                <p:cNvPr id="848997" name="Rectangle 101"/>
                <p:cNvSpPr>
                  <a:spLocks noChangeArrowheads="1"/>
                </p:cNvSpPr>
                <p:nvPr/>
              </p:nvSpPr>
              <p:spPr bwMode="auto">
                <a:xfrm>
                  <a:off x="4368" y="2198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8998" name="Rectangle 102"/>
                <p:cNvSpPr>
                  <a:spLocks noChangeArrowheads="1"/>
                </p:cNvSpPr>
                <p:nvPr/>
              </p:nvSpPr>
              <p:spPr bwMode="auto">
                <a:xfrm>
                  <a:off x="4368" y="2486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8999" name="Rectangle 103"/>
                <p:cNvSpPr>
                  <a:spLocks noChangeArrowheads="1"/>
                </p:cNvSpPr>
                <p:nvPr/>
              </p:nvSpPr>
              <p:spPr bwMode="auto">
                <a:xfrm>
                  <a:off x="4368" y="2774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9000" name="Rectangle 104"/>
                <p:cNvSpPr>
                  <a:spLocks noChangeArrowheads="1"/>
                </p:cNvSpPr>
                <p:nvPr/>
              </p:nvSpPr>
              <p:spPr bwMode="auto">
                <a:xfrm>
                  <a:off x="4368" y="3062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9001" name="Rectangle 105"/>
                <p:cNvSpPr>
                  <a:spLocks noChangeArrowheads="1"/>
                </p:cNvSpPr>
                <p:nvPr/>
              </p:nvSpPr>
              <p:spPr bwMode="auto">
                <a:xfrm>
                  <a:off x="4368" y="3350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49002" name="Group 106"/>
              <p:cNvGrpSpPr>
                <a:grpSpLocks/>
              </p:cNvGrpSpPr>
              <p:nvPr/>
            </p:nvGrpSpPr>
            <p:grpSpPr bwMode="auto">
              <a:xfrm>
                <a:off x="4368" y="3216"/>
                <a:ext cx="576" cy="1018"/>
                <a:chOff x="4368" y="2198"/>
                <a:chExt cx="912" cy="1440"/>
              </a:xfrm>
            </p:grpSpPr>
            <p:sp>
              <p:nvSpPr>
                <p:cNvPr id="849003" name="Rectangle 107"/>
                <p:cNvSpPr>
                  <a:spLocks noChangeArrowheads="1"/>
                </p:cNvSpPr>
                <p:nvPr/>
              </p:nvSpPr>
              <p:spPr bwMode="auto">
                <a:xfrm>
                  <a:off x="4368" y="2198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9004" name="Rectangle 108"/>
                <p:cNvSpPr>
                  <a:spLocks noChangeArrowheads="1"/>
                </p:cNvSpPr>
                <p:nvPr/>
              </p:nvSpPr>
              <p:spPr bwMode="auto">
                <a:xfrm>
                  <a:off x="4368" y="2486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9005" name="Rectangle 109"/>
                <p:cNvSpPr>
                  <a:spLocks noChangeArrowheads="1"/>
                </p:cNvSpPr>
                <p:nvPr/>
              </p:nvSpPr>
              <p:spPr bwMode="auto">
                <a:xfrm>
                  <a:off x="4368" y="2774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9006" name="Rectangle 110"/>
                <p:cNvSpPr>
                  <a:spLocks noChangeArrowheads="1"/>
                </p:cNvSpPr>
                <p:nvPr/>
              </p:nvSpPr>
              <p:spPr bwMode="auto">
                <a:xfrm>
                  <a:off x="4368" y="3062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9007" name="Rectangle 111"/>
                <p:cNvSpPr>
                  <a:spLocks noChangeArrowheads="1"/>
                </p:cNvSpPr>
                <p:nvPr/>
              </p:nvSpPr>
              <p:spPr bwMode="auto">
                <a:xfrm>
                  <a:off x="4368" y="3350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49008" name="Group 112"/>
              <p:cNvGrpSpPr>
                <a:grpSpLocks/>
              </p:cNvGrpSpPr>
              <p:nvPr/>
            </p:nvGrpSpPr>
            <p:grpSpPr bwMode="auto">
              <a:xfrm>
                <a:off x="4368" y="4224"/>
                <a:ext cx="576" cy="1018"/>
                <a:chOff x="4368" y="2198"/>
                <a:chExt cx="912" cy="1440"/>
              </a:xfrm>
            </p:grpSpPr>
            <p:sp>
              <p:nvSpPr>
                <p:cNvPr id="849009" name="Rectangle 113"/>
                <p:cNvSpPr>
                  <a:spLocks noChangeArrowheads="1"/>
                </p:cNvSpPr>
                <p:nvPr/>
              </p:nvSpPr>
              <p:spPr bwMode="auto">
                <a:xfrm>
                  <a:off x="4368" y="2198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9010" name="Rectangle 114"/>
                <p:cNvSpPr>
                  <a:spLocks noChangeArrowheads="1"/>
                </p:cNvSpPr>
                <p:nvPr/>
              </p:nvSpPr>
              <p:spPr bwMode="auto">
                <a:xfrm>
                  <a:off x="4368" y="2486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9011" name="Rectangle 115"/>
                <p:cNvSpPr>
                  <a:spLocks noChangeArrowheads="1"/>
                </p:cNvSpPr>
                <p:nvPr/>
              </p:nvSpPr>
              <p:spPr bwMode="auto">
                <a:xfrm>
                  <a:off x="4368" y="2774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9012" name="Rectangle 116"/>
                <p:cNvSpPr>
                  <a:spLocks noChangeArrowheads="1"/>
                </p:cNvSpPr>
                <p:nvPr/>
              </p:nvSpPr>
              <p:spPr bwMode="auto">
                <a:xfrm>
                  <a:off x="4368" y="3062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9013" name="Rectangle 117"/>
                <p:cNvSpPr>
                  <a:spLocks noChangeArrowheads="1"/>
                </p:cNvSpPr>
                <p:nvPr/>
              </p:nvSpPr>
              <p:spPr bwMode="auto">
                <a:xfrm>
                  <a:off x="4368" y="3350"/>
                  <a:ext cx="912" cy="28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49014" name="Rectangle 118"/>
            <p:cNvSpPr>
              <a:spLocks noChangeArrowheads="1"/>
            </p:cNvSpPr>
            <p:nvPr/>
          </p:nvSpPr>
          <p:spPr bwMode="auto">
            <a:xfrm>
              <a:off x="4116" y="736"/>
              <a:ext cx="14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int heap[1000];</a:t>
              </a:r>
            </a:p>
          </p:txBody>
        </p:sp>
      </p:grpSp>
      <p:sp>
        <p:nvSpPr>
          <p:cNvPr id="849015" name="Text Box 119"/>
          <p:cNvSpPr txBox="1">
            <a:spLocks noChangeArrowheads="1"/>
          </p:cNvSpPr>
          <p:nvPr/>
        </p:nvSpPr>
        <p:spPr bwMode="auto">
          <a:xfrm>
            <a:off x="8251825" y="1817688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12</a:t>
            </a:r>
          </a:p>
        </p:txBody>
      </p:sp>
      <p:sp>
        <p:nvSpPr>
          <p:cNvPr id="849016" name="Text Box 120"/>
          <p:cNvSpPr txBox="1">
            <a:spLocks noChangeArrowheads="1"/>
          </p:cNvSpPr>
          <p:nvPr/>
        </p:nvSpPr>
        <p:spPr bwMode="auto">
          <a:xfrm>
            <a:off x="8248650" y="247015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10</a:t>
            </a:r>
          </a:p>
        </p:txBody>
      </p:sp>
      <p:sp>
        <p:nvSpPr>
          <p:cNvPr id="849017" name="Text Box 121"/>
          <p:cNvSpPr txBox="1">
            <a:spLocks noChangeArrowheads="1"/>
          </p:cNvSpPr>
          <p:nvPr/>
        </p:nvSpPr>
        <p:spPr bwMode="auto">
          <a:xfrm>
            <a:off x="8286750" y="28130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3</a:t>
            </a:r>
          </a:p>
        </p:txBody>
      </p:sp>
      <p:sp>
        <p:nvSpPr>
          <p:cNvPr id="849018" name="Text Box 122"/>
          <p:cNvSpPr txBox="1">
            <a:spLocks noChangeArrowheads="1"/>
          </p:cNvSpPr>
          <p:nvPr/>
        </p:nvSpPr>
        <p:spPr bwMode="auto">
          <a:xfrm>
            <a:off x="8264525" y="31369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2</a:t>
            </a:r>
          </a:p>
        </p:txBody>
      </p:sp>
      <p:sp>
        <p:nvSpPr>
          <p:cNvPr id="849019" name="Text Box 123"/>
          <p:cNvSpPr txBox="1">
            <a:spLocks noChangeArrowheads="1"/>
          </p:cNvSpPr>
          <p:nvPr/>
        </p:nvSpPr>
        <p:spPr bwMode="auto">
          <a:xfrm>
            <a:off x="8264525" y="34671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8</a:t>
            </a:r>
          </a:p>
        </p:txBody>
      </p:sp>
      <p:sp>
        <p:nvSpPr>
          <p:cNvPr id="849020" name="Text Box 124"/>
          <p:cNvSpPr txBox="1">
            <a:spLocks noChangeArrowheads="1"/>
          </p:cNvSpPr>
          <p:nvPr/>
        </p:nvSpPr>
        <p:spPr bwMode="auto">
          <a:xfrm>
            <a:off x="8264525" y="38036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4</a:t>
            </a:r>
          </a:p>
        </p:txBody>
      </p:sp>
      <p:sp>
        <p:nvSpPr>
          <p:cNvPr id="849021" name="Text Box 125"/>
          <p:cNvSpPr txBox="1">
            <a:spLocks noChangeArrowheads="1"/>
          </p:cNvSpPr>
          <p:nvPr/>
        </p:nvSpPr>
        <p:spPr bwMode="auto">
          <a:xfrm>
            <a:off x="8267700" y="41211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2</a:t>
            </a:r>
          </a:p>
        </p:txBody>
      </p:sp>
      <p:sp>
        <p:nvSpPr>
          <p:cNvPr id="849022" name="Text Box 126"/>
          <p:cNvSpPr txBox="1">
            <a:spLocks noChangeArrowheads="1"/>
          </p:cNvSpPr>
          <p:nvPr/>
        </p:nvSpPr>
        <p:spPr bwMode="auto">
          <a:xfrm>
            <a:off x="8296275" y="4464050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1</a:t>
            </a:r>
          </a:p>
        </p:txBody>
      </p:sp>
      <p:sp>
        <p:nvSpPr>
          <p:cNvPr id="849023" name="Rectangle 127"/>
          <p:cNvSpPr>
            <a:spLocks noChangeArrowheads="1"/>
          </p:cNvSpPr>
          <p:nvPr/>
        </p:nvSpPr>
        <p:spPr bwMode="auto">
          <a:xfrm>
            <a:off x="8318500" y="2184400"/>
            <a:ext cx="2508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</a:t>
            </a:r>
          </a:p>
        </p:txBody>
      </p:sp>
      <p:grpSp>
        <p:nvGrpSpPr>
          <p:cNvPr id="849024" name="Group 128"/>
          <p:cNvGrpSpPr>
            <a:grpSpLocks/>
          </p:cNvGrpSpPr>
          <p:nvPr/>
        </p:nvGrpSpPr>
        <p:grpSpPr bwMode="auto">
          <a:xfrm>
            <a:off x="7458075" y="431800"/>
            <a:ext cx="1533525" cy="787400"/>
            <a:chOff x="4602" y="176"/>
            <a:chExt cx="966" cy="496"/>
          </a:xfrm>
        </p:grpSpPr>
        <p:sp>
          <p:nvSpPr>
            <p:cNvPr id="849025" name="Rectangle 129"/>
            <p:cNvSpPr>
              <a:spLocks noChangeArrowheads="1"/>
            </p:cNvSpPr>
            <p:nvPr/>
          </p:nvSpPr>
          <p:spPr bwMode="auto">
            <a:xfrm>
              <a:off x="4602" y="176"/>
              <a:ext cx="9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int count;</a:t>
              </a:r>
            </a:p>
          </p:txBody>
        </p:sp>
        <p:sp>
          <p:nvSpPr>
            <p:cNvPr id="849026" name="Rectangle 130"/>
            <p:cNvSpPr>
              <a:spLocks noChangeArrowheads="1"/>
            </p:cNvSpPr>
            <p:nvPr/>
          </p:nvSpPr>
          <p:spPr bwMode="auto">
            <a:xfrm>
              <a:off x="4896" y="432"/>
              <a:ext cx="624" cy="240"/>
            </a:xfrm>
            <a:prstGeom prst="rect">
              <a:avLst/>
            </a:prstGeom>
            <a:solidFill>
              <a:srgbClr val="FFE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9027" name="Text Box 131"/>
          <p:cNvSpPr txBox="1">
            <a:spLocks noChangeArrowheads="1"/>
          </p:cNvSpPr>
          <p:nvPr/>
        </p:nvSpPr>
        <p:spPr bwMode="auto">
          <a:xfrm>
            <a:off x="8264525" y="8080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8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8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8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954" grpId="0" build="p" autoUpdateAnimBg="0"/>
      <p:bldP spid="848955" grpId="0" build="p" autoUpdateAnimBg="0"/>
      <p:bldP spid="848956" grpId="0" autoUpdateAnimBg="0"/>
      <p:bldP spid="848957" grpId="0" autoUpdateAnimBg="0"/>
      <p:bldP spid="848975" grpId="0" autoUpdateAnimBg="0"/>
      <p:bldP spid="84899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C470-D8C3-4C13-8AD3-8202033C33A7}" type="slidenum">
              <a:rPr lang="en-US"/>
              <a:pPr/>
              <a:t>31</a:t>
            </a:fld>
            <a:endParaRPr lang="en-US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 Heap</a:t>
            </a:r>
          </a:p>
        </p:txBody>
      </p:sp>
      <p:sp>
        <p:nvSpPr>
          <p:cNvPr id="830467" name="Text Box 3"/>
          <p:cNvSpPr txBox="1">
            <a:spLocks noChangeArrowheads="1"/>
          </p:cNvSpPr>
          <p:nvPr/>
        </p:nvSpPr>
        <p:spPr bwMode="auto">
          <a:xfrm>
            <a:off x="720725" y="1265238"/>
            <a:ext cx="8270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Ok, so now let’s see how to extract the biggest item from an array-based max-heap!</a:t>
            </a:r>
          </a:p>
        </p:txBody>
      </p:sp>
      <p:grpSp>
        <p:nvGrpSpPr>
          <p:cNvPr id="830469" name="Group 5"/>
          <p:cNvGrpSpPr>
            <a:grpSpLocks/>
          </p:cNvGrpSpPr>
          <p:nvPr/>
        </p:nvGrpSpPr>
        <p:grpSpPr bwMode="auto">
          <a:xfrm>
            <a:off x="533400" y="3276600"/>
            <a:ext cx="3046413" cy="2686050"/>
            <a:chOff x="3566" y="863"/>
            <a:chExt cx="1919" cy="1692"/>
          </a:xfrm>
        </p:grpSpPr>
        <p:grpSp>
          <p:nvGrpSpPr>
            <p:cNvPr id="830470" name="Group 6"/>
            <p:cNvGrpSpPr>
              <a:grpSpLocks/>
            </p:cNvGrpSpPr>
            <p:nvPr/>
          </p:nvGrpSpPr>
          <p:grpSpPr bwMode="auto">
            <a:xfrm>
              <a:off x="3877" y="863"/>
              <a:ext cx="1608" cy="1076"/>
              <a:chOff x="3922" y="2620"/>
              <a:chExt cx="1608" cy="1076"/>
            </a:xfrm>
          </p:grpSpPr>
          <p:grpSp>
            <p:nvGrpSpPr>
              <p:cNvPr id="830471" name="Group 7"/>
              <p:cNvGrpSpPr>
                <a:grpSpLocks/>
              </p:cNvGrpSpPr>
              <p:nvPr/>
            </p:nvGrpSpPr>
            <p:grpSpPr bwMode="auto">
              <a:xfrm>
                <a:off x="3922" y="2620"/>
                <a:ext cx="1125" cy="1076"/>
                <a:chOff x="3826" y="891"/>
                <a:chExt cx="1125" cy="1076"/>
              </a:xfrm>
            </p:grpSpPr>
            <p:grpSp>
              <p:nvGrpSpPr>
                <p:cNvPr id="830472" name="Group 8"/>
                <p:cNvGrpSpPr>
                  <a:grpSpLocks/>
                </p:cNvGrpSpPr>
                <p:nvPr/>
              </p:nvGrpSpPr>
              <p:grpSpPr bwMode="auto">
                <a:xfrm>
                  <a:off x="4253" y="891"/>
                  <a:ext cx="698" cy="477"/>
                  <a:chOff x="4032" y="1200"/>
                  <a:chExt cx="912" cy="502"/>
                </a:xfrm>
              </p:grpSpPr>
              <p:sp>
                <p:nvSpPr>
                  <p:cNvPr id="83047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200"/>
                    <a:ext cx="912" cy="480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47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488"/>
                    <a:ext cx="384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475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1488"/>
                    <a:ext cx="384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476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81" y="1437"/>
                    <a:ext cx="152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endParaRPr lang="en-US" sz="2000">
                      <a:solidFill>
                        <a:srgbClr val="FFFFCC"/>
                      </a:solidFill>
                    </a:endParaRPr>
                  </a:p>
                </p:txBody>
              </p:sp>
              <p:sp>
                <p:nvSpPr>
                  <p:cNvPr id="830477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69" y="1439"/>
                    <a:ext cx="151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endParaRPr lang="en-US" sz="2000">
                      <a:solidFill>
                        <a:srgbClr val="FFFFCC"/>
                      </a:solidFill>
                    </a:endParaRPr>
                  </a:p>
                </p:txBody>
              </p:sp>
              <p:sp>
                <p:nvSpPr>
                  <p:cNvPr id="830478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9" y="1212"/>
                    <a:ext cx="304" cy="3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/>
                      <a:t>7</a:t>
                    </a:r>
                  </a:p>
                </p:txBody>
              </p:sp>
            </p:grpSp>
            <p:grpSp>
              <p:nvGrpSpPr>
                <p:cNvPr id="830479" name="Group 15"/>
                <p:cNvGrpSpPr>
                  <a:grpSpLocks/>
                </p:cNvGrpSpPr>
                <p:nvPr/>
              </p:nvGrpSpPr>
              <p:grpSpPr bwMode="auto">
                <a:xfrm>
                  <a:off x="3826" y="1489"/>
                  <a:ext cx="734" cy="478"/>
                  <a:chOff x="4032" y="1200"/>
                  <a:chExt cx="959" cy="503"/>
                </a:xfrm>
              </p:grpSpPr>
              <p:sp>
                <p:nvSpPr>
                  <p:cNvPr id="830480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200"/>
                    <a:ext cx="912" cy="480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48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488"/>
                    <a:ext cx="384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48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1488"/>
                    <a:ext cx="384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48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07" y="1438"/>
                    <a:ext cx="484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  <p:sp>
                <p:nvSpPr>
                  <p:cNvPr id="83048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4" y="1440"/>
                    <a:ext cx="484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  <p:sp>
                <p:nvSpPr>
                  <p:cNvPr id="830485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9" y="1211"/>
                    <a:ext cx="305" cy="3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/>
                      <a:t>2</a:t>
                    </a:r>
                  </a:p>
                </p:txBody>
              </p:sp>
            </p:grpSp>
            <p:sp>
              <p:nvSpPr>
                <p:cNvPr id="830486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4208" y="1220"/>
                  <a:ext cx="119" cy="26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30487" name="Group 23"/>
              <p:cNvGrpSpPr>
                <a:grpSpLocks/>
              </p:cNvGrpSpPr>
              <p:nvPr/>
            </p:nvGrpSpPr>
            <p:grpSpPr bwMode="auto">
              <a:xfrm>
                <a:off x="4741" y="2902"/>
                <a:ext cx="789" cy="790"/>
                <a:chOff x="4645" y="1176"/>
                <a:chExt cx="789" cy="783"/>
              </a:xfrm>
            </p:grpSpPr>
            <p:grpSp>
              <p:nvGrpSpPr>
                <p:cNvPr id="830488" name="Group 24"/>
                <p:cNvGrpSpPr>
                  <a:grpSpLocks/>
                </p:cNvGrpSpPr>
                <p:nvPr/>
              </p:nvGrpSpPr>
              <p:grpSpPr bwMode="auto">
                <a:xfrm>
                  <a:off x="4699" y="1483"/>
                  <a:ext cx="735" cy="476"/>
                  <a:chOff x="4032" y="1200"/>
                  <a:chExt cx="960" cy="501"/>
                </a:xfrm>
              </p:grpSpPr>
              <p:sp>
                <p:nvSpPr>
                  <p:cNvPr id="830489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200"/>
                    <a:ext cx="912" cy="480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490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488"/>
                    <a:ext cx="384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49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1488"/>
                    <a:ext cx="384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49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08" y="1438"/>
                    <a:ext cx="484" cy="2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  <p:sp>
                <p:nvSpPr>
                  <p:cNvPr id="830493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1440"/>
                    <a:ext cx="485" cy="2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  <p:sp>
                <p:nvSpPr>
                  <p:cNvPr id="830494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9" y="1212"/>
                    <a:ext cx="304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/>
                      <a:t>5</a:t>
                    </a:r>
                  </a:p>
                </p:txBody>
              </p:sp>
            </p:grpSp>
            <p:sp>
              <p:nvSpPr>
                <p:cNvPr id="830495" name="Rectangle 31"/>
                <p:cNvSpPr>
                  <a:spLocks noChangeArrowheads="1"/>
                </p:cNvSpPr>
                <p:nvPr/>
              </p:nvSpPr>
              <p:spPr bwMode="auto">
                <a:xfrm>
                  <a:off x="4645" y="1176"/>
                  <a:ext cx="247" cy="120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496" name="Line 32"/>
                <p:cNvSpPr>
                  <a:spLocks noChangeShapeType="1"/>
                </p:cNvSpPr>
                <p:nvPr/>
              </p:nvSpPr>
              <p:spPr bwMode="auto">
                <a:xfrm>
                  <a:off x="4845" y="1254"/>
                  <a:ext cx="214" cy="23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30497" name="Group 33"/>
            <p:cNvGrpSpPr>
              <a:grpSpLocks/>
            </p:cNvGrpSpPr>
            <p:nvPr/>
          </p:nvGrpSpPr>
          <p:grpSpPr bwMode="auto">
            <a:xfrm>
              <a:off x="3566" y="1744"/>
              <a:ext cx="734" cy="811"/>
              <a:chOff x="3605" y="3501"/>
              <a:chExt cx="734" cy="811"/>
            </a:xfrm>
          </p:grpSpPr>
          <p:grpSp>
            <p:nvGrpSpPr>
              <p:cNvPr id="830498" name="Group 34"/>
              <p:cNvGrpSpPr>
                <a:grpSpLocks/>
              </p:cNvGrpSpPr>
              <p:nvPr/>
            </p:nvGrpSpPr>
            <p:grpSpPr bwMode="auto">
              <a:xfrm>
                <a:off x="3605" y="3834"/>
                <a:ext cx="734" cy="478"/>
                <a:chOff x="4032" y="1200"/>
                <a:chExt cx="959" cy="503"/>
              </a:xfrm>
            </p:grpSpPr>
            <p:sp>
              <p:nvSpPr>
                <p:cNvPr id="830499" name="Rectangle 35"/>
                <p:cNvSpPr>
                  <a:spLocks noChangeArrowheads="1"/>
                </p:cNvSpPr>
                <p:nvPr/>
              </p:nvSpPr>
              <p:spPr bwMode="auto">
                <a:xfrm>
                  <a:off x="4032" y="1200"/>
                  <a:ext cx="912" cy="480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500" name="Rectangle 36"/>
                <p:cNvSpPr>
                  <a:spLocks noChangeArrowheads="1"/>
                </p:cNvSpPr>
                <p:nvPr/>
              </p:nvSpPr>
              <p:spPr bwMode="auto">
                <a:xfrm>
                  <a:off x="4080" y="1488"/>
                  <a:ext cx="384" cy="144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501" name="Rectangle 37"/>
                <p:cNvSpPr>
                  <a:spLocks noChangeArrowheads="1"/>
                </p:cNvSpPr>
                <p:nvPr/>
              </p:nvSpPr>
              <p:spPr bwMode="auto">
                <a:xfrm>
                  <a:off x="4512" y="1488"/>
                  <a:ext cx="384" cy="144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502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507" y="1438"/>
                  <a:ext cx="484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FFFFCC"/>
                      </a:solidFill>
                    </a:rPr>
                    <a:t>null</a:t>
                  </a:r>
                </a:p>
              </p:txBody>
            </p:sp>
            <p:sp>
              <p:nvSpPr>
                <p:cNvPr id="83050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094" y="1440"/>
                  <a:ext cx="484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FFFFCC"/>
                      </a:solidFill>
                    </a:rPr>
                    <a:t>null</a:t>
                  </a:r>
                </a:p>
              </p:txBody>
            </p:sp>
            <p:sp>
              <p:nvSpPr>
                <p:cNvPr id="83050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369" y="1211"/>
                  <a:ext cx="264" cy="3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830505" name="Group 41"/>
              <p:cNvGrpSpPr>
                <a:grpSpLocks/>
              </p:cNvGrpSpPr>
              <p:nvPr/>
            </p:nvGrpSpPr>
            <p:grpSpPr bwMode="auto">
              <a:xfrm>
                <a:off x="3966" y="3501"/>
                <a:ext cx="277" cy="333"/>
                <a:chOff x="3966" y="3501"/>
                <a:chExt cx="277" cy="333"/>
              </a:xfrm>
            </p:grpSpPr>
            <p:sp>
              <p:nvSpPr>
                <p:cNvPr id="830506" name="Rectangle 42"/>
                <p:cNvSpPr>
                  <a:spLocks noChangeArrowheads="1"/>
                </p:cNvSpPr>
                <p:nvPr/>
              </p:nvSpPr>
              <p:spPr bwMode="auto">
                <a:xfrm>
                  <a:off x="3966" y="3501"/>
                  <a:ext cx="277" cy="128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507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987" y="3565"/>
                  <a:ext cx="119" cy="26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30508" name="Group 44"/>
            <p:cNvGrpSpPr>
              <a:grpSpLocks/>
            </p:cNvGrpSpPr>
            <p:nvPr/>
          </p:nvGrpSpPr>
          <p:grpSpPr bwMode="auto">
            <a:xfrm>
              <a:off x="4285" y="1741"/>
              <a:ext cx="789" cy="811"/>
              <a:chOff x="4285" y="1741"/>
              <a:chExt cx="789" cy="811"/>
            </a:xfrm>
          </p:grpSpPr>
          <p:grpSp>
            <p:nvGrpSpPr>
              <p:cNvPr id="830509" name="Group 45"/>
              <p:cNvGrpSpPr>
                <a:grpSpLocks/>
              </p:cNvGrpSpPr>
              <p:nvPr/>
            </p:nvGrpSpPr>
            <p:grpSpPr bwMode="auto">
              <a:xfrm>
                <a:off x="4339" y="2072"/>
                <a:ext cx="735" cy="480"/>
                <a:chOff x="4032" y="1200"/>
                <a:chExt cx="960" cy="501"/>
              </a:xfrm>
            </p:grpSpPr>
            <p:sp>
              <p:nvSpPr>
                <p:cNvPr id="830510" name="Rectangle 46"/>
                <p:cNvSpPr>
                  <a:spLocks noChangeArrowheads="1"/>
                </p:cNvSpPr>
                <p:nvPr/>
              </p:nvSpPr>
              <p:spPr bwMode="auto">
                <a:xfrm>
                  <a:off x="4032" y="1200"/>
                  <a:ext cx="912" cy="480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511" name="Rectangle 47"/>
                <p:cNvSpPr>
                  <a:spLocks noChangeArrowheads="1"/>
                </p:cNvSpPr>
                <p:nvPr/>
              </p:nvSpPr>
              <p:spPr bwMode="auto">
                <a:xfrm>
                  <a:off x="4080" y="1488"/>
                  <a:ext cx="384" cy="144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512" name="Rectangle 48"/>
                <p:cNvSpPr>
                  <a:spLocks noChangeArrowheads="1"/>
                </p:cNvSpPr>
                <p:nvPr/>
              </p:nvSpPr>
              <p:spPr bwMode="auto">
                <a:xfrm>
                  <a:off x="4512" y="1488"/>
                  <a:ext cx="384" cy="144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513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508" y="1438"/>
                  <a:ext cx="484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FFFFCC"/>
                      </a:solidFill>
                    </a:rPr>
                    <a:t>null</a:t>
                  </a:r>
                </a:p>
              </p:txBody>
            </p:sp>
            <p:sp>
              <p:nvSpPr>
                <p:cNvPr id="83051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093" y="1440"/>
                  <a:ext cx="485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FFFFCC"/>
                      </a:solidFill>
                    </a:rPr>
                    <a:t>null</a:t>
                  </a:r>
                </a:p>
              </p:txBody>
            </p:sp>
            <p:sp>
              <p:nvSpPr>
                <p:cNvPr id="830515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69" y="1212"/>
                  <a:ext cx="304" cy="30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rgbClr val="FF3300"/>
                      </a:solidFill>
                    </a:rPr>
                    <a:t>9</a:t>
                  </a:r>
                </a:p>
              </p:txBody>
            </p:sp>
          </p:grpSp>
          <p:sp>
            <p:nvSpPr>
              <p:cNvPr id="830516" name="Rectangle 52"/>
              <p:cNvSpPr>
                <a:spLocks noChangeArrowheads="1"/>
              </p:cNvSpPr>
              <p:nvPr/>
            </p:nvSpPr>
            <p:spPr bwMode="auto">
              <a:xfrm>
                <a:off x="4285" y="1741"/>
                <a:ext cx="247" cy="12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517" name="Line 53"/>
              <p:cNvSpPr>
                <a:spLocks noChangeShapeType="1"/>
              </p:cNvSpPr>
              <p:nvPr/>
            </p:nvSpPr>
            <p:spPr bwMode="auto">
              <a:xfrm>
                <a:off x="4420" y="1796"/>
                <a:ext cx="162" cy="2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30518" name="Group 54"/>
            <p:cNvGrpSpPr>
              <a:grpSpLocks/>
            </p:cNvGrpSpPr>
            <p:nvPr/>
          </p:nvGrpSpPr>
          <p:grpSpPr bwMode="auto">
            <a:xfrm>
              <a:off x="4137" y="1484"/>
              <a:ext cx="705" cy="826"/>
              <a:chOff x="4137" y="1484"/>
              <a:chExt cx="705" cy="826"/>
            </a:xfrm>
          </p:grpSpPr>
          <p:sp>
            <p:nvSpPr>
              <p:cNvPr id="830519" name="Rectangle 55"/>
              <p:cNvSpPr>
                <a:spLocks noChangeArrowheads="1"/>
              </p:cNvSpPr>
              <p:nvPr/>
            </p:nvSpPr>
            <p:spPr bwMode="auto">
              <a:xfrm>
                <a:off x="4602" y="2134"/>
                <a:ext cx="240" cy="17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830520" name="Rectangle 56"/>
              <p:cNvSpPr>
                <a:spLocks noChangeArrowheads="1"/>
              </p:cNvSpPr>
              <p:nvPr/>
            </p:nvSpPr>
            <p:spPr bwMode="auto">
              <a:xfrm>
                <a:off x="4137" y="1484"/>
                <a:ext cx="240" cy="20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>
                    <a:solidFill>
                      <a:srgbClr val="FF3300"/>
                    </a:solidFill>
                  </a:rPr>
                  <a:t>9</a:t>
                </a:r>
              </a:p>
            </p:txBody>
          </p:sp>
        </p:grpSp>
        <p:grpSp>
          <p:nvGrpSpPr>
            <p:cNvPr id="830521" name="Group 57"/>
            <p:cNvGrpSpPr>
              <a:grpSpLocks/>
            </p:cNvGrpSpPr>
            <p:nvPr/>
          </p:nvGrpSpPr>
          <p:grpSpPr bwMode="auto">
            <a:xfrm>
              <a:off x="4137" y="901"/>
              <a:ext cx="673" cy="774"/>
              <a:chOff x="4137" y="901"/>
              <a:chExt cx="673" cy="774"/>
            </a:xfrm>
          </p:grpSpPr>
          <p:sp>
            <p:nvSpPr>
              <p:cNvPr id="830522" name="Rectangle 58"/>
              <p:cNvSpPr>
                <a:spLocks noChangeArrowheads="1"/>
              </p:cNvSpPr>
              <p:nvPr/>
            </p:nvSpPr>
            <p:spPr bwMode="auto">
              <a:xfrm>
                <a:off x="4137" y="1499"/>
                <a:ext cx="240" cy="17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/>
                  <a:t>7</a:t>
                </a:r>
              </a:p>
            </p:txBody>
          </p:sp>
          <p:sp>
            <p:nvSpPr>
              <p:cNvPr id="830523" name="Rectangle 59"/>
              <p:cNvSpPr>
                <a:spLocks noChangeArrowheads="1"/>
              </p:cNvSpPr>
              <p:nvPr/>
            </p:nvSpPr>
            <p:spPr bwMode="auto">
              <a:xfrm>
                <a:off x="4570" y="901"/>
                <a:ext cx="240" cy="20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>
                    <a:solidFill>
                      <a:srgbClr val="FF3300"/>
                    </a:solidFill>
                  </a:rPr>
                  <a:t>9</a:t>
                </a:r>
              </a:p>
            </p:txBody>
          </p:sp>
        </p:grpSp>
      </p:grpSp>
      <p:grpSp>
        <p:nvGrpSpPr>
          <p:cNvPr id="830524" name="Group 60"/>
          <p:cNvGrpSpPr>
            <a:grpSpLocks/>
          </p:cNvGrpSpPr>
          <p:nvPr/>
        </p:nvGrpSpPr>
        <p:grpSpPr bwMode="auto">
          <a:xfrm>
            <a:off x="6626225" y="3048000"/>
            <a:ext cx="1966913" cy="3130550"/>
            <a:chOff x="4174" y="1738"/>
            <a:chExt cx="1239" cy="1972"/>
          </a:xfrm>
        </p:grpSpPr>
        <p:sp>
          <p:nvSpPr>
            <p:cNvPr id="830525" name="Rectangle 61"/>
            <p:cNvSpPr>
              <a:spLocks noChangeArrowheads="1"/>
            </p:cNvSpPr>
            <p:nvPr/>
          </p:nvSpPr>
          <p:spPr bwMode="auto">
            <a:xfrm>
              <a:off x="4368" y="2016"/>
              <a:ext cx="912" cy="28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26" name="Rectangle 62"/>
            <p:cNvSpPr>
              <a:spLocks noChangeArrowheads="1"/>
            </p:cNvSpPr>
            <p:nvPr/>
          </p:nvSpPr>
          <p:spPr bwMode="auto">
            <a:xfrm>
              <a:off x="4368" y="2304"/>
              <a:ext cx="912" cy="28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27" name="Rectangle 63"/>
            <p:cNvSpPr>
              <a:spLocks noChangeArrowheads="1"/>
            </p:cNvSpPr>
            <p:nvPr/>
          </p:nvSpPr>
          <p:spPr bwMode="auto">
            <a:xfrm>
              <a:off x="4368" y="2592"/>
              <a:ext cx="912" cy="28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28" name="Rectangle 64"/>
            <p:cNvSpPr>
              <a:spLocks noChangeArrowheads="1"/>
            </p:cNvSpPr>
            <p:nvPr/>
          </p:nvSpPr>
          <p:spPr bwMode="auto">
            <a:xfrm>
              <a:off x="4368" y="2880"/>
              <a:ext cx="912" cy="28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29" name="Rectangle 65"/>
            <p:cNvSpPr>
              <a:spLocks noChangeArrowheads="1"/>
            </p:cNvSpPr>
            <p:nvPr/>
          </p:nvSpPr>
          <p:spPr bwMode="auto">
            <a:xfrm>
              <a:off x="4368" y="3168"/>
              <a:ext cx="912" cy="28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30" name="Text Box 66"/>
            <p:cNvSpPr txBox="1">
              <a:spLocks noChangeArrowheads="1"/>
            </p:cNvSpPr>
            <p:nvPr/>
          </p:nvSpPr>
          <p:spPr bwMode="auto">
            <a:xfrm>
              <a:off x="4690" y="3422"/>
              <a:ext cx="2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…</a:t>
              </a:r>
            </a:p>
          </p:txBody>
        </p:sp>
        <p:sp>
          <p:nvSpPr>
            <p:cNvPr id="830531" name="Text Box 67"/>
            <p:cNvSpPr txBox="1">
              <a:spLocks noChangeArrowheads="1"/>
            </p:cNvSpPr>
            <p:nvPr/>
          </p:nvSpPr>
          <p:spPr bwMode="auto">
            <a:xfrm>
              <a:off x="4174" y="1738"/>
              <a:ext cx="1239" cy="1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int heap[10];</a:t>
              </a:r>
            </a:p>
            <a:p>
              <a:pPr algn="l"/>
              <a:r>
                <a:rPr lang="en-US"/>
                <a:t>0</a:t>
              </a:r>
            </a:p>
            <a:p>
              <a:pPr algn="l"/>
              <a:endParaRPr lang="en-US" sz="1000"/>
            </a:p>
            <a:p>
              <a:pPr algn="l"/>
              <a:r>
                <a:rPr lang="en-US"/>
                <a:t>1</a:t>
              </a:r>
            </a:p>
            <a:p>
              <a:pPr algn="l"/>
              <a:endParaRPr lang="en-US" sz="800"/>
            </a:p>
            <a:p>
              <a:pPr algn="l"/>
              <a:r>
                <a:rPr lang="en-US"/>
                <a:t>2</a:t>
              </a:r>
            </a:p>
            <a:p>
              <a:pPr algn="l"/>
              <a:endParaRPr lang="en-US" sz="800"/>
            </a:p>
            <a:p>
              <a:pPr algn="l"/>
              <a:r>
                <a:rPr lang="en-US"/>
                <a:t>3</a:t>
              </a:r>
            </a:p>
            <a:p>
              <a:pPr algn="l"/>
              <a:endParaRPr lang="en-US" sz="800"/>
            </a:p>
            <a:p>
              <a:pPr algn="l"/>
              <a:r>
                <a:rPr lang="en-US"/>
                <a:t>4</a:t>
              </a:r>
            </a:p>
          </p:txBody>
        </p:sp>
      </p:grpSp>
      <p:grpSp>
        <p:nvGrpSpPr>
          <p:cNvPr id="830532" name="Group 68"/>
          <p:cNvGrpSpPr>
            <a:grpSpLocks/>
          </p:cNvGrpSpPr>
          <p:nvPr/>
        </p:nvGrpSpPr>
        <p:grpSpPr bwMode="auto">
          <a:xfrm>
            <a:off x="7456488" y="3503613"/>
            <a:ext cx="411162" cy="2271712"/>
            <a:chOff x="4697" y="2025"/>
            <a:chExt cx="259" cy="1431"/>
          </a:xfrm>
        </p:grpSpPr>
        <p:sp>
          <p:nvSpPr>
            <p:cNvPr id="830533" name="Text Box 69"/>
            <p:cNvSpPr txBox="1">
              <a:spLocks noChangeArrowheads="1"/>
            </p:cNvSpPr>
            <p:nvPr/>
          </p:nvSpPr>
          <p:spPr bwMode="auto">
            <a:xfrm>
              <a:off x="4723" y="2025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3300"/>
                  </a:solidFill>
                </a:rPr>
                <a:t>9</a:t>
              </a:r>
            </a:p>
          </p:txBody>
        </p:sp>
        <p:sp>
          <p:nvSpPr>
            <p:cNvPr id="830534" name="Text Box 70"/>
            <p:cNvSpPr txBox="1">
              <a:spLocks noChangeArrowheads="1"/>
            </p:cNvSpPr>
            <p:nvPr/>
          </p:nvSpPr>
          <p:spPr bwMode="auto">
            <a:xfrm>
              <a:off x="4701" y="230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7</a:t>
              </a:r>
            </a:p>
          </p:txBody>
        </p:sp>
        <p:sp>
          <p:nvSpPr>
            <p:cNvPr id="830535" name="Text Box 71"/>
            <p:cNvSpPr txBox="1">
              <a:spLocks noChangeArrowheads="1"/>
            </p:cNvSpPr>
            <p:nvPr/>
          </p:nvSpPr>
          <p:spPr bwMode="auto">
            <a:xfrm>
              <a:off x="4697" y="259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5</a:t>
              </a:r>
            </a:p>
          </p:txBody>
        </p:sp>
        <p:sp>
          <p:nvSpPr>
            <p:cNvPr id="830536" name="Text Box 72"/>
            <p:cNvSpPr txBox="1">
              <a:spLocks noChangeArrowheads="1"/>
            </p:cNvSpPr>
            <p:nvPr/>
          </p:nvSpPr>
          <p:spPr bwMode="auto">
            <a:xfrm>
              <a:off x="4711" y="2901"/>
              <a:ext cx="2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1</a:t>
              </a:r>
            </a:p>
          </p:txBody>
        </p:sp>
        <p:sp>
          <p:nvSpPr>
            <p:cNvPr id="830537" name="Text Box 73"/>
            <p:cNvSpPr txBox="1">
              <a:spLocks noChangeArrowheads="1"/>
            </p:cNvSpPr>
            <p:nvPr/>
          </p:nvSpPr>
          <p:spPr bwMode="auto">
            <a:xfrm>
              <a:off x="4707" y="316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2</a:t>
              </a:r>
            </a:p>
          </p:txBody>
        </p:sp>
      </p:grpSp>
      <p:sp>
        <p:nvSpPr>
          <p:cNvPr id="830538" name="Line 74"/>
          <p:cNvSpPr>
            <a:spLocks noChangeShapeType="1"/>
          </p:cNvSpPr>
          <p:nvPr/>
        </p:nvSpPr>
        <p:spPr bwMode="auto">
          <a:xfrm flipV="1">
            <a:off x="7777163" y="2971800"/>
            <a:ext cx="909637" cy="6905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0539" name="Text Box 75"/>
          <p:cNvSpPr txBox="1">
            <a:spLocks noChangeArrowheads="1"/>
          </p:cNvSpPr>
          <p:nvPr/>
        </p:nvSpPr>
        <p:spPr bwMode="auto">
          <a:xfrm>
            <a:off x="8747125" y="25606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grpSp>
        <p:nvGrpSpPr>
          <p:cNvPr id="830540" name="Group 76"/>
          <p:cNvGrpSpPr>
            <a:grpSpLocks/>
          </p:cNvGrpSpPr>
          <p:nvPr/>
        </p:nvGrpSpPr>
        <p:grpSpPr bwMode="auto">
          <a:xfrm>
            <a:off x="2033588" y="3270250"/>
            <a:ext cx="5891212" cy="715963"/>
            <a:chOff x="1281" y="2060"/>
            <a:chExt cx="3711" cy="451"/>
          </a:xfrm>
        </p:grpSpPr>
        <p:grpSp>
          <p:nvGrpSpPr>
            <p:cNvPr id="830541" name="Group 77"/>
            <p:cNvGrpSpPr>
              <a:grpSpLocks/>
            </p:cNvGrpSpPr>
            <p:nvPr/>
          </p:nvGrpSpPr>
          <p:grpSpPr bwMode="auto">
            <a:xfrm>
              <a:off x="4704" y="2223"/>
              <a:ext cx="288" cy="288"/>
              <a:chOff x="4704" y="2223"/>
              <a:chExt cx="288" cy="288"/>
            </a:xfrm>
          </p:grpSpPr>
          <p:sp>
            <p:nvSpPr>
              <p:cNvPr id="830542" name="Rectangle 78"/>
              <p:cNvSpPr>
                <a:spLocks noChangeArrowheads="1"/>
              </p:cNvSpPr>
              <p:nvPr/>
            </p:nvSpPr>
            <p:spPr bwMode="auto">
              <a:xfrm>
                <a:off x="4704" y="225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543" name="Text Box 79"/>
              <p:cNvSpPr txBox="1">
                <a:spLocks noChangeArrowheads="1"/>
              </p:cNvSpPr>
              <p:nvPr/>
            </p:nvSpPr>
            <p:spPr bwMode="auto">
              <a:xfrm>
                <a:off x="4709" y="2223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</p:grpSp>
        <p:grpSp>
          <p:nvGrpSpPr>
            <p:cNvPr id="830544" name="Group 80"/>
            <p:cNvGrpSpPr>
              <a:grpSpLocks/>
            </p:cNvGrpSpPr>
            <p:nvPr/>
          </p:nvGrpSpPr>
          <p:grpSpPr bwMode="auto">
            <a:xfrm>
              <a:off x="1281" y="2060"/>
              <a:ext cx="275" cy="288"/>
              <a:chOff x="1281" y="2060"/>
              <a:chExt cx="275" cy="288"/>
            </a:xfrm>
          </p:grpSpPr>
          <p:sp>
            <p:nvSpPr>
              <p:cNvPr id="830545" name="Rectangle 81"/>
              <p:cNvSpPr>
                <a:spLocks noChangeArrowheads="1"/>
              </p:cNvSpPr>
              <p:nvPr/>
            </p:nvSpPr>
            <p:spPr bwMode="auto">
              <a:xfrm>
                <a:off x="1317" y="2095"/>
                <a:ext cx="239" cy="224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546" name="Text Box 82"/>
              <p:cNvSpPr txBox="1">
                <a:spLocks noChangeArrowheads="1"/>
              </p:cNvSpPr>
              <p:nvPr/>
            </p:nvSpPr>
            <p:spPr bwMode="auto">
              <a:xfrm>
                <a:off x="1281" y="2060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830547" name="Group 83"/>
          <p:cNvGrpSpPr>
            <a:grpSpLocks/>
          </p:cNvGrpSpPr>
          <p:nvPr/>
        </p:nvGrpSpPr>
        <p:grpSpPr bwMode="auto">
          <a:xfrm>
            <a:off x="2514600" y="3429000"/>
            <a:ext cx="5353050" cy="2117725"/>
            <a:chOff x="1584" y="2160"/>
            <a:chExt cx="3372" cy="1334"/>
          </a:xfrm>
        </p:grpSpPr>
        <p:cxnSp>
          <p:nvCxnSpPr>
            <p:cNvPr id="830548" name="AutoShape 84"/>
            <p:cNvCxnSpPr>
              <a:cxnSpLocks noChangeShapeType="1"/>
              <a:stCxn id="830537" idx="3"/>
              <a:endCxn id="830533" idx="3"/>
            </p:cNvCxnSpPr>
            <p:nvPr/>
          </p:nvCxnSpPr>
          <p:spPr bwMode="auto">
            <a:xfrm flipV="1">
              <a:off x="4940" y="2351"/>
              <a:ext cx="16" cy="1143"/>
            </a:xfrm>
            <a:prstGeom prst="curvedConnector3">
              <a:avLst>
                <a:gd name="adj1" fmla="val 1000000"/>
              </a:avLst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30549" name="Freeform 85"/>
            <p:cNvSpPr>
              <a:spLocks/>
            </p:cNvSpPr>
            <p:nvPr/>
          </p:nvSpPr>
          <p:spPr bwMode="auto">
            <a:xfrm>
              <a:off x="1584" y="2160"/>
              <a:ext cx="1000" cy="1248"/>
            </a:xfrm>
            <a:custGeom>
              <a:avLst/>
              <a:gdLst>
                <a:gd name="T0" fmla="*/ 0 w 1000"/>
                <a:gd name="T1" fmla="*/ 1248 h 1248"/>
                <a:gd name="T2" fmla="*/ 768 w 1000"/>
                <a:gd name="T3" fmla="*/ 1104 h 1248"/>
                <a:gd name="T4" fmla="*/ 960 w 1000"/>
                <a:gd name="T5" fmla="*/ 624 h 1248"/>
                <a:gd name="T6" fmla="*/ 528 w 1000"/>
                <a:gd name="T7" fmla="*/ 144 h 1248"/>
                <a:gd name="T8" fmla="*/ 0 w 1000"/>
                <a:gd name="T9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0" h="1248">
                  <a:moveTo>
                    <a:pt x="0" y="1248"/>
                  </a:moveTo>
                  <a:cubicBezTo>
                    <a:pt x="304" y="1228"/>
                    <a:pt x="608" y="1208"/>
                    <a:pt x="768" y="1104"/>
                  </a:cubicBezTo>
                  <a:cubicBezTo>
                    <a:pt x="928" y="1000"/>
                    <a:pt x="1000" y="784"/>
                    <a:pt x="960" y="624"/>
                  </a:cubicBezTo>
                  <a:cubicBezTo>
                    <a:pt x="920" y="464"/>
                    <a:pt x="688" y="248"/>
                    <a:pt x="528" y="144"/>
                  </a:cubicBezTo>
                  <a:cubicBezTo>
                    <a:pt x="368" y="40"/>
                    <a:pt x="184" y="20"/>
                    <a:pt x="0" y="0"/>
                  </a:cubicBez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30550" name="Group 86"/>
          <p:cNvGrpSpPr>
            <a:grpSpLocks/>
          </p:cNvGrpSpPr>
          <p:nvPr/>
        </p:nvGrpSpPr>
        <p:grpSpPr bwMode="auto">
          <a:xfrm>
            <a:off x="1589088" y="4572000"/>
            <a:ext cx="6259512" cy="1525588"/>
            <a:chOff x="1001" y="2880"/>
            <a:chExt cx="3943" cy="961"/>
          </a:xfrm>
        </p:grpSpPr>
        <p:sp>
          <p:nvSpPr>
            <p:cNvPr id="830551" name="Rectangle 87"/>
            <p:cNvSpPr>
              <a:spLocks noChangeArrowheads="1"/>
            </p:cNvSpPr>
            <p:nvPr/>
          </p:nvSpPr>
          <p:spPr bwMode="auto">
            <a:xfrm>
              <a:off x="4704" y="3393"/>
              <a:ext cx="240" cy="20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0552" name="Group 88"/>
            <p:cNvGrpSpPr>
              <a:grpSpLocks/>
            </p:cNvGrpSpPr>
            <p:nvPr/>
          </p:nvGrpSpPr>
          <p:grpSpPr bwMode="auto">
            <a:xfrm>
              <a:off x="1001" y="2880"/>
              <a:ext cx="910" cy="961"/>
              <a:chOff x="4207" y="1535"/>
              <a:chExt cx="910" cy="961"/>
            </a:xfrm>
          </p:grpSpPr>
          <p:grpSp>
            <p:nvGrpSpPr>
              <p:cNvPr id="830553" name="Group 89"/>
              <p:cNvGrpSpPr>
                <a:grpSpLocks/>
              </p:cNvGrpSpPr>
              <p:nvPr/>
            </p:nvGrpSpPr>
            <p:grpSpPr bwMode="auto">
              <a:xfrm>
                <a:off x="4224" y="1587"/>
                <a:ext cx="893" cy="909"/>
                <a:chOff x="4223" y="1584"/>
                <a:chExt cx="893" cy="924"/>
              </a:xfrm>
            </p:grpSpPr>
            <p:sp>
              <p:nvSpPr>
                <p:cNvPr id="830554" name="Rectangle 90"/>
                <p:cNvSpPr>
                  <a:spLocks noChangeArrowheads="1"/>
                </p:cNvSpPr>
                <p:nvPr/>
              </p:nvSpPr>
              <p:spPr bwMode="auto">
                <a:xfrm>
                  <a:off x="4300" y="1790"/>
                  <a:ext cx="816" cy="71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555" name="Rectangle 91"/>
                <p:cNvSpPr>
                  <a:spLocks noChangeArrowheads="1"/>
                </p:cNvSpPr>
                <p:nvPr/>
              </p:nvSpPr>
              <p:spPr bwMode="auto">
                <a:xfrm flipV="1">
                  <a:off x="4349" y="1723"/>
                  <a:ext cx="192" cy="47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556" name="Rectangle 92"/>
                <p:cNvSpPr>
                  <a:spLocks noChangeArrowheads="1"/>
                </p:cNvSpPr>
                <p:nvPr/>
              </p:nvSpPr>
              <p:spPr bwMode="auto">
                <a:xfrm>
                  <a:off x="4223" y="1584"/>
                  <a:ext cx="309" cy="151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30557" name="Rectangle 93"/>
              <p:cNvSpPr>
                <a:spLocks noChangeArrowheads="1"/>
              </p:cNvSpPr>
              <p:nvPr/>
            </p:nvSpPr>
            <p:spPr bwMode="auto">
              <a:xfrm>
                <a:off x="4207" y="1535"/>
                <a:ext cx="3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830558" name="Group 94"/>
          <p:cNvGrpSpPr>
            <a:grpSpLocks/>
          </p:cNvGrpSpPr>
          <p:nvPr/>
        </p:nvGrpSpPr>
        <p:grpSpPr bwMode="auto">
          <a:xfrm>
            <a:off x="1436688" y="3298825"/>
            <a:ext cx="6411912" cy="1293813"/>
            <a:chOff x="905" y="2078"/>
            <a:chExt cx="4039" cy="815"/>
          </a:xfrm>
        </p:grpSpPr>
        <p:grpSp>
          <p:nvGrpSpPr>
            <p:cNvPr id="830559" name="Group 95"/>
            <p:cNvGrpSpPr>
              <a:grpSpLocks/>
            </p:cNvGrpSpPr>
            <p:nvPr/>
          </p:nvGrpSpPr>
          <p:grpSpPr bwMode="auto">
            <a:xfrm>
              <a:off x="4697" y="2215"/>
              <a:ext cx="247" cy="521"/>
              <a:chOff x="4697" y="2222"/>
              <a:chExt cx="247" cy="521"/>
            </a:xfrm>
          </p:grpSpPr>
          <p:sp>
            <p:nvSpPr>
              <p:cNvPr id="830560" name="Oval 96"/>
              <p:cNvSpPr>
                <a:spLocks noChangeArrowheads="1"/>
              </p:cNvSpPr>
              <p:nvPr/>
            </p:nvSpPr>
            <p:spPr bwMode="auto">
              <a:xfrm>
                <a:off x="4697" y="2222"/>
                <a:ext cx="240" cy="24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561" name="Oval 97"/>
              <p:cNvSpPr>
                <a:spLocks noChangeArrowheads="1"/>
              </p:cNvSpPr>
              <p:nvPr/>
            </p:nvSpPr>
            <p:spPr bwMode="auto">
              <a:xfrm>
                <a:off x="4704" y="2503"/>
                <a:ext cx="240" cy="24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0562" name="Oval 98"/>
            <p:cNvSpPr>
              <a:spLocks noChangeArrowheads="1"/>
            </p:cNvSpPr>
            <p:nvPr/>
          </p:nvSpPr>
          <p:spPr bwMode="auto">
            <a:xfrm>
              <a:off x="1282" y="2078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63" name="Oval 99"/>
            <p:cNvSpPr>
              <a:spLocks noChangeArrowheads="1"/>
            </p:cNvSpPr>
            <p:nvPr/>
          </p:nvSpPr>
          <p:spPr bwMode="auto">
            <a:xfrm>
              <a:off x="905" y="2653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30564" name="Group 100"/>
          <p:cNvGrpSpPr>
            <a:grpSpLocks/>
          </p:cNvGrpSpPr>
          <p:nvPr/>
        </p:nvGrpSpPr>
        <p:grpSpPr bwMode="auto">
          <a:xfrm>
            <a:off x="2035175" y="3298825"/>
            <a:ext cx="5813425" cy="1512888"/>
            <a:chOff x="1282" y="2078"/>
            <a:chExt cx="3662" cy="953"/>
          </a:xfrm>
        </p:grpSpPr>
        <p:grpSp>
          <p:nvGrpSpPr>
            <p:cNvPr id="830565" name="Group 101"/>
            <p:cNvGrpSpPr>
              <a:grpSpLocks/>
            </p:cNvGrpSpPr>
            <p:nvPr/>
          </p:nvGrpSpPr>
          <p:grpSpPr bwMode="auto">
            <a:xfrm>
              <a:off x="4697" y="2229"/>
              <a:ext cx="247" cy="802"/>
              <a:chOff x="4697" y="2229"/>
              <a:chExt cx="247" cy="802"/>
            </a:xfrm>
          </p:grpSpPr>
          <p:sp>
            <p:nvSpPr>
              <p:cNvPr id="830566" name="Oval 102"/>
              <p:cNvSpPr>
                <a:spLocks noChangeArrowheads="1"/>
              </p:cNvSpPr>
              <p:nvPr/>
            </p:nvSpPr>
            <p:spPr bwMode="auto">
              <a:xfrm>
                <a:off x="4697" y="2229"/>
                <a:ext cx="240" cy="24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567" name="Oval 103"/>
              <p:cNvSpPr>
                <a:spLocks noChangeArrowheads="1"/>
              </p:cNvSpPr>
              <p:nvPr/>
            </p:nvSpPr>
            <p:spPr bwMode="auto">
              <a:xfrm>
                <a:off x="4704" y="2791"/>
                <a:ext cx="240" cy="24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0568" name="Oval 104"/>
            <p:cNvSpPr>
              <a:spLocks noChangeArrowheads="1"/>
            </p:cNvSpPr>
            <p:nvPr/>
          </p:nvSpPr>
          <p:spPr bwMode="auto">
            <a:xfrm>
              <a:off x="1282" y="2078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69" name="Oval 105"/>
            <p:cNvSpPr>
              <a:spLocks noChangeArrowheads="1"/>
            </p:cNvSpPr>
            <p:nvPr/>
          </p:nvSpPr>
          <p:spPr bwMode="auto">
            <a:xfrm>
              <a:off x="1776" y="2675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30570" name="Group 106"/>
          <p:cNvGrpSpPr>
            <a:grpSpLocks/>
          </p:cNvGrpSpPr>
          <p:nvPr/>
        </p:nvGrpSpPr>
        <p:grpSpPr bwMode="auto">
          <a:xfrm>
            <a:off x="1333500" y="3505200"/>
            <a:ext cx="6591300" cy="838200"/>
            <a:chOff x="840" y="2208"/>
            <a:chExt cx="4152" cy="528"/>
          </a:xfrm>
        </p:grpSpPr>
        <p:cxnSp>
          <p:nvCxnSpPr>
            <p:cNvPr id="830571" name="AutoShape 107"/>
            <p:cNvCxnSpPr>
              <a:cxnSpLocks noChangeShapeType="1"/>
              <a:stCxn id="830542" idx="3"/>
              <a:endCxn id="830561" idx="6"/>
            </p:cNvCxnSpPr>
            <p:nvPr/>
          </p:nvCxnSpPr>
          <p:spPr bwMode="auto">
            <a:xfrm flipH="1">
              <a:off x="4956" y="2352"/>
              <a:ext cx="36" cy="264"/>
            </a:xfrm>
            <a:prstGeom prst="curvedConnector3">
              <a:avLst>
                <a:gd name="adj1" fmla="val -400000"/>
              </a:avLst>
            </a:prstGeom>
            <a:noFill/>
            <a:ln w="412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30572" name="Freeform 108"/>
            <p:cNvSpPr>
              <a:spLocks/>
            </p:cNvSpPr>
            <p:nvPr/>
          </p:nvSpPr>
          <p:spPr bwMode="auto">
            <a:xfrm>
              <a:off x="840" y="2208"/>
              <a:ext cx="456" cy="528"/>
            </a:xfrm>
            <a:custGeom>
              <a:avLst/>
              <a:gdLst>
                <a:gd name="T0" fmla="*/ 72 w 456"/>
                <a:gd name="T1" fmla="*/ 528 h 528"/>
                <a:gd name="T2" fmla="*/ 24 w 456"/>
                <a:gd name="T3" fmla="*/ 288 h 528"/>
                <a:gd name="T4" fmla="*/ 72 w 456"/>
                <a:gd name="T5" fmla="*/ 96 h 528"/>
                <a:gd name="T6" fmla="*/ 456 w 456"/>
                <a:gd name="T7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6" h="528">
                  <a:moveTo>
                    <a:pt x="72" y="528"/>
                  </a:moveTo>
                  <a:cubicBezTo>
                    <a:pt x="48" y="444"/>
                    <a:pt x="24" y="360"/>
                    <a:pt x="24" y="288"/>
                  </a:cubicBezTo>
                  <a:cubicBezTo>
                    <a:pt x="24" y="216"/>
                    <a:pt x="0" y="144"/>
                    <a:pt x="72" y="96"/>
                  </a:cubicBezTo>
                  <a:cubicBezTo>
                    <a:pt x="144" y="48"/>
                    <a:pt x="384" y="16"/>
                    <a:pt x="456" y="0"/>
                  </a:cubicBez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30573" name="Group 109"/>
          <p:cNvGrpSpPr>
            <a:grpSpLocks/>
          </p:cNvGrpSpPr>
          <p:nvPr/>
        </p:nvGrpSpPr>
        <p:grpSpPr bwMode="auto">
          <a:xfrm>
            <a:off x="1447800" y="3263900"/>
            <a:ext cx="6421438" cy="1406525"/>
            <a:chOff x="912" y="2056"/>
            <a:chExt cx="4045" cy="886"/>
          </a:xfrm>
        </p:grpSpPr>
        <p:grpSp>
          <p:nvGrpSpPr>
            <p:cNvPr id="830574" name="Group 110"/>
            <p:cNvGrpSpPr>
              <a:grpSpLocks/>
            </p:cNvGrpSpPr>
            <p:nvPr/>
          </p:nvGrpSpPr>
          <p:grpSpPr bwMode="auto">
            <a:xfrm>
              <a:off x="4704" y="2214"/>
              <a:ext cx="253" cy="563"/>
              <a:chOff x="4704" y="2214"/>
              <a:chExt cx="253" cy="563"/>
            </a:xfrm>
          </p:grpSpPr>
          <p:grpSp>
            <p:nvGrpSpPr>
              <p:cNvPr id="830575" name="Group 111"/>
              <p:cNvGrpSpPr>
                <a:grpSpLocks/>
              </p:cNvGrpSpPr>
              <p:nvPr/>
            </p:nvGrpSpPr>
            <p:grpSpPr bwMode="auto">
              <a:xfrm>
                <a:off x="4724" y="2214"/>
                <a:ext cx="233" cy="288"/>
                <a:chOff x="4724" y="2214"/>
                <a:chExt cx="233" cy="288"/>
              </a:xfrm>
            </p:grpSpPr>
            <p:sp>
              <p:nvSpPr>
                <p:cNvPr id="830576" name="Rectangle 112"/>
                <p:cNvSpPr>
                  <a:spLocks noChangeArrowheads="1"/>
                </p:cNvSpPr>
                <p:nvPr/>
              </p:nvSpPr>
              <p:spPr bwMode="auto">
                <a:xfrm>
                  <a:off x="4745" y="2246"/>
                  <a:ext cx="192" cy="209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577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4724" y="2214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7</a:t>
                  </a:r>
                </a:p>
              </p:txBody>
            </p:sp>
          </p:grpSp>
          <p:grpSp>
            <p:nvGrpSpPr>
              <p:cNvPr id="830578" name="Group 114"/>
              <p:cNvGrpSpPr>
                <a:grpSpLocks/>
              </p:cNvGrpSpPr>
              <p:nvPr/>
            </p:nvGrpSpPr>
            <p:grpSpPr bwMode="auto">
              <a:xfrm>
                <a:off x="4704" y="2489"/>
                <a:ext cx="233" cy="288"/>
                <a:chOff x="4724" y="2214"/>
                <a:chExt cx="233" cy="288"/>
              </a:xfrm>
            </p:grpSpPr>
            <p:sp>
              <p:nvSpPr>
                <p:cNvPr id="830579" name="Rectangle 115"/>
                <p:cNvSpPr>
                  <a:spLocks noChangeArrowheads="1"/>
                </p:cNvSpPr>
                <p:nvPr/>
              </p:nvSpPr>
              <p:spPr bwMode="auto">
                <a:xfrm>
                  <a:off x="4745" y="2246"/>
                  <a:ext cx="192" cy="209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580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4724" y="2214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</p:grpSp>
        </p:grpSp>
        <p:grpSp>
          <p:nvGrpSpPr>
            <p:cNvPr id="830581" name="Group 117"/>
            <p:cNvGrpSpPr>
              <a:grpSpLocks/>
            </p:cNvGrpSpPr>
            <p:nvPr/>
          </p:nvGrpSpPr>
          <p:grpSpPr bwMode="auto">
            <a:xfrm>
              <a:off x="1289" y="2056"/>
              <a:ext cx="233" cy="288"/>
              <a:chOff x="2822" y="1997"/>
              <a:chExt cx="233" cy="288"/>
            </a:xfrm>
          </p:grpSpPr>
          <p:sp>
            <p:nvSpPr>
              <p:cNvPr id="830582" name="Rectangle 118"/>
              <p:cNvSpPr>
                <a:spLocks noChangeArrowheads="1"/>
              </p:cNvSpPr>
              <p:nvPr/>
            </p:nvSpPr>
            <p:spPr bwMode="auto">
              <a:xfrm>
                <a:off x="2832" y="2027"/>
                <a:ext cx="192" cy="21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583" name="Text Box 119"/>
              <p:cNvSpPr txBox="1">
                <a:spLocks noChangeArrowheads="1"/>
              </p:cNvSpPr>
              <p:nvPr/>
            </p:nvSpPr>
            <p:spPr bwMode="auto">
              <a:xfrm>
                <a:off x="2822" y="1997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7</a:t>
                </a:r>
              </a:p>
            </p:txBody>
          </p:sp>
        </p:grpSp>
        <p:grpSp>
          <p:nvGrpSpPr>
            <p:cNvPr id="830584" name="Group 120"/>
            <p:cNvGrpSpPr>
              <a:grpSpLocks/>
            </p:cNvGrpSpPr>
            <p:nvPr/>
          </p:nvGrpSpPr>
          <p:grpSpPr bwMode="auto">
            <a:xfrm>
              <a:off x="912" y="2654"/>
              <a:ext cx="233" cy="288"/>
              <a:chOff x="2822" y="1997"/>
              <a:chExt cx="233" cy="288"/>
            </a:xfrm>
          </p:grpSpPr>
          <p:sp>
            <p:nvSpPr>
              <p:cNvPr id="830585" name="Rectangle 121"/>
              <p:cNvSpPr>
                <a:spLocks noChangeArrowheads="1"/>
              </p:cNvSpPr>
              <p:nvPr/>
            </p:nvSpPr>
            <p:spPr bwMode="auto">
              <a:xfrm>
                <a:off x="2832" y="2027"/>
                <a:ext cx="192" cy="21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586" name="Text Box 122"/>
              <p:cNvSpPr txBox="1">
                <a:spLocks noChangeArrowheads="1"/>
              </p:cNvSpPr>
              <p:nvPr/>
            </p:nvSpPr>
            <p:spPr bwMode="auto">
              <a:xfrm>
                <a:off x="2822" y="1997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accent2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830587" name="Group 123"/>
          <p:cNvGrpSpPr>
            <a:grpSpLocks/>
          </p:cNvGrpSpPr>
          <p:nvPr/>
        </p:nvGrpSpPr>
        <p:grpSpPr bwMode="auto">
          <a:xfrm>
            <a:off x="914400" y="3984625"/>
            <a:ext cx="6945313" cy="1631950"/>
            <a:chOff x="576" y="2510"/>
            <a:chExt cx="4375" cy="1028"/>
          </a:xfrm>
        </p:grpSpPr>
        <p:grpSp>
          <p:nvGrpSpPr>
            <p:cNvPr id="830588" name="Group 124"/>
            <p:cNvGrpSpPr>
              <a:grpSpLocks/>
            </p:cNvGrpSpPr>
            <p:nvPr/>
          </p:nvGrpSpPr>
          <p:grpSpPr bwMode="auto">
            <a:xfrm>
              <a:off x="4704" y="2510"/>
              <a:ext cx="247" cy="802"/>
              <a:chOff x="4697" y="2229"/>
              <a:chExt cx="247" cy="802"/>
            </a:xfrm>
          </p:grpSpPr>
          <p:sp>
            <p:nvSpPr>
              <p:cNvPr id="830589" name="Oval 125"/>
              <p:cNvSpPr>
                <a:spLocks noChangeArrowheads="1"/>
              </p:cNvSpPr>
              <p:nvPr/>
            </p:nvSpPr>
            <p:spPr bwMode="auto">
              <a:xfrm>
                <a:off x="4697" y="2229"/>
                <a:ext cx="240" cy="24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590" name="Oval 126"/>
              <p:cNvSpPr>
                <a:spLocks noChangeArrowheads="1"/>
              </p:cNvSpPr>
              <p:nvPr/>
            </p:nvSpPr>
            <p:spPr bwMode="auto">
              <a:xfrm>
                <a:off x="4704" y="2791"/>
                <a:ext cx="240" cy="24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0591" name="Oval 127"/>
            <p:cNvSpPr>
              <a:spLocks noChangeArrowheads="1"/>
            </p:cNvSpPr>
            <p:nvPr/>
          </p:nvSpPr>
          <p:spPr bwMode="auto">
            <a:xfrm>
              <a:off x="905" y="2653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92" name="Oval 128"/>
            <p:cNvSpPr>
              <a:spLocks noChangeArrowheads="1"/>
            </p:cNvSpPr>
            <p:nvPr/>
          </p:nvSpPr>
          <p:spPr bwMode="auto">
            <a:xfrm>
              <a:off x="576" y="3298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30593" name="Group 129"/>
          <p:cNvGrpSpPr>
            <a:grpSpLocks/>
          </p:cNvGrpSpPr>
          <p:nvPr/>
        </p:nvGrpSpPr>
        <p:grpSpPr bwMode="auto">
          <a:xfrm>
            <a:off x="4267200" y="3352800"/>
            <a:ext cx="1997075" cy="792163"/>
            <a:chOff x="-346" y="4781"/>
            <a:chExt cx="1258" cy="499"/>
          </a:xfrm>
        </p:grpSpPr>
        <p:sp>
          <p:nvSpPr>
            <p:cNvPr id="830594" name="Text Box 130"/>
            <p:cNvSpPr txBox="1">
              <a:spLocks noChangeArrowheads="1"/>
            </p:cNvSpPr>
            <p:nvPr/>
          </p:nvSpPr>
          <p:spPr bwMode="auto">
            <a:xfrm>
              <a:off x="-346" y="4781"/>
              <a:ext cx="9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int count;</a:t>
              </a:r>
            </a:p>
          </p:txBody>
        </p:sp>
        <p:sp>
          <p:nvSpPr>
            <p:cNvPr id="830595" name="Rectangle 131"/>
            <p:cNvSpPr>
              <a:spLocks noChangeArrowheads="1"/>
            </p:cNvSpPr>
            <p:nvPr/>
          </p:nvSpPr>
          <p:spPr bwMode="auto">
            <a:xfrm>
              <a:off x="-240" y="5040"/>
              <a:ext cx="1152" cy="24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0596" name="Text Box 132"/>
          <p:cNvSpPr txBox="1">
            <a:spLocks noChangeArrowheads="1"/>
          </p:cNvSpPr>
          <p:nvPr/>
        </p:nvSpPr>
        <p:spPr bwMode="auto">
          <a:xfrm>
            <a:off x="5140325" y="37163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5</a:t>
            </a:r>
          </a:p>
        </p:txBody>
      </p:sp>
      <p:sp>
        <p:nvSpPr>
          <p:cNvPr id="830597" name="Text Box 133"/>
          <p:cNvSpPr txBox="1">
            <a:spLocks noChangeArrowheads="1"/>
          </p:cNvSpPr>
          <p:nvPr/>
        </p:nvSpPr>
        <p:spPr bwMode="auto">
          <a:xfrm>
            <a:off x="5118100" y="37211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4</a:t>
            </a:r>
          </a:p>
        </p:txBody>
      </p:sp>
      <p:sp>
        <p:nvSpPr>
          <p:cNvPr id="830599" name="AutoShape 135"/>
          <p:cNvSpPr>
            <a:spLocks noChangeArrowheads="1"/>
          </p:cNvSpPr>
          <p:nvPr/>
        </p:nvSpPr>
        <p:spPr bwMode="auto">
          <a:xfrm>
            <a:off x="2997200" y="266700"/>
            <a:ext cx="4546600" cy="2400300"/>
          </a:xfrm>
          <a:prstGeom prst="wedgeRoundRectCallout">
            <a:avLst>
              <a:gd name="adj1" fmla="val 44065"/>
              <a:gd name="adj2" fmla="val 87898"/>
              <a:gd name="adj3" fmla="val 16667"/>
            </a:avLst>
          </a:prstGeom>
          <a:solidFill>
            <a:srgbClr val="FFFAF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First, we extract the value from heap[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/>
              <a:t>].</a:t>
            </a:r>
          </a:p>
          <a:p>
            <a:endParaRPr lang="en-US" sz="800"/>
          </a:p>
          <a:p>
            <a:r>
              <a:rPr lang="en-US"/>
              <a:t>Since this is the largest value in the heap, it should be returned to the user!</a:t>
            </a:r>
          </a:p>
        </p:txBody>
      </p:sp>
      <p:sp>
        <p:nvSpPr>
          <p:cNvPr id="830600" name="AutoShape 136"/>
          <p:cNvSpPr>
            <a:spLocks noChangeArrowheads="1"/>
          </p:cNvSpPr>
          <p:nvPr/>
        </p:nvSpPr>
        <p:spPr bwMode="auto">
          <a:xfrm>
            <a:off x="1739900" y="825500"/>
            <a:ext cx="5143500" cy="1752600"/>
          </a:xfrm>
          <a:prstGeom prst="wedgeRoundRectCallout">
            <a:avLst>
              <a:gd name="adj1" fmla="val 53644"/>
              <a:gd name="adj2" fmla="val 214944"/>
              <a:gd name="adj3" fmla="val 16667"/>
            </a:avLst>
          </a:prstGeom>
          <a:solidFill>
            <a:srgbClr val="FFFAF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Next, we copy the last item in the heap into the root of the tree: </a:t>
            </a:r>
            <a:r>
              <a:rPr lang="en-US">
                <a:solidFill>
                  <a:srgbClr val="006666"/>
                </a:solidFill>
              </a:rPr>
              <a:t>heap[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>
                <a:solidFill>
                  <a:srgbClr val="006666"/>
                </a:solidFill>
              </a:rPr>
              <a:t>] = heap[</a:t>
            </a:r>
            <a:r>
              <a:rPr lang="en-US">
                <a:solidFill>
                  <a:srgbClr val="6600CC"/>
                </a:solidFill>
              </a:rPr>
              <a:t>count-1</a:t>
            </a:r>
            <a:r>
              <a:rPr lang="en-US">
                <a:solidFill>
                  <a:srgbClr val="006666"/>
                </a:solidFill>
              </a:rPr>
              <a:t>]</a:t>
            </a:r>
            <a:endParaRPr lang="en-US" sz="800">
              <a:solidFill>
                <a:srgbClr val="006666"/>
              </a:solidFill>
            </a:endParaRPr>
          </a:p>
        </p:txBody>
      </p:sp>
      <p:sp>
        <p:nvSpPr>
          <p:cNvPr id="830601" name="AutoShape 137"/>
          <p:cNvSpPr>
            <a:spLocks noChangeArrowheads="1"/>
          </p:cNvSpPr>
          <p:nvPr/>
        </p:nvSpPr>
        <p:spPr bwMode="auto">
          <a:xfrm>
            <a:off x="1892300" y="977900"/>
            <a:ext cx="5143500" cy="1752600"/>
          </a:xfrm>
          <a:prstGeom prst="wedgeRoundRectCallout">
            <a:avLst>
              <a:gd name="adj1" fmla="val 7468"/>
              <a:gd name="adj2" fmla="val 91759"/>
              <a:gd name="adj3" fmla="val 16667"/>
            </a:avLst>
          </a:prstGeom>
          <a:solidFill>
            <a:srgbClr val="FFFAF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Then we </a:t>
            </a:r>
            <a:r>
              <a:rPr lang="en-US">
                <a:solidFill>
                  <a:srgbClr val="6600CC"/>
                </a:solidFill>
              </a:rPr>
              <a:t>remove the last node</a:t>
            </a:r>
            <a:r>
              <a:rPr lang="en-US"/>
              <a:t> from the heap by decrementing our </a:t>
            </a:r>
            <a:r>
              <a:rPr lang="en-US">
                <a:solidFill>
                  <a:srgbClr val="6600CC"/>
                </a:solidFill>
              </a:rPr>
              <a:t>count </a:t>
            </a:r>
            <a:r>
              <a:rPr lang="en-US"/>
              <a:t>variable.</a:t>
            </a:r>
            <a:endParaRPr lang="en-US" sz="800">
              <a:solidFill>
                <a:srgbClr val="006666"/>
              </a:solidFill>
            </a:endParaRPr>
          </a:p>
        </p:txBody>
      </p:sp>
      <p:sp>
        <p:nvSpPr>
          <p:cNvPr id="830602" name="AutoShape 138"/>
          <p:cNvSpPr>
            <a:spLocks noChangeArrowheads="1"/>
          </p:cNvSpPr>
          <p:nvPr/>
        </p:nvSpPr>
        <p:spPr bwMode="auto">
          <a:xfrm>
            <a:off x="3175000" y="12700"/>
            <a:ext cx="5143500" cy="3251200"/>
          </a:xfrm>
          <a:prstGeom prst="wedgeRoundRectCallout">
            <a:avLst>
              <a:gd name="adj1" fmla="val -61421"/>
              <a:gd name="adj2" fmla="val 54931"/>
              <a:gd name="adj3" fmla="val 16667"/>
            </a:avLst>
          </a:prstGeom>
          <a:solidFill>
            <a:srgbClr val="FFFAF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Next we </a:t>
            </a:r>
            <a:r>
              <a:rPr lang="en-US">
                <a:solidFill>
                  <a:srgbClr val="6600CC"/>
                </a:solidFill>
              </a:rPr>
              <a:t>compare our newly-copied value </a:t>
            </a:r>
            <a:r>
              <a:rPr lang="en-US"/>
              <a:t>to its two children:</a:t>
            </a:r>
          </a:p>
          <a:p>
            <a:endParaRPr lang="en-US" sz="1000"/>
          </a:p>
          <a:p>
            <a:r>
              <a:rPr lang="en-US"/>
              <a:t>heap[</a:t>
            </a:r>
            <a:r>
              <a:rPr lang="en-US">
                <a:solidFill>
                  <a:srgbClr val="6600CC"/>
                </a:solidFill>
              </a:rPr>
              <a:t>i</a:t>
            </a:r>
            <a:r>
              <a:rPr lang="en-US"/>
              <a:t>] vs. heap[</a:t>
            </a:r>
            <a:r>
              <a:rPr lang="en-US">
                <a:solidFill>
                  <a:srgbClr val="6600CC"/>
                </a:solidFill>
              </a:rPr>
              <a:t>2*i+1</a:t>
            </a:r>
            <a:r>
              <a:rPr lang="en-US"/>
              <a:t>]</a:t>
            </a:r>
          </a:p>
          <a:p>
            <a:r>
              <a:rPr lang="en-US"/>
              <a:t>and </a:t>
            </a:r>
          </a:p>
          <a:p>
            <a:r>
              <a:rPr lang="en-US"/>
              <a:t>heap[</a:t>
            </a:r>
            <a:r>
              <a:rPr lang="en-US">
                <a:solidFill>
                  <a:srgbClr val="6600CC"/>
                </a:solidFill>
              </a:rPr>
              <a:t>i</a:t>
            </a:r>
            <a:r>
              <a:rPr lang="en-US"/>
              <a:t>] vs. heap[</a:t>
            </a:r>
            <a:r>
              <a:rPr lang="en-US">
                <a:solidFill>
                  <a:srgbClr val="6600CC"/>
                </a:solidFill>
              </a:rPr>
              <a:t>2*i+2</a:t>
            </a:r>
            <a:r>
              <a:rPr lang="en-US"/>
              <a:t>]</a:t>
            </a:r>
          </a:p>
          <a:p>
            <a:endParaRPr lang="en-US" sz="1000"/>
          </a:p>
          <a:p>
            <a:r>
              <a:rPr lang="en-US"/>
              <a:t>We’ll swap it with the larger of the two children, if necessary.</a:t>
            </a:r>
            <a:endParaRPr lang="en-US" sz="800">
              <a:solidFill>
                <a:srgbClr val="006666"/>
              </a:solidFill>
            </a:endParaRPr>
          </a:p>
        </p:txBody>
      </p:sp>
      <p:sp>
        <p:nvSpPr>
          <p:cNvPr id="830603" name="AutoShape 139"/>
          <p:cNvSpPr>
            <a:spLocks noChangeArrowheads="1"/>
          </p:cNvSpPr>
          <p:nvPr/>
        </p:nvSpPr>
        <p:spPr bwMode="auto">
          <a:xfrm>
            <a:off x="25400" y="1435100"/>
            <a:ext cx="5143500" cy="1752600"/>
          </a:xfrm>
          <a:prstGeom prst="wedgeRoundRectCallout">
            <a:avLst>
              <a:gd name="adj1" fmla="val -26111"/>
              <a:gd name="adj2" fmla="val 112773"/>
              <a:gd name="adj3" fmla="val 16667"/>
            </a:avLst>
          </a:prstGeom>
          <a:solidFill>
            <a:srgbClr val="FFFAF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…and we repeat this comparing and swapping process until our copied item is in the right place.</a:t>
            </a:r>
            <a:endParaRPr lang="en-US" sz="800">
              <a:solidFill>
                <a:srgbClr val="006666"/>
              </a:solidFill>
            </a:endParaRPr>
          </a:p>
        </p:txBody>
      </p:sp>
      <p:sp>
        <p:nvSpPr>
          <p:cNvPr id="830604" name="AutoShape 140"/>
          <p:cNvSpPr>
            <a:spLocks noChangeArrowheads="1"/>
          </p:cNvSpPr>
          <p:nvPr/>
        </p:nvSpPr>
        <p:spPr bwMode="auto">
          <a:xfrm>
            <a:off x="2108200" y="482600"/>
            <a:ext cx="4889500" cy="1549400"/>
          </a:xfrm>
          <a:prstGeom prst="wedgeRoundRectCallout">
            <a:avLst>
              <a:gd name="adj1" fmla="val 50454"/>
              <a:gd name="adj2" fmla="val 153792"/>
              <a:gd name="adj3" fmla="val 16667"/>
            </a:avLst>
          </a:prstGeom>
          <a:solidFill>
            <a:srgbClr val="FFFAF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Finally, our heap has been “reheapified” and we’re done!</a:t>
            </a:r>
            <a:endParaRPr lang="en-US" sz="800">
              <a:solidFill>
                <a:srgbClr val="00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3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3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305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3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305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3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/>
                                        <p:tgtEl>
                                          <p:spTgt spid="830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83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3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3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3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3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3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538" grpId="0" animBg="1"/>
      <p:bldP spid="830539" grpId="0" autoUpdateAnimBg="0"/>
      <p:bldP spid="830596" grpId="0"/>
      <p:bldP spid="830596" grpId="1"/>
      <p:bldP spid="830597" grpId="0"/>
      <p:bldP spid="830599" grpId="0" animBg="1"/>
      <p:bldP spid="830599" grpId="1" animBg="1"/>
      <p:bldP spid="830600" grpId="0" animBg="1"/>
      <p:bldP spid="830600" grpId="1" animBg="1"/>
      <p:bldP spid="830601" grpId="0" animBg="1"/>
      <p:bldP spid="830601" grpId="1" animBg="1"/>
      <p:bldP spid="830602" grpId="0" animBg="1"/>
      <p:bldP spid="830602" grpId="1" animBg="1"/>
      <p:bldP spid="830603" grpId="0" animBg="1"/>
      <p:bldP spid="830603" grpId="1" animBg="1"/>
      <p:bldP spid="830604" grpId="0" animBg="1"/>
      <p:bldP spid="83060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3435-A16B-441A-A924-5E9D314A9D5A}" type="slidenum">
              <a:rPr lang="en-US"/>
              <a:pPr/>
              <a:t>32</a:t>
            </a:fld>
            <a:endParaRPr lang="en-US"/>
          </a:p>
        </p:txBody>
      </p:sp>
      <p:sp>
        <p:nvSpPr>
          <p:cNvPr id="850946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3600"/>
              <a:t>Adding a Node to a Maxheap – </a:t>
            </a:r>
            <a:br>
              <a:rPr lang="en-US" sz="3600"/>
            </a:br>
            <a:r>
              <a:rPr lang="en-US" sz="3600">
                <a:solidFill>
                  <a:srgbClr val="FF3300"/>
                </a:solidFill>
              </a:rPr>
              <a:t>The Array Version</a:t>
            </a:r>
          </a:p>
        </p:txBody>
      </p:sp>
      <p:sp>
        <p:nvSpPr>
          <p:cNvPr id="850947" name="Text Box 3"/>
          <p:cNvSpPr txBox="1">
            <a:spLocks noChangeArrowheads="1"/>
          </p:cNvSpPr>
          <p:nvPr/>
        </p:nvSpPr>
        <p:spPr bwMode="auto">
          <a:xfrm>
            <a:off x="314325" y="1112838"/>
            <a:ext cx="57308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Insert a new node in the bottom-most, left-most open slot: </a:t>
            </a:r>
            <a:br>
              <a:rPr lang="en-US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	</a:t>
            </a:r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heap[count] = value</a:t>
            </a:r>
          </a:p>
          <a:p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		count = count + 1;</a:t>
            </a:r>
          </a:p>
        </p:txBody>
      </p:sp>
      <p:sp>
        <p:nvSpPr>
          <p:cNvPr id="850948" name="Text Box 4"/>
          <p:cNvSpPr txBox="1">
            <a:spLocks noChangeArrowheads="1"/>
          </p:cNvSpPr>
          <p:nvPr/>
        </p:nvSpPr>
        <p:spPr bwMode="auto">
          <a:xfrm>
            <a:off x="314325" y="2774950"/>
            <a:ext cx="5665788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Compare the new value </a:t>
            </a:r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heap[i]</a:t>
            </a: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 with its parent’s value: </a:t>
            </a:r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heap[(i-1)/2]</a:t>
            </a:r>
          </a:p>
          <a:p>
            <a:pPr>
              <a:buFontTx/>
              <a:buAutoNum type="arabicPeriod" startAt="2"/>
            </a:pPr>
            <a:endParaRPr lang="en-US" sz="100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 startAt="2"/>
            </a:pP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850997" name="Rectangle 53"/>
          <p:cNvSpPr>
            <a:spLocks noChangeArrowheads="1"/>
          </p:cNvSpPr>
          <p:nvPr/>
        </p:nvSpPr>
        <p:spPr bwMode="auto">
          <a:xfrm>
            <a:off x="314325" y="3733800"/>
            <a:ext cx="53689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FontTx/>
              <a:buAutoNum type="arabicPeriod" startAt="3"/>
            </a:pPr>
            <a:r>
              <a:rPr lang="en-US"/>
              <a:t>If the new value is greater than its parent’s value, then swap them. </a:t>
            </a:r>
          </a:p>
        </p:txBody>
      </p:sp>
      <p:sp>
        <p:nvSpPr>
          <p:cNvPr id="850998" name="Rectangle 54"/>
          <p:cNvSpPr>
            <a:spLocks noChangeArrowheads="1"/>
          </p:cNvSpPr>
          <p:nvPr/>
        </p:nvSpPr>
        <p:spPr bwMode="auto">
          <a:xfrm>
            <a:off x="314325" y="4960938"/>
            <a:ext cx="52736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FontTx/>
              <a:buAutoNum type="arabicPeriod" startAt="4"/>
            </a:pPr>
            <a:r>
              <a:rPr lang="en-US"/>
              <a:t>Repeat steps 2-3 until the new value rises to its proper place or</a:t>
            </a:r>
            <a:br>
              <a:rPr lang="en-US"/>
            </a:br>
            <a:r>
              <a:rPr lang="en-US"/>
              <a:t>we reach the top of the array.</a:t>
            </a:r>
          </a:p>
        </p:txBody>
      </p:sp>
      <p:grpSp>
        <p:nvGrpSpPr>
          <p:cNvPr id="851016" name="Group 72"/>
          <p:cNvGrpSpPr>
            <a:grpSpLocks/>
          </p:cNvGrpSpPr>
          <p:nvPr/>
        </p:nvGrpSpPr>
        <p:grpSpPr bwMode="auto">
          <a:xfrm>
            <a:off x="6872288" y="1670050"/>
            <a:ext cx="1966912" cy="3130550"/>
            <a:chOff x="4174" y="1738"/>
            <a:chExt cx="1239" cy="1972"/>
          </a:xfrm>
        </p:grpSpPr>
        <p:sp>
          <p:nvSpPr>
            <p:cNvPr id="851017" name="Rectangle 73"/>
            <p:cNvSpPr>
              <a:spLocks noChangeArrowheads="1"/>
            </p:cNvSpPr>
            <p:nvPr/>
          </p:nvSpPr>
          <p:spPr bwMode="auto">
            <a:xfrm>
              <a:off x="4368" y="2016"/>
              <a:ext cx="912" cy="28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018" name="Rectangle 74"/>
            <p:cNvSpPr>
              <a:spLocks noChangeArrowheads="1"/>
            </p:cNvSpPr>
            <p:nvPr/>
          </p:nvSpPr>
          <p:spPr bwMode="auto">
            <a:xfrm>
              <a:off x="4368" y="2304"/>
              <a:ext cx="912" cy="28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019" name="Rectangle 75"/>
            <p:cNvSpPr>
              <a:spLocks noChangeArrowheads="1"/>
            </p:cNvSpPr>
            <p:nvPr/>
          </p:nvSpPr>
          <p:spPr bwMode="auto">
            <a:xfrm>
              <a:off x="4368" y="2592"/>
              <a:ext cx="912" cy="28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020" name="Rectangle 76"/>
            <p:cNvSpPr>
              <a:spLocks noChangeArrowheads="1"/>
            </p:cNvSpPr>
            <p:nvPr/>
          </p:nvSpPr>
          <p:spPr bwMode="auto">
            <a:xfrm>
              <a:off x="4368" y="2880"/>
              <a:ext cx="912" cy="28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021" name="Rectangle 77"/>
            <p:cNvSpPr>
              <a:spLocks noChangeArrowheads="1"/>
            </p:cNvSpPr>
            <p:nvPr/>
          </p:nvSpPr>
          <p:spPr bwMode="auto">
            <a:xfrm>
              <a:off x="4368" y="3168"/>
              <a:ext cx="912" cy="28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022" name="Text Box 78"/>
            <p:cNvSpPr txBox="1">
              <a:spLocks noChangeArrowheads="1"/>
            </p:cNvSpPr>
            <p:nvPr/>
          </p:nvSpPr>
          <p:spPr bwMode="auto">
            <a:xfrm>
              <a:off x="4690" y="3422"/>
              <a:ext cx="2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…</a:t>
              </a:r>
            </a:p>
          </p:txBody>
        </p:sp>
        <p:sp>
          <p:nvSpPr>
            <p:cNvPr id="851023" name="Text Box 79"/>
            <p:cNvSpPr txBox="1">
              <a:spLocks noChangeArrowheads="1"/>
            </p:cNvSpPr>
            <p:nvPr/>
          </p:nvSpPr>
          <p:spPr bwMode="auto">
            <a:xfrm>
              <a:off x="4174" y="1738"/>
              <a:ext cx="1239" cy="1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int heap[10];</a:t>
              </a:r>
            </a:p>
            <a:p>
              <a:pPr algn="l"/>
              <a:r>
                <a:rPr lang="en-US"/>
                <a:t>0</a:t>
              </a:r>
            </a:p>
            <a:p>
              <a:pPr algn="l"/>
              <a:endParaRPr lang="en-US" sz="1000"/>
            </a:p>
            <a:p>
              <a:pPr algn="l"/>
              <a:r>
                <a:rPr lang="en-US"/>
                <a:t>1</a:t>
              </a:r>
            </a:p>
            <a:p>
              <a:pPr algn="l"/>
              <a:endParaRPr lang="en-US" sz="800"/>
            </a:p>
            <a:p>
              <a:pPr algn="l"/>
              <a:r>
                <a:rPr lang="en-US"/>
                <a:t>2</a:t>
              </a:r>
            </a:p>
            <a:p>
              <a:pPr algn="l"/>
              <a:endParaRPr lang="en-US" sz="800"/>
            </a:p>
            <a:p>
              <a:pPr algn="l"/>
              <a:r>
                <a:rPr lang="en-US"/>
                <a:t>3</a:t>
              </a:r>
            </a:p>
            <a:p>
              <a:pPr algn="l"/>
              <a:endParaRPr lang="en-US" sz="800"/>
            </a:p>
            <a:p>
              <a:pPr algn="l"/>
              <a:r>
                <a:rPr lang="en-US"/>
                <a:t>4</a:t>
              </a:r>
            </a:p>
          </p:txBody>
        </p:sp>
      </p:grpSp>
      <p:grpSp>
        <p:nvGrpSpPr>
          <p:cNvPr id="851024" name="Group 80"/>
          <p:cNvGrpSpPr>
            <a:grpSpLocks/>
          </p:cNvGrpSpPr>
          <p:nvPr/>
        </p:nvGrpSpPr>
        <p:grpSpPr bwMode="auto">
          <a:xfrm>
            <a:off x="6858000" y="698500"/>
            <a:ext cx="1997075" cy="792163"/>
            <a:chOff x="-346" y="4781"/>
            <a:chExt cx="1258" cy="499"/>
          </a:xfrm>
        </p:grpSpPr>
        <p:sp>
          <p:nvSpPr>
            <p:cNvPr id="851025" name="Text Box 81"/>
            <p:cNvSpPr txBox="1">
              <a:spLocks noChangeArrowheads="1"/>
            </p:cNvSpPr>
            <p:nvPr/>
          </p:nvSpPr>
          <p:spPr bwMode="auto">
            <a:xfrm>
              <a:off x="-346" y="4781"/>
              <a:ext cx="9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int count;</a:t>
              </a:r>
            </a:p>
          </p:txBody>
        </p:sp>
        <p:sp>
          <p:nvSpPr>
            <p:cNvPr id="851026" name="Rectangle 82"/>
            <p:cNvSpPr>
              <a:spLocks noChangeArrowheads="1"/>
            </p:cNvSpPr>
            <p:nvPr/>
          </p:nvSpPr>
          <p:spPr bwMode="auto">
            <a:xfrm>
              <a:off x="-240" y="5040"/>
              <a:ext cx="1152" cy="24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1027" name="Text Box 83"/>
          <p:cNvSpPr txBox="1">
            <a:spLocks noChangeArrowheads="1"/>
          </p:cNvSpPr>
          <p:nvPr/>
        </p:nvSpPr>
        <p:spPr bwMode="auto">
          <a:xfrm>
            <a:off x="7721600" y="10795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4</a:t>
            </a:r>
          </a:p>
        </p:txBody>
      </p:sp>
      <p:sp>
        <p:nvSpPr>
          <p:cNvPr id="851028" name="Text Box 84"/>
          <p:cNvSpPr txBox="1">
            <a:spLocks noChangeArrowheads="1"/>
          </p:cNvSpPr>
          <p:nvPr/>
        </p:nvSpPr>
        <p:spPr bwMode="auto">
          <a:xfrm>
            <a:off x="7620000" y="21336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851029" name="Text Box 85"/>
          <p:cNvSpPr txBox="1">
            <a:spLocks noChangeArrowheads="1"/>
          </p:cNvSpPr>
          <p:nvPr/>
        </p:nvSpPr>
        <p:spPr bwMode="auto">
          <a:xfrm>
            <a:off x="7696200" y="2590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7</a:t>
            </a:r>
          </a:p>
        </p:txBody>
      </p:sp>
      <p:sp>
        <p:nvSpPr>
          <p:cNvPr id="851030" name="Text Box 86"/>
          <p:cNvSpPr txBox="1">
            <a:spLocks noChangeArrowheads="1"/>
          </p:cNvSpPr>
          <p:nvPr/>
        </p:nvSpPr>
        <p:spPr bwMode="auto">
          <a:xfrm>
            <a:off x="7696200" y="3048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8</a:t>
            </a:r>
          </a:p>
        </p:txBody>
      </p:sp>
      <p:sp>
        <p:nvSpPr>
          <p:cNvPr id="851031" name="Text Box 87"/>
          <p:cNvSpPr txBox="1">
            <a:spLocks noChangeArrowheads="1"/>
          </p:cNvSpPr>
          <p:nvPr/>
        </p:nvSpPr>
        <p:spPr bwMode="auto">
          <a:xfrm>
            <a:off x="7707313" y="3505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47" grpId="0" build="p" autoUpdateAnimBg="0"/>
      <p:bldP spid="850948" grpId="0" build="p" autoUpdateAnimBg="0"/>
      <p:bldP spid="850997" grpId="0" autoUpdateAnimBg="0"/>
      <p:bldP spid="85099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1917-5AD6-43C4-B391-E07BB0C446B3}" type="slidenum">
              <a:rPr lang="en-US"/>
              <a:pPr/>
              <a:t>33</a:t>
            </a:fld>
            <a:endParaRPr lang="en-US"/>
          </a:p>
        </p:txBody>
      </p:sp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Insertion Challenge</a:t>
            </a:r>
          </a:p>
        </p:txBody>
      </p:sp>
      <p:sp>
        <p:nvSpPr>
          <p:cNvPr id="846851" name="Text Box 3"/>
          <p:cNvSpPr txBox="1">
            <a:spLocks noChangeArrowheads="1"/>
          </p:cNvSpPr>
          <p:nvPr/>
        </p:nvSpPr>
        <p:spPr bwMode="auto">
          <a:xfrm>
            <a:off x="139700" y="914400"/>
            <a:ext cx="41148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Now let’s work through </a:t>
            </a:r>
            <a:r>
              <a:rPr lang="en-US">
                <a:solidFill>
                  <a:schemeClr val="tx1"/>
                </a:solidFill>
              </a:rPr>
              <a:t>the insertion of a value into our array-based heap.</a:t>
            </a:r>
          </a:p>
          <a:p>
            <a:endParaRPr lang="en-US" sz="100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Let’s add </a:t>
            </a:r>
            <a:r>
              <a:rPr lang="en-US">
                <a:solidFill>
                  <a:srgbClr val="6600CC"/>
                </a:solidFill>
              </a:rPr>
              <a:t>12</a:t>
            </a:r>
            <a:r>
              <a:rPr lang="en-US">
                <a:solidFill>
                  <a:schemeClr val="tx1"/>
                </a:solidFill>
              </a:rPr>
              <a:t> to our heap.</a:t>
            </a:r>
          </a:p>
        </p:txBody>
      </p:sp>
      <p:sp>
        <p:nvSpPr>
          <p:cNvPr id="846856" name="Rectangle 8"/>
          <p:cNvSpPr>
            <a:spLocks noChangeArrowheads="1"/>
          </p:cNvSpPr>
          <p:nvPr/>
        </p:nvSpPr>
        <p:spPr bwMode="auto">
          <a:xfrm>
            <a:off x="1844675" y="3200400"/>
            <a:ext cx="1108075" cy="7239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857" name="Rectangle 9"/>
          <p:cNvSpPr>
            <a:spLocks noChangeArrowheads="1"/>
          </p:cNvSpPr>
          <p:nvPr/>
        </p:nvSpPr>
        <p:spPr bwMode="auto">
          <a:xfrm>
            <a:off x="1903413" y="3635375"/>
            <a:ext cx="466725" cy="215900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858" name="Rectangle 10"/>
          <p:cNvSpPr>
            <a:spLocks noChangeArrowheads="1"/>
          </p:cNvSpPr>
          <p:nvPr/>
        </p:nvSpPr>
        <p:spPr bwMode="auto">
          <a:xfrm>
            <a:off x="2427288" y="3635375"/>
            <a:ext cx="466725" cy="215900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859" name="Text Box 11"/>
          <p:cNvSpPr txBox="1">
            <a:spLocks noChangeArrowheads="1"/>
          </p:cNvSpPr>
          <p:nvPr/>
        </p:nvSpPr>
        <p:spPr bwMode="auto">
          <a:xfrm>
            <a:off x="2390775" y="35575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2000">
              <a:solidFill>
                <a:srgbClr val="FFFFCC"/>
              </a:solidFill>
            </a:endParaRPr>
          </a:p>
        </p:txBody>
      </p:sp>
      <p:sp>
        <p:nvSpPr>
          <p:cNvPr id="846860" name="Text Box 12"/>
          <p:cNvSpPr txBox="1">
            <a:spLocks noChangeArrowheads="1"/>
          </p:cNvSpPr>
          <p:nvPr/>
        </p:nvSpPr>
        <p:spPr bwMode="auto">
          <a:xfrm>
            <a:off x="1889125" y="356076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2000">
              <a:solidFill>
                <a:srgbClr val="FFFFCC"/>
              </a:solidFill>
            </a:endParaRPr>
          </a:p>
        </p:txBody>
      </p:sp>
      <p:sp>
        <p:nvSpPr>
          <p:cNvPr id="846863" name="Rectangle 15"/>
          <p:cNvSpPr>
            <a:spLocks noChangeArrowheads="1"/>
          </p:cNvSpPr>
          <p:nvPr/>
        </p:nvSpPr>
        <p:spPr bwMode="auto">
          <a:xfrm>
            <a:off x="722313" y="4149725"/>
            <a:ext cx="1108075" cy="7239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864" name="Rectangle 16"/>
          <p:cNvSpPr>
            <a:spLocks noChangeArrowheads="1"/>
          </p:cNvSpPr>
          <p:nvPr/>
        </p:nvSpPr>
        <p:spPr bwMode="auto">
          <a:xfrm>
            <a:off x="781050" y="4584700"/>
            <a:ext cx="466725" cy="217488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865" name="Rectangle 17"/>
          <p:cNvSpPr>
            <a:spLocks noChangeArrowheads="1"/>
          </p:cNvSpPr>
          <p:nvPr/>
        </p:nvSpPr>
        <p:spPr bwMode="auto">
          <a:xfrm>
            <a:off x="1304925" y="4584700"/>
            <a:ext cx="466725" cy="217488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867" name="Text Box 19"/>
          <p:cNvSpPr txBox="1">
            <a:spLocks noChangeArrowheads="1"/>
          </p:cNvSpPr>
          <p:nvPr/>
        </p:nvSpPr>
        <p:spPr bwMode="auto">
          <a:xfrm>
            <a:off x="796925" y="4511675"/>
            <a:ext cx="588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46868" name="Text Box 20"/>
          <p:cNvSpPr txBox="1">
            <a:spLocks noChangeArrowheads="1"/>
          </p:cNvSpPr>
          <p:nvPr/>
        </p:nvSpPr>
        <p:spPr bwMode="auto">
          <a:xfrm>
            <a:off x="1131888" y="41656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2</a:t>
            </a:r>
          </a:p>
        </p:txBody>
      </p:sp>
      <p:sp>
        <p:nvSpPr>
          <p:cNvPr id="846869" name="Line 21"/>
          <p:cNvSpPr>
            <a:spLocks noChangeShapeType="1"/>
          </p:cNvSpPr>
          <p:nvPr/>
        </p:nvSpPr>
        <p:spPr bwMode="auto">
          <a:xfrm flipH="1">
            <a:off x="1773238" y="3722688"/>
            <a:ext cx="188912" cy="427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872" name="Rectangle 24"/>
          <p:cNvSpPr>
            <a:spLocks noChangeArrowheads="1"/>
          </p:cNvSpPr>
          <p:nvPr/>
        </p:nvSpPr>
        <p:spPr bwMode="auto">
          <a:xfrm>
            <a:off x="3024188" y="4140200"/>
            <a:ext cx="1108075" cy="7302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873" name="Rectangle 25"/>
          <p:cNvSpPr>
            <a:spLocks noChangeArrowheads="1"/>
          </p:cNvSpPr>
          <p:nvPr/>
        </p:nvSpPr>
        <p:spPr bwMode="auto">
          <a:xfrm>
            <a:off x="3082925" y="4578350"/>
            <a:ext cx="466725" cy="219075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874" name="Rectangle 26"/>
          <p:cNvSpPr>
            <a:spLocks noChangeArrowheads="1"/>
          </p:cNvSpPr>
          <p:nvPr/>
        </p:nvSpPr>
        <p:spPr bwMode="auto">
          <a:xfrm>
            <a:off x="3608388" y="4578350"/>
            <a:ext cx="466725" cy="219075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875" name="Text Box 27"/>
          <p:cNvSpPr txBox="1">
            <a:spLocks noChangeArrowheads="1"/>
          </p:cNvSpPr>
          <p:nvPr/>
        </p:nvSpPr>
        <p:spPr bwMode="auto">
          <a:xfrm>
            <a:off x="3602038" y="4502150"/>
            <a:ext cx="58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46876" name="Text Box 28"/>
          <p:cNvSpPr txBox="1">
            <a:spLocks noChangeArrowheads="1"/>
          </p:cNvSpPr>
          <p:nvPr/>
        </p:nvSpPr>
        <p:spPr bwMode="auto">
          <a:xfrm>
            <a:off x="3098800" y="4505325"/>
            <a:ext cx="588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46877" name="Text Box 29"/>
          <p:cNvSpPr txBox="1">
            <a:spLocks noChangeArrowheads="1"/>
          </p:cNvSpPr>
          <p:nvPr/>
        </p:nvSpPr>
        <p:spPr bwMode="auto">
          <a:xfrm>
            <a:off x="3433763" y="4157663"/>
            <a:ext cx="3698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5</a:t>
            </a:r>
          </a:p>
        </p:txBody>
      </p:sp>
      <p:sp>
        <p:nvSpPr>
          <p:cNvPr id="846878" name="Rectangle 30"/>
          <p:cNvSpPr>
            <a:spLocks noChangeArrowheads="1"/>
          </p:cNvSpPr>
          <p:nvPr/>
        </p:nvSpPr>
        <p:spPr bwMode="auto">
          <a:xfrm>
            <a:off x="2466975" y="3648075"/>
            <a:ext cx="392113" cy="192088"/>
          </a:xfrm>
          <a:prstGeom prst="rect">
            <a:avLst/>
          </a:prstGeom>
          <a:solidFill>
            <a:srgbClr val="800000"/>
          </a:solidFill>
          <a:ln w="31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879" name="Line 31"/>
          <p:cNvSpPr>
            <a:spLocks noChangeShapeType="1"/>
          </p:cNvSpPr>
          <p:nvPr/>
        </p:nvSpPr>
        <p:spPr bwMode="auto">
          <a:xfrm>
            <a:off x="2784475" y="3773488"/>
            <a:ext cx="339725" cy="379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882" name="Rectangle 34"/>
          <p:cNvSpPr>
            <a:spLocks noChangeArrowheads="1"/>
          </p:cNvSpPr>
          <p:nvPr/>
        </p:nvSpPr>
        <p:spPr bwMode="auto">
          <a:xfrm>
            <a:off x="76200" y="5127625"/>
            <a:ext cx="1108075" cy="7239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883" name="Rectangle 35"/>
          <p:cNvSpPr>
            <a:spLocks noChangeArrowheads="1"/>
          </p:cNvSpPr>
          <p:nvPr/>
        </p:nvSpPr>
        <p:spPr bwMode="auto">
          <a:xfrm>
            <a:off x="134938" y="5562600"/>
            <a:ext cx="466725" cy="217488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884" name="Rectangle 36"/>
          <p:cNvSpPr>
            <a:spLocks noChangeArrowheads="1"/>
          </p:cNvSpPr>
          <p:nvPr/>
        </p:nvSpPr>
        <p:spPr bwMode="auto">
          <a:xfrm>
            <a:off x="658813" y="5562600"/>
            <a:ext cx="466725" cy="217488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885" name="Text Box 37"/>
          <p:cNvSpPr txBox="1">
            <a:spLocks noChangeArrowheads="1"/>
          </p:cNvSpPr>
          <p:nvPr/>
        </p:nvSpPr>
        <p:spPr bwMode="auto">
          <a:xfrm>
            <a:off x="654050" y="5486400"/>
            <a:ext cx="587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46886" name="Text Box 38"/>
          <p:cNvSpPr txBox="1">
            <a:spLocks noChangeArrowheads="1"/>
          </p:cNvSpPr>
          <p:nvPr/>
        </p:nvSpPr>
        <p:spPr bwMode="auto">
          <a:xfrm>
            <a:off x="150813" y="5489575"/>
            <a:ext cx="58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846887" name="Text Box 39"/>
          <p:cNvSpPr txBox="1">
            <a:spLocks noChangeArrowheads="1"/>
          </p:cNvSpPr>
          <p:nvPr/>
        </p:nvSpPr>
        <p:spPr bwMode="auto">
          <a:xfrm>
            <a:off x="485775" y="51435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46889" name="Rectangle 41"/>
          <p:cNvSpPr>
            <a:spLocks noChangeArrowheads="1"/>
          </p:cNvSpPr>
          <p:nvPr/>
        </p:nvSpPr>
        <p:spPr bwMode="auto">
          <a:xfrm>
            <a:off x="801688" y="4598988"/>
            <a:ext cx="439737" cy="203200"/>
          </a:xfrm>
          <a:prstGeom prst="rect">
            <a:avLst/>
          </a:prstGeom>
          <a:solidFill>
            <a:srgbClr val="800000"/>
          </a:solidFill>
          <a:ln w="31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890" name="Line 42"/>
          <p:cNvSpPr>
            <a:spLocks noChangeShapeType="1"/>
          </p:cNvSpPr>
          <p:nvPr/>
        </p:nvSpPr>
        <p:spPr bwMode="auto">
          <a:xfrm flipH="1">
            <a:off x="835025" y="4700588"/>
            <a:ext cx="188913" cy="427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6988" name="Group 140"/>
          <p:cNvGrpSpPr>
            <a:grpSpLocks/>
          </p:cNvGrpSpPr>
          <p:nvPr/>
        </p:nvGrpSpPr>
        <p:grpSpPr bwMode="auto">
          <a:xfrm>
            <a:off x="1303338" y="4681538"/>
            <a:ext cx="1166812" cy="1200150"/>
            <a:chOff x="821" y="2949"/>
            <a:chExt cx="735" cy="756"/>
          </a:xfrm>
        </p:grpSpPr>
        <p:sp>
          <p:nvSpPr>
            <p:cNvPr id="846893" name="Rectangle 45"/>
            <p:cNvSpPr>
              <a:spLocks noChangeArrowheads="1"/>
            </p:cNvSpPr>
            <p:nvPr/>
          </p:nvSpPr>
          <p:spPr bwMode="auto">
            <a:xfrm>
              <a:off x="821" y="3225"/>
              <a:ext cx="698" cy="46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94" name="Rectangle 46"/>
            <p:cNvSpPr>
              <a:spLocks noChangeArrowheads="1"/>
            </p:cNvSpPr>
            <p:nvPr/>
          </p:nvSpPr>
          <p:spPr bwMode="auto">
            <a:xfrm>
              <a:off x="858" y="3501"/>
              <a:ext cx="294" cy="138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95" name="Rectangle 47"/>
            <p:cNvSpPr>
              <a:spLocks noChangeArrowheads="1"/>
            </p:cNvSpPr>
            <p:nvPr/>
          </p:nvSpPr>
          <p:spPr bwMode="auto">
            <a:xfrm>
              <a:off x="1189" y="3501"/>
              <a:ext cx="294" cy="138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96" name="Text Box 48"/>
            <p:cNvSpPr txBox="1">
              <a:spLocks noChangeArrowheads="1"/>
            </p:cNvSpPr>
            <p:nvPr/>
          </p:nvSpPr>
          <p:spPr bwMode="auto">
            <a:xfrm>
              <a:off x="1185" y="3453"/>
              <a:ext cx="3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46897" name="Text Box 49"/>
            <p:cNvSpPr txBox="1">
              <a:spLocks noChangeArrowheads="1"/>
            </p:cNvSpPr>
            <p:nvPr/>
          </p:nvSpPr>
          <p:spPr bwMode="auto">
            <a:xfrm>
              <a:off x="868" y="3455"/>
              <a:ext cx="3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846898" name="Text Box 50"/>
            <p:cNvSpPr txBox="1">
              <a:spLocks noChangeArrowheads="1"/>
            </p:cNvSpPr>
            <p:nvPr/>
          </p:nvSpPr>
          <p:spPr bwMode="auto">
            <a:xfrm>
              <a:off x="1079" y="3236"/>
              <a:ext cx="23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3300"/>
                  </a:solidFill>
                </a:rPr>
                <a:t>9</a:t>
              </a:r>
            </a:p>
          </p:txBody>
        </p:sp>
        <p:sp>
          <p:nvSpPr>
            <p:cNvPr id="846900" name="Line 52"/>
            <p:cNvSpPr>
              <a:spLocks noChangeShapeType="1"/>
            </p:cNvSpPr>
            <p:nvPr/>
          </p:nvSpPr>
          <p:spPr bwMode="auto">
            <a:xfrm>
              <a:off x="998" y="2949"/>
              <a:ext cx="162" cy="2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902" name="Rectangle 54"/>
            <p:cNvSpPr>
              <a:spLocks noChangeArrowheads="1"/>
            </p:cNvSpPr>
            <p:nvPr/>
          </p:nvSpPr>
          <p:spPr bwMode="auto">
            <a:xfrm>
              <a:off x="1084" y="3287"/>
              <a:ext cx="240" cy="17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846903" name="Rectangle 55"/>
          <p:cNvSpPr>
            <a:spLocks noChangeArrowheads="1"/>
          </p:cNvSpPr>
          <p:nvPr/>
        </p:nvSpPr>
        <p:spPr bwMode="auto">
          <a:xfrm>
            <a:off x="1135063" y="4186238"/>
            <a:ext cx="381000" cy="3270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846905" name="Rectangle 57"/>
          <p:cNvSpPr>
            <a:spLocks noChangeArrowheads="1"/>
          </p:cNvSpPr>
          <p:nvPr/>
        </p:nvSpPr>
        <p:spPr bwMode="auto">
          <a:xfrm>
            <a:off x="1104900" y="4191000"/>
            <a:ext cx="3810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7</a:t>
            </a:r>
          </a:p>
        </p:txBody>
      </p:sp>
      <p:sp>
        <p:nvSpPr>
          <p:cNvPr id="846906" name="Rectangle 58"/>
          <p:cNvSpPr>
            <a:spLocks noChangeArrowheads="1"/>
          </p:cNvSpPr>
          <p:nvPr/>
        </p:nvSpPr>
        <p:spPr bwMode="auto">
          <a:xfrm>
            <a:off x="2266950" y="3254375"/>
            <a:ext cx="3810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846907" name="Group 59"/>
          <p:cNvGrpSpPr>
            <a:grpSpLocks/>
          </p:cNvGrpSpPr>
          <p:nvPr/>
        </p:nvGrpSpPr>
        <p:grpSpPr bwMode="auto">
          <a:xfrm>
            <a:off x="6626225" y="3048000"/>
            <a:ext cx="1966913" cy="3130550"/>
            <a:chOff x="4174" y="1738"/>
            <a:chExt cx="1239" cy="1972"/>
          </a:xfrm>
        </p:grpSpPr>
        <p:sp>
          <p:nvSpPr>
            <p:cNvPr id="846908" name="Rectangle 60"/>
            <p:cNvSpPr>
              <a:spLocks noChangeArrowheads="1"/>
            </p:cNvSpPr>
            <p:nvPr/>
          </p:nvSpPr>
          <p:spPr bwMode="auto">
            <a:xfrm>
              <a:off x="4368" y="2016"/>
              <a:ext cx="912" cy="28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909" name="Rectangle 61"/>
            <p:cNvSpPr>
              <a:spLocks noChangeArrowheads="1"/>
            </p:cNvSpPr>
            <p:nvPr/>
          </p:nvSpPr>
          <p:spPr bwMode="auto">
            <a:xfrm>
              <a:off x="4368" y="2304"/>
              <a:ext cx="912" cy="28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910" name="Rectangle 62"/>
            <p:cNvSpPr>
              <a:spLocks noChangeArrowheads="1"/>
            </p:cNvSpPr>
            <p:nvPr/>
          </p:nvSpPr>
          <p:spPr bwMode="auto">
            <a:xfrm>
              <a:off x="4368" y="2592"/>
              <a:ext cx="912" cy="28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911" name="Rectangle 63"/>
            <p:cNvSpPr>
              <a:spLocks noChangeArrowheads="1"/>
            </p:cNvSpPr>
            <p:nvPr/>
          </p:nvSpPr>
          <p:spPr bwMode="auto">
            <a:xfrm>
              <a:off x="4368" y="2880"/>
              <a:ext cx="912" cy="28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912" name="Rectangle 64"/>
            <p:cNvSpPr>
              <a:spLocks noChangeArrowheads="1"/>
            </p:cNvSpPr>
            <p:nvPr/>
          </p:nvSpPr>
          <p:spPr bwMode="auto">
            <a:xfrm>
              <a:off x="4368" y="3168"/>
              <a:ext cx="912" cy="28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913" name="Text Box 65"/>
            <p:cNvSpPr txBox="1">
              <a:spLocks noChangeArrowheads="1"/>
            </p:cNvSpPr>
            <p:nvPr/>
          </p:nvSpPr>
          <p:spPr bwMode="auto">
            <a:xfrm>
              <a:off x="4690" y="3422"/>
              <a:ext cx="2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…</a:t>
              </a:r>
            </a:p>
          </p:txBody>
        </p:sp>
        <p:sp>
          <p:nvSpPr>
            <p:cNvPr id="846914" name="Text Box 66"/>
            <p:cNvSpPr txBox="1">
              <a:spLocks noChangeArrowheads="1"/>
            </p:cNvSpPr>
            <p:nvPr/>
          </p:nvSpPr>
          <p:spPr bwMode="auto">
            <a:xfrm>
              <a:off x="4174" y="1738"/>
              <a:ext cx="1239" cy="1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int heap[10];</a:t>
              </a:r>
            </a:p>
            <a:p>
              <a:pPr algn="l"/>
              <a:r>
                <a:rPr lang="en-US"/>
                <a:t>0</a:t>
              </a:r>
            </a:p>
            <a:p>
              <a:pPr algn="l"/>
              <a:endParaRPr lang="en-US" sz="1000"/>
            </a:p>
            <a:p>
              <a:pPr algn="l"/>
              <a:r>
                <a:rPr lang="en-US"/>
                <a:t>1</a:t>
              </a:r>
            </a:p>
            <a:p>
              <a:pPr algn="l"/>
              <a:endParaRPr lang="en-US" sz="800"/>
            </a:p>
            <a:p>
              <a:pPr algn="l"/>
              <a:r>
                <a:rPr lang="en-US"/>
                <a:t>2</a:t>
              </a:r>
            </a:p>
            <a:p>
              <a:pPr algn="l"/>
              <a:endParaRPr lang="en-US" sz="800"/>
            </a:p>
            <a:p>
              <a:pPr algn="l"/>
              <a:r>
                <a:rPr lang="en-US"/>
                <a:t>3</a:t>
              </a:r>
            </a:p>
            <a:p>
              <a:pPr algn="l"/>
              <a:endParaRPr lang="en-US" sz="800"/>
            </a:p>
            <a:p>
              <a:pPr algn="l"/>
              <a:r>
                <a:rPr lang="en-US"/>
                <a:t>4</a:t>
              </a:r>
            </a:p>
          </p:txBody>
        </p:sp>
      </p:grpSp>
      <p:grpSp>
        <p:nvGrpSpPr>
          <p:cNvPr id="846915" name="Group 67"/>
          <p:cNvGrpSpPr>
            <a:grpSpLocks/>
          </p:cNvGrpSpPr>
          <p:nvPr/>
        </p:nvGrpSpPr>
        <p:grpSpPr bwMode="auto">
          <a:xfrm>
            <a:off x="7456488" y="3503613"/>
            <a:ext cx="369887" cy="2271712"/>
            <a:chOff x="4697" y="2025"/>
            <a:chExt cx="233" cy="1431"/>
          </a:xfrm>
        </p:grpSpPr>
        <p:sp>
          <p:nvSpPr>
            <p:cNvPr id="846916" name="Text Box 68"/>
            <p:cNvSpPr txBox="1">
              <a:spLocks noChangeArrowheads="1"/>
            </p:cNvSpPr>
            <p:nvPr/>
          </p:nvSpPr>
          <p:spPr bwMode="auto">
            <a:xfrm>
              <a:off x="4723" y="2025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846917" name="Text Box 69"/>
            <p:cNvSpPr txBox="1">
              <a:spLocks noChangeArrowheads="1"/>
            </p:cNvSpPr>
            <p:nvPr/>
          </p:nvSpPr>
          <p:spPr bwMode="auto">
            <a:xfrm>
              <a:off x="4701" y="2304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846918" name="Text Box 70"/>
            <p:cNvSpPr txBox="1">
              <a:spLocks noChangeArrowheads="1"/>
            </p:cNvSpPr>
            <p:nvPr/>
          </p:nvSpPr>
          <p:spPr bwMode="auto">
            <a:xfrm>
              <a:off x="4697" y="259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5</a:t>
              </a:r>
            </a:p>
          </p:txBody>
        </p:sp>
        <p:sp>
          <p:nvSpPr>
            <p:cNvPr id="846919" name="Text Box 71"/>
            <p:cNvSpPr txBox="1">
              <a:spLocks noChangeArrowheads="1"/>
            </p:cNvSpPr>
            <p:nvPr/>
          </p:nvSpPr>
          <p:spPr bwMode="auto">
            <a:xfrm>
              <a:off x="4711" y="2901"/>
              <a:ext cx="2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1</a:t>
              </a:r>
            </a:p>
          </p:txBody>
        </p:sp>
        <p:sp>
          <p:nvSpPr>
            <p:cNvPr id="846920" name="Text Box 72"/>
            <p:cNvSpPr txBox="1">
              <a:spLocks noChangeArrowheads="1"/>
            </p:cNvSpPr>
            <p:nvPr/>
          </p:nvSpPr>
          <p:spPr bwMode="auto">
            <a:xfrm>
              <a:off x="4707" y="316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</p:grpSp>
      <p:grpSp>
        <p:nvGrpSpPr>
          <p:cNvPr id="846976" name="Group 128"/>
          <p:cNvGrpSpPr>
            <a:grpSpLocks/>
          </p:cNvGrpSpPr>
          <p:nvPr/>
        </p:nvGrpSpPr>
        <p:grpSpPr bwMode="auto">
          <a:xfrm>
            <a:off x="4267200" y="3352800"/>
            <a:ext cx="1997075" cy="792163"/>
            <a:chOff x="-346" y="4781"/>
            <a:chExt cx="1258" cy="499"/>
          </a:xfrm>
        </p:grpSpPr>
        <p:sp>
          <p:nvSpPr>
            <p:cNvPr id="846977" name="Text Box 129"/>
            <p:cNvSpPr txBox="1">
              <a:spLocks noChangeArrowheads="1"/>
            </p:cNvSpPr>
            <p:nvPr/>
          </p:nvSpPr>
          <p:spPr bwMode="auto">
            <a:xfrm>
              <a:off x="-346" y="4781"/>
              <a:ext cx="9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int count;</a:t>
              </a:r>
            </a:p>
          </p:txBody>
        </p:sp>
        <p:sp>
          <p:nvSpPr>
            <p:cNvPr id="846978" name="Rectangle 130"/>
            <p:cNvSpPr>
              <a:spLocks noChangeArrowheads="1"/>
            </p:cNvSpPr>
            <p:nvPr/>
          </p:nvSpPr>
          <p:spPr bwMode="auto">
            <a:xfrm>
              <a:off x="-240" y="5040"/>
              <a:ext cx="1152" cy="24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6979" name="Text Box 131"/>
          <p:cNvSpPr txBox="1">
            <a:spLocks noChangeArrowheads="1"/>
          </p:cNvSpPr>
          <p:nvPr/>
        </p:nvSpPr>
        <p:spPr bwMode="auto">
          <a:xfrm>
            <a:off x="5140325" y="37163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4</a:t>
            </a:r>
          </a:p>
        </p:txBody>
      </p:sp>
      <p:sp>
        <p:nvSpPr>
          <p:cNvPr id="846989" name="AutoShape 141"/>
          <p:cNvSpPr>
            <a:spLocks noChangeArrowheads="1"/>
          </p:cNvSpPr>
          <p:nvPr/>
        </p:nvSpPr>
        <p:spPr bwMode="auto">
          <a:xfrm>
            <a:off x="3937000" y="88900"/>
            <a:ext cx="4889500" cy="1739900"/>
          </a:xfrm>
          <a:prstGeom prst="wedgeRoundRectCallout">
            <a:avLst>
              <a:gd name="adj1" fmla="val 19546"/>
              <a:gd name="adj2" fmla="val 120528"/>
              <a:gd name="adj3" fmla="val 16667"/>
            </a:avLst>
          </a:prstGeom>
          <a:solidFill>
            <a:srgbClr val="FFFAF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First, add the new value to the end of our heap array:</a:t>
            </a:r>
          </a:p>
          <a:p>
            <a:endParaRPr lang="en-US" sz="1000"/>
          </a:p>
          <a:p>
            <a:r>
              <a:rPr lang="en-US"/>
              <a:t>heap[</a:t>
            </a:r>
            <a:r>
              <a:rPr lang="en-US">
                <a:solidFill>
                  <a:srgbClr val="6600CC"/>
                </a:solidFill>
              </a:rPr>
              <a:t>count</a:t>
            </a:r>
            <a:r>
              <a:rPr lang="en-US"/>
              <a:t>] = value</a:t>
            </a:r>
          </a:p>
          <a:p>
            <a:endParaRPr lang="en-US" sz="1000"/>
          </a:p>
          <a:p>
            <a:r>
              <a:rPr lang="en-US"/>
              <a:t>and </a:t>
            </a:r>
            <a:r>
              <a:rPr lang="en-US" i="1"/>
              <a:t>then</a:t>
            </a:r>
            <a:r>
              <a:rPr lang="en-US"/>
              <a:t> increase our count!</a:t>
            </a:r>
            <a:endParaRPr lang="en-US" sz="800">
              <a:solidFill>
                <a:srgbClr val="006666"/>
              </a:solidFill>
            </a:endParaRPr>
          </a:p>
        </p:txBody>
      </p:sp>
      <p:sp>
        <p:nvSpPr>
          <p:cNvPr id="846990" name="Text Box 142"/>
          <p:cNvSpPr txBox="1">
            <a:spLocks noChangeArrowheads="1"/>
          </p:cNvSpPr>
          <p:nvPr/>
        </p:nvSpPr>
        <p:spPr bwMode="auto">
          <a:xfrm>
            <a:off x="7378700" y="53340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12</a:t>
            </a:r>
          </a:p>
        </p:txBody>
      </p:sp>
      <p:sp>
        <p:nvSpPr>
          <p:cNvPr id="846991" name="Text Box 143"/>
          <p:cNvSpPr txBox="1">
            <a:spLocks noChangeArrowheads="1"/>
          </p:cNvSpPr>
          <p:nvPr/>
        </p:nvSpPr>
        <p:spPr bwMode="auto">
          <a:xfrm>
            <a:off x="5154613" y="37338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846992" name="Text Box 144"/>
          <p:cNvSpPr txBox="1">
            <a:spLocks noChangeArrowheads="1"/>
          </p:cNvSpPr>
          <p:nvPr/>
        </p:nvSpPr>
        <p:spPr bwMode="auto">
          <a:xfrm>
            <a:off x="1651000" y="51181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12</a:t>
            </a:r>
          </a:p>
        </p:txBody>
      </p:sp>
      <p:sp>
        <p:nvSpPr>
          <p:cNvPr id="846993" name="AutoShape 145"/>
          <p:cNvSpPr>
            <a:spLocks noChangeArrowheads="1"/>
          </p:cNvSpPr>
          <p:nvPr/>
        </p:nvSpPr>
        <p:spPr bwMode="auto">
          <a:xfrm>
            <a:off x="3073400" y="-25400"/>
            <a:ext cx="5308600" cy="2197100"/>
          </a:xfrm>
          <a:prstGeom prst="wedgeRoundRectCallout">
            <a:avLst>
              <a:gd name="adj1" fmla="val 31042"/>
              <a:gd name="adj2" fmla="val 194870"/>
              <a:gd name="adj3" fmla="val 16667"/>
            </a:avLst>
          </a:prstGeom>
          <a:solidFill>
            <a:srgbClr val="FFFAF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Now, repeatedly compare our new value with it’s parent and swap if our new value is bigger:</a:t>
            </a:r>
          </a:p>
          <a:p>
            <a:endParaRPr lang="en-US"/>
          </a:p>
          <a:p>
            <a:pPr algn="l"/>
            <a:r>
              <a:rPr lang="en-US"/>
              <a:t>   if (heap[ </a:t>
            </a:r>
            <a:r>
              <a:rPr lang="en-US">
                <a:solidFill>
                  <a:srgbClr val="6600CC"/>
                </a:solidFill>
              </a:rPr>
              <a:t>i </a:t>
            </a:r>
            <a:r>
              <a:rPr lang="en-US"/>
              <a:t>] &gt; heap[ </a:t>
            </a:r>
            <a:r>
              <a:rPr lang="en-US">
                <a:solidFill>
                  <a:srgbClr val="6600CC"/>
                </a:solidFill>
              </a:rPr>
              <a:t>(i-1)/2 </a:t>
            </a:r>
            <a:r>
              <a:rPr lang="en-US"/>
              <a:t>]) </a:t>
            </a:r>
            <a:br>
              <a:rPr lang="en-US"/>
            </a:br>
            <a:r>
              <a:rPr lang="en-US"/>
              <a:t>         then swap</a:t>
            </a:r>
            <a:endParaRPr lang="en-US" sz="800">
              <a:solidFill>
                <a:srgbClr val="006666"/>
              </a:solidFill>
            </a:endParaRPr>
          </a:p>
        </p:txBody>
      </p:sp>
      <p:sp>
        <p:nvSpPr>
          <p:cNvPr id="846996" name="Oval 148"/>
          <p:cNvSpPr>
            <a:spLocks noChangeArrowheads="1"/>
          </p:cNvSpPr>
          <p:nvPr/>
        </p:nvSpPr>
        <p:spPr bwMode="auto">
          <a:xfrm>
            <a:off x="7453313" y="5357813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97" name="Oval 149"/>
          <p:cNvSpPr>
            <a:spLocks noChangeArrowheads="1"/>
          </p:cNvSpPr>
          <p:nvPr/>
        </p:nvSpPr>
        <p:spPr bwMode="auto">
          <a:xfrm>
            <a:off x="7439025" y="3963988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98" name="Oval 150"/>
          <p:cNvSpPr>
            <a:spLocks noChangeArrowheads="1"/>
          </p:cNvSpPr>
          <p:nvPr/>
        </p:nvSpPr>
        <p:spPr bwMode="auto">
          <a:xfrm>
            <a:off x="1727200" y="51181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99" name="Oval 151"/>
          <p:cNvSpPr>
            <a:spLocks noChangeArrowheads="1"/>
          </p:cNvSpPr>
          <p:nvPr/>
        </p:nvSpPr>
        <p:spPr bwMode="auto">
          <a:xfrm>
            <a:off x="1101725" y="4122738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7003" name="Group 155"/>
          <p:cNvGrpSpPr>
            <a:grpSpLocks/>
          </p:cNvGrpSpPr>
          <p:nvPr/>
        </p:nvGrpSpPr>
        <p:grpSpPr bwMode="auto">
          <a:xfrm>
            <a:off x="4730750" y="1397000"/>
            <a:ext cx="369888" cy="457200"/>
            <a:chOff x="2460" y="3581"/>
            <a:chExt cx="233" cy="288"/>
          </a:xfrm>
        </p:grpSpPr>
        <p:sp>
          <p:nvSpPr>
            <p:cNvPr id="847000" name="Rectangle 152"/>
            <p:cNvSpPr>
              <a:spLocks noChangeArrowheads="1"/>
            </p:cNvSpPr>
            <p:nvPr/>
          </p:nvSpPr>
          <p:spPr bwMode="auto">
            <a:xfrm>
              <a:off x="2544" y="3600"/>
              <a:ext cx="96" cy="256"/>
            </a:xfrm>
            <a:prstGeom prst="rect">
              <a:avLst/>
            </a:prstGeom>
            <a:solidFill>
              <a:srgbClr val="FFFAF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002" name="Text Box 154"/>
            <p:cNvSpPr txBox="1">
              <a:spLocks noChangeArrowheads="1"/>
            </p:cNvSpPr>
            <p:nvPr/>
          </p:nvSpPr>
          <p:spPr bwMode="auto">
            <a:xfrm>
              <a:off x="2460" y="358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E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4</a:t>
              </a:r>
            </a:p>
          </p:txBody>
        </p:sp>
      </p:grpSp>
      <p:grpSp>
        <p:nvGrpSpPr>
          <p:cNvPr id="847005" name="Group 157"/>
          <p:cNvGrpSpPr>
            <a:grpSpLocks/>
          </p:cNvGrpSpPr>
          <p:nvPr/>
        </p:nvGrpSpPr>
        <p:grpSpPr bwMode="auto">
          <a:xfrm>
            <a:off x="6207125" y="1389063"/>
            <a:ext cx="1196975" cy="457200"/>
            <a:chOff x="3344" y="3293"/>
            <a:chExt cx="754" cy="288"/>
          </a:xfrm>
        </p:grpSpPr>
        <p:sp>
          <p:nvSpPr>
            <p:cNvPr id="847001" name="Rectangle 153"/>
            <p:cNvSpPr>
              <a:spLocks noChangeArrowheads="1"/>
            </p:cNvSpPr>
            <p:nvPr/>
          </p:nvSpPr>
          <p:spPr bwMode="auto">
            <a:xfrm>
              <a:off x="3408" y="3312"/>
              <a:ext cx="616" cy="256"/>
            </a:xfrm>
            <a:prstGeom prst="rect">
              <a:avLst/>
            </a:prstGeom>
            <a:solidFill>
              <a:srgbClr val="FFFAF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004" name="Text Box 156"/>
            <p:cNvSpPr txBox="1">
              <a:spLocks noChangeArrowheads="1"/>
            </p:cNvSpPr>
            <p:nvPr/>
          </p:nvSpPr>
          <p:spPr bwMode="auto">
            <a:xfrm>
              <a:off x="3344" y="3293"/>
              <a:ext cx="7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E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(</a:t>
              </a:r>
              <a:r>
                <a:rPr lang="en-US">
                  <a:solidFill>
                    <a:srgbClr val="FF3300"/>
                  </a:solidFill>
                </a:rPr>
                <a:t>4</a:t>
              </a:r>
              <a:r>
                <a:rPr lang="en-US">
                  <a:solidFill>
                    <a:srgbClr val="6600CC"/>
                  </a:solidFill>
                </a:rPr>
                <a:t>-1)/2</a:t>
              </a:r>
            </a:p>
          </p:txBody>
        </p:sp>
      </p:grpSp>
      <p:grpSp>
        <p:nvGrpSpPr>
          <p:cNvPr id="847006" name="Group 158"/>
          <p:cNvGrpSpPr>
            <a:grpSpLocks/>
          </p:cNvGrpSpPr>
          <p:nvPr/>
        </p:nvGrpSpPr>
        <p:grpSpPr bwMode="auto">
          <a:xfrm>
            <a:off x="6311900" y="1389063"/>
            <a:ext cx="1054100" cy="457200"/>
            <a:chOff x="3408" y="3293"/>
            <a:chExt cx="616" cy="288"/>
          </a:xfrm>
        </p:grpSpPr>
        <p:sp>
          <p:nvSpPr>
            <p:cNvPr id="847007" name="Rectangle 159"/>
            <p:cNvSpPr>
              <a:spLocks noChangeArrowheads="1"/>
            </p:cNvSpPr>
            <p:nvPr/>
          </p:nvSpPr>
          <p:spPr bwMode="auto">
            <a:xfrm>
              <a:off x="3408" y="3312"/>
              <a:ext cx="616" cy="256"/>
            </a:xfrm>
            <a:prstGeom prst="rect">
              <a:avLst/>
            </a:prstGeom>
            <a:solidFill>
              <a:srgbClr val="FFFAF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008" name="Text Box 160"/>
            <p:cNvSpPr txBox="1">
              <a:spLocks noChangeArrowheads="1"/>
            </p:cNvSpPr>
            <p:nvPr/>
          </p:nvSpPr>
          <p:spPr bwMode="auto">
            <a:xfrm>
              <a:off x="3620" y="3293"/>
              <a:ext cx="2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E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1</a:t>
              </a:r>
            </a:p>
          </p:txBody>
        </p:sp>
      </p:grpSp>
      <p:cxnSp>
        <p:nvCxnSpPr>
          <p:cNvPr id="847009" name="AutoShape 161"/>
          <p:cNvCxnSpPr>
            <a:cxnSpLocks noChangeShapeType="1"/>
            <a:stCxn id="846999" idx="6"/>
            <a:endCxn id="846998" idx="0"/>
          </p:cNvCxnSpPr>
          <p:nvPr/>
        </p:nvCxnSpPr>
        <p:spPr bwMode="auto">
          <a:xfrm>
            <a:off x="1501775" y="4313238"/>
            <a:ext cx="415925" cy="785812"/>
          </a:xfrm>
          <a:prstGeom prst="curvedConnector2">
            <a:avLst/>
          </a:prstGeom>
          <a:noFill/>
          <a:ln w="50800">
            <a:solidFill>
              <a:srgbClr val="8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7010" name="AutoShape 162"/>
          <p:cNvCxnSpPr>
            <a:cxnSpLocks noChangeShapeType="1"/>
            <a:stCxn id="846997" idx="6"/>
            <a:endCxn id="846990" idx="3"/>
          </p:cNvCxnSpPr>
          <p:nvPr/>
        </p:nvCxnSpPr>
        <p:spPr bwMode="auto">
          <a:xfrm>
            <a:off x="7839075" y="4154488"/>
            <a:ext cx="46038" cy="1408112"/>
          </a:xfrm>
          <a:prstGeom prst="curvedConnector3">
            <a:avLst>
              <a:gd name="adj1" fmla="val 593102"/>
            </a:avLst>
          </a:prstGeom>
          <a:noFill/>
          <a:ln w="50800">
            <a:solidFill>
              <a:srgbClr val="8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7011" name="Rectangle 163"/>
          <p:cNvSpPr>
            <a:spLocks noChangeArrowheads="1"/>
          </p:cNvSpPr>
          <p:nvPr/>
        </p:nvSpPr>
        <p:spPr bwMode="auto">
          <a:xfrm>
            <a:off x="7461250" y="3937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847012" name="AutoShape 164"/>
          <p:cNvSpPr>
            <a:spLocks noChangeArrowheads="1"/>
          </p:cNvSpPr>
          <p:nvPr/>
        </p:nvSpPr>
        <p:spPr bwMode="auto">
          <a:xfrm>
            <a:off x="1549400" y="393700"/>
            <a:ext cx="5308600" cy="2197100"/>
          </a:xfrm>
          <a:prstGeom prst="wedgeRoundRectCallout">
            <a:avLst>
              <a:gd name="adj1" fmla="val 55681"/>
              <a:gd name="adj2" fmla="val 117412"/>
              <a:gd name="adj3" fmla="val 16667"/>
            </a:avLst>
          </a:prstGeom>
          <a:solidFill>
            <a:srgbClr val="FFFAF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Now, repeatedly compare our new value with it’s parent and swap if our new value is bigger:</a:t>
            </a:r>
          </a:p>
          <a:p>
            <a:endParaRPr lang="en-US"/>
          </a:p>
          <a:p>
            <a:pPr algn="l"/>
            <a:r>
              <a:rPr lang="en-US"/>
              <a:t>   if (heap[ </a:t>
            </a:r>
            <a:r>
              <a:rPr lang="en-US">
                <a:solidFill>
                  <a:srgbClr val="6600CC"/>
                </a:solidFill>
              </a:rPr>
              <a:t>1 </a:t>
            </a:r>
            <a:r>
              <a:rPr lang="en-US"/>
              <a:t>] &gt; heap[ </a:t>
            </a:r>
            <a:r>
              <a:rPr lang="en-US">
                <a:solidFill>
                  <a:srgbClr val="6600CC"/>
                </a:solidFill>
              </a:rPr>
              <a:t>(1-1)/2 </a:t>
            </a:r>
            <a:r>
              <a:rPr lang="en-US"/>
              <a:t>]) </a:t>
            </a:r>
            <a:br>
              <a:rPr lang="en-US"/>
            </a:br>
            <a:r>
              <a:rPr lang="en-US"/>
              <a:t>         then swap</a:t>
            </a:r>
            <a:endParaRPr lang="en-US" sz="800">
              <a:solidFill>
                <a:srgbClr val="006666"/>
              </a:solidFill>
            </a:endParaRPr>
          </a:p>
        </p:txBody>
      </p:sp>
      <p:sp>
        <p:nvSpPr>
          <p:cNvPr id="847013" name="Oval 165"/>
          <p:cNvSpPr>
            <a:spLocks noChangeArrowheads="1"/>
          </p:cNvSpPr>
          <p:nvPr/>
        </p:nvSpPr>
        <p:spPr bwMode="auto">
          <a:xfrm>
            <a:off x="2247900" y="32131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14" name="Oval 166"/>
          <p:cNvSpPr>
            <a:spLocks noChangeArrowheads="1"/>
          </p:cNvSpPr>
          <p:nvPr/>
        </p:nvSpPr>
        <p:spPr bwMode="auto">
          <a:xfrm>
            <a:off x="7467600" y="35179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47015" name="AutoShape 167"/>
          <p:cNvCxnSpPr>
            <a:cxnSpLocks noChangeShapeType="1"/>
            <a:stCxn id="846999" idx="1"/>
            <a:endCxn id="847013" idx="2"/>
          </p:cNvCxnSpPr>
          <p:nvPr/>
        </p:nvCxnSpPr>
        <p:spPr bwMode="auto">
          <a:xfrm rot="16200000">
            <a:off x="1315244" y="3245644"/>
            <a:ext cx="755650" cy="1071562"/>
          </a:xfrm>
          <a:prstGeom prst="curvedConnector2">
            <a:avLst/>
          </a:prstGeom>
          <a:noFill/>
          <a:ln w="50800">
            <a:solidFill>
              <a:srgbClr val="8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7016" name="AutoShape 168"/>
          <p:cNvCxnSpPr>
            <a:cxnSpLocks noChangeShapeType="1"/>
            <a:stCxn id="847014" idx="6"/>
            <a:endCxn id="847011" idx="3"/>
          </p:cNvCxnSpPr>
          <p:nvPr/>
        </p:nvCxnSpPr>
        <p:spPr bwMode="auto">
          <a:xfrm flipH="1">
            <a:off x="7831138" y="3708400"/>
            <a:ext cx="36512" cy="457200"/>
          </a:xfrm>
          <a:prstGeom prst="curvedConnector3">
            <a:avLst>
              <a:gd name="adj1" fmla="val -573912"/>
            </a:avLst>
          </a:prstGeom>
          <a:noFill/>
          <a:ln w="50800">
            <a:solidFill>
              <a:srgbClr val="8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7017" name="Rectangle 169"/>
          <p:cNvSpPr>
            <a:spLocks noChangeArrowheads="1"/>
          </p:cNvSpPr>
          <p:nvPr/>
        </p:nvSpPr>
        <p:spPr bwMode="auto">
          <a:xfrm>
            <a:off x="7480300" y="347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47018" name="AutoShape 170"/>
          <p:cNvSpPr>
            <a:spLocks noChangeArrowheads="1"/>
          </p:cNvSpPr>
          <p:nvPr/>
        </p:nvSpPr>
        <p:spPr bwMode="auto">
          <a:xfrm>
            <a:off x="2273300" y="406400"/>
            <a:ext cx="4991100" cy="1765300"/>
          </a:xfrm>
          <a:prstGeom prst="wedgeRoundRectCallout">
            <a:avLst>
              <a:gd name="adj1" fmla="val 45611"/>
              <a:gd name="adj2" fmla="val 127426"/>
              <a:gd name="adj3" fmla="val 16667"/>
            </a:avLst>
          </a:prstGeom>
          <a:solidFill>
            <a:srgbClr val="FFFAF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Finally, our new value has reached its proper position in the heap and we’re done…</a:t>
            </a:r>
            <a:endParaRPr lang="en-US" sz="800" dirty="0">
              <a:solidFill>
                <a:srgbClr val="00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846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4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4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4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4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4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0.06666 0.1463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8469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7315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0.00093 L -0.06302 -0.14537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8469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-7315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1.38889E-6 -0.20555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8469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278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185 L -0.00434 0.20185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847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4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02 -0.14537 L 0.0592 -0.28611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8469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1" y="-7037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48148E-6 L -0.125 0.13704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846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685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0.20555 L 1.38889E-6 -0.27037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8469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6 -7.40741E-7 L -0.00486 0.06852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847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4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905" grpId="0"/>
      <p:bldP spid="846906" grpId="0"/>
      <p:bldP spid="846979" grpId="0"/>
      <p:bldP spid="846989" grpId="0" animBg="1"/>
      <p:bldP spid="846989" grpId="1" animBg="1"/>
      <p:bldP spid="846990" grpId="0"/>
      <p:bldP spid="846990" grpId="1"/>
      <p:bldP spid="846990" grpId="2"/>
      <p:bldP spid="846991" grpId="0"/>
      <p:bldP spid="846992" grpId="0"/>
      <p:bldP spid="846992" grpId="1"/>
      <p:bldP spid="846992" grpId="2"/>
      <p:bldP spid="846993" grpId="0" animBg="1"/>
      <p:bldP spid="846993" grpId="1" animBg="1"/>
      <p:bldP spid="846996" grpId="0" animBg="1"/>
      <p:bldP spid="846996" grpId="1" animBg="1"/>
      <p:bldP spid="846997" grpId="0" animBg="1"/>
      <p:bldP spid="846997" grpId="1" animBg="1"/>
      <p:bldP spid="846997" grpId="2" animBg="1"/>
      <p:bldP spid="846997" grpId="3" animBg="1"/>
      <p:bldP spid="846998" grpId="0" animBg="1"/>
      <p:bldP spid="846998" grpId="1" animBg="1"/>
      <p:bldP spid="846999" grpId="0" animBg="1"/>
      <p:bldP spid="846999" grpId="1" animBg="1"/>
      <p:bldP spid="846999" grpId="2" animBg="1"/>
      <p:bldP spid="846999" grpId="3" animBg="1"/>
      <p:bldP spid="847011" grpId="0"/>
      <p:bldP spid="847012" grpId="0" animBg="1"/>
      <p:bldP spid="847012" grpId="1" animBg="1"/>
      <p:bldP spid="847013" grpId="0" animBg="1"/>
      <p:bldP spid="847013" grpId="1" animBg="1"/>
      <p:bldP spid="847014" grpId="0" animBg="1"/>
      <p:bldP spid="847014" grpId="1" animBg="1"/>
      <p:bldP spid="847017" grpId="0"/>
      <p:bldP spid="847018" grpId="0" animBg="1"/>
      <p:bldP spid="847018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9CBD-6171-4E0F-8C53-E354770E8754}" type="slidenum">
              <a:rPr lang="en-US"/>
              <a:pPr/>
              <a:t>34</a:t>
            </a:fld>
            <a:endParaRPr lang="en-US"/>
          </a:p>
        </p:txBody>
      </p:sp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818180" name="Text Box 4"/>
          <p:cNvSpPr txBox="1">
            <a:spLocks noChangeArrowheads="1"/>
          </p:cNvSpPr>
          <p:nvPr/>
        </p:nvSpPr>
        <p:spPr bwMode="auto">
          <a:xfrm>
            <a:off x="593725" y="1112838"/>
            <a:ext cx="7915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Show a maxheap and its array after inserting each of the following numbers:</a:t>
            </a:r>
          </a:p>
        </p:txBody>
      </p:sp>
      <p:sp>
        <p:nvSpPr>
          <p:cNvPr id="818181" name="Text Box 5"/>
          <p:cNvSpPr txBox="1">
            <a:spLocks noChangeArrowheads="1"/>
          </p:cNvSpPr>
          <p:nvPr/>
        </p:nvSpPr>
        <p:spPr bwMode="auto">
          <a:xfrm>
            <a:off x="3200400" y="2362200"/>
            <a:ext cx="2979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1, 6, 4, 5, 0, 8, 3, 12</a:t>
            </a:r>
          </a:p>
        </p:txBody>
      </p:sp>
      <p:sp>
        <p:nvSpPr>
          <p:cNvPr id="818182" name="Text Box 6"/>
          <p:cNvSpPr txBox="1">
            <a:spLocks noChangeArrowheads="1"/>
          </p:cNvSpPr>
          <p:nvPr/>
        </p:nvSpPr>
        <p:spPr bwMode="auto">
          <a:xfrm>
            <a:off x="0" y="4419600"/>
            <a:ext cx="5103813" cy="229552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1600">
                <a:solidFill>
                  <a:schemeClr val="tx2"/>
                </a:solidFill>
                <a:latin typeface="Comic Sans MS" pitchFamily="66" charset="0"/>
              </a:rPr>
              <a:t>The root of the binary tree goes in </a:t>
            </a:r>
            <a:r>
              <a:rPr lang="en-US" sz="1600">
                <a:solidFill>
                  <a:schemeClr val="accent2"/>
                </a:solidFill>
                <a:latin typeface="Comic Sans MS" pitchFamily="66" charset="0"/>
              </a:rPr>
              <a:t>array[0]</a:t>
            </a:r>
            <a:br>
              <a:rPr lang="en-US" sz="1600">
                <a:solidFill>
                  <a:schemeClr val="accent2"/>
                </a:solidFill>
                <a:latin typeface="Comic Sans MS" pitchFamily="66" charset="0"/>
              </a:rPr>
            </a:b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1600">
                <a:solidFill>
                  <a:schemeClr val="tx2"/>
                </a:solidFill>
                <a:latin typeface="Comic Sans MS" pitchFamily="66" charset="0"/>
              </a:rPr>
              <a:t>If a node appears in </a:t>
            </a:r>
            <a:r>
              <a:rPr lang="en-US" sz="1600">
                <a:solidFill>
                  <a:schemeClr val="accent2"/>
                </a:solidFill>
                <a:latin typeface="Comic Sans MS" pitchFamily="66" charset="0"/>
              </a:rPr>
              <a:t>array[i]</a:t>
            </a:r>
            <a:r>
              <a:rPr lang="en-US" sz="1600">
                <a:solidFill>
                  <a:schemeClr val="tx2"/>
                </a:solidFill>
                <a:latin typeface="Comic Sans MS" pitchFamily="66" charset="0"/>
              </a:rPr>
              <a:t>, its children are in these locations:</a:t>
            </a:r>
          </a:p>
          <a:p>
            <a:r>
              <a:rPr lang="en-US" sz="1600">
                <a:solidFill>
                  <a:schemeClr val="tx2"/>
                </a:solidFill>
                <a:latin typeface="Comic Sans MS" pitchFamily="66" charset="0"/>
              </a:rPr>
              <a:t>		</a:t>
            </a:r>
            <a:r>
              <a:rPr lang="en-US" sz="1600">
                <a:solidFill>
                  <a:srgbClr val="006666"/>
                </a:solidFill>
                <a:latin typeface="Comic Sans MS" pitchFamily="66" charset="0"/>
              </a:rPr>
              <a:t>Left child</a:t>
            </a:r>
            <a:r>
              <a:rPr lang="en-US" sz="1600">
                <a:solidFill>
                  <a:schemeClr val="tx2"/>
                </a:solidFill>
                <a:latin typeface="Comic Sans MS" pitchFamily="66" charset="0"/>
              </a:rPr>
              <a:t>: </a:t>
            </a:r>
            <a:r>
              <a:rPr lang="en-US" sz="1600">
                <a:solidFill>
                  <a:schemeClr val="accent2"/>
                </a:solidFill>
                <a:latin typeface="Comic Sans MS" pitchFamily="66" charset="0"/>
              </a:rPr>
              <a:t>array[2i+1]</a:t>
            </a:r>
          </a:p>
          <a:p>
            <a:r>
              <a:rPr lang="en-US" sz="1600">
                <a:solidFill>
                  <a:schemeClr val="tx2"/>
                </a:solidFill>
                <a:latin typeface="Comic Sans MS" pitchFamily="66" charset="0"/>
              </a:rPr>
              <a:t>		</a:t>
            </a:r>
            <a:r>
              <a:rPr lang="en-US" sz="1600">
                <a:solidFill>
                  <a:srgbClr val="006666"/>
                </a:solidFill>
                <a:latin typeface="Comic Sans MS" pitchFamily="66" charset="0"/>
              </a:rPr>
              <a:t>Right child</a:t>
            </a:r>
            <a:r>
              <a:rPr lang="en-US" sz="1600">
                <a:solidFill>
                  <a:schemeClr val="tx2"/>
                </a:solidFill>
                <a:latin typeface="Comic Sans MS" pitchFamily="66" charset="0"/>
              </a:rPr>
              <a:t>: </a:t>
            </a:r>
            <a:r>
              <a:rPr lang="en-US" sz="1600">
                <a:solidFill>
                  <a:schemeClr val="accent2"/>
                </a:solidFill>
                <a:latin typeface="Comic Sans MS" pitchFamily="66" charset="0"/>
              </a:rPr>
              <a:t>array[2i+2]</a:t>
            </a:r>
            <a:br>
              <a:rPr lang="en-US" sz="1600">
                <a:solidFill>
                  <a:schemeClr val="accent2"/>
                </a:solidFill>
                <a:latin typeface="Comic Sans MS" pitchFamily="66" charset="0"/>
              </a:rPr>
            </a:b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1600">
                <a:solidFill>
                  <a:schemeClr val="tx2"/>
                </a:solidFill>
                <a:latin typeface="Comic Sans MS" pitchFamily="66" charset="0"/>
              </a:rPr>
              <a:t>3.	If the data for a non-root node is in </a:t>
            </a:r>
            <a:r>
              <a:rPr lang="en-US" sz="1600">
                <a:solidFill>
                  <a:schemeClr val="accent2"/>
                </a:solidFill>
                <a:latin typeface="Comic Sans MS" pitchFamily="66" charset="0"/>
              </a:rPr>
              <a:t>array[i]</a:t>
            </a:r>
            <a:r>
              <a:rPr lang="en-US" sz="1600">
                <a:solidFill>
                  <a:schemeClr val="tx2"/>
                </a:solidFill>
                <a:latin typeface="Comic Sans MS" pitchFamily="66" charset="0"/>
              </a:rPr>
              <a:t>, then its </a:t>
            </a:r>
            <a:r>
              <a:rPr lang="en-US" sz="1600">
                <a:solidFill>
                  <a:srgbClr val="006666"/>
                </a:solidFill>
                <a:latin typeface="Comic Sans MS" pitchFamily="66" charset="0"/>
              </a:rPr>
              <a:t>parent</a:t>
            </a:r>
            <a:r>
              <a:rPr lang="en-US" sz="1600">
                <a:solidFill>
                  <a:schemeClr val="tx2"/>
                </a:solidFill>
                <a:latin typeface="Comic Sans MS" pitchFamily="66" charset="0"/>
              </a:rPr>
              <a:t> is always at </a:t>
            </a:r>
            <a:r>
              <a:rPr lang="en-US" sz="1600">
                <a:solidFill>
                  <a:schemeClr val="accent2"/>
                </a:solidFill>
                <a:latin typeface="Comic Sans MS" pitchFamily="66" charset="0"/>
              </a:rPr>
              <a:t>array[(i-1)/2]</a:t>
            </a:r>
            <a:r>
              <a:rPr lang="en-US" sz="1600">
                <a:solidFill>
                  <a:schemeClr val="tx2"/>
                </a:solidFill>
                <a:latin typeface="Comic Sans MS" pitchFamily="66" charset="0"/>
              </a:rPr>
              <a:t>  </a:t>
            </a:r>
            <a:br>
              <a:rPr lang="en-US" sz="16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600">
                <a:solidFill>
                  <a:schemeClr val="tx2"/>
                </a:solidFill>
                <a:latin typeface="Comic Sans MS" pitchFamily="66" charset="0"/>
              </a:rPr>
              <a:t>(Use integer division)</a:t>
            </a:r>
            <a:endParaRPr lang="en-US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818183" name="Text Box 7"/>
          <p:cNvSpPr txBox="1">
            <a:spLocks noChangeArrowheads="1"/>
          </p:cNvSpPr>
          <p:nvPr/>
        </p:nvSpPr>
        <p:spPr bwMode="auto">
          <a:xfrm>
            <a:off x="5791200" y="3505200"/>
            <a:ext cx="21034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         12</a:t>
            </a:r>
          </a:p>
          <a:p>
            <a:pPr algn="l"/>
            <a:r>
              <a:rPr lang="en-US"/>
              <a:t>      8         6</a:t>
            </a:r>
          </a:p>
          <a:p>
            <a:pPr algn="l"/>
            <a:r>
              <a:rPr lang="en-US"/>
              <a:t>   5   0    4   3</a:t>
            </a:r>
          </a:p>
          <a:p>
            <a:pPr algn="l"/>
            <a:r>
              <a:rPr lang="en-US"/>
              <a:t> 1                </a:t>
            </a:r>
          </a:p>
        </p:txBody>
      </p:sp>
      <p:sp>
        <p:nvSpPr>
          <p:cNvPr id="818185" name="Text Box 9"/>
          <p:cNvSpPr txBox="1">
            <a:spLocks noChangeArrowheads="1"/>
          </p:cNvSpPr>
          <p:nvPr/>
        </p:nvSpPr>
        <p:spPr bwMode="auto">
          <a:xfrm>
            <a:off x="8269288" y="3376613"/>
            <a:ext cx="47942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/>
              <a:t>12</a:t>
            </a:r>
          </a:p>
          <a:p>
            <a:r>
              <a:rPr lang="en-US" sz="2200"/>
              <a:t>8</a:t>
            </a:r>
          </a:p>
          <a:p>
            <a:r>
              <a:rPr lang="en-US" sz="2200"/>
              <a:t>6</a:t>
            </a:r>
          </a:p>
          <a:p>
            <a:r>
              <a:rPr lang="en-US" sz="2200"/>
              <a:t>5</a:t>
            </a:r>
          </a:p>
          <a:p>
            <a:r>
              <a:rPr lang="en-US" sz="2200"/>
              <a:t>0</a:t>
            </a:r>
          </a:p>
          <a:p>
            <a:r>
              <a:rPr lang="en-US" sz="2200"/>
              <a:t>4</a:t>
            </a:r>
          </a:p>
          <a:p>
            <a:r>
              <a:rPr lang="en-US" sz="2200"/>
              <a:t>3</a:t>
            </a:r>
          </a:p>
          <a:p>
            <a:r>
              <a:rPr lang="en-US" sz="2200"/>
              <a:t>1</a:t>
            </a:r>
          </a:p>
        </p:txBody>
      </p:sp>
      <p:sp>
        <p:nvSpPr>
          <p:cNvPr id="818186" name="Rectangle 10"/>
          <p:cNvSpPr>
            <a:spLocks noChangeArrowheads="1"/>
          </p:cNvSpPr>
          <p:nvPr/>
        </p:nvSpPr>
        <p:spPr bwMode="auto">
          <a:xfrm>
            <a:off x="8229600" y="3390900"/>
            <a:ext cx="609600" cy="342900"/>
          </a:xfrm>
          <a:prstGeom prst="rect">
            <a:avLst/>
          </a:prstGeom>
          <a:noFill/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187" name="Rectangle 11"/>
          <p:cNvSpPr>
            <a:spLocks noChangeArrowheads="1"/>
          </p:cNvSpPr>
          <p:nvPr/>
        </p:nvSpPr>
        <p:spPr bwMode="auto">
          <a:xfrm>
            <a:off x="8229600" y="3733800"/>
            <a:ext cx="609600" cy="342900"/>
          </a:xfrm>
          <a:prstGeom prst="rect">
            <a:avLst/>
          </a:prstGeom>
          <a:noFill/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188" name="Rectangle 12"/>
          <p:cNvSpPr>
            <a:spLocks noChangeArrowheads="1"/>
          </p:cNvSpPr>
          <p:nvPr/>
        </p:nvSpPr>
        <p:spPr bwMode="auto">
          <a:xfrm>
            <a:off x="8229600" y="4076700"/>
            <a:ext cx="609600" cy="342900"/>
          </a:xfrm>
          <a:prstGeom prst="rect">
            <a:avLst/>
          </a:prstGeom>
          <a:noFill/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189" name="Rectangle 13"/>
          <p:cNvSpPr>
            <a:spLocks noChangeArrowheads="1"/>
          </p:cNvSpPr>
          <p:nvPr/>
        </p:nvSpPr>
        <p:spPr bwMode="auto">
          <a:xfrm>
            <a:off x="8229600" y="4419600"/>
            <a:ext cx="609600" cy="342900"/>
          </a:xfrm>
          <a:prstGeom prst="rect">
            <a:avLst/>
          </a:prstGeom>
          <a:noFill/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195" name="Rectangle 19"/>
          <p:cNvSpPr>
            <a:spLocks noChangeArrowheads="1"/>
          </p:cNvSpPr>
          <p:nvPr/>
        </p:nvSpPr>
        <p:spPr bwMode="auto">
          <a:xfrm>
            <a:off x="8229600" y="4762500"/>
            <a:ext cx="609600" cy="342900"/>
          </a:xfrm>
          <a:prstGeom prst="rect">
            <a:avLst/>
          </a:prstGeom>
          <a:noFill/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196" name="Rectangle 20"/>
          <p:cNvSpPr>
            <a:spLocks noChangeArrowheads="1"/>
          </p:cNvSpPr>
          <p:nvPr/>
        </p:nvSpPr>
        <p:spPr bwMode="auto">
          <a:xfrm>
            <a:off x="8229600" y="5105400"/>
            <a:ext cx="609600" cy="342900"/>
          </a:xfrm>
          <a:prstGeom prst="rect">
            <a:avLst/>
          </a:prstGeom>
          <a:noFill/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197" name="Rectangle 21"/>
          <p:cNvSpPr>
            <a:spLocks noChangeArrowheads="1"/>
          </p:cNvSpPr>
          <p:nvPr/>
        </p:nvSpPr>
        <p:spPr bwMode="auto">
          <a:xfrm>
            <a:off x="8229600" y="5448300"/>
            <a:ext cx="609600" cy="342900"/>
          </a:xfrm>
          <a:prstGeom prst="rect">
            <a:avLst/>
          </a:prstGeom>
          <a:noFill/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198" name="Rectangle 22"/>
          <p:cNvSpPr>
            <a:spLocks noChangeArrowheads="1"/>
          </p:cNvSpPr>
          <p:nvPr/>
        </p:nvSpPr>
        <p:spPr bwMode="auto">
          <a:xfrm>
            <a:off x="8229600" y="5791200"/>
            <a:ext cx="609600" cy="342900"/>
          </a:xfrm>
          <a:prstGeom prst="rect">
            <a:avLst/>
          </a:prstGeom>
          <a:noFill/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8200" name="Group 24"/>
          <p:cNvGrpSpPr>
            <a:grpSpLocks/>
          </p:cNvGrpSpPr>
          <p:nvPr/>
        </p:nvGrpSpPr>
        <p:grpSpPr bwMode="auto">
          <a:xfrm>
            <a:off x="5715000" y="5257800"/>
            <a:ext cx="2227263" cy="792163"/>
            <a:chOff x="-346" y="4781"/>
            <a:chExt cx="1403" cy="499"/>
          </a:xfrm>
        </p:grpSpPr>
        <p:sp>
          <p:nvSpPr>
            <p:cNvPr id="818201" name="Text Box 25"/>
            <p:cNvSpPr txBox="1">
              <a:spLocks noChangeArrowheads="1"/>
            </p:cNvSpPr>
            <p:nvPr/>
          </p:nvSpPr>
          <p:spPr bwMode="auto">
            <a:xfrm>
              <a:off x="-346" y="4781"/>
              <a:ext cx="14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int nodeCount;</a:t>
              </a:r>
            </a:p>
          </p:txBody>
        </p:sp>
        <p:sp>
          <p:nvSpPr>
            <p:cNvPr id="818202" name="Rectangle 26"/>
            <p:cNvSpPr>
              <a:spLocks noChangeArrowheads="1"/>
            </p:cNvSpPr>
            <p:nvPr/>
          </p:nvSpPr>
          <p:spPr bwMode="auto">
            <a:xfrm>
              <a:off x="-240" y="5040"/>
              <a:ext cx="1152" cy="24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8203" name="Text Box 27"/>
          <p:cNvSpPr txBox="1">
            <a:spLocks noChangeArrowheads="1"/>
          </p:cNvSpPr>
          <p:nvPr/>
        </p:nvSpPr>
        <p:spPr bwMode="auto">
          <a:xfrm>
            <a:off x="6629400" y="5638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8</a:t>
            </a:r>
          </a:p>
        </p:txBody>
      </p:sp>
      <p:sp>
        <p:nvSpPr>
          <p:cNvPr id="818199" name="Rectangle 23"/>
          <p:cNvSpPr>
            <a:spLocks noChangeArrowheads="1"/>
          </p:cNvSpPr>
          <p:nvPr/>
        </p:nvSpPr>
        <p:spPr bwMode="auto">
          <a:xfrm>
            <a:off x="5257800" y="3200400"/>
            <a:ext cx="3886200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9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9841-083C-4F4E-A953-CC5FE798D93F}" type="slidenum">
              <a:rPr lang="en-US"/>
              <a:pPr/>
              <a:t>35</a:t>
            </a:fld>
            <a:endParaRPr lang="en-US"/>
          </a:p>
        </p:txBody>
      </p:sp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 #2</a:t>
            </a:r>
          </a:p>
        </p:txBody>
      </p:sp>
      <p:sp>
        <p:nvSpPr>
          <p:cNvPr id="820230" name="Text Box 6"/>
          <p:cNvSpPr txBox="1">
            <a:spLocks noChangeArrowheads="1"/>
          </p:cNvSpPr>
          <p:nvPr/>
        </p:nvSpPr>
        <p:spPr bwMode="auto">
          <a:xfrm>
            <a:off x="3810000" y="2057400"/>
            <a:ext cx="21034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         12</a:t>
            </a:r>
          </a:p>
          <a:p>
            <a:pPr algn="l"/>
            <a:r>
              <a:rPr lang="en-US"/>
              <a:t>      8         6</a:t>
            </a:r>
          </a:p>
          <a:p>
            <a:pPr algn="l"/>
            <a:r>
              <a:rPr lang="en-US"/>
              <a:t>   5   0    4   3</a:t>
            </a:r>
          </a:p>
          <a:p>
            <a:pPr algn="l"/>
            <a:r>
              <a:rPr lang="en-US"/>
              <a:t> 1                </a:t>
            </a:r>
          </a:p>
        </p:txBody>
      </p:sp>
      <p:sp>
        <p:nvSpPr>
          <p:cNvPr id="820231" name="Text Box 7"/>
          <p:cNvSpPr txBox="1">
            <a:spLocks noChangeArrowheads="1"/>
          </p:cNvSpPr>
          <p:nvPr/>
        </p:nvSpPr>
        <p:spPr bwMode="auto">
          <a:xfrm>
            <a:off x="6288088" y="1928813"/>
            <a:ext cx="47942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/>
              <a:t>12</a:t>
            </a:r>
          </a:p>
          <a:p>
            <a:r>
              <a:rPr lang="en-US" sz="2200"/>
              <a:t>8</a:t>
            </a:r>
          </a:p>
          <a:p>
            <a:r>
              <a:rPr lang="en-US" sz="2200"/>
              <a:t>6</a:t>
            </a:r>
          </a:p>
          <a:p>
            <a:r>
              <a:rPr lang="en-US" sz="2200"/>
              <a:t>5</a:t>
            </a:r>
          </a:p>
          <a:p>
            <a:r>
              <a:rPr lang="en-US" sz="2200"/>
              <a:t>0</a:t>
            </a:r>
          </a:p>
          <a:p>
            <a:r>
              <a:rPr lang="en-US" sz="2200"/>
              <a:t>4</a:t>
            </a:r>
          </a:p>
          <a:p>
            <a:r>
              <a:rPr lang="en-US" sz="2200"/>
              <a:t>3</a:t>
            </a:r>
          </a:p>
          <a:p>
            <a:r>
              <a:rPr lang="en-US" sz="2200"/>
              <a:t>1</a:t>
            </a:r>
          </a:p>
        </p:txBody>
      </p:sp>
      <p:sp>
        <p:nvSpPr>
          <p:cNvPr id="820232" name="Rectangle 8"/>
          <p:cNvSpPr>
            <a:spLocks noChangeArrowheads="1"/>
          </p:cNvSpPr>
          <p:nvPr/>
        </p:nvSpPr>
        <p:spPr bwMode="auto">
          <a:xfrm>
            <a:off x="6248400" y="1943100"/>
            <a:ext cx="609600" cy="342900"/>
          </a:xfrm>
          <a:prstGeom prst="rect">
            <a:avLst/>
          </a:prstGeom>
          <a:noFill/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33" name="Rectangle 9"/>
          <p:cNvSpPr>
            <a:spLocks noChangeArrowheads="1"/>
          </p:cNvSpPr>
          <p:nvPr/>
        </p:nvSpPr>
        <p:spPr bwMode="auto">
          <a:xfrm>
            <a:off x="6248400" y="2286000"/>
            <a:ext cx="609600" cy="342900"/>
          </a:xfrm>
          <a:prstGeom prst="rect">
            <a:avLst/>
          </a:prstGeom>
          <a:noFill/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34" name="Rectangle 10"/>
          <p:cNvSpPr>
            <a:spLocks noChangeArrowheads="1"/>
          </p:cNvSpPr>
          <p:nvPr/>
        </p:nvSpPr>
        <p:spPr bwMode="auto">
          <a:xfrm>
            <a:off x="6248400" y="2628900"/>
            <a:ext cx="609600" cy="342900"/>
          </a:xfrm>
          <a:prstGeom prst="rect">
            <a:avLst/>
          </a:prstGeom>
          <a:noFill/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35" name="Rectangle 11"/>
          <p:cNvSpPr>
            <a:spLocks noChangeArrowheads="1"/>
          </p:cNvSpPr>
          <p:nvPr/>
        </p:nvSpPr>
        <p:spPr bwMode="auto">
          <a:xfrm>
            <a:off x="6248400" y="2971800"/>
            <a:ext cx="609600" cy="342900"/>
          </a:xfrm>
          <a:prstGeom prst="rect">
            <a:avLst/>
          </a:prstGeom>
          <a:noFill/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36" name="Rectangle 12"/>
          <p:cNvSpPr>
            <a:spLocks noChangeArrowheads="1"/>
          </p:cNvSpPr>
          <p:nvPr/>
        </p:nvSpPr>
        <p:spPr bwMode="auto">
          <a:xfrm>
            <a:off x="6248400" y="3314700"/>
            <a:ext cx="609600" cy="342900"/>
          </a:xfrm>
          <a:prstGeom prst="rect">
            <a:avLst/>
          </a:prstGeom>
          <a:noFill/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37" name="Rectangle 13"/>
          <p:cNvSpPr>
            <a:spLocks noChangeArrowheads="1"/>
          </p:cNvSpPr>
          <p:nvPr/>
        </p:nvSpPr>
        <p:spPr bwMode="auto">
          <a:xfrm>
            <a:off x="6248400" y="3657600"/>
            <a:ext cx="609600" cy="342900"/>
          </a:xfrm>
          <a:prstGeom prst="rect">
            <a:avLst/>
          </a:prstGeom>
          <a:noFill/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38" name="Rectangle 14"/>
          <p:cNvSpPr>
            <a:spLocks noChangeArrowheads="1"/>
          </p:cNvSpPr>
          <p:nvPr/>
        </p:nvSpPr>
        <p:spPr bwMode="auto">
          <a:xfrm>
            <a:off x="6248400" y="4000500"/>
            <a:ext cx="609600" cy="342900"/>
          </a:xfrm>
          <a:prstGeom prst="rect">
            <a:avLst/>
          </a:prstGeom>
          <a:noFill/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39" name="Rectangle 15"/>
          <p:cNvSpPr>
            <a:spLocks noChangeArrowheads="1"/>
          </p:cNvSpPr>
          <p:nvPr/>
        </p:nvSpPr>
        <p:spPr bwMode="auto">
          <a:xfrm>
            <a:off x="6248400" y="4343400"/>
            <a:ext cx="609600" cy="342900"/>
          </a:xfrm>
          <a:prstGeom prst="rect">
            <a:avLst/>
          </a:prstGeom>
          <a:noFill/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45" name="Rectangle 21"/>
          <p:cNvSpPr>
            <a:spLocks noChangeArrowheads="1"/>
          </p:cNvSpPr>
          <p:nvPr/>
        </p:nvSpPr>
        <p:spPr bwMode="auto">
          <a:xfrm>
            <a:off x="3505200" y="1676400"/>
            <a:ext cx="3581400" cy="3124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29" name="Text Box 5"/>
          <p:cNvSpPr txBox="1">
            <a:spLocks noChangeArrowheads="1"/>
          </p:cNvSpPr>
          <p:nvPr/>
        </p:nvSpPr>
        <p:spPr bwMode="auto">
          <a:xfrm>
            <a:off x="0" y="4562475"/>
            <a:ext cx="5103813" cy="229552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1600">
                <a:solidFill>
                  <a:schemeClr val="tx2"/>
                </a:solidFill>
                <a:latin typeface="Comic Sans MS" pitchFamily="66" charset="0"/>
              </a:rPr>
              <a:t>The root of the binary tree goes in </a:t>
            </a:r>
            <a:r>
              <a:rPr lang="en-US" sz="1600">
                <a:solidFill>
                  <a:schemeClr val="accent2"/>
                </a:solidFill>
                <a:latin typeface="Comic Sans MS" pitchFamily="66" charset="0"/>
              </a:rPr>
              <a:t>array[0]</a:t>
            </a:r>
            <a:br>
              <a:rPr lang="en-US" sz="1600">
                <a:solidFill>
                  <a:schemeClr val="accent2"/>
                </a:solidFill>
                <a:latin typeface="Comic Sans MS" pitchFamily="66" charset="0"/>
              </a:rPr>
            </a:b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1600">
                <a:solidFill>
                  <a:schemeClr val="tx2"/>
                </a:solidFill>
                <a:latin typeface="Comic Sans MS" pitchFamily="66" charset="0"/>
              </a:rPr>
              <a:t>If a node appears in </a:t>
            </a:r>
            <a:r>
              <a:rPr lang="en-US" sz="1600">
                <a:solidFill>
                  <a:schemeClr val="accent2"/>
                </a:solidFill>
                <a:latin typeface="Comic Sans MS" pitchFamily="66" charset="0"/>
              </a:rPr>
              <a:t>array[i]</a:t>
            </a:r>
            <a:r>
              <a:rPr lang="en-US" sz="1600">
                <a:solidFill>
                  <a:schemeClr val="tx2"/>
                </a:solidFill>
                <a:latin typeface="Comic Sans MS" pitchFamily="66" charset="0"/>
              </a:rPr>
              <a:t>, its children are in these locations:</a:t>
            </a:r>
          </a:p>
          <a:p>
            <a:r>
              <a:rPr lang="en-US" sz="1600">
                <a:solidFill>
                  <a:schemeClr val="tx2"/>
                </a:solidFill>
                <a:latin typeface="Comic Sans MS" pitchFamily="66" charset="0"/>
              </a:rPr>
              <a:t>		</a:t>
            </a:r>
            <a:r>
              <a:rPr lang="en-US" sz="1600">
                <a:solidFill>
                  <a:srgbClr val="006666"/>
                </a:solidFill>
                <a:latin typeface="Comic Sans MS" pitchFamily="66" charset="0"/>
              </a:rPr>
              <a:t>Left child</a:t>
            </a:r>
            <a:r>
              <a:rPr lang="en-US" sz="1600">
                <a:solidFill>
                  <a:schemeClr val="tx2"/>
                </a:solidFill>
                <a:latin typeface="Comic Sans MS" pitchFamily="66" charset="0"/>
              </a:rPr>
              <a:t>: </a:t>
            </a:r>
            <a:r>
              <a:rPr lang="en-US" sz="1600">
                <a:solidFill>
                  <a:schemeClr val="accent2"/>
                </a:solidFill>
                <a:latin typeface="Comic Sans MS" pitchFamily="66" charset="0"/>
              </a:rPr>
              <a:t>array[2i+1]</a:t>
            </a:r>
          </a:p>
          <a:p>
            <a:r>
              <a:rPr lang="en-US" sz="1600">
                <a:solidFill>
                  <a:schemeClr val="tx2"/>
                </a:solidFill>
                <a:latin typeface="Comic Sans MS" pitchFamily="66" charset="0"/>
              </a:rPr>
              <a:t>		</a:t>
            </a:r>
            <a:r>
              <a:rPr lang="en-US" sz="1600">
                <a:solidFill>
                  <a:srgbClr val="006666"/>
                </a:solidFill>
                <a:latin typeface="Comic Sans MS" pitchFamily="66" charset="0"/>
              </a:rPr>
              <a:t>Right child</a:t>
            </a:r>
            <a:r>
              <a:rPr lang="en-US" sz="1600">
                <a:solidFill>
                  <a:schemeClr val="tx2"/>
                </a:solidFill>
                <a:latin typeface="Comic Sans MS" pitchFamily="66" charset="0"/>
              </a:rPr>
              <a:t>: </a:t>
            </a:r>
            <a:r>
              <a:rPr lang="en-US" sz="1600">
                <a:solidFill>
                  <a:schemeClr val="accent2"/>
                </a:solidFill>
                <a:latin typeface="Comic Sans MS" pitchFamily="66" charset="0"/>
              </a:rPr>
              <a:t>array[2i+2]</a:t>
            </a:r>
            <a:br>
              <a:rPr lang="en-US" sz="1600">
                <a:solidFill>
                  <a:schemeClr val="accent2"/>
                </a:solidFill>
                <a:latin typeface="Comic Sans MS" pitchFamily="66" charset="0"/>
              </a:rPr>
            </a:b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1600">
                <a:solidFill>
                  <a:schemeClr val="tx2"/>
                </a:solidFill>
                <a:latin typeface="Comic Sans MS" pitchFamily="66" charset="0"/>
              </a:rPr>
              <a:t>3.	If the data for a non-root node is in </a:t>
            </a:r>
            <a:r>
              <a:rPr lang="en-US" sz="1600">
                <a:solidFill>
                  <a:schemeClr val="accent2"/>
                </a:solidFill>
                <a:latin typeface="Comic Sans MS" pitchFamily="66" charset="0"/>
              </a:rPr>
              <a:t>array[i]</a:t>
            </a:r>
            <a:r>
              <a:rPr lang="en-US" sz="1600">
                <a:solidFill>
                  <a:schemeClr val="tx2"/>
                </a:solidFill>
                <a:latin typeface="Comic Sans MS" pitchFamily="66" charset="0"/>
              </a:rPr>
              <a:t>, then its </a:t>
            </a:r>
            <a:r>
              <a:rPr lang="en-US" sz="1600">
                <a:solidFill>
                  <a:srgbClr val="006666"/>
                </a:solidFill>
                <a:latin typeface="Comic Sans MS" pitchFamily="66" charset="0"/>
              </a:rPr>
              <a:t>parent</a:t>
            </a:r>
            <a:r>
              <a:rPr lang="en-US" sz="1600">
                <a:solidFill>
                  <a:schemeClr val="tx2"/>
                </a:solidFill>
                <a:latin typeface="Comic Sans MS" pitchFamily="66" charset="0"/>
              </a:rPr>
              <a:t> is always at </a:t>
            </a:r>
            <a:r>
              <a:rPr lang="en-US" sz="1600">
                <a:solidFill>
                  <a:schemeClr val="accent2"/>
                </a:solidFill>
                <a:latin typeface="Comic Sans MS" pitchFamily="66" charset="0"/>
              </a:rPr>
              <a:t>array[(i-1)/2]</a:t>
            </a:r>
            <a:r>
              <a:rPr lang="en-US" sz="1600">
                <a:solidFill>
                  <a:schemeClr val="tx2"/>
                </a:solidFill>
                <a:latin typeface="Comic Sans MS" pitchFamily="66" charset="0"/>
              </a:rPr>
              <a:t>  </a:t>
            </a:r>
            <a:br>
              <a:rPr lang="en-US" sz="16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600">
                <a:solidFill>
                  <a:schemeClr val="tx2"/>
                </a:solidFill>
                <a:latin typeface="Comic Sans MS" pitchFamily="66" charset="0"/>
              </a:rPr>
              <a:t>(Use integer division)</a:t>
            </a:r>
            <a:endParaRPr lang="en-US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820227" name="Text Box 3"/>
          <p:cNvSpPr txBox="1">
            <a:spLocks noChangeArrowheads="1"/>
          </p:cNvSpPr>
          <p:nvPr/>
        </p:nvSpPr>
        <p:spPr bwMode="auto">
          <a:xfrm>
            <a:off x="593725" y="1112838"/>
            <a:ext cx="7915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Now show the maxheap and its array after removing the biggest 2 numbers: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4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FBCE-C235-4DC9-8B3B-F99433AF5DA5}" type="slidenum">
              <a:rPr lang="en-US"/>
              <a:pPr/>
              <a:t>36</a:t>
            </a:fld>
            <a:endParaRPr lang="en-US"/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Complexity of the Heap</a:t>
            </a:r>
          </a:p>
        </p:txBody>
      </p:sp>
      <p:sp>
        <p:nvSpPr>
          <p:cNvPr id="785411" name="Text Box 3"/>
          <p:cNvSpPr txBox="1">
            <a:spLocks noChangeArrowheads="1"/>
          </p:cNvSpPr>
          <p:nvPr/>
        </p:nvSpPr>
        <p:spPr bwMode="auto">
          <a:xfrm>
            <a:off x="669925" y="990600"/>
            <a:ext cx="7986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What is the big-oh cost of inserting a new item into a heap?</a:t>
            </a:r>
          </a:p>
        </p:txBody>
      </p:sp>
      <p:sp>
        <p:nvSpPr>
          <p:cNvPr id="785412" name="Text Box 4"/>
          <p:cNvSpPr txBox="1">
            <a:spLocks noChangeArrowheads="1"/>
          </p:cNvSpPr>
          <p:nvPr/>
        </p:nvSpPr>
        <p:spPr bwMode="auto">
          <a:xfrm>
            <a:off x="596900" y="4206875"/>
            <a:ext cx="7986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What is the big-oh cost of extracting the maximum/minimum item from a heap?</a:t>
            </a:r>
          </a:p>
        </p:txBody>
      </p:sp>
      <p:pic>
        <p:nvPicPr>
          <p:cNvPr id="785469" name="Picture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1935163"/>
            <a:ext cx="2035175" cy="179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5470" name="Text Box 62"/>
          <p:cNvSpPr txBox="1">
            <a:spLocks noChangeArrowheads="1"/>
          </p:cNvSpPr>
          <p:nvPr/>
        </p:nvSpPr>
        <p:spPr bwMode="auto">
          <a:xfrm>
            <a:off x="3670300" y="1828800"/>
            <a:ext cx="48577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Every time we insert a new item, we need to keep comparing it with its parent until it reaches the right spot…</a:t>
            </a:r>
          </a:p>
        </p:txBody>
      </p:sp>
      <p:sp>
        <p:nvSpPr>
          <p:cNvPr id="785471" name="Text Box 63"/>
          <p:cNvSpPr txBox="1">
            <a:spLocks noChangeArrowheads="1"/>
          </p:cNvSpPr>
          <p:nvPr/>
        </p:nvSpPr>
        <p:spPr bwMode="auto">
          <a:xfrm>
            <a:off x="3733800" y="1905000"/>
            <a:ext cx="48577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Since our tree is a COMPLETE binary tree, if it has </a:t>
            </a:r>
            <a:r>
              <a:rPr lang="en-US">
                <a:solidFill>
                  <a:srgbClr val="6600CC"/>
                </a:solidFill>
              </a:rPr>
              <a:t>N entries</a:t>
            </a:r>
            <a:r>
              <a:rPr lang="en-US"/>
              <a:t>, it’s guaranteed to be exactly </a:t>
            </a:r>
            <a:r>
              <a:rPr lang="en-US">
                <a:solidFill>
                  <a:srgbClr val="6600CC"/>
                </a:solidFill>
              </a:rPr>
              <a:t>log</a:t>
            </a:r>
            <a:r>
              <a:rPr lang="en-US" baseline="-25000">
                <a:solidFill>
                  <a:srgbClr val="6600CC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(N)</a:t>
            </a:r>
            <a:r>
              <a:rPr lang="en-US"/>
              <a:t> levels deep.</a:t>
            </a:r>
          </a:p>
        </p:txBody>
      </p:sp>
      <p:sp>
        <p:nvSpPr>
          <p:cNvPr id="785472" name="Text Box 64"/>
          <p:cNvSpPr txBox="1">
            <a:spLocks noChangeArrowheads="1"/>
          </p:cNvSpPr>
          <p:nvPr/>
        </p:nvSpPr>
        <p:spPr bwMode="auto">
          <a:xfrm>
            <a:off x="3733800" y="1676400"/>
            <a:ext cx="4857750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 in the worst case, we’ll have to do </a:t>
            </a:r>
            <a:r>
              <a:rPr lang="en-US">
                <a:solidFill>
                  <a:srgbClr val="6600CC"/>
                </a:solidFill>
              </a:rPr>
              <a:t>log</a:t>
            </a:r>
            <a:r>
              <a:rPr lang="en-US" baseline="-25000">
                <a:solidFill>
                  <a:srgbClr val="6600CC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(N)</a:t>
            </a:r>
            <a:r>
              <a:rPr lang="en-US"/>
              <a:t> </a:t>
            </a:r>
            <a:r>
              <a:rPr lang="en-US">
                <a:solidFill>
                  <a:srgbClr val="6600CC"/>
                </a:solidFill>
              </a:rPr>
              <a:t>comparisons</a:t>
            </a:r>
            <a:r>
              <a:rPr lang="en-US"/>
              <a:t> and </a:t>
            </a:r>
            <a:r>
              <a:rPr lang="en-US">
                <a:solidFill>
                  <a:srgbClr val="6600CC"/>
                </a:solidFill>
              </a:rPr>
              <a:t>swaps</a:t>
            </a:r>
            <a:r>
              <a:rPr lang="en-US"/>
              <a:t> of our new value.</a:t>
            </a:r>
          </a:p>
          <a:p>
            <a:endParaRPr lang="en-US" sz="1000"/>
          </a:p>
          <a:p>
            <a:r>
              <a:rPr lang="en-US"/>
              <a:t>(This is true whether or not our heap is stored in an array!)</a:t>
            </a:r>
          </a:p>
        </p:txBody>
      </p:sp>
      <p:grpSp>
        <p:nvGrpSpPr>
          <p:cNvPr id="785475" name="Group 67"/>
          <p:cNvGrpSpPr>
            <a:grpSpLocks/>
          </p:cNvGrpSpPr>
          <p:nvPr/>
        </p:nvGrpSpPr>
        <p:grpSpPr bwMode="auto">
          <a:xfrm>
            <a:off x="1588" y="1935163"/>
            <a:ext cx="1270000" cy="1676400"/>
            <a:chOff x="1" y="1296"/>
            <a:chExt cx="800" cy="1056"/>
          </a:xfrm>
        </p:grpSpPr>
        <p:sp>
          <p:nvSpPr>
            <p:cNvPr id="785473" name="Line 65"/>
            <p:cNvSpPr>
              <a:spLocks noChangeShapeType="1"/>
            </p:cNvSpPr>
            <p:nvPr/>
          </p:nvSpPr>
          <p:spPr bwMode="auto">
            <a:xfrm flipV="1">
              <a:off x="758" y="1296"/>
              <a:ext cx="0" cy="1056"/>
            </a:xfrm>
            <a:prstGeom prst="line">
              <a:avLst/>
            </a:prstGeom>
            <a:noFill/>
            <a:ln w="508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85474" name="Text Box 66"/>
            <p:cNvSpPr txBox="1">
              <a:spLocks noChangeArrowheads="1"/>
            </p:cNvSpPr>
            <p:nvPr/>
          </p:nvSpPr>
          <p:spPr bwMode="auto">
            <a:xfrm>
              <a:off x="1" y="1536"/>
              <a:ext cx="80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E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log</a:t>
              </a:r>
              <a:r>
                <a:rPr lang="en-US" baseline="-25000"/>
                <a:t>2</a:t>
              </a:r>
              <a:r>
                <a:rPr lang="en-US"/>
                <a:t>(N) </a:t>
              </a:r>
              <a:br>
                <a:rPr lang="en-US"/>
              </a:br>
              <a:r>
                <a:rPr lang="en-US"/>
                <a:t>levels</a:t>
              </a:r>
            </a:p>
          </p:txBody>
        </p:sp>
      </p:grpSp>
      <p:sp>
        <p:nvSpPr>
          <p:cNvPr id="785476" name="Rectangle 68"/>
          <p:cNvSpPr>
            <a:spLocks noChangeArrowheads="1"/>
          </p:cNvSpPr>
          <p:nvPr/>
        </p:nvSpPr>
        <p:spPr bwMode="auto">
          <a:xfrm>
            <a:off x="2171700" y="3128963"/>
            <a:ext cx="1054100" cy="78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77" name="Oval 69"/>
          <p:cNvSpPr>
            <a:spLocks noChangeArrowheads="1"/>
          </p:cNvSpPr>
          <p:nvPr/>
        </p:nvSpPr>
        <p:spPr bwMode="auto">
          <a:xfrm>
            <a:off x="2413000" y="3192463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78" name="Oval 70"/>
          <p:cNvSpPr>
            <a:spLocks noChangeArrowheads="1"/>
          </p:cNvSpPr>
          <p:nvPr/>
        </p:nvSpPr>
        <p:spPr bwMode="auto">
          <a:xfrm>
            <a:off x="1943100" y="2481263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79" name="Oval 71"/>
          <p:cNvSpPr>
            <a:spLocks noChangeArrowheads="1"/>
          </p:cNvSpPr>
          <p:nvPr/>
        </p:nvSpPr>
        <p:spPr bwMode="auto">
          <a:xfrm>
            <a:off x="1943100" y="2468563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80" name="Oval 72"/>
          <p:cNvSpPr>
            <a:spLocks noChangeArrowheads="1"/>
          </p:cNvSpPr>
          <p:nvPr/>
        </p:nvSpPr>
        <p:spPr bwMode="auto">
          <a:xfrm>
            <a:off x="2413000" y="1884363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81" name="Text Box 73"/>
          <p:cNvSpPr txBox="1">
            <a:spLocks noChangeArrowheads="1"/>
          </p:cNvSpPr>
          <p:nvPr/>
        </p:nvSpPr>
        <p:spPr bwMode="auto">
          <a:xfrm>
            <a:off x="444500" y="5181600"/>
            <a:ext cx="8350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Just as with heap insertion, when we extract a value we need to bubble an item from the root down the tree.</a:t>
            </a:r>
          </a:p>
        </p:txBody>
      </p:sp>
      <p:sp>
        <p:nvSpPr>
          <p:cNvPr id="785482" name="Text Box 74"/>
          <p:cNvSpPr txBox="1">
            <a:spLocks noChangeArrowheads="1"/>
          </p:cNvSpPr>
          <p:nvPr/>
        </p:nvSpPr>
        <p:spPr bwMode="auto">
          <a:xfrm>
            <a:off x="533400" y="5283200"/>
            <a:ext cx="8350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Since the maximum number of levels in our tree is </a:t>
            </a:r>
            <a:r>
              <a:rPr lang="en-US">
                <a:solidFill>
                  <a:srgbClr val="6600CC"/>
                </a:solidFill>
              </a:rPr>
              <a:t>log</a:t>
            </a:r>
            <a:r>
              <a:rPr lang="en-US" baseline="-25000">
                <a:solidFill>
                  <a:srgbClr val="6600CC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(N),</a:t>
            </a:r>
            <a:r>
              <a:rPr lang="en-US"/>
              <a:t> the worst case that this requires </a:t>
            </a:r>
            <a:r>
              <a:rPr lang="en-US">
                <a:solidFill>
                  <a:srgbClr val="6600CC"/>
                </a:solidFill>
              </a:rPr>
              <a:t>log</a:t>
            </a:r>
            <a:r>
              <a:rPr lang="en-US" baseline="-25000">
                <a:solidFill>
                  <a:srgbClr val="6600CC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(N)</a:t>
            </a:r>
            <a:r>
              <a:rPr lang="en-US"/>
              <a:t> swaps.</a:t>
            </a:r>
          </a:p>
        </p:txBody>
      </p:sp>
      <p:sp>
        <p:nvSpPr>
          <p:cNvPr id="785483" name="Text Box 75"/>
          <p:cNvSpPr txBox="1">
            <a:spLocks noChangeArrowheads="1"/>
          </p:cNvSpPr>
          <p:nvPr/>
        </p:nvSpPr>
        <p:spPr bwMode="auto">
          <a:xfrm>
            <a:off x="520700" y="6210300"/>
            <a:ext cx="8350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 inserting and extracting from a heap is </a:t>
            </a:r>
            <a:r>
              <a:rPr lang="en-US">
                <a:solidFill>
                  <a:srgbClr val="6600CC"/>
                </a:solidFill>
              </a:rPr>
              <a:t>O(log</a:t>
            </a:r>
            <a:r>
              <a:rPr lang="en-US" baseline="-25000">
                <a:solidFill>
                  <a:srgbClr val="6600CC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(n))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8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2" grpId="0"/>
      <p:bldP spid="785470" grpId="0"/>
      <p:bldP spid="785470" grpId="1"/>
      <p:bldP spid="785471" grpId="0"/>
      <p:bldP spid="785471" grpId="1"/>
      <p:bldP spid="785472" grpId="0"/>
      <p:bldP spid="785476" grpId="0" animBg="1"/>
      <p:bldP spid="785477" grpId="0" animBg="1"/>
      <p:bldP spid="785477" grpId="1" animBg="1"/>
      <p:bldP spid="785478" grpId="0" animBg="1"/>
      <p:bldP spid="785478" grpId="1" animBg="1"/>
      <p:bldP spid="785479" grpId="0" animBg="1"/>
      <p:bldP spid="785479" grpId="1" animBg="1"/>
      <p:bldP spid="785480" grpId="0" animBg="1"/>
      <p:bldP spid="785480" grpId="1" animBg="1"/>
      <p:bldP spid="785481" grpId="0"/>
      <p:bldP spid="785481" grpId="1"/>
      <p:bldP spid="785482" grpId="0"/>
      <p:bldP spid="78548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Heapsort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175766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01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-4627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/>
              <a:t>The Heapsort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What’s the big picture?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65961" y="1138372"/>
            <a:ext cx="6185668" cy="55672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8CD23-D98D-4623-8D03-138522E86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135434"/>
            <a:ext cx="1657656" cy="1064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9A2296-FBB7-4B9C-BDA7-C839D8ECAE92}"/>
              </a:ext>
            </a:extLst>
          </p:cNvPr>
          <p:cNvSpPr txBox="1"/>
          <p:nvPr/>
        </p:nvSpPr>
        <p:spPr>
          <a:xfrm>
            <a:off x="308369" y="1161192"/>
            <a:ext cx="6277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Heapsort is O(n*log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n) sort that uses a </a:t>
            </a:r>
            <a:r>
              <a:rPr lang="en-US" sz="2000" dirty="0">
                <a:solidFill>
                  <a:srgbClr val="0070C0"/>
                </a:solidFill>
              </a:rPr>
              <a:t>maxheap</a:t>
            </a:r>
            <a:r>
              <a:rPr lang="en-US" sz="2000" dirty="0">
                <a:solidFill>
                  <a:schemeClr val="tx1"/>
                </a:solidFill>
              </a:rPr>
              <a:t> in a super clever way to sort a bunch of values*.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E968A-2CD6-493F-8FD5-E60E64330E24}"/>
              </a:ext>
            </a:extLst>
          </p:cNvPr>
          <p:cNvSpPr txBox="1"/>
          <p:nvPr/>
        </p:nvSpPr>
        <p:spPr>
          <a:xfrm>
            <a:off x="303336" y="2052364"/>
            <a:ext cx="6211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 a nutshell, you start by taking the array that you want to sort </a:t>
            </a:r>
            <a:r>
              <a:rPr lang="en-US" sz="2000">
                <a:solidFill>
                  <a:schemeClr val="tx1"/>
                </a:solidFill>
              </a:rPr>
              <a:t>and converting </a:t>
            </a:r>
            <a:r>
              <a:rPr lang="en-US" sz="2000" dirty="0">
                <a:solidFill>
                  <a:schemeClr val="tx1"/>
                </a:solidFill>
              </a:rPr>
              <a:t>it into a maxheap.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11D920-8ADE-4453-AEC8-56F52755A4AA}"/>
              </a:ext>
            </a:extLst>
          </p:cNvPr>
          <p:cNvSpPr txBox="1"/>
          <p:nvPr/>
        </p:nvSpPr>
        <p:spPr>
          <a:xfrm>
            <a:off x="273865" y="5347390"/>
            <a:ext cx="6211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Once you’ve removed all N items from the heap, and put them back into the array (from back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</a:rPr>
              <a:t> front, biggest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smallest</a:t>
            </a:r>
            <a:r>
              <a:rPr lang="en-US" sz="2000" dirty="0">
                <a:solidFill>
                  <a:schemeClr val="tx1"/>
                </a:solidFill>
              </a:rPr>
              <a:t>), it’s completely sorted!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2DDADF0-FC27-4A03-8362-ED6FFE9233D6}"/>
              </a:ext>
            </a:extLst>
          </p:cNvPr>
          <p:cNvSpPr txBox="1"/>
          <p:nvPr/>
        </p:nvSpPr>
        <p:spPr>
          <a:xfrm>
            <a:off x="273865" y="2894360"/>
            <a:ext cx="6277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Then you repeatedly remove the largest item from the maxheap </a:t>
            </a:r>
            <a:r>
              <a:rPr lang="en-US" sz="2000">
                <a:solidFill>
                  <a:schemeClr val="tx1"/>
                </a:solidFill>
              </a:rPr>
              <a:t>and store it </a:t>
            </a:r>
            <a:r>
              <a:rPr lang="en-US" sz="2000" dirty="0">
                <a:solidFill>
                  <a:schemeClr val="tx1"/>
                </a:solidFill>
              </a:rPr>
              <a:t>back into the array.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E2F9CB-581F-471B-879D-B74F5C29AED9}"/>
              </a:ext>
            </a:extLst>
          </p:cNvPr>
          <p:cNvSpPr txBox="1"/>
          <p:nvPr/>
        </p:nvSpPr>
        <p:spPr>
          <a:xfrm>
            <a:off x="303334" y="3804095"/>
            <a:ext cx="62111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first item removed from the maxheap goes into the last slot of the array, the next item removed goes into the second-to-last slot, etc. The final item (the smallest one) goes in slot 0.</a:t>
            </a:r>
          </a:p>
        </p:txBody>
      </p:sp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8073BCAD-8634-4FD9-A7BE-E9896C929382}"/>
              </a:ext>
            </a:extLst>
          </p:cNvPr>
          <p:cNvSpPr/>
          <p:nvPr/>
        </p:nvSpPr>
        <p:spPr bwMode="auto">
          <a:xfrm>
            <a:off x="6551319" y="4376973"/>
            <a:ext cx="2569418" cy="2324614"/>
          </a:xfrm>
          <a:prstGeom prst="bevel">
            <a:avLst>
              <a:gd name="adj" fmla="val 504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cs typeface="Times New Roman" pitchFamily="18" charset="0"/>
              </a:rPr>
              <a:t>Uses: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00" dirty="0">
              <a:latin typeface="+mj-lt"/>
            </a:endParaRPr>
          </a:p>
          <a:p>
            <a:r>
              <a:rPr lang="en-US" sz="1600" dirty="0"/>
              <a:t>Job </a:t>
            </a:r>
            <a:r>
              <a:rPr lang="en-US" sz="1600"/>
              <a:t>interviews. The </a:t>
            </a:r>
            <a:r>
              <a:rPr lang="en-US" sz="1600" dirty="0"/>
              <a:t>sad reality is that I’ve never seen the heapsort used in real life. But boy is it cool.</a:t>
            </a:r>
          </a:p>
        </p:txBody>
      </p:sp>
    </p:spTree>
    <p:extLst>
      <p:ext uri="{BB962C8B-B14F-4D97-AF65-F5344CB8AC3E}">
        <p14:creationId xmlns:p14="http://schemas.microsoft.com/office/powerpoint/2010/main" val="330825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60" grpId="0"/>
      <p:bldP spid="63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2A69-F78C-46ED-B481-9C9E3A0B6734}" type="slidenum">
              <a:rPr lang="en-US"/>
              <a:pPr/>
              <a:t>39</a:t>
            </a:fld>
            <a:endParaRPr lang="en-US"/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70884"/>
            <a:ext cx="7772400" cy="1143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Heapsort</a:t>
            </a:r>
            <a:endParaRPr lang="en-US" dirty="0"/>
          </a:p>
        </p:txBody>
      </p:sp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95250" y="636139"/>
            <a:ext cx="46815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How can we use a </a:t>
            </a:r>
            <a:r>
              <a:rPr lang="en-US" dirty="0">
                <a:solidFill>
                  <a:srgbClr val="6600CC"/>
                </a:solidFill>
              </a:rPr>
              <a:t>heap </a:t>
            </a:r>
            <a:r>
              <a:rPr lang="en-US" dirty="0"/>
              <a:t>to </a:t>
            </a:r>
            <a:br>
              <a:rPr lang="en-US" dirty="0"/>
            </a:br>
            <a:r>
              <a:rPr lang="en-US" dirty="0"/>
              <a:t>sort a bunch of items?</a:t>
            </a:r>
          </a:p>
        </p:txBody>
      </p:sp>
      <p:grpSp>
        <p:nvGrpSpPr>
          <p:cNvPr id="787461" name="Group 5"/>
          <p:cNvGrpSpPr>
            <a:grpSpLocks/>
          </p:cNvGrpSpPr>
          <p:nvPr/>
        </p:nvGrpSpPr>
        <p:grpSpPr bwMode="auto">
          <a:xfrm>
            <a:off x="4876800" y="5345488"/>
            <a:ext cx="3429000" cy="457200"/>
            <a:chOff x="2880" y="3209"/>
            <a:chExt cx="2160" cy="288"/>
          </a:xfrm>
        </p:grpSpPr>
        <p:grpSp>
          <p:nvGrpSpPr>
            <p:cNvPr id="787462" name="Group 6"/>
            <p:cNvGrpSpPr>
              <a:grpSpLocks/>
            </p:cNvGrpSpPr>
            <p:nvPr/>
          </p:nvGrpSpPr>
          <p:grpSpPr bwMode="auto">
            <a:xfrm>
              <a:off x="2880" y="3216"/>
              <a:ext cx="2160" cy="240"/>
              <a:chOff x="2880" y="3216"/>
              <a:chExt cx="2160" cy="240"/>
            </a:xfrm>
          </p:grpSpPr>
          <p:sp>
            <p:nvSpPr>
              <p:cNvPr id="787463" name="Rectangle 7"/>
              <p:cNvSpPr>
                <a:spLocks noChangeArrowheads="1"/>
              </p:cNvSpPr>
              <p:nvPr/>
            </p:nvSpPr>
            <p:spPr bwMode="auto">
              <a:xfrm>
                <a:off x="2880" y="3216"/>
                <a:ext cx="432" cy="24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4" name="Rectangle 8"/>
              <p:cNvSpPr>
                <a:spLocks noChangeArrowheads="1"/>
              </p:cNvSpPr>
              <p:nvPr/>
            </p:nvSpPr>
            <p:spPr bwMode="auto">
              <a:xfrm>
                <a:off x="3312" y="3216"/>
                <a:ext cx="432" cy="24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5" name="Rectangle 9"/>
              <p:cNvSpPr>
                <a:spLocks noChangeArrowheads="1"/>
              </p:cNvSpPr>
              <p:nvPr/>
            </p:nvSpPr>
            <p:spPr bwMode="auto">
              <a:xfrm>
                <a:off x="3744" y="3216"/>
                <a:ext cx="432" cy="24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6" name="Rectangle 10"/>
              <p:cNvSpPr>
                <a:spLocks noChangeArrowheads="1"/>
              </p:cNvSpPr>
              <p:nvPr/>
            </p:nvSpPr>
            <p:spPr bwMode="auto">
              <a:xfrm>
                <a:off x="4176" y="3216"/>
                <a:ext cx="432" cy="24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7" name="Rectangle 11"/>
              <p:cNvSpPr>
                <a:spLocks noChangeArrowheads="1"/>
              </p:cNvSpPr>
              <p:nvPr/>
            </p:nvSpPr>
            <p:spPr bwMode="auto">
              <a:xfrm>
                <a:off x="4608" y="3216"/>
                <a:ext cx="432" cy="24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87468" name="Text Box 12"/>
            <p:cNvSpPr txBox="1">
              <a:spLocks noChangeArrowheads="1"/>
            </p:cNvSpPr>
            <p:nvPr/>
          </p:nvSpPr>
          <p:spPr bwMode="auto">
            <a:xfrm>
              <a:off x="3000" y="3209"/>
              <a:ext cx="19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7      3      9     1     5</a:t>
              </a:r>
            </a:p>
          </p:txBody>
        </p:sp>
      </p:grpSp>
      <p:grpSp>
        <p:nvGrpSpPr>
          <p:cNvPr id="787470" name="Group 14"/>
          <p:cNvGrpSpPr>
            <a:grpSpLocks/>
          </p:cNvGrpSpPr>
          <p:nvPr/>
        </p:nvGrpSpPr>
        <p:grpSpPr bwMode="auto">
          <a:xfrm>
            <a:off x="1142991" y="4305675"/>
            <a:ext cx="895351" cy="669925"/>
            <a:chOff x="528" y="2554"/>
            <a:chExt cx="564" cy="422"/>
          </a:xfrm>
        </p:grpSpPr>
        <p:grpSp>
          <p:nvGrpSpPr>
            <p:cNvPr id="787471" name="Group 15"/>
            <p:cNvGrpSpPr>
              <a:grpSpLocks/>
            </p:cNvGrpSpPr>
            <p:nvPr/>
          </p:nvGrpSpPr>
          <p:grpSpPr bwMode="auto">
            <a:xfrm>
              <a:off x="528" y="2592"/>
              <a:ext cx="564" cy="384"/>
              <a:chOff x="576" y="2400"/>
              <a:chExt cx="564" cy="384"/>
            </a:xfrm>
          </p:grpSpPr>
          <p:sp>
            <p:nvSpPr>
              <p:cNvPr id="787472" name="Rectangle 16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564" cy="38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73" name="Rectangle 17"/>
              <p:cNvSpPr>
                <a:spLocks noChangeArrowheads="1"/>
              </p:cNvSpPr>
              <p:nvPr/>
            </p:nvSpPr>
            <p:spPr bwMode="auto">
              <a:xfrm>
                <a:off x="603" y="2592"/>
                <a:ext cx="240" cy="144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74" name="Rectangle 18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240" cy="144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87475" name="Text Box 19"/>
            <p:cNvSpPr txBox="1">
              <a:spLocks noChangeArrowheads="1"/>
            </p:cNvSpPr>
            <p:nvPr/>
          </p:nvSpPr>
          <p:spPr bwMode="auto">
            <a:xfrm>
              <a:off x="702" y="255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7</a:t>
              </a:r>
            </a:p>
          </p:txBody>
        </p:sp>
      </p:grpSp>
      <p:grpSp>
        <p:nvGrpSpPr>
          <p:cNvPr id="787477" name="Group 21"/>
          <p:cNvGrpSpPr>
            <a:grpSpLocks/>
          </p:cNvGrpSpPr>
          <p:nvPr/>
        </p:nvGrpSpPr>
        <p:grpSpPr bwMode="auto">
          <a:xfrm>
            <a:off x="609600" y="4300913"/>
            <a:ext cx="1428750" cy="1508125"/>
            <a:chOff x="288" y="2650"/>
            <a:chExt cx="900" cy="950"/>
          </a:xfrm>
        </p:grpSpPr>
        <p:grpSp>
          <p:nvGrpSpPr>
            <p:cNvPr id="787478" name="Group 22"/>
            <p:cNvGrpSpPr>
              <a:grpSpLocks/>
            </p:cNvGrpSpPr>
            <p:nvPr/>
          </p:nvGrpSpPr>
          <p:grpSpPr bwMode="auto">
            <a:xfrm>
              <a:off x="624" y="2650"/>
              <a:ext cx="564" cy="422"/>
              <a:chOff x="528" y="2554"/>
              <a:chExt cx="564" cy="422"/>
            </a:xfrm>
          </p:grpSpPr>
          <p:grpSp>
            <p:nvGrpSpPr>
              <p:cNvPr id="787479" name="Group 23"/>
              <p:cNvGrpSpPr>
                <a:grpSpLocks/>
              </p:cNvGrpSpPr>
              <p:nvPr/>
            </p:nvGrpSpPr>
            <p:grpSpPr bwMode="auto">
              <a:xfrm>
                <a:off x="528" y="2554"/>
                <a:ext cx="564" cy="422"/>
                <a:chOff x="528" y="2554"/>
                <a:chExt cx="564" cy="422"/>
              </a:xfrm>
            </p:grpSpPr>
            <p:grpSp>
              <p:nvGrpSpPr>
                <p:cNvPr id="787480" name="Group 24"/>
                <p:cNvGrpSpPr>
                  <a:grpSpLocks/>
                </p:cNvGrpSpPr>
                <p:nvPr/>
              </p:nvGrpSpPr>
              <p:grpSpPr bwMode="auto">
                <a:xfrm>
                  <a:off x="528" y="2592"/>
                  <a:ext cx="564" cy="384"/>
                  <a:chOff x="576" y="2400"/>
                  <a:chExt cx="564" cy="384"/>
                </a:xfrm>
              </p:grpSpPr>
              <p:sp>
                <p:nvSpPr>
                  <p:cNvPr id="78748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400"/>
                    <a:ext cx="564" cy="38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7482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603" y="2592"/>
                    <a:ext cx="240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7483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592"/>
                    <a:ext cx="240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8748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702" y="2554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7</a:t>
                  </a:r>
                </a:p>
              </p:txBody>
            </p:sp>
          </p:grpSp>
          <p:sp>
            <p:nvSpPr>
              <p:cNvPr id="787485" name="Text Box 29"/>
              <p:cNvSpPr txBox="1">
                <a:spLocks noChangeArrowheads="1"/>
              </p:cNvSpPr>
              <p:nvPr/>
            </p:nvSpPr>
            <p:spPr bwMode="auto">
              <a:xfrm>
                <a:off x="540" y="2775"/>
                <a:ext cx="29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 dirty="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787486" name="Group 30"/>
            <p:cNvGrpSpPr>
              <a:grpSpLocks/>
            </p:cNvGrpSpPr>
            <p:nvPr/>
          </p:nvGrpSpPr>
          <p:grpSpPr bwMode="auto">
            <a:xfrm>
              <a:off x="288" y="3178"/>
              <a:ext cx="564" cy="422"/>
              <a:chOff x="528" y="2554"/>
              <a:chExt cx="564" cy="422"/>
            </a:xfrm>
          </p:grpSpPr>
          <p:grpSp>
            <p:nvGrpSpPr>
              <p:cNvPr id="787487" name="Group 31"/>
              <p:cNvGrpSpPr>
                <a:grpSpLocks/>
              </p:cNvGrpSpPr>
              <p:nvPr/>
            </p:nvGrpSpPr>
            <p:grpSpPr bwMode="auto">
              <a:xfrm>
                <a:off x="528" y="2554"/>
                <a:ext cx="564" cy="422"/>
                <a:chOff x="528" y="2554"/>
                <a:chExt cx="564" cy="422"/>
              </a:xfrm>
            </p:grpSpPr>
            <p:grpSp>
              <p:nvGrpSpPr>
                <p:cNvPr id="787488" name="Group 32"/>
                <p:cNvGrpSpPr>
                  <a:grpSpLocks/>
                </p:cNvGrpSpPr>
                <p:nvPr/>
              </p:nvGrpSpPr>
              <p:grpSpPr bwMode="auto">
                <a:xfrm>
                  <a:off x="528" y="2592"/>
                  <a:ext cx="564" cy="384"/>
                  <a:chOff x="576" y="2400"/>
                  <a:chExt cx="564" cy="384"/>
                </a:xfrm>
              </p:grpSpPr>
              <p:sp>
                <p:nvSpPr>
                  <p:cNvPr id="78748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400"/>
                    <a:ext cx="564" cy="38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749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603" y="2592"/>
                    <a:ext cx="240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7491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592"/>
                    <a:ext cx="240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8749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702" y="2554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3</a:t>
                  </a:r>
                </a:p>
              </p:txBody>
            </p:sp>
          </p:grpSp>
          <p:sp>
            <p:nvSpPr>
              <p:cNvPr id="787493" name="Text Box 37"/>
              <p:cNvSpPr txBox="1">
                <a:spLocks noChangeArrowheads="1"/>
              </p:cNvSpPr>
              <p:nvPr/>
            </p:nvSpPr>
            <p:spPr bwMode="auto">
              <a:xfrm>
                <a:off x="540" y="2775"/>
                <a:ext cx="11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1400" b="1" dirty="0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787494" name="Group 38"/>
            <p:cNvGrpSpPr>
              <a:grpSpLocks/>
            </p:cNvGrpSpPr>
            <p:nvPr/>
          </p:nvGrpSpPr>
          <p:grpSpPr bwMode="auto">
            <a:xfrm>
              <a:off x="576" y="2895"/>
              <a:ext cx="312" cy="321"/>
              <a:chOff x="480" y="2799"/>
              <a:chExt cx="312" cy="321"/>
            </a:xfrm>
          </p:grpSpPr>
          <p:sp>
            <p:nvSpPr>
              <p:cNvPr id="787495" name="Line 39"/>
              <p:cNvSpPr>
                <a:spLocks noChangeShapeType="1"/>
              </p:cNvSpPr>
              <p:nvPr/>
            </p:nvSpPr>
            <p:spPr bwMode="auto">
              <a:xfrm flipH="1">
                <a:off x="480" y="2880"/>
                <a:ext cx="14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96" name="Rectangle 40"/>
              <p:cNvSpPr>
                <a:spLocks noChangeArrowheads="1"/>
              </p:cNvSpPr>
              <p:nvPr/>
            </p:nvSpPr>
            <p:spPr bwMode="auto">
              <a:xfrm>
                <a:off x="556" y="2799"/>
                <a:ext cx="236" cy="118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87497" name="Group 41"/>
          <p:cNvGrpSpPr>
            <a:grpSpLocks/>
          </p:cNvGrpSpPr>
          <p:nvPr/>
        </p:nvGrpSpPr>
        <p:grpSpPr bwMode="auto">
          <a:xfrm>
            <a:off x="609600" y="4310438"/>
            <a:ext cx="1941513" cy="1508125"/>
            <a:chOff x="1116" y="3034"/>
            <a:chExt cx="1223" cy="950"/>
          </a:xfrm>
        </p:grpSpPr>
        <p:grpSp>
          <p:nvGrpSpPr>
            <p:cNvPr id="787498" name="Group 42"/>
            <p:cNvGrpSpPr>
              <a:grpSpLocks/>
            </p:cNvGrpSpPr>
            <p:nvPr/>
          </p:nvGrpSpPr>
          <p:grpSpPr bwMode="auto">
            <a:xfrm>
              <a:off x="1452" y="3034"/>
              <a:ext cx="564" cy="422"/>
              <a:chOff x="528" y="2554"/>
              <a:chExt cx="564" cy="422"/>
            </a:xfrm>
          </p:grpSpPr>
          <p:grpSp>
            <p:nvGrpSpPr>
              <p:cNvPr id="787499" name="Group 43"/>
              <p:cNvGrpSpPr>
                <a:grpSpLocks/>
              </p:cNvGrpSpPr>
              <p:nvPr/>
            </p:nvGrpSpPr>
            <p:grpSpPr bwMode="auto">
              <a:xfrm>
                <a:off x="528" y="2554"/>
                <a:ext cx="564" cy="422"/>
                <a:chOff x="528" y="2554"/>
                <a:chExt cx="564" cy="422"/>
              </a:xfrm>
            </p:grpSpPr>
            <p:grpSp>
              <p:nvGrpSpPr>
                <p:cNvPr id="787500" name="Group 44"/>
                <p:cNvGrpSpPr>
                  <a:grpSpLocks/>
                </p:cNvGrpSpPr>
                <p:nvPr/>
              </p:nvGrpSpPr>
              <p:grpSpPr bwMode="auto">
                <a:xfrm>
                  <a:off x="528" y="2592"/>
                  <a:ext cx="564" cy="384"/>
                  <a:chOff x="576" y="2400"/>
                  <a:chExt cx="564" cy="384"/>
                </a:xfrm>
              </p:grpSpPr>
              <p:sp>
                <p:nvSpPr>
                  <p:cNvPr id="787501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400"/>
                    <a:ext cx="564" cy="38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7502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603" y="2592"/>
                    <a:ext cx="240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7503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592"/>
                    <a:ext cx="240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8750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702" y="2554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9</a:t>
                  </a:r>
                </a:p>
              </p:txBody>
            </p:sp>
          </p:grpSp>
          <p:sp>
            <p:nvSpPr>
              <p:cNvPr id="787505" name="Text Box 49"/>
              <p:cNvSpPr txBox="1">
                <a:spLocks noChangeArrowheads="1"/>
              </p:cNvSpPr>
              <p:nvPr/>
            </p:nvSpPr>
            <p:spPr bwMode="auto">
              <a:xfrm>
                <a:off x="540" y="277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FFFFCC"/>
                    </a:solidFill>
                  </a:rPr>
                  <a:t> </a:t>
                </a:r>
              </a:p>
            </p:txBody>
          </p:sp>
        </p:grpSp>
        <p:grpSp>
          <p:nvGrpSpPr>
            <p:cNvPr id="787506" name="Group 50"/>
            <p:cNvGrpSpPr>
              <a:grpSpLocks/>
            </p:cNvGrpSpPr>
            <p:nvPr/>
          </p:nvGrpSpPr>
          <p:grpSpPr bwMode="auto">
            <a:xfrm>
              <a:off x="1116" y="3562"/>
              <a:ext cx="564" cy="422"/>
              <a:chOff x="528" y="2554"/>
              <a:chExt cx="564" cy="422"/>
            </a:xfrm>
          </p:grpSpPr>
          <p:grpSp>
            <p:nvGrpSpPr>
              <p:cNvPr id="787507" name="Group 51"/>
              <p:cNvGrpSpPr>
                <a:grpSpLocks/>
              </p:cNvGrpSpPr>
              <p:nvPr/>
            </p:nvGrpSpPr>
            <p:grpSpPr bwMode="auto">
              <a:xfrm>
                <a:off x="528" y="2554"/>
                <a:ext cx="564" cy="422"/>
                <a:chOff x="528" y="2554"/>
                <a:chExt cx="564" cy="422"/>
              </a:xfrm>
            </p:grpSpPr>
            <p:grpSp>
              <p:nvGrpSpPr>
                <p:cNvPr id="787508" name="Group 52"/>
                <p:cNvGrpSpPr>
                  <a:grpSpLocks/>
                </p:cNvGrpSpPr>
                <p:nvPr/>
              </p:nvGrpSpPr>
              <p:grpSpPr bwMode="auto">
                <a:xfrm>
                  <a:off x="528" y="2592"/>
                  <a:ext cx="564" cy="384"/>
                  <a:chOff x="576" y="2400"/>
                  <a:chExt cx="564" cy="384"/>
                </a:xfrm>
              </p:grpSpPr>
              <p:sp>
                <p:nvSpPr>
                  <p:cNvPr id="78750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400"/>
                    <a:ext cx="564" cy="38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751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603" y="2592"/>
                    <a:ext cx="240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7511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592"/>
                    <a:ext cx="240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87512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702" y="2554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3</a:t>
                  </a:r>
                </a:p>
              </p:txBody>
            </p:sp>
          </p:grpSp>
          <p:sp>
            <p:nvSpPr>
              <p:cNvPr id="787513" name="Text Box 57"/>
              <p:cNvSpPr txBox="1">
                <a:spLocks noChangeArrowheads="1"/>
              </p:cNvSpPr>
              <p:nvPr/>
            </p:nvSpPr>
            <p:spPr bwMode="auto">
              <a:xfrm>
                <a:off x="540" y="2775"/>
                <a:ext cx="11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1400" b="1" dirty="0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787514" name="Group 58"/>
            <p:cNvGrpSpPr>
              <a:grpSpLocks/>
            </p:cNvGrpSpPr>
            <p:nvPr/>
          </p:nvGrpSpPr>
          <p:grpSpPr bwMode="auto">
            <a:xfrm>
              <a:off x="1404" y="3271"/>
              <a:ext cx="312" cy="329"/>
              <a:chOff x="480" y="2791"/>
              <a:chExt cx="312" cy="329"/>
            </a:xfrm>
          </p:grpSpPr>
          <p:sp>
            <p:nvSpPr>
              <p:cNvPr id="787515" name="Line 59"/>
              <p:cNvSpPr>
                <a:spLocks noChangeShapeType="1"/>
              </p:cNvSpPr>
              <p:nvPr/>
            </p:nvSpPr>
            <p:spPr bwMode="auto">
              <a:xfrm flipH="1">
                <a:off x="480" y="2880"/>
                <a:ext cx="14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516" name="Rectangle 60"/>
              <p:cNvSpPr>
                <a:spLocks noChangeArrowheads="1"/>
              </p:cNvSpPr>
              <p:nvPr/>
            </p:nvSpPr>
            <p:spPr bwMode="auto">
              <a:xfrm>
                <a:off x="556" y="2791"/>
                <a:ext cx="236" cy="118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87518" name="Group 62"/>
            <p:cNvGrpSpPr>
              <a:grpSpLocks/>
            </p:cNvGrpSpPr>
            <p:nvPr/>
          </p:nvGrpSpPr>
          <p:grpSpPr bwMode="auto">
            <a:xfrm>
              <a:off x="1775" y="3559"/>
              <a:ext cx="564" cy="422"/>
              <a:chOff x="528" y="2554"/>
              <a:chExt cx="564" cy="422"/>
            </a:xfrm>
          </p:grpSpPr>
          <p:grpSp>
            <p:nvGrpSpPr>
              <p:cNvPr id="787519" name="Group 63"/>
              <p:cNvGrpSpPr>
                <a:grpSpLocks/>
              </p:cNvGrpSpPr>
              <p:nvPr/>
            </p:nvGrpSpPr>
            <p:grpSpPr bwMode="auto">
              <a:xfrm>
                <a:off x="528" y="2592"/>
                <a:ext cx="564" cy="384"/>
                <a:chOff x="576" y="2400"/>
                <a:chExt cx="564" cy="384"/>
              </a:xfrm>
            </p:grpSpPr>
            <p:sp>
              <p:nvSpPr>
                <p:cNvPr id="787520" name="Rectangle 64"/>
                <p:cNvSpPr>
                  <a:spLocks noChangeArrowheads="1"/>
                </p:cNvSpPr>
                <p:nvPr/>
              </p:nvSpPr>
              <p:spPr bwMode="auto">
                <a:xfrm>
                  <a:off x="576" y="2400"/>
                  <a:ext cx="564" cy="38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7521" name="Rectangle 65"/>
                <p:cNvSpPr>
                  <a:spLocks noChangeArrowheads="1"/>
                </p:cNvSpPr>
                <p:nvPr/>
              </p:nvSpPr>
              <p:spPr bwMode="auto">
                <a:xfrm>
                  <a:off x="603" y="2592"/>
                  <a:ext cx="240" cy="144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7522" name="Rectangle 66"/>
                <p:cNvSpPr>
                  <a:spLocks noChangeArrowheads="1"/>
                </p:cNvSpPr>
                <p:nvPr/>
              </p:nvSpPr>
              <p:spPr bwMode="auto">
                <a:xfrm>
                  <a:off x="864" y="2592"/>
                  <a:ext cx="240" cy="144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87523" name="Text Box 67"/>
              <p:cNvSpPr txBox="1">
                <a:spLocks noChangeArrowheads="1"/>
              </p:cNvSpPr>
              <p:nvPr/>
            </p:nvSpPr>
            <p:spPr bwMode="auto">
              <a:xfrm>
                <a:off x="702" y="2554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7</a:t>
                </a:r>
              </a:p>
            </p:txBody>
          </p:sp>
        </p:grpSp>
        <p:sp>
          <p:nvSpPr>
            <p:cNvPr id="787525" name="Line 69"/>
            <p:cNvSpPr>
              <a:spLocks noChangeShapeType="1"/>
            </p:cNvSpPr>
            <p:nvPr/>
          </p:nvSpPr>
          <p:spPr bwMode="auto">
            <a:xfrm>
              <a:off x="1872" y="3375"/>
              <a:ext cx="96" cy="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7526" name="Group 70"/>
          <p:cNvGrpSpPr>
            <a:grpSpLocks/>
          </p:cNvGrpSpPr>
          <p:nvPr/>
        </p:nvGrpSpPr>
        <p:grpSpPr bwMode="auto">
          <a:xfrm>
            <a:off x="152400" y="4321550"/>
            <a:ext cx="2398713" cy="2243138"/>
            <a:chOff x="1200" y="2880"/>
            <a:chExt cx="1511" cy="1413"/>
          </a:xfrm>
        </p:grpSpPr>
        <p:grpSp>
          <p:nvGrpSpPr>
            <p:cNvPr id="787527" name="Group 71"/>
            <p:cNvGrpSpPr>
              <a:grpSpLocks/>
            </p:cNvGrpSpPr>
            <p:nvPr/>
          </p:nvGrpSpPr>
          <p:grpSpPr bwMode="auto">
            <a:xfrm>
              <a:off x="1824" y="2880"/>
              <a:ext cx="564" cy="422"/>
              <a:chOff x="528" y="2554"/>
              <a:chExt cx="564" cy="422"/>
            </a:xfrm>
          </p:grpSpPr>
          <p:grpSp>
            <p:nvGrpSpPr>
              <p:cNvPr id="787528" name="Group 72"/>
              <p:cNvGrpSpPr>
                <a:grpSpLocks/>
              </p:cNvGrpSpPr>
              <p:nvPr/>
            </p:nvGrpSpPr>
            <p:grpSpPr bwMode="auto">
              <a:xfrm>
                <a:off x="528" y="2554"/>
                <a:ext cx="564" cy="422"/>
                <a:chOff x="528" y="2554"/>
                <a:chExt cx="564" cy="422"/>
              </a:xfrm>
            </p:grpSpPr>
            <p:grpSp>
              <p:nvGrpSpPr>
                <p:cNvPr id="787529" name="Group 73"/>
                <p:cNvGrpSpPr>
                  <a:grpSpLocks/>
                </p:cNvGrpSpPr>
                <p:nvPr/>
              </p:nvGrpSpPr>
              <p:grpSpPr bwMode="auto">
                <a:xfrm>
                  <a:off x="528" y="2592"/>
                  <a:ext cx="564" cy="384"/>
                  <a:chOff x="576" y="2400"/>
                  <a:chExt cx="564" cy="384"/>
                </a:xfrm>
              </p:grpSpPr>
              <p:sp>
                <p:nvSpPr>
                  <p:cNvPr id="787530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400"/>
                    <a:ext cx="564" cy="38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7531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603" y="2592"/>
                    <a:ext cx="240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7532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592"/>
                    <a:ext cx="240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87533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702" y="2554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9</a:t>
                  </a:r>
                </a:p>
              </p:txBody>
            </p:sp>
          </p:grpSp>
          <p:sp>
            <p:nvSpPr>
              <p:cNvPr id="787534" name="Text Box 78"/>
              <p:cNvSpPr txBox="1">
                <a:spLocks noChangeArrowheads="1"/>
              </p:cNvSpPr>
              <p:nvPr/>
            </p:nvSpPr>
            <p:spPr bwMode="auto">
              <a:xfrm>
                <a:off x="540" y="277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FFFFCC"/>
                    </a:solidFill>
                  </a:rPr>
                  <a:t> </a:t>
                </a:r>
              </a:p>
            </p:txBody>
          </p:sp>
        </p:grpSp>
        <p:grpSp>
          <p:nvGrpSpPr>
            <p:cNvPr id="787535" name="Group 79"/>
            <p:cNvGrpSpPr>
              <a:grpSpLocks/>
            </p:cNvGrpSpPr>
            <p:nvPr/>
          </p:nvGrpSpPr>
          <p:grpSpPr bwMode="auto">
            <a:xfrm>
              <a:off x="1488" y="3408"/>
              <a:ext cx="564" cy="422"/>
              <a:chOff x="528" y="2554"/>
              <a:chExt cx="564" cy="422"/>
            </a:xfrm>
          </p:grpSpPr>
          <p:grpSp>
            <p:nvGrpSpPr>
              <p:cNvPr id="787536" name="Group 80"/>
              <p:cNvGrpSpPr>
                <a:grpSpLocks/>
              </p:cNvGrpSpPr>
              <p:nvPr/>
            </p:nvGrpSpPr>
            <p:grpSpPr bwMode="auto">
              <a:xfrm>
                <a:off x="528" y="2554"/>
                <a:ext cx="564" cy="422"/>
                <a:chOff x="528" y="2554"/>
                <a:chExt cx="564" cy="422"/>
              </a:xfrm>
            </p:grpSpPr>
            <p:grpSp>
              <p:nvGrpSpPr>
                <p:cNvPr id="787537" name="Group 81"/>
                <p:cNvGrpSpPr>
                  <a:grpSpLocks/>
                </p:cNvGrpSpPr>
                <p:nvPr/>
              </p:nvGrpSpPr>
              <p:grpSpPr bwMode="auto">
                <a:xfrm>
                  <a:off x="528" y="2592"/>
                  <a:ext cx="564" cy="384"/>
                  <a:chOff x="576" y="2400"/>
                  <a:chExt cx="564" cy="384"/>
                </a:xfrm>
              </p:grpSpPr>
              <p:sp>
                <p:nvSpPr>
                  <p:cNvPr id="78753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400"/>
                    <a:ext cx="564" cy="38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7539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603" y="2592"/>
                    <a:ext cx="240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754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592"/>
                    <a:ext cx="240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87541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702" y="2554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3</a:t>
                  </a:r>
                </a:p>
              </p:txBody>
            </p:sp>
          </p:grpSp>
          <p:sp>
            <p:nvSpPr>
              <p:cNvPr id="787542" name="Text Box 86"/>
              <p:cNvSpPr txBox="1">
                <a:spLocks noChangeArrowheads="1"/>
              </p:cNvSpPr>
              <p:nvPr/>
            </p:nvSpPr>
            <p:spPr bwMode="auto">
              <a:xfrm>
                <a:off x="540" y="2775"/>
                <a:ext cx="36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 dirty="0">
                    <a:solidFill>
                      <a:srgbClr val="FFFFCC"/>
                    </a:solidFill>
                  </a:rPr>
                  <a:t>     </a:t>
                </a:r>
              </a:p>
            </p:txBody>
          </p:sp>
        </p:grpSp>
        <p:grpSp>
          <p:nvGrpSpPr>
            <p:cNvPr id="787543" name="Group 87"/>
            <p:cNvGrpSpPr>
              <a:grpSpLocks/>
            </p:cNvGrpSpPr>
            <p:nvPr/>
          </p:nvGrpSpPr>
          <p:grpSpPr bwMode="auto">
            <a:xfrm>
              <a:off x="1776" y="3117"/>
              <a:ext cx="312" cy="329"/>
              <a:chOff x="480" y="2791"/>
              <a:chExt cx="312" cy="329"/>
            </a:xfrm>
          </p:grpSpPr>
          <p:sp>
            <p:nvSpPr>
              <p:cNvPr id="787544" name="Line 88"/>
              <p:cNvSpPr>
                <a:spLocks noChangeShapeType="1"/>
              </p:cNvSpPr>
              <p:nvPr/>
            </p:nvSpPr>
            <p:spPr bwMode="auto">
              <a:xfrm flipH="1">
                <a:off x="480" y="2880"/>
                <a:ext cx="14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545" name="Rectangle 89"/>
              <p:cNvSpPr>
                <a:spLocks noChangeArrowheads="1"/>
              </p:cNvSpPr>
              <p:nvPr/>
            </p:nvSpPr>
            <p:spPr bwMode="auto">
              <a:xfrm>
                <a:off x="556" y="2791"/>
                <a:ext cx="236" cy="118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87546" name="Group 90"/>
            <p:cNvGrpSpPr>
              <a:grpSpLocks/>
            </p:cNvGrpSpPr>
            <p:nvPr/>
          </p:nvGrpSpPr>
          <p:grpSpPr bwMode="auto">
            <a:xfrm>
              <a:off x="2147" y="3405"/>
              <a:ext cx="564" cy="422"/>
              <a:chOff x="528" y="2554"/>
              <a:chExt cx="564" cy="422"/>
            </a:xfrm>
          </p:grpSpPr>
          <p:grpSp>
            <p:nvGrpSpPr>
              <p:cNvPr id="787547" name="Group 91"/>
              <p:cNvGrpSpPr>
                <a:grpSpLocks/>
              </p:cNvGrpSpPr>
              <p:nvPr/>
            </p:nvGrpSpPr>
            <p:grpSpPr bwMode="auto">
              <a:xfrm>
                <a:off x="528" y="2554"/>
                <a:ext cx="564" cy="422"/>
                <a:chOff x="528" y="2554"/>
                <a:chExt cx="564" cy="422"/>
              </a:xfrm>
            </p:grpSpPr>
            <p:grpSp>
              <p:nvGrpSpPr>
                <p:cNvPr id="787548" name="Group 92"/>
                <p:cNvGrpSpPr>
                  <a:grpSpLocks/>
                </p:cNvGrpSpPr>
                <p:nvPr/>
              </p:nvGrpSpPr>
              <p:grpSpPr bwMode="auto">
                <a:xfrm>
                  <a:off x="528" y="2592"/>
                  <a:ext cx="564" cy="384"/>
                  <a:chOff x="576" y="2400"/>
                  <a:chExt cx="564" cy="384"/>
                </a:xfrm>
              </p:grpSpPr>
              <p:sp>
                <p:nvSpPr>
                  <p:cNvPr id="787549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400"/>
                    <a:ext cx="564" cy="38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7550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603" y="2592"/>
                    <a:ext cx="240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7551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592"/>
                    <a:ext cx="240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87552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702" y="2554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7</a:t>
                  </a:r>
                </a:p>
              </p:txBody>
            </p:sp>
          </p:grpSp>
          <p:sp>
            <p:nvSpPr>
              <p:cNvPr id="787553" name="Text Box 97"/>
              <p:cNvSpPr txBox="1">
                <a:spLocks noChangeArrowheads="1"/>
              </p:cNvSpPr>
              <p:nvPr/>
            </p:nvSpPr>
            <p:spPr bwMode="auto">
              <a:xfrm>
                <a:off x="540" y="2775"/>
                <a:ext cx="11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14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787554" name="Line 98"/>
            <p:cNvSpPr>
              <a:spLocks noChangeShapeType="1"/>
            </p:cNvSpPr>
            <p:nvPr/>
          </p:nvSpPr>
          <p:spPr bwMode="auto">
            <a:xfrm>
              <a:off x="2244" y="3221"/>
              <a:ext cx="96" cy="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87555" name="Group 99"/>
            <p:cNvGrpSpPr>
              <a:grpSpLocks/>
            </p:cNvGrpSpPr>
            <p:nvPr/>
          </p:nvGrpSpPr>
          <p:grpSpPr bwMode="auto">
            <a:xfrm>
              <a:off x="1200" y="3871"/>
              <a:ext cx="564" cy="422"/>
              <a:chOff x="528" y="2554"/>
              <a:chExt cx="564" cy="422"/>
            </a:xfrm>
          </p:grpSpPr>
          <p:grpSp>
            <p:nvGrpSpPr>
              <p:cNvPr id="787556" name="Group 100"/>
              <p:cNvGrpSpPr>
                <a:grpSpLocks/>
              </p:cNvGrpSpPr>
              <p:nvPr/>
            </p:nvGrpSpPr>
            <p:grpSpPr bwMode="auto">
              <a:xfrm>
                <a:off x="528" y="2554"/>
                <a:ext cx="564" cy="422"/>
                <a:chOff x="528" y="2554"/>
                <a:chExt cx="564" cy="422"/>
              </a:xfrm>
            </p:grpSpPr>
            <p:grpSp>
              <p:nvGrpSpPr>
                <p:cNvPr id="787557" name="Group 101"/>
                <p:cNvGrpSpPr>
                  <a:grpSpLocks/>
                </p:cNvGrpSpPr>
                <p:nvPr/>
              </p:nvGrpSpPr>
              <p:grpSpPr bwMode="auto">
                <a:xfrm>
                  <a:off x="528" y="2592"/>
                  <a:ext cx="564" cy="384"/>
                  <a:chOff x="576" y="2400"/>
                  <a:chExt cx="564" cy="384"/>
                </a:xfrm>
              </p:grpSpPr>
              <p:sp>
                <p:nvSpPr>
                  <p:cNvPr id="787558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400"/>
                    <a:ext cx="564" cy="38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7559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603" y="2592"/>
                    <a:ext cx="240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7560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592"/>
                    <a:ext cx="240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87561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702" y="2554"/>
                  <a:ext cx="20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1</a:t>
                  </a:r>
                </a:p>
              </p:txBody>
            </p:sp>
          </p:grpSp>
          <p:sp>
            <p:nvSpPr>
              <p:cNvPr id="787562" name="Text Box 106"/>
              <p:cNvSpPr txBox="1">
                <a:spLocks noChangeArrowheads="1"/>
              </p:cNvSpPr>
              <p:nvPr/>
            </p:nvSpPr>
            <p:spPr bwMode="auto">
              <a:xfrm>
                <a:off x="540" y="2775"/>
                <a:ext cx="11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14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787563" name="Line 107"/>
            <p:cNvSpPr>
              <a:spLocks noChangeShapeType="1"/>
            </p:cNvSpPr>
            <p:nvPr/>
          </p:nvSpPr>
          <p:spPr bwMode="auto">
            <a:xfrm flipH="1">
              <a:off x="1515" y="3724"/>
              <a:ext cx="9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7564" name="Group 108"/>
          <p:cNvGrpSpPr>
            <a:grpSpLocks/>
          </p:cNvGrpSpPr>
          <p:nvPr/>
        </p:nvGrpSpPr>
        <p:grpSpPr bwMode="auto">
          <a:xfrm>
            <a:off x="152400" y="4313801"/>
            <a:ext cx="2398713" cy="2243138"/>
            <a:chOff x="1440" y="2784"/>
            <a:chExt cx="1511" cy="1413"/>
          </a:xfrm>
        </p:grpSpPr>
        <p:grpSp>
          <p:nvGrpSpPr>
            <p:cNvPr id="787565" name="Group 109"/>
            <p:cNvGrpSpPr>
              <a:grpSpLocks/>
            </p:cNvGrpSpPr>
            <p:nvPr/>
          </p:nvGrpSpPr>
          <p:grpSpPr bwMode="auto">
            <a:xfrm>
              <a:off x="2064" y="2784"/>
              <a:ext cx="564" cy="422"/>
              <a:chOff x="528" y="2554"/>
              <a:chExt cx="564" cy="422"/>
            </a:xfrm>
          </p:grpSpPr>
          <p:grpSp>
            <p:nvGrpSpPr>
              <p:cNvPr id="787566" name="Group 110"/>
              <p:cNvGrpSpPr>
                <a:grpSpLocks/>
              </p:cNvGrpSpPr>
              <p:nvPr/>
            </p:nvGrpSpPr>
            <p:grpSpPr bwMode="auto">
              <a:xfrm>
                <a:off x="528" y="2554"/>
                <a:ext cx="564" cy="422"/>
                <a:chOff x="528" y="2554"/>
                <a:chExt cx="564" cy="422"/>
              </a:xfrm>
            </p:grpSpPr>
            <p:grpSp>
              <p:nvGrpSpPr>
                <p:cNvPr id="787567" name="Group 111"/>
                <p:cNvGrpSpPr>
                  <a:grpSpLocks/>
                </p:cNvGrpSpPr>
                <p:nvPr/>
              </p:nvGrpSpPr>
              <p:grpSpPr bwMode="auto">
                <a:xfrm>
                  <a:off x="528" y="2592"/>
                  <a:ext cx="564" cy="384"/>
                  <a:chOff x="576" y="2400"/>
                  <a:chExt cx="564" cy="384"/>
                </a:xfrm>
              </p:grpSpPr>
              <p:sp>
                <p:nvSpPr>
                  <p:cNvPr id="787568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400"/>
                    <a:ext cx="564" cy="38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7569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603" y="2592"/>
                    <a:ext cx="240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7570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592"/>
                    <a:ext cx="240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87571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702" y="2554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dirty="0"/>
                    <a:t>9</a:t>
                  </a:r>
                </a:p>
              </p:txBody>
            </p:sp>
          </p:grpSp>
          <p:sp>
            <p:nvSpPr>
              <p:cNvPr id="787572" name="Text Box 116"/>
              <p:cNvSpPr txBox="1">
                <a:spLocks noChangeArrowheads="1"/>
              </p:cNvSpPr>
              <p:nvPr/>
            </p:nvSpPr>
            <p:spPr bwMode="auto">
              <a:xfrm>
                <a:off x="540" y="277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FFFFCC"/>
                    </a:solidFill>
                  </a:rPr>
                  <a:t> </a:t>
                </a:r>
              </a:p>
            </p:txBody>
          </p:sp>
        </p:grpSp>
        <p:grpSp>
          <p:nvGrpSpPr>
            <p:cNvPr id="787573" name="Group 117"/>
            <p:cNvGrpSpPr>
              <a:grpSpLocks/>
            </p:cNvGrpSpPr>
            <p:nvPr/>
          </p:nvGrpSpPr>
          <p:grpSpPr bwMode="auto">
            <a:xfrm>
              <a:off x="1728" y="3312"/>
              <a:ext cx="564" cy="422"/>
              <a:chOff x="528" y="2554"/>
              <a:chExt cx="564" cy="422"/>
            </a:xfrm>
          </p:grpSpPr>
          <p:grpSp>
            <p:nvGrpSpPr>
              <p:cNvPr id="787574" name="Group 118"/>
              <p:cNvGrpSpPr>
                <a:grpSpLocks/>
              </p:cNvGrpSpPr>
              <p:nvPr/>
            </p:nvGrpSpPr>
            <p:grpSpPr bwMode="auto">
              <a:xfrm>
                <a:off x="528" y="2554"/>
                <a:ext cx="564" cy="422"/>
                <a:chOff x="528" y="2554"/>
                <a:chExt cx="564" cy="422"/>
              </a:xfrm>
            </p:grpSpPr>
            <p:grpSp>
              <p:nvGrpSpPr>
                <p:cNvPr id="787575" name="Group 119"/>
                <p:cNvGrpSpPr>
                  <a:grpSpLocks/>
                </p:cNvGrpSpPr>
                <p:nvPr/>
              </p:nvGrpSpPr>
              <p:grpSpPr bwMode="auto">
                <a:xfrm>
                  <a:off x="528" y="2592"/>
                  <a:ext cx="564" cy="384"/>
                  <a:chOff x="576" y="2400"/>
                  <a:chExt cx="564" cy="384"/>
                </a:xfrm>
              </p:grpSpPr>
              <p:sp>
                <p:nvSpPr>
                  <p:cNvPr id="78757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400"/>
                    <a:ext cx="564" cy="38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7577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603" y="2592"/>
                    <a:ext cx="240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7578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592"/>
                    <a:ext cx="240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87579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702" y="2554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5</a:t>
                  </a:r>
                </a:p>
              </p:txBody>
            </p:sp>
          </p:grpSp>
          <p:sp>
            <p:nvSpPr>
              <p:cNvPr id="787580" name="Text Box 124"/>
              <p:cNvSpPr txBox="1">
                <a:spLocks noChangeArrowheads="1"/>
              </p:cNvSpPr>
              <p:nvPr/>
            </p:nvSpPr>
            <p:spPr bwMode="auto">
              <a:xfrm>
                <a:off x="540" y="2775"/>
                <a:ext cx="41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FFFFCC"/>
                    </a:solidFill>
                  </a:rPr>
                  <a:t>      </a:t>
                </a:r>
              </a:p>
            </p:txBody>
          </p:sp>
        </p:grpSp>
        <p:grpSp>
          <p:nvGrpSpPr>
            <p:cNvPr id="787581" name="Group 125"/>
            <p:cNvGrpSpPr>
              <a:grpSpLocks/>
            </p:cNvGrpSpPr>
            <p:nvPr/>
          </p:nvGrpSpPr>
          <p:grpSpPr bwMode="auto">
            <a:xfrm>
              <a:off x="2016" y="3021"/>
              <a:ext cx="312" cy="329"/>
              <a:chOff x="480" y="2791"/>
              <a:chExt cx="312" cy="329"/>
            </a:xfrm>
          </p:grpSpPr>
          <p:sp>
            <p:nvSpPr>
              <p:cNvPr id="787582" name="Line 126"/>
              <p:cNvSpPr>
                <a:spLocks noChangeShapeType="1"/>
              </p:cNvSpPr>
              <p:nvPr/>
            </p:nvSpPr>
            <p:spPr bwMode="auto">
              <a:xfrm flipH="1">
                <a:off x="480" y="2880"/>
                <a:ext cx="14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583" name="Rectangle 127"/>
              <p:cNvSpPr>
                <a:spLocks noChangeArrowheads="1"/>
              </p:cNvSpPr>
              <p:nvPr/>
            </p:nvSpPr>
            <p:spPr bwMode="auto">
              <a:xfrm>
                <a:off x="556" y="2791"/>
                <a:ext cx="236" cy="118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87584" name="Group 128"/>
            <p:cNvGrpSpPr>
              <a:grpSpLocks/>
            </p:cNvGrpSpPr>
            <p:nvPr/>
          </p:nvGrpSpPr>
          <p:grpSpPr bwMode="auto">
            <a:xfrm>
              <a:off x="2387" y="3309"/>
              <a:ext cx="564" cy="422"/>
              <a:chOff x="528" y="2554"/>
              <a:chExt cx="564" cy="422"/>
            </a:xfrm>
          </p:grpSpPr>
          <p:grpSp>
            <p:nvGrpSpPr>
              <p:cNvPr id="787585" name="Group 129"/>
              <p:cNvGrpSpPr>
                <a:grpSpLocks/>
              </p:cNvGrpSpPr>
              <p:nvPr/>
            </p:nvGrpSpPr>
            <p:grpSpPr bwMode="auto">
              <a:xfrm>
                <a:off x="528" y="2554"/>
                <a:ext cx="564" cy="422"/>
                <a:chOff x="528" y="2554"/>
                <a:chExt cx="564" cy="422"/>
              </a:xfrm>
            </p:grpSpPr>
            <p:grpSp>
              <p:nvGrpSpPr>
                <p:cNvPr id="787586" name="Group 130"/>
                <p:cNvGrpSpPr>
                  <a:grpSpLocks/>
                </p:cNvGrpSpPr>
                <p:nvPr/>
              </p:nvGrpSpPr>
              <p:grpSpPr bwMode="auto">
                <a:xfrm>
                  <a:off x="528" y="2592"/>
                  <a:ext cx="564" cy="384"/>
                  <a:chOff x="576" y="2400"/>
                  <a:chExt cx="564" cy="384"/>
                </a:xfrm>
              </p:grpSpPr>
              <p:sp>
                <p:nvSpPr>
                  <p:cNvPr id="787587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400"/>
                    <a:ext cx="564" cy="38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7588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603" y="2592"/>
                    <a:ext cx="240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7589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592"/>
                    <a:ext cx="240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87590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702" y="2554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7</a:t>
                  </a:r>
                </a:p>
              </p:txBody>
            </p:sp>
          </p:grpSp>
          <p:sp>
            <p:nvSpPr>
              <p:cNvPr id="787591" name="Text Box 135"/>
              <p:cNvSpPr txBox="1">
                <a:spLocks noChangeArrowheads="1"/>
              </p:cNvSpPr>
              <p:nvPr/>
            </p:nvSpPr>
            <p:spPr bwMode="auto">
              <a:xfrm>
                <a:off x="540" y="2775"/>
                <a:ext cx="11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14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787592" name="Line 136"/>
            <p:cNvSpPr>
              <a:spLocks noChangeShapeType="1"/>
            </p:cNvSpPr>
            <p:nvPr/>
          </p:nvSpPr>
          <p:spPr bwMode="auto">
            <a:xfrm>
              <a:off x="2484" y="3125"/>
              <a:ext cx="96" cy="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87593" name="Group 137"/>
            <p:cNvGrpSpPr>
              <a:grpSpLocks/>
            </p:cNvGrpSpPr>
            <p:nvPr/>
          </p:nvGrpSpPr>
          <p:grpSpPr bwMode="auto">
            <a:xfrm>
              <a:off x="1440" y="3775"/>
              <a:ext cx="564" cy="422"/>
              <a:chOff x="528" y="2554"/>
              <a:chExt cx="564" cy="422"/>
            </a:xfrm>
          </p:grpSpPr>
          <p:grpSp>
            <p:nvGrpSpPr>
              <p:cNvPr id="787594" name="Group 138"/>
              <p:cNvGrpSpPr>
                <a:grpSpLocks/>
              </p:cNvGrpSpPr>
              <p:nvPr/>
            </p:nvGrpSpPr>
            <p:grpSpPr bwMode="auto">
              <a:xfrm>
                <a:off x="528" y="2554"/>
                <a:ext cx="564" cy="422"/>
                <a:chOff x="528" y="2554"/>
                <a:chExt cx="564" cy="422"/>
              </a:xfrm>
            </p:grpSpPr>
            <p:grpSp>
              <p:nvGrpSpPr>
                <p:cNvPr id="787595" name="Group 139"/>
                <p:cNvGrpSpPr>
                  <a:grpSpLocks/>
                </p:cNvGrpSpPr>
                <p:nvPr/>
              </p:nvGrpSpPr>
              <p:grpSpPr bwMode="auto">
                <a:xfrm>
                  <a:off x="528" y="2592"/>
                  <a:ext cx="564" cy="384"/>
                  <a:chOff x="576" y="2400"/>
                  <a:chExt cx="564" cy="384"/>
                </a:xfrm>
              </p:grpSpPr>
              <p:sp>
                <p:nvSpPr>
                  <p:cNvPr id="787596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400"/>
                    <a:ext cx="564" cy="38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7597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603" y="2592"/>
                    <a:ext cx="240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7598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592"/>
                    <a:ext cx="240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87599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702" y="2554"/>
                  <a:ext cx="20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1</a:t>
                  </a:r>
                </a:p>
              </p:txBody>
            </p:sp>
          </p:grpSp>
          <p:sp>
            <p:nvSpPr>
              <p:cNvPr id="787600" name="Text Box 144"/>
              <p:cNvSpPr txBox="1">
                <a:spLocks noChangeArrowheads="1"/>
              </p:cNvSpPr>
              <p:nvPr/>
            </p:nvSpPr>
            <p:spPr bwMode="auto">
              <a:xfrm>
                <a:off x="540" y="2775"/>
                <a:ext cx="11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14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787601" name="Line 145"/>
            <p:cNvSpPr>
              <a:spLocks noChangeShapeType="1"/>
            </p:cNvSpPr>
            <p:nvPr/>
          </p:nvSpPr>
          <p:spPr bwMode="auto">
            <a:xfrm flipH="1">
              <a:off x="1755" y="3628"/>
              <a:ext cx="9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87602" name="Group 146"/>
            <p:cNvGrpSpPr>
              <a:grpSpLocks/>
            </p:cNvGrpSpPr>
            <p:nvPr/>
          </p:nvGrpSpPr>
          <p:grpSpPr bwMode="auto">
            <a:xfrm>
              <a:off x="2076" y="3775"/>
              <a:ext cx="564" cy="422"/>
              <a:chOff x="528" y="2554"/>
              <a:chExt cx="564" cy="422"/>
            </a:xfrm>
          </p:grpSpPr>
          <p:grpSp>
            <p:nvGrpSpPr>
              <p:cNvPr id="787603" name="Group 147"/>
              <p:cNvGrpSpPr>
                <a:grpSpLocks/>
              </p:cNvGrpSpPr>
              <p:nvPr/>
            </p:nvGrpSpPr>
            <p:grpSpPr bwMode="auto">
              <a:xfrm>
                <a:off x="528" y="2554"/>
                <a:ext cx="564" cy="422"/>
                <a:chOff x="528" y="2554"/>
                <a:chExt cx="564" cy="422"/>
              </a:xfrm>
            </p:grpSpPr>
            <p:grpSp>
              <p:nvGrpSpPr>
                <p:cNvPr id="787604" name="Group 148"/>
                <p:cNvGrpSpPr>
                  <a:grpSpLocks/>
                </p:cNvGrpSpPr>
                <p:nvPr/>
              </p:nvGrpSpPr>
              <p:grpSpPr bwMode="auto">
                <a:xfrm>
                  <a:off x="528" y="2592"/>
                  <a:ext cx="564" cy="384"/>
                  <a:chOff x="576" y="2400"/>
                  <a:chExt cx="564" cy="384"/>
                </a:xfrm>
              </p:grpSpPr>
              <p:sp>
                <p:nvSpPr>
                  <p:cNvPr id="787605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400"/>
                    <a:ext cx="564" cy="38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7606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603" y="2592"/>
                    <a:ext cx="240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7607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592"/>
                    <a:ext cx="240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87608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702" y="2554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3</a:t>
                  </a:r>
                </a:p>
              </p:txBody>
            </p:sp>
          </p:grpSp>
          <p:sp>
            <p:nvSpPr>
              <p:cNvPr id="787609" name="Text Box 153"/>
              <p:cNvSpPr txBox="1">
                <a:spLocks noChangeArrowheads="1"/>
              </p:cNvSpPr>
              <p:nvPr/>
            </p:nvSpPr>
            <p:spPr bwMode="auto">
              <a:xfrm>
                <a:off x="540" y="2775"/>
                <a:ext cx="11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14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787610" name="Line 154"/>
            <p:cNvSpPr>
              <a:spLocks noChangeShapeType="1"/>
            </p:cNvSpPr>
            <p:nvPr/>
          </p:nvSpPr>
          <p:spPr bwMode="auto">
            <a:xfrm>
              <a:off x="2141" y="3611"/>
              <a:ext cx="39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6" name="Group 6"/>
          <p:cNvGrpSpPr>
            <a:grpSpLocks/>
          </p:cNvGrpSpPr>
          <p:nvPr/>
        </p:nvGrpSpPr>
        <p:grpSpPr bwMode="auto">
          <a:xfrm>
            <a:off x="4876800" y="5353237"/>
            <a:ext cx="3429000" cy="381000"/>
            <a:chOff x="2880" y="3216"/>
            <a:chExt cx="2160" cy="240"/>
          </a:xfrm>
          <a:solidFill>
            <a:srgbClr val="CCFFFF">
              <a:alpha val="89804"/>
            </a:srgbClr>
          </a:solidFill>
        </p:grpSpPr>
        <p:sp>
          <p:nvSpPr>
            <p:cNvPr id="288" name="Rectangle 7"/>
            <p:cNvSpPr>
              <a:spLocks noChangeArrowheads="1"/>
            </p:cNvSpPr>
            <p:nvPr/>
          </p:nvSpPr>
          <p:spPr bwMode="auto">
            <a:xfrm>
              <a:off x="2880" y="3216"/>
              <a:ext cx="432" cy="240"/>
            </a:xfrm>
            <a:prstGeom prst="rect">
              <a:avLst/>
            </a:prstGeom>
            <a:grp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289" name="Rectangle 8"/>
            <p:cNvSpPr>
              <a:spLocks noChangeArrowheads="1"/>
            </p:cNvSpPr>
            <p:nvPr/>
          </p:nvSpPr>
          <p:spPr bwMode="auto">
            <a:xfrm>
              <a:off x="3312" y="3216"/>
              <a:ext cx="432" cy="240"/>
            </a:xfrm>
            <a:prstGeom prst="rect">
              <a:avLst/>
            </a:prstGeom>
            <a:grp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290" name="Rectangle 9"/>
            <p:cNvSpPr>
              <a:spLocks noChangeArrowheads="1"/>
            </p:cNvSpPr>
            <p:nvPr/>
          </p:nvSpPr>
          <p:spPr bwMode="auto">
            <a:xfrm>
              <a:off x="3744" y="3216"/>
              <a:ext cx="432" cy="240"/>
            </a:xfrm>
            <a:prstGeom prst="rect">
              <a:avLst/>
            </a:prstGeom>
            <a:grp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291" name="Rectangle 10"/>
            <p:cNvSpPr>
              <a:spLocks noChangeArrowheads="1"/>
            </p:cNvSpPr>
            <p:nvPr/>
          </p:nvSpPr>
          <p:spPr bwMode="auto">
            <a:xfrm>
              <a:off x="4176" y="3216"/>
              <a:ext cx="432" cy="240"/>
            </a:xfrm>
            <a:prstGeom prst="rect">
              <a:avLst/>
            </a:prstGeom>
            <a:grp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292" name="Rectangle 11"/>
            <p:cNvSpPr>
              <a:spLocks noChangeArrowheads="1"/>
            </p:cNvSpPr>
            <p:nvPr/>
          </p:nvSpPr>
          <p:spPr bwMode="auto">
            <a:xfrm>
              <a:off x="4608" y="3216"/>
              <a:ext cx="432" cy="240"/>
            </a:xfrm>
            <a:prstGeom prst="rect">
              <a:avLst/>
            </a:prstGeom>
            <a:grp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787738" name="Text Box 282"/>
          <p:cNvSpPr txBox="1">
            <a:spLocks noChangeArrowheads="1"/>
          </p:cNvSpPr>
          <p:nvPr/>
        </p:nvSpPr>
        <p:spPr bwMode="auto">
          <a:xfrm>
            <a:off x="4695302" y="636139"/>
            <a:ext cx="44386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Answer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Here’s a “naïve” </a:t>
            </a:r>
            <a:br>
              <a:rPr lang="en-US" dirty="0"/>
            </a:br>
            <a:r>
              <a:rPr lang="en-US" dirty="0"/>
              <a:t>way to do it…</a:t>
            </a:r>
          </a:p>
        </p:txBody>
      </p:sp>
      <p:sp>
        <p:nvSpPr>
          <p:cNvPr id="293" name="Line 177"/>
          <p:cNvSpPr>
            <a:spLocks noChangeShapeType="1"/>
          </p:cNvSpPr>
          <p:nvPr/>
        </p:nvSpPr>
        <p:spPr bwMode="auto">
          <a:xfrm>
            <a:off x="752055" y="287737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4" name="Line 177"/>
          <p:cNvSpPr>
            <a:spLocks noChangeShapeType="1"/>
          </p:cNvSpPr>
          <p:nvPr/>
        </p:nvSpPr>
        <p:spPr bwMode="auto">
          <a:xfrm>
            <a:off x="772418" y="321575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5" name="Line 177"/>
          <p:cNvSpPr>
            <a:spLocks noChangeShapeType="1"/>
          </p:cNvSpPr>
          <p:nvPr/>
        </p:nvSpPr>
        <p:spPr bwMode="auto">
          <a:xfrm>
            <a:off x="1229836" y="359288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16804" y="4323812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9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8881" y="4217552"/>
            <a:ext cx="2409144" cy="2347307"/>
            <a:chOff x="2668204" y="4633913"/>
            <a:chExt cx="2409144" cy="2347307"/>
          </a:xfrm>
        </p:grpSpPr>
        <p:sp>
          <p:nvSpPr>
            <p:cNvPr id="3" name="Rectangle 2"/>
            <p:cNvSpPr/>
            <p:nvPr/>
          </p:nvSpPr>
          <p:spPr bwMode="auto">
            <a:xfrm>
              <a:off x="2678252" y="4633913"/>
              <a:ext cx="2399096" cy="234730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297" name="Group 108"/>
            <p:cNvGrpSpPr>
              <a:grpSpLocks/>
            </p:cNvGrpSpPr>
            <p:nvPr/>
          </p:nvGrpSpPr>
          <p:grpSpPr bwMode="auto">
            <a:xfrm>
              <a:off x="2668204" y="4738082"/>
              <a:ext cx="2398713" cy="2243138"/>
              <a:chOff x="1440" y="2784"/>
              <a:chExt cx="1511" cy="1413"/>
            </a:xfrm>
          </p:grpSpPr>
          <p:grpSp>
            <p:nvGrpSpPr>
              <p:cNvPr id="298" name="Group 109"/>
              <p:cNvGrpSpPr>
                <a:grpSpLocks/>
              </p:cNvGrpSpPr>
              <p:nvPr/>
            </p:nvGrpSpPr>
            <p:grpSpPr bwMode="auto">
              <a:xfrm>
                <a:off x="2064" y="2784"/>
                <a:ext cx="564" cy="422"/>
                <a:chOff x="528" y="2554"/>
                <a:chExt cx="564" cy="422"/>
              </a:xfrm>
            </p:grpSpPr>
            <p:grpSp>
              <p:nvGrpSpPr>
                <p:cNvPr id="337" name="Group 110"/>
                <p:cNvGrpSpPr>
                  <a:grpSpLocks/>
                </p:cNvGrpSpPr>
                <p:nvPr/>
              </p:nvGrpSpPr>
              <p:grpSpPr bwMode="auto">
                <a:xfrm>
                  <a:off x="528" y="2554"/>
                  <a:ext cx="564" cy="422"/>
                  <a:chOff x="528" y="2554"/>
                  <a:chExt cx="564" cy="422"/>
                </a:xfrm>
              </p:grpSpPr>
              <p:grpSp>
                <p:nvGrpSpPr>
                  <p:cNvPr id="339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528" y="2592"/>
                    <a:ext cx="564" cy="384"/>
                    <a:chOff x="576" y="2400"/>
                    <a:chExt cx="564" cy="384"/>
                  </a:xfrm>
                </p:grpSpPr>
                <p:sp>
                  <p:nvSpPr>
                    <p:cNvPr id="341" name="Rectangl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6" y="2400"/>
                      <a:ext cx="564" cy="384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2" name="Rectangle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3" y="2592"/>
                      <a:ext cx="240" cy="144"/>
                    </a:xfrm>
                    <a:prstGeom prst="rect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" name="Rectangle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2592"/>
                      <a:ext cx="240" cy="144"/>
                    </a:xfrm>
                    <a:prstGeom prst="rect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40" name="Text Box 1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2" y="2554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dirty="0"/>
                      <a:t>7</a:t>
                    </a:r>
                  </a:p>
                </p:txBody>
              </p:sp>
            </p:grpSp>
            <p:sp>
              <p:nvSpPr>
                <p:cNvPr id="338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540" y="2775"/>
                  <a:ext cx="165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FFFFCC"/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299" name="Group 117"/>
              <p:cNvGrpSpPr>
                <a:grpSpLocks/>
              </p:cNvGrpSpPr>
              <p:nvPr/>
            </p:nvGrpSpPr>
            <p:grpSpPr bwMode="auto">
              <a:xfrm>
                <a:off x="1728" y="3312"/>
                <a:ext cx="564" cy="422"/>
                <a:chOff x="528" y="2554"/>
                <a:chExt cx="564" cy="422"/>
              </a:xfrm>
            </p:grpSpPr>
            <p:grpSp>
              <p:nvGrpSpPr>
                <p:cNvPr id="330" name="Group 118"/>
                <p:cNvGrpSpPr>
                  <a:grpSpLocks/>
                </p:cNvGrpSpPr>
                <p:nvPr/>
              </p:nvGrpSpPr>
              <p:grpSpPr bwMode="auto">
                <a:xfrm>
                  <a:off x="528" y="2554"/>
                  <a:ext cx="564" cy="422"/>
                  <a:chOff x="528" y="2554"/>
                  <a:chExt cx="564" cy="422"/>
                </a:xfrm>
              </p:grpSpPr>
              <p:grpSp>
                <p:nvGrpSpPr>
                  <p:cNvPr id="332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528" y="2592"/>
                    <a:ext cx="564" cy="384"/>
                    <a:chOff x="576" y="2400"/>
                    <a:chExt cx="564" cy="384"/>
                  </a:xfrm>
                </p:grpSpPr>
                <p:sp>
                  <p:nvSpPr>
                    <p:cNvPr id="334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6" y="2400"/>
                      <a:ext cx="564" cy="384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5" name="Rectangl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3" y="2592"/>
                      <a:ext cx="240" cy="144"/>
                    </a:xfrm>
                    <a:prstGeom prst="rect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6" name="Rectangle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2592"/>
                      <a:ext cx="240" cy="144"/>
                    </a:xfrm>
                    <a:prstGeom prst="rect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3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2" y="2554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/>
                      <a:t>5</a:t>
                    </a:r>
                  </a:p>
                </p:txBody>
              </p:sp>
            </p:grpSp>
            <p:sp>
              <p:nvSpPr>
                <p:cNvPr id="331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540" y="2775"/>
                  <a:ext cx="41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FFFFCC"/>
                      </a:solidFill>
                    </a:rPr>
                    <a:t>      </a:t>
                  </a:r>
                </a:p>
              </p:txBody>
            </p:sp>
          </p:grpSp>
          <p:grpSp>
            <p:nvGrpSpPr>
              <p:cNvPr id="300" name="Group 125"/>
              <p:cNvGrpSpPr>
                <a:grpSpLocks/>
              </p:cNvGrpSpPr>
              <p:nvPr/>
            </p:nvGrpSpPr>
            <p:grpSpPr bwMode="auto">
              <a:xfrm>
                <a:off x="2016" y="3021"/>
                <a:ext cx="312" cy="329"/>
                <a:chOff x="480" y="2791"/>
                <a:chExt cx="312" cy="329"/>
              </a:xfrm>
            </p:grpSpPr>
            <p:sp>
              <p:nvSpPr>
                <p:cNvPr id="328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480" y="2880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9" name="Rectangle 127"/>
                <p:cNvSpPr>
                  <a:spLocks noChangeArrowheads="1"/>
                </p:cNvSpPr>
                <p:nvPr/>
              </p:nvSpPr>
              <p:spPr bwMode="auto">
                <a:xfrm>
                  <a:off x="556" y="2791"/>
                  <a:ext cx="236" cy="118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1" name="Group 128"/>
              <p:cNvGrpSpPr>
                <a:grpSpLocks/>
              </p:cNvGrpSpPr>
              <p:nvPr/>
            </p:nvGrpSpPr>
            <p:grpSpPr bwMode="auto">
              <a:xfrm>
                <a:off x="2387" y="3309"/>
                <a:ext cx="564" cy="422"/>
                <a:chOff x="528" y="2554"/>
                <a:chExt cx="564" cy="422"/>
              </a:xfrm>
            </p:grpSpPr>
            <p:grpSp>
              <p:nvGrpSpPr>
                <p:cNvPr id="321" name="Group 129"/>
                <p:cNvGrpSpPr>
                  <a:grpSpLocks/>
                </p:cNvGrpSpPr>
                <p:nvPr/>
              </p:nvGrpSpPr>
              <p:grpSpPr bwMode="auto">
                <a:xfrm>
                  <a:off x="528" y="2554"/>
                  <a:ext cx="564" cy="422"/>
                  <a:chOff x="528" y="2554"/>
                  <a:chExt cx="564" cy="422"/>
                </a:xfrm>
              </p:grpSpPr>
              <p:grpSp>
                <p:nvGrpSpPr>
                  <p:cNvPr id="323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528" y="2592"/>
                    <a:ext cx="564" cy="384"/>
                    <a:chOff x="576" y="2400"/>
                    <a:chExt cx="564" cy="384"/>
                  </a:xfrm>
                </p:grpSpPr>
                <p:sp>
                  <p:nvSpPr>
                    <p:cNvPr id="325" name="Rectangle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6" y="2400"/>
                      <a:ext cx="564" cy="384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6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3" y="2592"/>
                      <a:ext cx="240" cy="144"/>
                    </a:xfrm>
                    <a:prstGeom prst="rect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7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2592"/>
                      <a:ext cx="240" cy="144"/>
                    </a:xfrm>
                    <a:prstGeom prst="rect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24" name="Text Box 1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2" y="2554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dirty="0"/>
                      <a:t>3</a:t>
                    </a:r>
                  </a:p>
                </p:txBody>
              </p:sp>
            </p:grpSp>
            <p:sp>
              <p:nvSpPr>
                <p:cNvPr id="322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540" y="2775"/>
                  <a:ext cx="116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endParaRPr lang="en-US" sz="1400" b="1" dirty="0">
                    <a:solidFill>
                      <a:srgbClr val="FFFFCC"/>
                    </a:solidFill>
                  </a:endParaRPr>
                </a:p>
              </p:txBody>
            </p:sp>
          </p:grpSp>
          <p:sp>
            <p:nvSpPr>
              <p:cNvPr id="302" name="Line 136"/>
              <p:cNvSpPr>
                <a:spLocks noChangeShapeType="1"/>
              </p:cNvSpPr>
              <p:nvPr/>
            </p:nvSpPr>
            <p:spPr bwMode="auto">
              <a:xfrm>
                <a:off x="2484" y="3125"/>
                <a:ext cx="96" cy="2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03" name="Group 137"/>
              <p:cNvGrpSpPr>
                <a:grpSpLocks/>
              </p:cNvGrpSpPr>
              <p:nvPr/>
            </p:nvGrpSpPr>
            <p:grpSpPr bwMode="auto">
              <a:xfrm>
                <a:off x="1440" y="3775"/>
                <a:ext cx="564" cy="422"/>
                <a:chOff x="528" y="2554"/>
                <a:chExt cx="564" cy="422"/>
              </a:xfrm>
            </p:grpSpPr>
            <p:grpSp>
              <p:nvGrpSpPr>
                <p:cNvPr id="314" name="Group 138"/>
                <p:cNvGrpSpPr>
                  <a:grpSpLocks/>
                </p:cNvGrpSpPr>
                <p:nvPr/>
              </p:nvGrpSpPr>
              <p:grpSpPr bwMode="auto">
                <a:xfrm>
                  <a:off x="528" y="2554"/>
                  <a:ext cx="564" cy="422"/>
                  <a:chOff x="528" y="2554"/>
                  <a:chExt cx="564" cy="422"/>
                </a:xfrm>
              </p:grpSpPr>
              <p:grpSp>
                <p:nvGrpSpPr>
                  <p:cNvPr id="316" name="Group 139"/>
                  <p:cNvGrpSpPr>
                    <a:grpSpLocks/>
                  </p:cNvGrpSpPr>
                  <p:nvPr/>
                </p:nvGrpSpPr>
                <p:grpSpPr bwMode="auto">
                  <a:xfrm>
                    <a:off x="528" y="2592"/>
                    <a:ext cx="564" cy="384"/>
                    <a:chOff x="576" y="2400"/>
                    <a:chExt cx="564" cy="384"/>
                  </a:xfrm>
                </p:grpSpPr>
                <p:sp>
                  <p:nvSpPr>
                    <p:cNvPr id="318" name="Rectangl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6" y="2400"/>
                      <a:ext cx="564" cy="384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9" name="Rectangle 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3" y="2592"/>
                      <a:ext cx="240" cy="144"/>
                    </a:xfrm>
                    <a:prstGeom prst="rect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0" name="Rectangl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2592"/>
                      <a:ext cx="240" cy="144"/>
                    </a:xfrm>
                    <a:prstGeom prst="rect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17" name="Text Box 1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2" y="2554"/>
                    <a:ext cx="20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/>
                      <a:t>1</a:t>
                    </a:r>
                  </a:p>
                </p:txBody>
              </p:sp>
            </p:grpSp>
            <p:sp>
              <p:nvSpPr>
                <p:cNvPr id="315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540" y="2775"/>
                  <a:ext cx="116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endParaRPr lang="en-US" sz="1400" b="1" dirty="0">
                    <a:solidFill>
                      <a:srgbClr val="FFFFCC"/>
                    </a:solidFill>
                  </a:endParaRPr>
                </a:p>
              </p:txBody>
            </p:sp>
          </p:grpSp>
          <p:sp>
            <p:nvSpPr>
              <p:cNvPr id="304" name="Line 145"/>
              <p:cNvSpPr>
                <a:spLocks noChangeShapeType="1"/>
              </p:cNvSpPr>
              <p:nvPr/>
            </p:nvSpPr>
            <p:spPr bwMode="auto">
              <a:xfrm flipH="1">
                <a:off x="1755" y="3628"/>
                <a:ext cx="96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" name="Text Box 153"/>
              <p:cNvSpPr txBox="1">
                <a:spLocks noChangeArrowheads="1"/>
              </p:cNvSpPr>
              <p:nvPr/>
            </p:nvSpPr>
            <p:spPr bwMode="auto">
              <a:xfrm>
                <a:off x="2088" y="3996"/>
                <a:ext cx="11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1400" b="1" dirty="0">
                  <a:solidFill>
                    <a:srgbClr val="FFFFCC"/>
                  </a:solidFill>
                </a:endParaRPr>
              </a:p>
            </p:txBody>
          </p:sp>
        </p:grpSp>
      </p:grpSp>
      <p:sp>
        <p:nvSpPr>
          <p:cNvPr id="346" name="Line 177"/>
          <p:cNvSpPr>
            <a:spLocks noChangeShapeType="1"/>
          </p:cNvSpPr>
          <p:nvPr/>
        </p:nvSpPr>
        <p:spPr bwMode="auto">
          <a:xfrm>
            <a:off x="1237014" y="3976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7" name="Line 177"/>
          <p:cNvSpPr>
            <a:spLocks noChangeShapeType="1"/>
          </p:cNvSpPr>
          <p:nvPr/>
        </p:nvSpPr>
        <p:spPr bwMode="auto">
          <a:xfrm>
            <a:off x="1209949" y="3600166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1408436" y="4325492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grpSp>
        <p:nvGrpSpPr>
          <p:cNvPr id="349" name="Group 348"/>
          <p:cNvGrpSpPr/>
          <p:nvPr/>
        </p:nvGrpSpPr>
        <p:grpSpPr>
          <a:xfrm>
            <a:off x="142352" y="4220832"/>
            <a:ext cx="2399096" cy="2347307"/>
            <a:chOff x="2678252" y="4633913"/>
            <a:chExt cx="2399096" cy="2347307"/>
          </a:xfrm>
        </p:grpSpPr>
        <p:sp>
          <p:nvSpPr>
            <p:cNvPr id="350" name="Rectangle 349"/>
            <p:cNvSpPr/>
            <p:nvPr/>
          </p:nvSpPr>
          <p:spPr bwMode="auto">
            <a:xfrm>
              <a:off x="2678252" y="4633913"/>
              <a:ext cx="2399096" cy="234730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351" name="Group 108"/>
            <p:cNvGrpSpPr>
              <a:grpSpLocks/>
            </p:cNvGrpSpPr>
            <p:nvPr/>
          </p:nvGrpSpPr>
          <p:grpSpPr bwMode="auto">
            <a:xfrm>
              <a:off x="2687254" y="4738081"/>
              <a:ext cx="2379663" cy="2232025"/>
              <a:chOff x="1452" y="2784"/>
              <a:chExt cx="1499" cy="1406"/>
            </a:xfrm>
          </p:grpSpPr>
          <p:grpSp>
            <p:nvGrpSpPr>
              <p:cNvPr id="352" name="Group 109"/>
              <p:cNvGrpSpPr>
                <a:grpSpLocks/>
              </p:cNvGrpSpPr>
              <p:nvPr/>
            </p:nvGrpSpPr>
            <p:grpSpPr bwMode="auto">
              <a:xfrm>
                <a:off x="2064" y="2784"/>
                <a:ext cx="564" cy="422"/>
                <a:chOff x="528" y="2554"/>
                <a:chExt cx="564" cy="422"/>
              </a:xfrm>
            </p:grpSpPr>
            <p:grpSp>
              <p:nvGrpSpPr>
                <p:cNvPr id="383" name="Group 110"/>
                <p:cNvGrpSpPr>
                  <a:grpSpLocks/>
                </p:cNvGrpSpPr>
                <p:nvPr/>
              </p:nvGrpSpPr>
              <p:grpSpPr bwMode="auto">
                <a:xfrm>
                  <a:off x="528" y="2554"/>
                  <a:ext cx="564" cy="422"/>
                  <a:chOff x="528" y="2554"/>
                  <a:chExt cx="564" cy="422"/>
                </a:xfrm>
              </p:grpSpPr>
              <p:grpSp>
                <p:nvGrpSpPr>
                  <p:cNvPr id="385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528" y="2592"/>
                    <a:ext cx="564" cy="384"/>
                    <a:chOff x="576" y="2400"/>
                    <a:chExt cx="564" cy="384"/>
                  </a:xfrm>
                </p:grpSpPr>
                <p:sp>
                  <p:nvSpPr>
                    <p:cNvPr id="387" name="Rectangl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6" y="2400"/>
                      <a:ext cx="564" cy="384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8" name="Rectangle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3" y="2592"/>
                      <a:ext cx="240" cy="144"/>
                    </a:xfrm>
                    <a:prstGeom prst="rect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9" name="Rectangle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2592"/>
                      <a:ext cx="240" cy="144"/>
                    </a:xfrm>
                    <a:prstGeom prst="rect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86" name="Text Box 1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2" y="2554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dirty="0"/>
                      <a:t>5</a:t>
                    </a:r>
                  </a:p>
                </p:txBody>
              </p:sp>
            </p:grpSp>
            <p:sp>
              <p:nvSpPr>
                <p:cNvPr id="384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540" y="2775"/>
                  <a:ext cx="165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FFFFCC"/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353" name="Group 117"/>
              <p:cNvGrpSpPr>
                <a:grpSpLocks/>
              </p:cNvGrpSpPr>
              <p:nvPr/>
            </p:nvGrpSpPr>
            <p:grpSpPr bwMode="auto">
              <a:xfrm>
                <a:off x="1728" y="3312"/>
                <a:ext cx="564" cy="422"/>
                <a:chOff x="528" y="2554"/>
                <a:chExt cx="564" cy="422"/>
              </a:xfrm>
            </p:grpSpPr>
            <p:grpSp>
              <p:nvGrpSpPr>
                <p:cNvPr id="376" name="Group 118"/>
                <p:cNvGrpSpPr>
                  <a:grpSpLocks/>
                </p:cNvGrpSpPr>
                <p:nvPr/>
              </p:nvGrpSpPr>
              <p:grpSpPr bwMode="auto">
                <a:xfrm>
                  <a:off x="528" y="2554"/>
                  <a:ext cx="564" cy="422"/>
                  <a:chOff x="528" y="2554"/>
                  <a:chExt cx="564" cy="422"/>
                </a:xfrm>
              </p:grpSpPr>
              <p:grpSp>
                <p:nvGrpSpPr>
                  <p:cNvPr id="378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528" y="2592"/>
                    <a:ext cx="564" cy="384"/>
                    <a:chOff x="576" y="2400"/>
                    <a:chExt cx="564" cy="384"/>
                  </a:xfrm>
                </p:grpSpPr>
                <p:sp>
                  <p:nvSpPr>
                    <p:cNvPr id="380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6" y="2400"/>
                      <a:ext cx="564" cy="384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" name="Rectangl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3" y="2592"/>
                      <a:ext cx="240" cy="144"/>
                    </a:xfrm>
                    <a:prstGeom prst="rect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2" name="Rectangle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2592"/>
                      <a:ext cx="240" cy="144"/>
                    </a:xfrm>
                    <a:prstGeom prst="rect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79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2" y="2554"/>
                    <a:ext cx="203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dirty="0"/>
                      <a:t>1</a:t>
                    </a:r>
                  </a:p>
                </p:txBody>
              </p:sp>
            </p:grpSp>
            <p:sp>
              <p:nvSpPr>
                <p:cNvPr id="377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540" y="2775"/>
                  <a:ext cx="41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FFFFCC"/>
                      </a:solidFill>
                    </a:rPr>
                    <a:t>      </a:t>
                  </a:r>
                </a:p>
              </p:txBody>
            </p:sp>
          </p:grpSp>
          <p:grpSp>
            <p:nvGrpSpPr>
              <p:cNvPr id="354" name="Group 125"/>
              <p:cNvGrpSpPr>
                <a:grpSpLocks/>
              </p:cNvGrpSpPr>
              <p:nvPr/>
            </p:nvGrpSpPr>
            <p:grpSpPr bwMode="auto">
              <a:xfrm>
                <a:off x="2016" y="3021"/>
                <a:ext cx="312" cy="329"/>
                <a:chOff x="480" y="2791"/>
                <a:chExt cx="312" cy="329"/>
              </a:xfrm>
            </p:grpSpPr>
            <p:sp>
              <p:nvSpPr>
                <p:cNvPr id="374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480" y="2880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5" name="Rectangle 127"/>
                <p:cNvSpPr>
                  <a:spLocks noChangeArrowheads="1"/>
                </p:cNvSpPr>
                <p:nvPr/>
              </p:nvSpPr>
              <p:spPr bwMode="auto">
                <a:xfrm>
                  <a:off x="556" y="2791"/>
                  <a:ext cx="236" cy="118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5" name="Group 128"/>
              <p:cNvGrpSpPr>
                <a:grpSpLocks/>
              </p:cNvGrpSpPr>
              <p:nvPr/>
            </p:nvGrpSpPr>
            <p:grpSpPr bwMode="auto">
              <a:xfrm>
                <a:off x="2387" y="3309"/>
                <a:ext cx="564" cy="422"/>
                <a:chOff x="528" y="2554"/>
                <a:chExt cx="564" cy="422"/>
              </a:xfrm>
            </p:grpSpPr>
            <p:grpSp>
              <p:nvGrpSpPr>
                <p:cNvPr id="367" name="Group 129"/>
                <p:cNvGrpSpPr>
                  <a:grpSpLocks/>
                </p:cNvGrpSpPr>
                <p:nvPr/>
              </p:nvGrpSpPr>
              <p:grpSpPr bwMode="auto">
                <a:xfrm>
                  <a:off x="528" y="2554"/>
                  <a:ext cx="564" cy="422"/>
                  <a:chOff x="528" y="2554"/>
                  <a:chExt cx="564" cy="422"/>
                </a:xfrm>
              </p:grpSpPr>
              <p:grpSp>
                <p:nvGrpSpPr>
                  <p:cNvPr id="369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528" y="2592"/>
                    <a:ext cx="564" cy="384"/>
                    <a:chOff x="576" y="2400"/>
                    <a:chExt cx="564" cy="384"/>
                  </a:xfrm>
                </p:grpSpPr>
                <p:sp>
                  <p:nvSpPr>
                    <p:cNvPr id="371" name="Rectangle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6" y="2400"/>
                      <a:ext cx="564" cy="384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2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3" y="2592"/>
                      <a:ext cx="240" cy="144"/>
                    </a:xfrm>
                    <a:prstGeom prst="rect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3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2592"/>
                      <a:ext cx="240" cy="144"/>
                    </a:xfrm>
                    <a:prstGeom prst="rect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70" name="Text Box 1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2" y="2554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dirty="0"/>
                      <a:t>3</a:t>
                    </a:r>
                  </a:p>
                </p:txBody>
              </p:sp>
            </p:grpSp>
            <p:sp>
              <p:nvSpPr>
                <p:cNvPr id="368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540" y="2775"/>
                  <a:ext cx="116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endParaRPr lang="en-US" sz="1400" b="1" dirty="0">
                    <a:solidFill>
                      <a:srgbClr val="FFFFCC"/>
                    </a:solidFill>
                  </a:endParaRPr>
                </a:p>
              </p:txBody>
            </p:sp>
          </p:grpSp>
          <p:sp>
            <p:nvSpPr>
              <p:cNvPr id="356" name="Line 136"/>
              <p:cNvSpPr>
                <a:spLocks noChangeShapeType="1"/>
              </p:cNvSpPr>
              <p:nvPr/>
            </p:nvSpPr>
            <p:spPr bwMode="auto">
              <a:xfrm>
                <a:off x="2484" y="3125"/>
                <a:ext cx="96" cy="2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" name="Text Box 144"/>
              <p:cNvSpPr txBox="1">
                <a:spLocks noChangeArrowheads="1"/>
              </p:cNvSpPr>
              <p:nvPr/>
            </p:nvSpPr>
            <p:spPr bwMode="auto">
              <a:xfrm>
                <a:off x="1452" y="3996"/>
                <a:ext cx="11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1400" b="1" dirty="0">
                  <a:solidFill>
                    <a:srgbClr val="FFFFCC"/>
                  </a:solidFill>
                </a:endParaRPr>
              </a:p>
            </p:txBody>
          </p:sp>
          <p:sp>
            <p:nvSpPr>
              <p:cNvPr id="359" name="Text Box 153"/>
              <p:cNvSpPr txBox="1">
                <a:spLocks noChangeArrowheads="1"/>
              </p:cNvSpPr>
              <p:nvPr/>
            </p:nvSpPr>
            <p:spPr bwMode="auto">
              <a:xfrm>
                <a:off x="2088" y="3996"/>
                <a:ext cx="11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1400" b="1" dirty="0">
                  <a:solidFill>
                    <a:srgbClr val="FFFFCC"/>
                  </a:solidFill>
                </a:endParaRPr>
              </a:p>
            </p:txBody>
          </p:sp>
        </p:grpSp>
      </p:grpSp>
      <p:sp>
        <p:nvSpPr>
          <p:cNvPr id="787460" name="Text Box 4"/>
          <p:cNvSpPr txBox="1">
            <a:spLocks noChangeArrowheads="1"/>
          </p:cNvSpPr>
          <p:nvPr/>
        </p:nvSpPr>
        <p:spPr bwMode="auto">
          <a:xfrm>
            <a:off x="153292" y="2045654"/>
            <a:ext cx="8397875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	Given an array of N numbers that we want to sort: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1. </a:t>
            </a:r>
            <a:r>
              <a:rPr lang="en-US" dirty="0">
                <a:solidFill>
                  <a:srgbClr val="6600CC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 all </a:t>
            </a:r>
            <a:r>
              <a:rPr lang="en-US" dirty="0">
                <a:solidFill>
                  <a:srgbClr val="6600CC"/>
                </a:solidFill>
              </a:rPr>
              <a:t>N numbers</a:t>
            </a:r>
            <a:r>
              <a:rPr lang="en-US" dirty="0">
                <a:solidFill>
                  <a:schemeClr val="tx1"/>
                </a:solidFill>
              </a:rPr>
              <a:t> into a new </a:t>
            </a:r>
            <a:r>
              <a:rPr lang="en-US" dirty="0" err="1">
                <a:solidFill>
                  <a:srgbClr val="6600CC"/>
                </a:solidFill>
              </a:rPr>
              <a:t>maxheap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	2. While there are numbers left in the heap: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     A. </a:t>
            </a:r>
            <a:r>
              <a:rPr lang="en-US" dirty="0">
                <a:solidFill>
                  <a:srgbClr val="6600CC"/>
                </a:solidFill>
              </a:rPr>
              <a:t>Remove the biggest value </a:t>
            </a:r>
            <a:r>
              <a:rPr lang="en-US" dirty="0">
                <a:solidFill>
                  <a:schemeClr val="tx1"/>
                </a:solidFill>
              </a:rPr>
              <a:t>from the heap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B. </a:t>
            </a:r>
            <a:r>
              <a:rPr lang="en-US" dirty="0">
                <a:solidFill>
                  <a:srgbClr val="6600CC"/>
                </a:solidFill>
              </a:rPr>
              <a:t>Place it in the last open slot</a:t>
            </a:r>
            <a:r>
              <a:rPr lang="en-US" dirty="0">
                <a:solidFill>
                  <a:schemeClr val="tx1"/>
                </a:solidFill>
              </a:rPr>
              <a:t> of the array</a:t>
            </a:r>
          </a:p>
        </p:txBody>
      </p:sp>
      <p:sp>
        <p:nvSpPr>
          <p:cNvPr id="390" name="Line 177"/>
          <p:cNvSpPr>
            <a:spLocks noChangeShapeType="1"/>
          </p:cNvSpPr>
          <p:nvPr/>
        </p:nvSpPr>
        <p:spPr bwMode="auto">
          <a:xfrm>
            <a:off x="1206870" y="3602114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1" name="Rectangle 390"/>
          <p:cNvSpPr/>
          <p:nvPr/>
        </p:nvSpPr>
        <p:spPr>
          <a:xfrm>
            <a:off x="1400068" y="4327172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92" name="Line 177"/>
          <p:cNvSpPr>
            <a:spLocks noChangeShapeType="1"/>
          </p:cNvSpPr>
          <p:nvPr/>
        </p:nvSpPr>
        <p:spPr bwMode="auto">
          <a:xfrm>
            <a:off x="1238308" y="3976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3" name="Line 177"/>
          <p:cNvSpPr>
            <a:spLocks noChangeShapeType="1"/>
          </p:cNvSpPr>
          <p:nvPr/>
        </p:nvSpPr>
        <p:spPr bwMode="auto">
          <a:xfrm>
            <a:off x="1229836" y="397532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94" name="Group 393"/>
          <p:cNvGrpSpPr/>
          <p:nvPr/>
        </p:nvGrpSpPr>
        <p:grpSpPr>
          <a:xfrm>
            <a:off x="161402" y="4236450"/>
            <a:ext cx="2399096" cy="2347307"/>
            <a:chOff x="2678252" y="4633913"/>
            <a:chExt cx="2399096" cy="2347307"/>
          </a:xfrm>
        </p:grpSpPr>
        <p:sp>
          <p:nvSpPr>
            <p:cNvPr id="395" name="Rectangle 394"/>
            <p:cNvSpPr/>
            <p:nvPr/>
          </p:nvSpPr>
          <p:spPr bwMode="auto">
            <a:xfrm>
              <a:off x="2678252" y="4633913"/>
              <a:ext cx="2399096" cy="234730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396" name="Group 108"/>
            <p:cNvGrpSpPr>
              <a:grpSpLocks/>
            </p:cNvGrpSpPr>
            <p:nvPr/>
          </p:nvGrpSpPr>
          <p:grpSpPr bwMode="auto">
            <a:xfrm>
              <a:off x="2687254" y="4738081"/>
              <a:ext cx="1866900" cy="2232025"/>
              <a:chOff x="1452" y="2784"/>
              <a:chExt cx="1176" cy="1406"/>
            </a:xfrm>
          </p:grpSpPr>
          <p:grpSp>
            <p:nvGrpSpPr>
              <p:cNvPr id="397" name="Group 109"/>
              <p:cNvGrpSpPr>
                <a:grpSpLocks/>
              </p:cNvGrpSpPr>
              <p:nvPr/>
            </p:nvGrpSpPr>
            <p:grpSpPr bwMode="auto">
              <a:xfrm>
                <a:off x="2064" y="2784"/>
                <a:ext cx="564" cy="422"/>
                <a:chOff x="528" y="2554"/>
                <a:chExt cx="564" cy="422"/>
              </a:xfrm>
            </p:grpSpPr>
            <p:grpSp>
              <p:nvGrpSpPr>
                <p:cNvPr id="420" name="Group 110"/>
                <p:cNvGrpSpPr>
                  <a:grpSpLocks/>
                </p:cNvGrpSpPr>
                <p:nvPr/>
              </p:nvGrpSpPr>
              <p:grpSpPr bwMode="auto">
                <a:xfrm>
                  <a:off x="528" y="2554"/>
                  <a:ext cx="564" cy="422"/>
                  <a:chOff x="528" y="2554"/>
                  <a:chExt cx="564" cy="422"/>
                </a:xfrm>
              </p:grpSpPr>
              <p:grpSp>
                <p:nvGrpSpPr>
                  <p:cNvPr id="422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528" y="2592"/>
                    <a:ext cx="564" cy="384"/>
                    <a:chOff x="576" y="2400"/>
                    <a:chExt cx="564" cy="384"/>
                  </a:xfrm>
                </p:grpSpPr>
                <p:sp>
                  <p:nvSpPr>
                    <p:cNvPr id="424" name="Rectangl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6" y="2400"/>
                      <a:ext cx="564" cy="384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5" name="Rectangle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3" y="2592"/>
                      <a:ext cx="240" cy="144"/>
                    </a:xfrm>
                    <a:prstGeom prst="rect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6" name="Rectangle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2592"/>
                      <a:ext cx="240" cy="144"/>
                    </a:xfrm>
                    <a:prstGeom prst="rect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23" name="Text Box 1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2" y="2554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dirty="0"/>
                      <a:t>3</a:t>
                    </a:r>
                  </a:p>
                </p:txBody>
              </p:sp>
            </p:grpSp>
            <p:sp>
              <p:nvSpPr>
                <p:cNvPr id="421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540" y="2775"/>
                  <a:ext cx="165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FFFFCC"/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398" name="Group 117"/>
              <p:cNvGrpSpPr>
                <a:grpSpLocks/>
              </p:cNvGrpSpPr>
              <p:nvPr/>
            </p:nvGrpSpPr>
            <p:grpSpPr bwMode="auto">
              <a:xfrm>
                <a:off x="1728" y="3312"/>
                <a:ext cx="564" cy="422"/>
                <a:chOff x="528" y="2554"/>
                <a:chExt cx="564" cy="422"/>
              </a:xfrm>
            </p:grpSpPr>
            <p:grpSp>
              <p:nvGrpSpPr>
                <p:cNvPr id="413" name="Group 118"/>
                <p:cNvGrpSpPr>
                  <a:grpSpLocks/>
                </p:cNvGrpSpPr>
                <p:nvPr/>
              </p:nvGrpSpPr>
              <p:grpSpPr bwMode="auto">
                <a:xfrm>
                  <a:off x="528" y="2554"/>
                  <a:ext cx="564" cy="422"/>
                  <a:chOff x="528" y="2554"/>
                  <a:chExt cx="564" cy="422"/>
                </a:xfrm>
              </p:grpSpPr>
              <p:grpSp>
                <p:nvGrpSpPr>
                  <p:cNvPr id="415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528" y="2592"/>
                    <a:ext cx="564" cy="384"/>
                    <a:chOff x="576" y="2400"/>
                    <a:chExt cx="564" cy="384"/>
                  </a:xfrm>
                </p:grpSpPr>
                <p:sp>
                  <p:nvSpPr>
                    <p:cNvPr id="417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6" y="2400"/>
                      <a:ext cx="564" cy="384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8" name="Rectangl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3" y="2592"/>
                      <a:ext cx="240" cy="144"/>
                    </a:xfrm>
                    <a:prstGeom prst="rect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9" name="Rectangle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2592"/>
                      <a:ext cx="240" cy="144"/>
                    </a:xfrm>
                    <a:prstGeom prst="rect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16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2" y="2554"/>
                    <a:ext cx="203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dirty="0"/>
                      <a:t>1</a:t>
                    </a:r>
                  </a:p>
                </p:txBody>
              </p:sp>
            </p:grpSp>
            <p:sp>
              <p:nvSpPr>
                <p:cNvPr id="414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540" y="2775"/>
                  <a:ext cx="41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FFFFCC"/>
                      </a:solidFill>
                    </a:rPr>
                    <a:t>      </a:t>
                  </a:r>
                </a:p>
              </p:txBody>
            </p:sp>
          </p:grpSp>
          <p:grpSp>
            <p:nvGrpSpPr>
              <p:cNvPr id="399" name="Group 125"/>
              <p:cNvGrpSpPr>
                <a:grpSpLocks/>
              </p:cNvGrpSpPr>
              <p:nvPr/>
            </p:nvGrpSpPr>
            <p:grpSpPr bwMode="auto">
              <a:xfrm>
                <a:off x="2016" y="3021"/>
                <a:ext cx="312" cy="329"/>
                <a:chOff x="480" y="2791"/>
                <a:chExt cx="312" cy="329"/>
              </a:xfrm>
            </p:grpSpPr>
            <p:sp>
              <p:nvSpPr>
                <p:cNvPr id="411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480" y="2880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" name="Rectangle 127"/>
                <p:cNvSpPr>
                  <a:spLocks noChangeArrowheads="1"/>
                </p:cNvSpPr>
                <p:nvPr/>
              </p:nvSpPr>
              <p:spPr bwMode="auto">
                <a:xfrm>
                  <a:off x="556" y="2791"/>
                  <a:ext cx="236" cy="118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05" name="Text Box 135"/>
              <p:cNvSpPr txBox="1">
                <a:spLocks noChangeArrowheads="1"/>
              </p:cNvSpPr>
              <p:nvPr/>
            </p:nvSpPr>
            <p:spPr bwMode="auto">
              <a:xfrm>
                <a:off x="2399" y="3530"/>
                <a:ext cx="11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1400" b="1" dirty="0">
                  <a:solidFill>
                    <a:srgbClr val="FFFFCC"/>
                  </a:solidFill>
                </a:endParaRPr>
              </a:p>
            </p:txBody>
          </p:sp>
          <p:sp>
            <p:nvSpPr>
              <p:cNvPr id="402" name="Text Box 144"/>
              <p:cNvSpPr txBox="1">
                <a:spLocks noChangeArrowheads="1"/>
              </p:cNvSpPr>
              <p:nvPr/>
            </p:nvSpPr>
            <p:spPr bwMode="auto">
              <a:xfrm>
                <a:off x="1452" y="3996"/>
                <a:ext cx="11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1400" b="1" dirty="0">
                  <a:solidFill>
                    <a:srgbClr val="FFFFCC"/>
                  </a:solidFill>
                </a:endParaRPr>
              </a:p>
            </p:txBody>
          </p:sp>
          <p:sp>
            <p:nvSpPr>
              <p:cNvPr id="403" name="Text Box 153"/>
              <p:cNvSpPr txBox="1">
                <a:spLocks noChangeArrowheads="1"/>
              </p:cNvSpPr>
              <p:nvPr/>
            </p:nvSpPr>
            <p:spPr bwMode="auto">
              <a:xfrm>
                <a:off x="2088" y="3996"/>
                <a:ext cx="11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1400" b="1" dirty="0">
                  <a:solidFill>
                    <a:srgbClr val="FFFFCC"/>
                  </a:solidFill>
                </a:endParaRPr>
              </a:p>
            </p:txBody>
          </p:sp>
        </p:grpSp>
      </p:grpSp>
      <p:sp>
        <p:nvSpPr>
          <p:cNvPr id="427" name="Line 177"/>
          <p:cNvSpPr>
            <a:spLocks noChangeShapeType="1"/>
          </p:cNvSpPr>
          <p:nvPr/>
        </p:nvSpPr>
        <p:spPr bwMode="auto">
          <a:xfrm>
            <a:off x="1218598" y="3593746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8" name="Line 177"/>
          <p:cNvSpPr>
            <a:spLocks noChangeShapeType="1"/>
          </p:cNvSpPr>
          <p:nvPr/>
        </p:nvSpPr>
        <p:spPr bwMode="auto">
          <a:xfrm>
            <a:off x="1241564" y="3966952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9" name="Rectangle 428"/>
          <p:cNvSpPr/>
          <p:nvPr/>
        </p:nvSpPr>
        <p:spPr>
          <a:xfrm>
            <a:off x="1411796" y="43489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430" name="Group 429"/>
          <p:cNvGrpSpPr/>
          <p:nvPr/>
        </p:nvGrpSpPr>
        <p:grpSpPr>
          <a:xfrm>
            <a:off x="167979" y="4226729"/>
            <a:ext cx="2399096" cy="2347307"/>
            <a:chOff x="2678252" y="4633913"/>
            <a:chExt cx="2399096" cy="2347307"/>
          </a:xfrm>
        </p:grpSpPr>
        <p:sp>
          <p:nvSpPr>
            <p:cNvPr id="431" name="Rectangle 430"/>
            <p:cNvSpPr/>
            <p:nvPr/>
          </p:nvSpPr>
          <p:spPr bwMode="auto">
            <a:xfrm>
              <a:off x="2678252" y="4633913"/>
              <a:ext cx="2399096" cy="234730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432" name="Group 108"/>
            <p:cNvGrpSpPr>
              <a:grpSpLocks/>
            </p:cNvGrpSpPr>
            <p:nvPr/>
          </p:nvGrpSpPr>
          <p:grpSpPr bwMode="auto">
            <a:xfrm>
              <a:off x="2687254" y="4738081"/>
              <a:ext cx="1866900" cy="2232025"/>
              <a:chOff x="1452" y="2784"/>
              <a:chExt cx="1176" cy="1406"/>
            </a:xfrm>
          </p:grpSpPr>
          <p:grpSp>
            <p:nvGrpSpPr>
              <p:cNvPr id="433" name="Group 109"/>
              <p:cNvGrpSpPr>
                <a:grpSpLocks/>
              </p:cNvGrpSpPr>
              <p:nvPr/>
            </p:nvGrpSpPr>
            <p:grpSpPr bwMode="auto">
              <a:xfrm>
                <a:off x="2064" y="2784"/>
                <a:ext cx="564" cy="422"/>
                <a:chOff x="528" y="2554"/>
                <a:chExt cx="564" cy="422"/>
              </a:xfrm>
            </p:grpSpPr>
            <p:grpSp>
              <p:nvGrpSpPr>
                <p:cNvPr id="448" name="Group 110"/>
                <p:cNvGrpSpPr>
                  <a:grpSpLocks/>
                </p:cNvGrpSpPr>
                <p:nvPr/>
              </p:nvGrpSpPr>
              <p:grpSpPr bwMode="auto">
                <a:xfrm>
                  <a:off x="528" y="2554"/>
                  <a:ext cx="564" cy="422"/>
                  <a:chOff x="528" y="2554"/>
                  <a:chExt cx="564" cy="422"/>
                </a:xfrm>
              </p:grpSpPr>
              <p:grpSp>
                <p:nvGrpSpPr>
                  <p:cNvPr id="450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528" y="2592"/>
                    <a:ext cx="564" cy="384"/>
                    <a:chOff x="576" y="2400"/>
                    <a:chExt cx="564" cy="384"/>
                  </a:xfrm>
                </p:grpSpPr>
                <p:sp>
                  <p:nvSpPr>
                    <p:cNvPr id="452" name="Rectangl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6" y="2400"/>
                      <a:ext cx="564" cy="384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" name="Rectangle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3" y="2592"/>
                      <a:ext cx="240" cy="144"/>
                    </a:xfrm>
                    <a:prstGeom prst="rect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" name="Rectangle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2592"/>
                      <a:ext cx="240" cy="144"/>
                    </a:xfrm>
                    <a:prstGeom prst="rect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51" name="Text Box 1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2" y="2554"/>
                    <a:ext cx="203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dirty="0"/>
                      <a:t>1</a:t>
                    </a:r>
                  </a:p>
                </p:txBody>
              </p:sp>
            </p:grpSp>
            <p:sp>
              <p:nvSpPr>
                <p:cNvPr id="449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540" y="2775"/>
                  <a:ext cx="165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FFFFCC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440" name="Rectangle 127"/>
              <p:cNvSpPr>
                <a:spLocks noChangeArrowheads="1"/>
              </p:cNvSpPr>
              <p:nvPr/>
            </p:nvSpPr>
            <p:spPr bwMode="auto">
              <a:xfrm>
                <a:off x="2092" y="3021"/>
                <a:ext cx="236" cy="118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6" name="Text Box 135"/>
              <p:cNvSpPr txBox="1">
                <a:spLocks noChangeArrowheads="1"/>
              </p:cNvSpPr>
              <p:nvPr/>
            </p:nvSpPr>
            <p:spPr bwMode="auto">
              <a:xfrm>
                <a:off x="2399" y="3530"/>
                <a:ext cx="11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1400" b="1" dirty="0">
                  <a:solidFill>
                    <a:srgbClr val="FFFFCC"/>
                  </a:solidFill>
                </a:endParaRPr>
              </a:p>
            </p:txBody>
          </p:sp>
          <p:sp>
            <p:nvSpPr>
              <p:cNvPr id="437" name="Text Box 144"/>
              <p:cNvSpPr txBox="1">
                <a:spLocks noChangeArrowheads="1"/>
              </p:cNvSpPr>
              <p:nvPr/>
            </p:nvSpPr>
            <p:spPr bwMode="auto">
              <a:xfrm>
                <a:off x="1452" y="3996"/>
                <a:ext cx="11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1400" b="1" dirty="0">
                  <a:solidFill>
                    <a:srgbClr val="FFFFCC"/>
                  </a:solidFill>
                </a:endParaRPr>
              </a:p>
            </p:txBody>
          </p:sp>
          <p:sp>
            <p:nvSpPr>
              <p:cNvPr id="438" name="Text Box 153"/>
              <p:cNvSpPr txBox="1">
                <a:spLocks noChangeArrowheads="1"/>
              </p:cNvSpPr>
              <p:nvPr/>
            </p:nvSpPr>
            <p:spPr bwMode="auto">
              <a:xfrm>
                <a:off x="2088" y="3996"/>
                <a:ext cx="11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1400" b="1" dirty="0">
                  <a:solidFill>
                    <a:srgbClr val="FFFFCC"/>
                  </a:solidFill>
                </a:endParaRPr>
              </a:p>
            </p:txBody>
          </p:sp>
        </p:grpSp>
      </p:grpSp>
      <p:sp>
        <p:nvSpPr>
          <p:cNvPr id="455" name="Line 177"/>
          <p:cNvSpPr>
            <a:spLocks noChangeShapeType="1"/>
          </p:cNvSpPr>
          <p:nvPr/>
        </p:nvSpPr>
        <p:spPr bwMode="auto">
          <a:xfrm>
            <a:off x="1210230" y="3595426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6" name="Line 177"/>
          <p:cNvSpPr>
            <a:spLocks noChangeShapeType="1"/>
          </p:cNvSpPr>
          <p:nvPr/>
        </p:nvSpPr>
        <p:spPr bwMode="auto">
          <a:xfrm>
            <a:off x="1233196" y="3968632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58" name="Group 457"/>
          <p:cNvGrpSpPr/>
          <p:nvPr/>
        </p:nvGrpSpPr>
        <p:grpSpPr>
          <a:xfrm>
            <a:off x="720725" y="4340109"/>
            <a:ext cx="2399096" cy="2347307"/>
            <a:chOff x="2678252" y="4633913"/>
            <a:chExt cx="2399096" cy="2347307"/>
          </a:xfrm>
        </p:grpSpPr>
        <p:sp>
          <p:nvSpPr>
            <p:cNvPr id="459" name="Rectangle 458"/>
            <p:cNvSpPr/>
            <p:nvPr/>
          </p:nvSpPr>
          <p:spPr bwMode="auto">
            <a:xfrm>
              <a:off x="2678252" y="4633913"/>
              <a:ext cx="2399096" cy="234730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460" name="Group 108"/>
            <p:cNvGrpSpPr>
              <a:grpSpLocks/>
            </p:cNvGrpSpPr>
            <p:nvPr/>
          </p:nvGrpSpPr>
          <p:grpSpPr bwMode="auto">
            <a:xfrm>
              <a:off x="2687255" y="5922356"/>
              <a:ext cx="1687513" cy="1047750"/>
              <a:chOff x="1452" y="3530"/>
              <a:chExt cx="1063" cy="660"/>
            </a:xfrm>
          </p:grpSpPr>
          <p:sp>
            <p:nvSpPr>
              <p:cNvPr id="464" name="Text Box 135"/>
              <p:cNvSpPr txBox="1">
                <a:spLocks noChangeArrowheads="1"/>
              </p:cNvSpPr>
              <p:nvPr/>
            </p:nvSpPr>
            <p:spPr bwMode="auto">
              <a:xfrm>
                <a:off x="2399" y="3530"/>
                <a:ext cx="11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1400" b="1" dirty="0">
                  <a:solidFill>
                    <a:srgbClr val="FFFFCC"/>
                  </a:solidFill>
                </a:endParaRPr>
              </a:p>
            </p:txBody>
          </p:sp>
          <p:sp>
            <p:nvSpPr>
              <p:cNvPr id="465" name="Text Box 144"/>
              <p:cNvSpPr txBox="1">
                <a:spLocks noChangeArrowheads="1"/>
              </p:cNvSpPr>
              <p:nvPr/>
            </p:nvSpPr>
            <p:spPr bwMode="auto">
              <a:xfrm>
                <a:off x="1452" y="3996"/>
                <a:ext cx="11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1400" b="1" dirty="0">
                  <a:solidFill>
                    <a:srgbClr val="FFFFCC"/>
                  </a:solidFill>
                </a:endParaRPr>
              </a:p>
            </p:txBody>
          </p:sp>
          <p:sp>
            <p:nvSpPr>
              <p:cNvPr id="466" name="Text Box 153"/>
              <p:cNvSpPr txBox="1">
                <a:spLocks noChangeArrowheads="1"/>
              </p:cNvSpPr>
              <p:nvPr/>
            </p:nvSpPr>
            <p:spPr bwMode="auto">
              <a:xfrm>
                <a:off x="2088" y="3996"/>
                <a:ext cx="11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1400" b="1" dirty="0">
                  <a:solidFill>
                    <a:srgbClr val="FFFFCC"/>
                  </a:solidFill>
                </a:endParaRPr>
              </a:p>
            </p:txBody>
          </p:sp>
        </p:grpSp>
      </p:grpSp>
      <p:sp>
        <p:nvSpPr>
          <p:cNvPr id="457" name="Rectangle 456"/>
          <p:cNvSpPr/>
          <p:nvPr/>
        </p:nvSpPr>
        <p:spPr>
          <a:xfrm>
            <a:off x="1433572" y="4340580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3" name="Text Box 282"/>
          <p:cNvSpPr txBox="1">
            <a:spLocks noChangeArrowheads="1"/>
          </p:cNvSpPr>
          <p:nvPr/>
        </p:nvSpPr>
        <p:spPr bwMode="auto">
          <a:xfrm>
            <a:off x="318269" y="4858144"/>
            <a:ext cx="44386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And voila</a:t>
            </a:r>
            <a:r>
              <a:rPr lang="en-US" dirty="0">
                <a:solidFill>
                  <a:srgbClr val="FF0000"/>
                </a:solidFill>
              </a:rPr>
              <a:t>!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Our array is sorted!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983625" y="5161442"/>
            <a:ext cx="495300" cy="80214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8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46 L 0.07656 0.0009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8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56 0.00093 L 0.16076 0.0011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8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98 0.0007 L 0.23125 0.000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8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03 0.0007 L 0.29844 0.000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8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81481E-6 L 0.16094 0.0217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8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94 0.02174 L 0.69393 0.14596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49" y="6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81481E-6 L 0.16094 0.02176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8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8 0.02151 L 0.62778 0.14735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99" y="6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81481E-6 L 0.16094 0.02176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8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67 0.02128 L 0.56059 0.14712 " pathEditMode="relative" rAng="0" ptsTypes="AA">
                                      <p:cBhvr>
                                        <p:cTn id="197" dur="2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96" y="6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81481E-6 L 0.16094 0.02176 " pathEditMode="relative" rAng="0" ptsTypes="AA">
                                      <p:cBhvr>
                                        <p:cTn id="213" dur="2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8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0.01827 L 0.48021 0.1411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6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81481E-6 L 0.16094 0.02176 " pathEditMode="relative" rAng="0" ptsTypes="AA">
                                      <p:cBhvr>
                                        <p:cTn id="246" dur="20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8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8 0.01943 L 0.39826 0.14503 " pathEditMode="relative" rAng="0" ptsTypes="AA">
                                      <p:cBhvr>
                                        <p:cTn id="263" dur="20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6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738" grpId="0"/>
      <p:bldP spid="293" grpId="0" animBg="1"/>
      <p:bldP spid="293" grpId="1" animBg="1"/>
      <p:bldP spid="294" grpId="0" animBg="1"/>
      <p:bldP spid="294" grpId="1" animBg="1"/>
      <p:bldP spid="295" grpId="0" animBg="1"/>
      <p:bldP spid="295" grpId="1" animBg="1"/>
      <p:bldP spid="2" grpId="0"/>
      <p:bldP spid="2" grpId="1"/>
      <p:bldP spid="2" grpId="2"/>
      <p:bldP spid="346" grpId="0" animBg="1"/>
      <p:bldP spid="346" grpId="1" animBg="1"/>
      <p:bldP spid="347" grpId="0" animBg="1"/>
      <p:bldP spid="347" grpId="1" animBg="1"/>
      <p:bldP spid="348" grpId="0"/>
      <p:bldP spid="348" grpId="1"/>
      <p:bldP spid="348" grpId="2"/>
      <p:bldP spid="787460" grpId="0" uiExpand="1" build="p"/>
      <p:bldP spid="390" grpId="0" animBg="1"/>
      <p:bldP spid="390" grpId="1" animBg="1"/>
      <p:bldP spid="391" grpId="0"/>
      <p:bldP spid="391" grpId="1"/>
      <p:bldP spid="391" grpId="2"/>
      <p:bldP spid="392" grpId="0" animBg="1"/>
      <p:bldP spid="392" grpId="1" animBg="1"/>
      <p:bldP spid="393" grpId="0" animBg="1"/>
      <p:bldP spid="393" grpId="1" animBg="1"/>
      <p:bldP spid="427" grpId="0" animBg="1"/>
      <p:bldP spid="427" grpId="1" animBg="1"/>
      <p:bldP spid="428" grpId="0" animBg="1"/>
      <p:bldP spid="428" grpId="1" animBg="1"/>
      <p:bldP spid="429" grpId="0"/>
      <p:bldP spid="429" grpId="1"/>
      <p:bldP spid="429" grpId="2"/>
      <p:bldP spid="455" grpId="0" animBg="1"/>
      <p:bldP spid="455" grpId="1" animBg="1"/>
      <p:bldP spid="456" grpId="0" animBg="1"/>
      <p:bldP spid="456" grpId="1" animBg="1"/>
      <p:bldP spid="457" grpId="0"/>
      <p:bldP spid="457" grpId="1"/>
      <p:bldP spid="457" grpId="2"/>
      <p:bldP spid="483" grpId="0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83DA-25CD-451B-9DFD-CF1B3CB9BBFA}" type="slidenum">
              <a:rPr lang="en-US"/>
              <a:pPr/>
              <a:t>4</a:t>
            </a:fld>
            <a:endParaRPr lang="en-US"/>
          </a:p>
        </p:txBody>
      </p:sp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Queues</a:t>
            </a:r>
          </a:p>
        </p:txBody>
      </p:sp>
      <p:sp>
        <p:nvSpPr>
          <p:cNvPr id="766979" name="Text Box 3"/>
          <p:cNvSpPr txBox="1">
            <a:spLocks noChangeArrowheads="1"/>
          </p:cNvSpPr>
          <p:nvPr/>
        </p:nvSpPr>
        <p:spPr bwMode="auto">
          <a:xfrm>
            <a:off x="292100" y="1143000"/>
            <a:ext cx="86360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A </a:t>
            </a:r>
            <a:r>
              <a:rPr lang="en-US">
                <a:solidFill>
                  <a:srgbClr val="6600CC"/>
                </a:solidFill>
              </a:rPr>
              <a:t>Priority Queue</a:t>
            </a:r>
            <a:r>
              <a:rPr lang="en-US"/>
              <a:t> supports three operations: </a:t>
            </a:r>
          </a:p>
          <a:p>
            <a:pPr algn="l"/>
            <a:endParaRPr lang="en-US" sz="1000"/>
          </a:p>
          <a:p>
            <a:pPr algn="l">
              <a:buFontTx/>
              <a:buChar char="•"/>
            </a:pPr>
            <a:r>
              <a:rPr lang="en-US">
                <a:solidFill>
                  <a:srgbClr val="006666"/>
                </a:solidFill>
              </a:rPr>
              <a:t> Insert a new item into the queue</a:t>
            </a:r>
          </a:p>
          <a:p>
            <a:pPr algn="l">
              <a:buFontTx/>
              <a:buChar char="•"/>
            </a:pPr>
            <a:r>
              <a:rPr lang="en-US">
                <a:solidFill>
                  <a:srgbClr val="006666"/>
                </a:solidFill>
              </a:rPr>
              <a:t> Get the value of the highest priority item</a:t>
            </a:r>
          </a:p>
          <a:p>
            <a:pPr algn="l">
              <a:buFontTx/>
              <a:buChar char="•"/>
            </a:pPr>
            <a:r>
              <a:rPr lang="en-US">
                <a:solidFill>
                  <a:srgbClr val="006666"/>
                </a:solidFill>
              </a:rPr>
              <a:t> Remove the highest priority item from the queue</a:t>
            </a:r>
          </a:p>
        </p:txBody>
      </p:sp>
      <p:sp>
        <p:nvSpPr>
          <p:cNvPr id="766980" name="Text Box 4"/>
          <p:cNvSpPr txBox="1">
            <a:spLocks noChangeArrowheads="1"/>
          </p:cNvSpPr>
          <p:nvPr/>
        </p:nvSpPr>
        <p:spPr bwMode="auto">
          <a:xfrm>
            <a:off x="236538" y="3200400"/>
            <a:ext cx="85772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When you define a Priority Queue, you must specify how to determine the priority of each item in the queue.</a:t>
            </a:r>
          </a:p>
        </p:txBody>
      </p:sp>
      <p:sp>
        <p:nvSpPr>
          <p:cNvPr id="766981" name="Text Box 5"/>
          <p:cNvSpPr txBox="1">
            <a:spLocks noChangeArrowheads="1"/>
          </p:cNvSpPr>
          <p:nvPr/>
        </p:nvSpPr>
        <p:spPr bwMode="auto">
          <a:xfrm>
            <a:off x="228600" y="4343400"/>
            <a:ext cx="8577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Priority</a:t>
            </a:r>
            <a:r>
              <a:rPr lang="en-US"/>
              <a:t> = amount of blood lost + number of cuts</a:t>
            </a:r>
          </a:p>
        </p:txBody>
      </p:sp>
      <p:sp>
        <p:nvSpPr>
          <p:cNvPr id="766982" name="Text Box 6"/>
          <p:cNvSpPr txBox="1">
            <a:spLocks noChangeArrowheads="1"/>
          </p:cNvSpPr>
          <p:nvPr/>
        </p:nvSpPr>
        <p:spPr bwMode="auto">
          <a:xfrm>
            <a:off x="349250" y="5334000"/>
            <a:ext cx="8413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You must then design your PQ data structure/algorithms so you can efficiently retrieve the highest-priority item.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6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6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6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6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81" grpId="0"/>
      <p:bldP spid="76698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8ED5-0E51-4F4D-B2E2-F7F6FC66BE1C}" type="slidenum">
              <a:rPr lang="en-US"/>
              <a:pPr/>
              <a:t>40</a:t>
            </a:fld>
            <a:endParaRPr lang="en-US"/>
          </a:p>
        </p:txBody>
      </p:sp>
      <p:sp>
        <p:nvSpPr>
          <p:cNvPr id="789506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 dirty="0"/>
              <a:t>The </a:t>
            </a:r>
            <a:r>
              <a:rPr lang="en-US" sz="4400"/>
              <a:t>Naïve </a:t>
            </a:r>
            <a:r>
              <a:rPr lang="en-US" sz="4400" dirty="0" err="1"/>
              <a:t>Heapsort</a:t>
            </a:r>
            <a:endParaRPr lang="en-US" sz="4400" dirty="0"/>
          </a:p>
        </p:txBody>
      </p:sp>
      <p:sp>
        <p:nvSpPr>
          <p:cNvPr id="789507" name="Text Box 3"/>
          <p:cNvSpPr txBox="1">
            <a:spLocks noChangeArrowheads="1"/>
          </p:cNvSpPr>
          <p:nvPr/>
        </p:nvSpPr>
        <p:spPr bwMode="auto">
          <a:xfrm>
            <a:off x="398463" y="1046163"/>
            <a:ext cx="84788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What’s the complexity of our simple version of </a:t>
            </a:r>
            <a:r>
              <a:rPr lang="en-US" dirty="0" err="1"/>
              <a:t>heapsort</a:t>
            </a:r>
            <a:r>
              <a:rPr lang="en-US" dirty="0"/>
              <a:t>?</a:t>
            </a:r>
          </a:p>
        </p:txBody>
      </p:sp>
      <p:sp>
        <p:nvSpPr>
          <p:cNvPr id="789508" name="Text Box 4"/>
          <p:cNvSpPr txBox="1">
            <a:spLocks noChangeArrowheads="1"/>
          </p:cNvSpPr>
          <p:nvPr/>
        </p:nvSpPr>
        <p:spPr bwMode="auto">
          <a:xfrm>
            <a:off x="541537" y="2063972"/>
            <a:ext cx="829746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Hints: </a:t>
            </a:r>
            <a:endParaRPr lang="en-US" sz="1100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What is the cost of </a:t>
            </a:r>
            <a:r>
              <a:rPr lang="en-US" dirty="0">
                <a:solidFill>
                  <a:srgbClr val="FF0000"/>
                </a:solidFill>
              </a:rPr>
              <a:t>inserting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 item into a </a:t>
            </a:r>
            <a:r>
              <a:rPr lang="en-US" dirty="0" err="1">
                <a:solidFill>
                  <a:schemeClr val="tx1"/>
                </a:solidFill>
              </a:rPr>
              <a:t>maxheap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r>
              <a:rPr lang="en-US" dirty="0">
                <a:solidFill>
                  <a:schemeClr val="tx1"/>
                </a:solidFill>
              </a:rPr>
              <a:t>What is the cost of </a:t>
            </a:r>
            <a:r>
              <a:rPr lang="en-US" dirty="0">
                <a:solidFill>
                  <a:srgbClr val="FF0000"/>
                </a:solidFill>
              </a:rPr>
              <a:t>extracting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 item from a </a:t>
            </a:r>
            <a:r>
              <a:rPr lang="en-US" dirty="0" err="1">
                <a:solidFill>
                  <a:schemeClr val="tx1"/>
                </a:solidFill>
              </a:rPr>
              <a:t>maxheap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r>
              <a:rPr lang="en-US" dirty="0">
                <a:solidFill>
                  <a:srgbClr val="6600CC"/>
                </a:solidFill>
              </a:rPr>
              <a:t>How many items</a:t>
            </a:r>
            <a:r>
              <a:rPr lang="en-US" dirty="0">
                <a:solidFill>
                  <a:schemeClr val="tx1"/>
                </a:solidFill>
              </a:rPr>
              <a:t> must be </a:t>
            </a:r>
            <a:r>
              <a:rPr lang="en-US" dirty="0">
                <a:solidFill>
                  <a:srgbClr val="FF0000"/>
                </a:solidFill>
              </a:rPr>
              <a:t>inserted</a:t>
            </a:r>
            <a:r>
              <a:rPr lang="en-US" dirty="0">
                <a:solidFill>
                  <a:schemeClr val="tx1"/>
                </a:solidFill>
              </a:rPr>
              <a:t> and then </a:t>
            </a:r>
            <a:r>
              <a:rPr lang="en-US" dirty="0">
                <a:solidFill>
                  <a:srgbClr val="FF0000"/>
                </a:solidFill>
              </a:rPr>
              <a:t>extracted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789509" name="Text Box 5"/>
          <p:cNvSpPr txBox="1">
            <a:spLocks noChangeArrowheads="1"/>
          </p:cNvSpPr>
          <p:nvPr/>
        </p:nvSpPr>
        <p:spPr bwMode="auto">
          <a:xfrm>
            <a:off x="228600" y="5959475"/>
            <a:ext cx="86804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bad! </a:t>
            </a:r>
            <a:r>
              <a:rPr lang="en-US" dirty="0"/>
              <a:t>But in fact there’s an even </a:t>
            </a:r>
            <a:r>
              <a:rPr lang="en-US" dirty="0">
                <a:solidFill>
                  <a:schemeClr val="accent2"/>
                </a:solidFill>
              </a:rPr>
              <a:t>faster way</a:t>
            </a:r>
            <a:r>
              <a:rPr lang="en-US" dirty="0"/>
              <a:t> to use a </a:t>
            </a:r>
            <a:r>
              <a:rPr lang="en-US" dirty="0">
                <a:solidFill>
                  <a:srgbClr val="6600CC"/>
                </a:solidFill>
              </a:rPr>
              <a:t>heap</a:t>
            </a:r>
            <a:r>
              <a:rPr lang="en-US" dirty="0"/>
              <a:t> to sort an array… Let’s see it!</a:t>
            </a:r>
          </a:p>
        </p:txBody>
      </p:sp>
      <p:sp>
        <p:nvSpPr>
          <p:cNvPr id="789510" name="Text Box 6"/>
          <p:cNvSpPr txBox="1">
            <a:spLocks noChangeArrowheads="1"/>
          </p:cNvSpPr>
          <p:nvPr/>
        </p:nvSpPr>
        <p:spPr bwMode="auto">
          <a:xfrm>
            <a:off x="2441942" y="3954870"/>
            <a:ext cx="11240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6600CC"/>
                </a:solidFill>
              </a:rPr>
              <a:t>N</a:t>
            </a:r>
            <a:r>
              <a:rPr lang="en-US" sz="2000" dirty="0"/>
              <a:t> items</a:t>
            </a:r>
          </a:p>
        </p:txBody>
      </p:sp>
      <p:sp>
        <p:nvSpPr>
          <p:cNvPr id="789511" name="Text Box 7"/>
          <p:cNvSpPr txBox="1">
            <a:spLocks noChangeArrowheads="1"/>
          </p:cNvSpPr>
          <p:nvPr/>
        </p:nvSpPr>
        <p:spPr bwMode="auto">
          <a:xfrm>
            <a:off x="3529115" y="3954870"/>
            <a:ext cx="3209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789512" name="Text Box 8"/>
          <p:cNvSpPr txBox="1">
            <a:spLocks noChangeArrowheads="1"/>
          </p:cNvSpPr>
          <p:nvPr/>
        </p:nvSpPr>
        <p:spPr bwMode="auto">
          <a:xfrm>
            <a:off x="3454326" y="3954870"/>
            <a:ext cx="3429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6600CC"/>
                </a:solidFill>
              </a:rPr>
              <a:t>log</a:t>
            </a:r>
            <a:r>
              <a:rPr lang="en-US" sz="2000" baseline="-25000" dirty="0">
                <a:solidFill>
                  <a:srgbClr val="6600CC"/>
                </a:solidFill>
              </a:rPr>
              <a:t>2</a:t>
            </a:r>
            <a:r>
              <a:rPr lang="en-US" sz="2000" dirty="0">
                <a:solidFill>
                  <a:srgbClr val="6600CC"/>
                </a:solidFill>
              </a:rPr>
              <a:t>(N)</a:t>
            </a:r>
            <a:r>
              <a:rPr lang="en-US" sz="2000" dirty="0"/>
              <a:t> steps per item</a:t>
            </a:r>
          </a:p>
        </p:txBody>
      </p:sp>
      <p:sp>
        <p:nvSpPr>
          <p:cNvPr id="789513" name="Text Box 9"/>
          <p:cNvSpPr txBox="1">
            <a:spLocks noChangeArrowheads="1"/>
          </p:cNvSpPr>
          <p:nvPr/>
        </p:nvSpPr>
        <p:spPr bwMode="auto">
          <a:xfrm>
            <a:off x="5900885" y="3954870"/>
            <a:ext cx="3429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6600CC"/>
                </a:solidFill>
                <a:sym typeface="Wingdings" pitchFamily="2" charset="2"/>
              </a:rPr>
              <a:t>N log</a:t>
            </a:r>
            <a:r>
              <a:rPr lang="en-US" sz="2000" baseline="-25000" dirty="0">
                <a:solidFill>
                  <a:srgbClr val="6600CC"/>
                </a:solidFill>
                <a:sym typeface="Wingdings" pitchFamily="2" charset="2"/>
              </a:rPr>
              <a:t>2</a:t>
            </a:r>
            <a:r>
              <a:rPr lang="en-US" sz="2000" dirty="0">
                <a:solidFill>
                  <a:srgbClr val="6600CC"/>
                </a:solidFill>
                <a:sym typeface="Wingdings" pitchFamily="2" charset="2"/>
              </a:rPr>
              <a:t>(N)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steps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8979" y="3893315"/>
            <a:ext cx="1774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Insertions: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443622" y="4428806"/>
            <a:ext cx="11240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6600CC"/>
                </a:solidFill>
              </a:rPr>
              <a:t>N</a:t>
            </a:r>
            <a:r>
              <a:rPr lang="en-US" sz="2000" dirty="0"/>
              <a:t> items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3530795" y="4428806"/>
            <a:ext cx="3209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456006" y="4428806"/>
            <a:ext cx="3429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6600CC"/>
                </a:solidFill>
              </a:rPr>
              <a:t>log</a:t>
            </a:r>
            <a:r>
              <a:rPr lang="en-US" sz="2000" baseline="-25000" dirty="0">
                <a:solidFill>
                  <a:srgbClr val="6600CC"/>
                </a:solidFill>
              </a:rPr>
              <a:t>2</a:t>
            </a:r>
            <a:r>
              <a:rPr lang="en-US" sz="2000" dirty="0">
                <a:solidFill>
                  <a:srgbClr val="6600CC"/>
                </a:solidFill>
              </a:rPr>
              <a:t>(N)</a:t>
            </a:r>
            <a:r>
              <a:rPr lang="en-US" sz="2000" dirty="0"/>
              <a:t> steps per item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5902565" y="4428806"/>
            <a:ext cx="3429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6600CC"/>
                </a:solidFill>
                <a:sym typeface="Wingdings" pitchFamily="2" charset="2"/>
              </a:rPr>
              <a:t>N log</a:t>
            </a:r>
            <a:r>
              <a:rPr lang="en-US" sz="2000" baseline="-25000" dirty="0">
                <a:solidFill>
                  <a:srgbClr val="6600CC"/>
                </a:solidFill>
                <a:sym typeface="Wingdings" pitchFamily="2" charset="2"/>
              </a:rPr>
              <a:t>2</a:t>
            </a:r>
            <a:r>
              <a:rPr lang="en-US" sz="2000" dirty="0">
                <a:solidFill>
                  <a:srgbClr val="6600CC"/>
                </a:solidFill>
                <a:sym typeface="Wingdings" pitchFamily="2" charset="2"/>
              </a:rPr>
              <a:t>(N)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steps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7688" y="4367251"/>
            <a:ext cx="1960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Extractions: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0393" y="5079961"/>
            <a:ext cx="833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That comes to</a:t>
            </a:r>
            <a:r>
              <a:rPr lang="en-US" dirty="0">
                <a:solidFill>
                  <a:srgbClr val="FF0000"/>
                </a:solidFill>
              </a:rPr>
              <a:t> 2 </a:t>
            </a:r>
            <a:r>
              <a:rPr lang="en-US" dirty="0">
                <a:solidFill>
                  <a:schemeClr val="tx1"/>
                </a:solidFill>
              </a:rPr>
              <a:t>* </a:t>
            </a:r>
            <a:r>
              <a:rPr lang="en-US" dirty="0">
                <a:solidFill>
                  <a:srgbClr val="6600CC"/>
                </a:solidFill>
                <a:sym typeface="Wingdings" pitchFamily="2" charset="2"/>
              </a:rPr>
              <a:t>N log</a:t>
            </a:r>
            <a:r>
              <a:rPr lang="en-US" baseline="-25000" dirty="0">
                <a:solidFill>
                  <a:srgbClr val="6600CC"/>
                </a:solidFill>
                <a:sym typeface="Wingdings" pitchFamily="2" charset="2"/>
              </a:rPr>
              <a:t>2</a:t>
            </a:r>
            <a:r>
              <a:rPr lang="en-US" dirty="0">
                <a:solidFill>
                  <a:srgbClr val="6600CC"/>
                </a:solidFill>
                <a:sym typeface="Wingdings" pitchFamily="2" charset="2"/>
              </a:rPr>
              <a:t>(N)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total steps, or O(</a:t>
            </a:r>
            <a:r>
              <a:rPr lang="en-US" dirty="0">
                <a:solidFill>
                  <a:srgbClr val="6600CC"/>
                </a:solidFill>
                <a:sym typeface="Wingdings" pitchFamily="2" charset="2"/>
              </a:rPr>
              <a:t>N log</a:t>
            </a:r>
            <a:r>
              <a:rPr lang="en-US" baseline="-25000" dirty="0">
                <a:solidFill>
                  <a:srgbClr val="6600CC"/>
                </a:solidFill>
                <a:sym typeface="Wingdings" pitchFamily="2" charset="2"/>
              </a:rPr>
              <a:t>2</a:t>
            </a:r>
            <a:r>
              <a:rPr lang="en-US" dirty="0">
                <a:solidFill>
                  <a:srgbClr val="6600CC"/>
                </a:solidFill>
                <a:sym typeface="Wingdings" pitchFamily="2" charset="2"/>
              </a:rPr>
              <a:t>(N)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8" grpId="0" uiExpand="1" build="p"/>
      <p:bldP spid="789509" grpId="0"/>
      <p:bldP spid="789510" grpId="0"/>
      <p:bldP spid="789511" grpId="0"/>
      <p:bldP spid="789512" grpId="0"/>
      <p:bldP spid="789513" grpId="0"/>
      <p:bldP spid="2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F035-AC66-4E30-B117-CC1F9DABDAEE}" type="slidenum">
              <a:rPr lang="en-US"/>
              <a:pPr/>
              <a:t>41</a:t>
            </a:fld>
            <a:endParaRPr lang="en-US"/>
          </a:p>
        </p:txBody>
      </p:sp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Efficient </a:t>
            </a:r>
            <a:r>
              <a:rPr lang="en-US" dirty="0" err="1"/>
              <a:t>Heapsort</a:t>
            </a:r>
            <a:endParaRPr lang="en-US" dirty="0"/>
          </a:p>
        </p:txBody>
      </p:sp>
      <p:sp>
        <p:nvSpPr>
          <p:cNvPr id="865283" name="Text Box 3"/>
          <p:cNvSpPr txBox="1">
            <a:spLocks noChangeArrowheads="1"/>
          </p:cNvSpPr>
          <p:nvPr/>
        </p:nvSpPr>
        <p:spPr bwMode="auto">
          <a:xfrm>
            <a:off x="171449" y="1208665"/>
            <a:ext cx="88773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In our naïve algorithm, we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took every item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from the array and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inserted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it into a separate,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brand-new </a:t>
            </a:r>
            <a:r>
              <a:rPr lang="en-US" dirty="0" err="1">
                <a:solidFill>
                  <a:srgbClr val="6600CC"/>
                </a:solidFill>
                <a:cs typeface="Courier New" pitchFamily="49" charset="0"/>
              </a:rPr>
              <a:t>maxheap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5294" name="Text Box 14"/>
          <p:cNvSpPr txBox="1">
            <a:spLocks noChangeArrowheads="1"/>
          </p:cNvSpPr>
          <p:nvPr/>
        </p:nvSpPr>
        <p:spPr bwMode="auto">
          <a:xfrm>
            <a:off x="223488" y="2416089"/>
            <a:ext cx="8773223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So first we </a:t>
            </a:r>
            <a:r>
              <a:rPr lang="en-US" dirty="0">
                <a:solidFill>
                  <a:srgbClr val="6600CC"/>
                </a:solidFill>
              </a:rPr>
              <a:t>built a</a:t>
            </a:r>
            <a:r>
              <a:rPr lang="en-US" dirty="0"/>
              <a:t> </a:t>
            </a:r>
            <a:r>
              <a:rPr lang="en-US" dirty="0">
                <a:solidFill>
                  <a:srgbClr val="6600CC"/>
                </a:solidFill>
              </a:rPr>
              <a:t>separate </a:t>
            </a:r>
            <a:r>
              <a:rPr lang="en-US" dirty="0" err="1">
                <a:solidFill>
                  <a:srgbClr val="6600CC"/>
                </a:solidFill>
              </a:rPr>
              <a:t>maxheap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from scratch</a:t>
            </a:r>
            <a:r>
              <a:rPr lang="en-US" dirty="0">
                <a:solidFill>
                  <a:srgbClr val="6600CC"/>
                </a:solidFill>
              </a:rPr>
              <a:t>, copying every one of our items over!</a:t>
            </a:r>
          </a:p>
          <a:p>
            <a:endParaRPr lang="en-US" sz="1400" dirty="0">
              <a:solidFill>
                <a:srgbClr val="6600CC"/>
              </a:solidFill>
            </a:endParaRPr>
          </a:p>
          <a:p>
            <a:br>
              <a:rPr lang="en-US" sz="1000" dirty="0"/>
            </a:br>
            <a:r>
              <a:rPr lang="en-US" dirty="0"/>
              <a:t>And then we had to </a:t>
            </a:r>
            <a:r>
              <a:rPr lang="en-US" dirty="0">
                <a:solidFill>
                  <a:srgbClr val="6600CC"/>
                </a:solidFill>
              </a:rPr>
              <a:t>remove each one from our new heap </a:t>
            </a:r>
            <a:r>
              <a:rPr lang="en-US" dirty="0"/>
              <a:t>and </a:t>
            </a:r>
            <a:r>
              <a:rPr lang="en-US" dirty="0">
                <a:solidFill>
                  <a:srgbClr val="6600CC"/>
                </a:solidFill>
              </a:rPr>
              <a:t>stick them back</a:t>
            </a:r>
            <a:r>
              <a:rPr lang="en-US" dirty="0"/>
              <a:t> into our original array. So SLOW!</a:t>
            </a:r>
          </a:p>
        </p:txBody>
      </p:sp>
      <p:sp>
        <p:nvSpPr>
          <p:cNvPr id="865363" name="Text Box 83"/>
          <p:cNvSpPr txBox="1">
            <a:spLocks noChangeArrowheads="1"/>
          </p:cNvSpPr>
          <p:nvPr/>
        </p:nvSpPr>
        <p:spPr bwMode="auto">
          <a:xfrm>
            <a:off x="151819" y="4506950"/>
            <a:ext cx="897069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Could we have </a:t>
            </a:r>
            <a:r>
              <a:rPr lang="en-US" dirty="0">
                <a:solidFill>
                  <a:srgbClr val="FF0000"/>
                </a:solidFill>
              </a:rPr>
              <a:t>avoided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creating a whole new </a:t>
            </a:r>
            <a:r>
              <a:rPr lang="en-US" dirty="0" err="1">
                <a:solidFill>
                  <a:srgbClr val="FF0000"/>
                </a:solidFill>
              </a:rPr>
              <a:t>maxheap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moving our numbers back and forth?</a:t>
            </a:r>
          </a:p>
        </p:txBody>
      </p:sp>
      <p:sp>
        <p:nvSpPr>
          <p:cNvPr id="229" name="Text Box 83"/>
          <p:cNvSpPr txBox="1">
            <a:spLocks noChangeArrowheads="1"/>
          </p:cNvSpPr>
          <p:nvPr/>
        </p:nvSpPr>
        <p:spPr bwMode="auto">
          <a:xfrm>
            <a:off x="151819" y="5803924"/>
            <a:ext cx="897069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Answer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Yes! </a:t>
            </a:r>
            <a:r>
              <a:rPr lang="en-US" dirty="0"/>
              <a:t>That’s the way the </a:t>
            </a:r>
            <a:r>
              <a:rPr lang="en-US" dirty="0">
                <a:solidFill>
                  <a:srgbClr val="FF0000"/>
                </a:solidFill>
              </a:rPr>
              <a:t>“official” </a:t>
            </a:r>
            <a:r>
              <a:rPr lang="en-US" dirty="0" err="1"/>
              <a:t>Heapsort</a:t>
            </a:r>
            <a:r>
              <a:rPr lang="en-US" dirty="0"/>
              <a:t> works! Let’s see!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94" grpId="0" uiExpand="1" build="p"/>
      <p:bldP spid="865363" grpId="0"/>
      <p:bldP spid="22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Efficient (Official) </a:t>
            </a:r>
            <a:r>
              <a:rPr lang="en-US" sz="3600" dirty="0" err="1"/>
              <a:t>Heapsort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C0DB-09A0-4F09-8653-154CD242EDD8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27" name="Text Box 4"/>
          <p:cNvSpPr txBox="1">
            <a:spLocks noChangeArrowheads="1"/>
          </p:cNvSpPr>
          <p:nvPr/>
        </p:nvSpPr>
        <p:spPr bwMode="auto">
          <a:xfrm>
            <a:off x="153292" y="2045654"/>
            <a:ext cx="8397875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Given an array of N numbers that we want to sort:</a:t>
            </a:r>
          </a:p>
          <a:p>
            <a:pPr algn="l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	</a:t>
            </a:r>
          </a:p>
          <a:p>
            <a:pPr algn="l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1. Insert all N numbers into a new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maxheap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2. While there are numbers left in the heap:</a:t>
            </a:r>
          </a:p>
          <a:p>
            <a:pPr algn="l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     A. Remove the biggest value from the heap </a:t>
            </a:r>
          </a:p>
          <a:p>
            <a:pPr algn="l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             </a:t>
            </a:r>
            <a:r>
              <a:rPr lang="en-US" sz="9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B. Place it in the last open slot of the array</a:t>
            </a:r>
          </a:p>
        </p:txBody>
      </p:sp>
      <p:sp>
        <p:nvSpPr>
          <p:cNvPr id="228" name="Text Box 83"/>
          <p:cNvSpPr txBox="1">
            <a:spLocks noChangeArrowheads="1"/>
          </p:cNvSpPr>
          <p:nvPr/>
        </p:nvSpPr>
        <p:spPr bwMode="auto">
          <a:xfrm>
            <a:off x="704713" y="943391"/>
            <a:ext cx="80671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Let’s </a:t>
            </a:r>
            <a:r>
              <a:rPr lang="en-US" dirty="0">
                <a:solidFill>
                  <a:srgbClr val="FF0000"/>
                </a:solidFill>
              </a:rPr>
              <a:t>update</a:t>
            </a:r>
            <a:r>
              <a:rPr lang="en-US" dirty="0">
                <a:solidFill>
                  <a:schemeClr val="tx1"/>
                </a:solidFill>
              </a:rPr>
              <a:t> our original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inefficient algorithm </a:t>
            </a:r>
            <a:r>
              <a:rPr lang="en-US" dirty="0">
                <a:solidFill>
                  <a:schemeClr val="tx1"/>
                </a:solidFill>
              </a:rPr>
              <a:t>to turn it into the </a:t>
            </a:r>
            <a:r>
              <a:rPr lang="en-US" dirty="0">
                <a:solidFill>
                  <a:srgbClr val="FF0000"/>
                </a:solidFill>
              </a:rPr>
              <a:t>efficient (official) version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499189" y="2743200"/>
            <a:ext cx="4518837" cy="318977"/>
          </a:xfrm>
          <a:prstGeom prst="line">
            <a:avLst/>
          </a:prstGeom>
          <a:solidFill>
            <a:srgbClr val="FFEF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1382231" y="2658141"/>
            <a:ext cx="4646428" cy="446568"/>
          </a:xfrm>
          <a:prstGeom prst="rect">
            <a:avLst/>
          </a:prstGeom>
          <a:solidFill>
            <a:schemeClr val="bg1">
              <a:alpha val="89804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2639" y="2664310"/>
            <a:ext cx="4429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Convert our input array into a</a:t>
            </a:r>
          </a:p>
        </p:txBody>
      </p:sp>
      <p:sp>
        <p:nvSpPr>
          <p:cNvPr id="229" name="Text Box 83"/>
          <p:cNvSpPr txBox="1">
            <a:spLocks noChangeArrowheads="1"/>
          </p:cNvSpPr>
          <p:nvPr/>
        </p:nvSpPr>
        <p:spPr bwMode="auto">
          <a:xfrm>
            <a:off x="133130" y="4445045"/>
            <a:ext cx="80671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Wow! It’s that simple? </a:t>
            </a:r>
          </a:p>
        </p:txBody>
      </p:sp>
      <p:sp>
        <p:nvSpPr>
          <p:cNvPr id="230" name="Text Box 83"/>
          <p:cNvSpPr txBox="1">
            <a:spLocks noChangeArrowheads="1"/>
          </p:cNvSpPr>
          <p:nvPr/>
        </p:nvSpPr>
        <p:spPr bwMode="auto">
          <a:xfrm>
            <a:off x="704713" y="4997530"/>
            <a:ext cx="80671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We’re just going to just shuffle the values around in our input array so they become a </a:t>
            </a:r>
            <a:r>
              <a:rPr lang="en-US" dirty="0" err="1">
                <a:solidFill>
                  <a:schemeClr val="tx1"/>
                </a:solidFill>
              </a:rPr>
              <a:t>maxheap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2" name="Text Box 83"/>
          <p:cNvSpPr txBox="1">
            <a:spLocks noChangeArrowheads="1"/>
          </p:cNvSpPr>
          <p:nvPr/>
        </p:nvSpPr>
        <p:spPr bwMode="auto">
          <a:xfrm>
            <a:off x="21266" y="5892948"/>
            <a:ext cx="90057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Then we’ll use that </a:t>
            </a:r>
            <a:r>
              <a:rPr lang="en-US" dirty="0" err="1">
                <a:solidFill>
                  <a:schemeClr val="tx1"/>
                </a:solidFill>
              </a:rPr>
              <a:t>maxheap</a:t>
            </a:r>
            <a:r>
              <a:rPr lang="en-US" dirty="0">
                <a:solidFill>
                  <a:schemeClr val="tx1"/>
                </a:solidFill>
              </a:rPr>
              <a:t> as if it were a separate array like before. Only now everything’s in just one array.</a:t>
            </a:r>
          </a:p>
        </p:txBody>
      </p:sp>
      <p:sp>
        <p:nvSpPr>
          <p:cNvPr id="233" name="Text Box 83"/>
          <p:cNvSpPr txBox="1">
            <a:spLocks noChangeArrowheads="1"/>
          </p:cNvSpPr>
          <p:nvPr/>
        </p:nvSpPr>
        <p:spPr bwMode="auto">
          <a:xfrm>
            <a:off x="5147115" y="4449224"/>
            <a:ext cx="2058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Yup!</a:t>
            </a:r>
          </a:p>
        </p:txBody>
      </p:sp>
    </p:spTree>
    <p:extLst>
      <p:ext uri="{BB962C8B-B14F-4D97-AF65-F5344CB8AC3E}">
        <p14:creationId xmlns:p14="http://schemas.microsoft.com/office/powerpoint/2010/main" val="187197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/>
      <p:bldP spid="228" grpId="0"/>
      <p:bldP spid="10" grpId="0" animBg="1"/>
      <p:bldP spid="11" grpId="0"/>
      <p:bldP spid="229" grpId="0"/>
      <p:bldP spid="230" grpId="0"/>
      <p:bldP spid="232" grpId="0"/>
      <p:bldP spid="23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C0DB-09A0-4F09-8653-154CD242EDD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2825" y="353582"/>
            <a:ext cx="73629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Step #1:</a:t>
            </a:r>
            <a:br>
              <a:rPr lang="en-US" sz="2800" dirty="0">
                <a:solidFill>
                  <a:srgbClr val="002060"/>
                </a:solidFill>
              </a:rPr>
            </a:b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/>
              <a:t>Convert your randomly-arranged input array into a </a:t>
            </a:r>
            <a:r>
              <a:rPr lang="en-US" sz="2800" dirty="0" err="1">
                <a:solidFill>
                  <a:srgbClr val="6600CC"/>
                </a:solidFill>
              </a:rPr>
              <a:t>maxheap</a:t>
            </a:r>
            <a:r>
              <a:rPr lang="en-US" sz="2800" dirty="0">
                <a:solidFill>
                  <a:srgbClr val="6600CC"/>
                </a:solidFill>
              </a:rPr>
              <a:t> </a:t>
            </a:r>
            <a:r>
              <a:rPr lang="en-US" sz="2800" dirty="0"/>
              <a:t>by </a:t>
            </a:r>
            <a:r>
              <a:rPr lang="en-US" sz="2800" dirty="0">
                <a:solidFill>
                  <a:srgbClr val="6600CC"/>
                </a:solidFill>
              </a:rPr>
              <a:t>cleverly shuffling around </a:t>
            </a:r>
            <a:r>
              <a:rPr lang="en-US" sz="2800" dirty="0"/>
              <a:t>the values in the array.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3044232" y="2480573"/>
            <a:ext cx="3657600" cy="609600"/>
            <a:chOff x="381000" y="2997200"/>
            <a:chExt cx="3657600" cy="609600"/>
          </a:xfrm>
        </p:grpSpPr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3810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0</a:t>
              </a:r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8382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12954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9</a:t>
              </a:r>
            </a:p>
          </p:txBody>
        </p:sp>
        <p:sp>
          <p:nvSpPr>
            <p:cNvPr id="48" name="Rectangle 7"/>
            <p:cNvSpPr>
              <a:spLocks noChangeArrowheads="1"/>
            </p:cNvSpPr>
            <p:nvPr/>
          </p:nvSpPr>
          <p:spPr bwMode="auto">
            <a:xfrm>
              <a:off x="17526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49" name="Rectangle 8"/>
            <p:cNvSpPr>
              <a:spLocks noChangeArrowheads="1"/>
            </p:cNvSpPr>
            <p:nvPr/>
          </p:nvSpPr>
          <p:spPr bwMode="auto">
            <a:xfrm>
              <a:off x="22098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5</a:t>
              </a:r>
            </a:p>
          </p:txBody>
        </p:sp>
        <p:sp>
          <p:nvSpPr>
            <p:cNvPr id="50" name="Rectangle 9"/>
            <p:cNvSpPr>
              <a:spLocks noChangeArrowheads="1"/>
            </p:cNvSpPr>
            <p:nvPr/>
          </p:nvSpPr>
          <p:spPr bwMode="auto">
            <a:xfrm>
              <a:off x="26670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1" name="Rectangle 10"/>
            <p:cNvSpPr>
              <a:spLocks noChangeArrowheads="1"/>
            </p:cNvSpPr>
            <p:nvPr/>
          </p:nvSpPr>
          <p:spPr bwMode="auto">
            <a:xfrm>
              <a:off x="31242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auto">
            <a:xfrm>
              <a:off x="35814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21</a:t>
              </a:r>
            </a:p>
          </p:txBody>
        </p:sp>
        <p:grpSp>
          <p:nvGrpSpPr>
            <p:cNvPr id="67" name="Group 168"/>
            <p:cNvGrpSpPr>
              <a:grpSpLocks/>
            </p:cNvGrpSpPr>
            <p:nvPr/>
          </p:nvGrpSpPr>
          <p:grpSpPr bwMode="auto">
            <a:xfrm>
              <a:off x="1295400" y="3022600"/>
              <a:ext cx="457200" cy="533400"/>
              <a:chOff x="2167" y="960"/>
              <a:chExt cx="288" cy="336"/>
            </a:xfrm>
          </p:grpSpPr>
          <p:sp>
            <p:nvSpPr>
              <p:cNvPr id="68" name="Line 169"/>
              <p:cNvSpPr>
                <a:spLocks noChangeShapeType="1"/>
              </p:cNvSpPr>
              <p:nvPr/>
            </p:nvSpPr>
            <p:spPr bwMode="auto">
              <a:xfrm>
                <a:off x="2167" y="960"/>
                <a:ext cx="0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170"/>
              <p:cNvSpPr>
                <a:spLocks noChangeShapeType="1"/>
              </p:cNvSpPr>
              <p:nvPr/>
            </p:nvSpPr>
            <p:spPr bwMode="auto">
              <a:xfrm>
                <a:off x="2455" y="960"/>
                <a:ext cx="0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3037882" y="2480573"/>
            <a:ext cx="3657600" cy="609600"/>
            <a:chOff x="4800600" y="2997200"/>
            <a:chExt cx="3657600" cy="609600"/>
          </a:xfrm>
        </p:grpSpPr>
        <p:sp>
          <p:nvSpPr>
            <p:cNvPr id="77" name="Rectangle 4"/>
            <p:cNvSpPr>
              <a:spLocks noChangeArrowheads="1"/>
            </p:cNvSpPr>
            <p:nvPr/>
          </p:nvSpPr>
          <p:spPr bwMode="auto">
            <a:xfrm>
              <a:off x="48006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78" name="Rectangle 5"/>
            <p:cNvSpPr>
              <a:spLocks noChangeArrowheads="1"/>
            </p:cNvSpPr>
            <p:nvPr/>
          </p:nvSpPr>
          <p:spPr bwMode="auto">
            <a:xfrm>
              <a:off x="52578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57150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80" name="Rectangle 7"/>
            <p:cNvSpPr>
              <a:spLocks noChangeArrowheads="1"/>
            </p:cNvSpPr>
            <p:nvPr/>
          </p:nvSpPr>
          <p:spPr bwMode="auto">
            <a:xfrm>
              <a:off x="61722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81" name="Rectangle 8"/>
            <p:cNvSpPr>
              <a:spLocks noChangeArrowheads="1"/>
            </p:cNvSpPr>
            <p:nvPr/>
          </p:nvSpPr>
          <p:spPr bwMode="auto">
            <a:xfrm>
              <a:off x="66294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2" name="Rectangle 9"/>
            <p:cNvSpPr>
              <a:spLocks noChangeArrowheads="1"/>
            </p:cNvSpPr>
            <p:nvPr/>
          </p:nvSpPr>
          <p:spPr bwMode="auto">
            <a:xfrm>
              <a:off x="70866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3" name="Rectangle 10"/>
            <p:cNvSpPr>
              <a:spLocks noChangeArrowheads="1"/>
            </p:cNvSpPr>
            <p:nvPr/>
          </p:nvSpPr>
          <p:spPr bwMode="auto">
            <a:xfrm>
              <a:off x="75438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84" name="Rectangle 11"/>
            <p:cNvSpPr>
              <a:spLocks noChangeArrowheads="1"/>
            </p:cNvSpPr>
            <p:nvPr/>
          </p:nvSpPr>
          <p:spPr bwMode="auto">
            <a:xfrm>
              <a:off x="80010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85" name="Group 168"/>
            <p:cNvGrpSpPr>
              <a:grpSpLocks/>
            </p:cNvGrpSpPr>
            <p:nvPr/>
          </p:nvGrpSpPr>
          <p:grpSpPr bwMode="auto">
            <a:xfrm>
              <a:off x="5715000" y="3022600"/>
              <a:ext cx="457200" cy="533400"/>
              <a:chOff x="2167" y="960"/>
              <a:chExt cx="288" cy="336"/>
            </a:xfrm>
          </p:grpSpPr>
          <p:sp>
            <p:nvSpPr>
              <p:cNvPr id="86" name="Line 169"/>
              <p:cNvSpPr>
                <a:spLocks noChangeShapeType="1"/>
              </p:cNvSpPr>
              <p:nvPr/>
            </p:nvSpPr>
            <p:spPr bwMode="auto">
              <a:xfrm>
                <a:off x="2167" y="960"/>
                <a:ext cx="0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170"/>
              <p:cNvSpPr>
                <a:spLocks noChangeShapeType="1"/>
              </p:cNvSpPr>
              <p:nvPr/>
            </p:nvSpPr>
            <p:spPr bwMode="auto">
              <a:xfrm>
                <a:off x="2455" y="960"/>
                <a:ext cx="0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" name="Group 12"/>
          <p:cNvGrpSpPr>
            <a:grpSpLocks/>
          </p:cNvGrpSpPr>
          <p:nvPr/>
        </p:nvGrpSpPr>
        <p:grpSpPr bwMode="auto">
          <a:xfrm>
            <a:off x="3140480" y="3386242"/>
            <a:ext cx="3276600" cy="2508250"/>
            <a:chOff x="3696" y="2126"/>
            <a:chExt cx="2064" cy="1580"/>
          </a:xfrm>
        </p:grpSpPr>
        <p:sp>
          <p:nvSpPr>
            <p:cNvPr id="93" name="Rectangle 13"/>
            <p:cNvSpPr>
              <a:spLocks noChangeArrowheads="1"/>
            </p:cNvSpPr>
            <p:nvPr/>
          </p:nvSpPr>
          <p:spPr bwMode="auto">
            <a:xfrm>
              <a:off x="4586" y="2160"/>
              <a:ext cx="421" cy="30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14"/>
            <p:cNvSpPr>
              <a:spLocks noChangeArrowheads="1"/>
            </p:cNvSpPr>
            <p:nvPr/>
          </p:nvSpPr>
          <p:spPr bwMode="auto">
            <a:xfrm>
              <a:off x="4608" y="234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15"/>
            <p:cNvSpPr>
              <a:spLocks noChangeArrowheads="1"/>
            </p:cNvSpPr>
            <p:nvPr/>
          </p:nvSpPr>
          <p:spPr bwMode="auto">
            <a:xfrm>
              <a:off x="4807" y="2341"/>
              <a:ext cx="178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Text Box 16"/>
            <p:cNvSpPr txBox="1">
              <a:spLocks noChangeArrowheads="1"/>
            </p:cNvSpPr>
            <p:nvPr/>
          </p:nvSpPr>
          <p:spPr bwMode="auto">
            <a:xfrm>
              <a:off x="4769" y="2309"/>
              <a:ext cx="1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97" name="Text Box 17"/>
            <p:cNvSpPr txBox="1">
              <a:spLocks noChangeArrowheads="1"/>
            </p:cNvSpPr>
            <p:nvPr/>
          </p:nvSpPr>
          <p:spPr bwMode="auto">
            <a:xfrm>
              <a:off x="4580" y="231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98" name="Text Box 18"/>
            <p:cNvSpPr txBox="1">
              <a:spLocks noChangeArrowheads="1"/>
            </p:cNvSpPr>
            <p:nvPr/>
          </p:nvSpPr>
          <p:spPr bwMode="auto">
            <a:xfrm>
              <a:off x="4686" y="212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0</a:t>
              </a:r>
            </a:p>
          </p:txBody>
        </p:sp>
        <p:sp>
          <p:nvSpPr>
            <p:cNvPr id="99" name="Rectangle 19"/>
            <p:cNvSpPr>
              <a:spLocks noChangeArrowheads="1"/>
            </p:cNvSpPr>
            <p:nvPr/>
          </p:nvSpPr>
          <p:spPr bwMode="auto">
            <a:xfrm>
              <a:off x="4096" y="2556"/>
              <a:ext cx="421" cy="30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Rectangle 20"/>
            <p:cNvSpPr>
              <a:spLocks noChangeArrowheads="1"/>
            </p:cNvSpPr>
            <p:nvPr/>
          </p:nvSpPr>
          <p:spPr bwMode="auto">
            <a:xfrm>
              <a:off x="4118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Rectangle 21"/>
            <p:cNvSpPr>
              <a:spLocks noChangeArrowheads="1"/>
            </p:cNvSpPr>
            <p:nvPr/>
          </p:nvSpPr>
          <p:spPr bwMode="auto">
            <a:xfrm>
              <a:off x="4318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22"/>
            <p:cNvSpPr txBox="1">
              <a:spLocks noChangeArrowheads="1"/>
            </p:cNvSpPr>
            <p:nvPr/>
          </p:nvSpPr>
          <p:spPr bwMode="auto">
            <a:xfrm>
              <a:off x="4293" y="270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03" name="Text Box 23"/>
            <p:cNvSpPr txBox="1">
              <a:spLocks noChangeArrowheads="1"/>
            </p:cNvSpPr>
            <p:nvPr/>
          </p:nvSpPr>
          <p:spPr bwMode="auto">
            <a:xfrm>
              <a:off x="4101" y="2708"/>
              <a:ext cx="11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04" name="Text Box 24"/>
            <p:cNvSpPr txBox="1">
              <a:spLocks noChangeArrowheads="1"/>
            </p:cNvSpPr>
            <p:nvPr/>
          </p:nvSpPr>
          <p:spPr bwMode="auto">
            <a:xfrm>
              <a:off x="4252" y="2564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3</a:t>
              </a:r>
            </a:p>
          </p:txBody>
        </p:sp>
        <p:sp>
          <p:nvSpPr>
            <p:cNvPr id="105" name="Line 25"/>
            <p:cNvSpPr>
              <a:spLocks noChangeShapeType="1"/>
            </p:cNvSpPr>
            <p:nvPr/>
          </p:nvSpPr>
          <p:spPr bwMode="auto">
            <a:xfrm flipH="1">
              <a:off x="4382" y="2378"/>
              <a:ext cx="248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Rectangle 26"/>
            <p:cNvSpPr>
              <a:spLocks noChangeArrowheads="1"/>
            </p:cNvSpPr>
            <p:nvPr/>
          </p:nvSpPr>
          <p:spPr bwMode="auto">
            <a:xfrm>
              <a:off x="5069" y="2556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27"/>
            <p:cNvSpPr>
              <a:spLocks noChangeArrowheads="1"/>
            </p:cNvSpPr>
            <p:nvPr/>
          </p:nvSpPr>
          <p:spPr bwMode="auto">
            <a:xfrm>
              <a:off x="5091" y="2739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28"/>
            <p:cNvSpPr>
              <a:spLocks noChangeArrowheads="1"/>
            </p:cNvSpPr>
            <p:nvPr/>
          </p:nvSpPr>
          <p:spPr bwMode="auto">
            <a:xfrm>
              <a:off x="5291" y="2739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Text Box 29"/>
            <p:cNvSpPr txBox="1">
              <a:spLocks noChangeArrowheads="1"/>
            </p:cNvSpPr>
            <p:nvPr/>
          </p:nvSpPr>
          <p:spPr bwMode="auto">
            <a:xfrm>
              <a:off x="5266" y="2708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10" name="Text Box 30"/>
            <p:cNvSpPr txBox="1">
              <a:spLocks noChangeArrowheads="1"/>
            </p:cNvSpPr>
            <p:nvPr/>
          </p:nvSpPr>
          <p:spPr bwMode="auto">
            <a:xfrm>
              <a:off x="5074" y="2708"/>
              <a:ext cx="11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11" name="Text Box 31"/>
            <p:cNvSpPr txBox="1">
              <a:spLocks noChangeArrowheads="1"/>
            </p:cNvSpPr>
            <p:nvPr/>
          </p:nvSpPr>
          <p:spPr bwMode="auto">
            <a:xfrm>
              <a:off x="5168" y="250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9</a:t>
              </a:r>
            </a:p>
          </p:txBody>
        </p:sp>
        <p:sp>
          <p:nvSpPr>
            <p:cNvPr id="112" name="Rectangle 32"/>
            <p:cNvSpPr>
              <a:spLocks noChangeArrowheads="1"/>
            </p:cNvSpPr>
            <p:nvPr/>
          </p:nvSpPr>
          <p:spPr bwMode="auto">
            <a:xfrm>
              <a:off x="4822" y="2346"/>
              <a:ext cx="149" cy="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33"/>
            <p:cNvSpPr>
              <a:spLocks noChangeShapeType="1"/>
            </p:cNvSpPr>
            <p:nvPr/>
          </p:nvSpPr>
          <p:spPr bwMode="auto">
            <a:xfrm>
              <a:off x="4957" y="2379"/>
              <a:ext cx="232" cy="1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34"/>
            <p:cNvSpPr>
              <a:spLocks noChangeArrowheads="1"/>
            </p:cNvSpPr>
            <p:nvPr/>
          </p:nvSpPr>
          <p:spPr bwMode="auto">
            <a:xfrm>
              <a:off x="4095" y="2555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35"/>
            <p:cNvSpPr>
              <a:spLocks noChangeArrowheads="1"/>
            </p:cNvSpPr>
            <p:nvPr/>
          </p:nvSpPr>
          <p:spPr bwMode="auto">
            <a:xfrm>
              <a:off x="4117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36"/>
            <p:cNvSpPr>
              <a:spLocks noChangeArrowheads="1"/>
            </p:cNvSpPr>
            <p:nvPr/>
          </p:nvSpPr>
          <p:spPr bwMode="auto">
            <a:xfrm>
              <a:off x="4316" y="273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Text Box 37"/>
            <p:cNvSpPr txBox="1">
              <a:spLocks noChangeArrowheads="1"/>
            </p:cNvSpPr>
            <p:nvPr/>
          </p:nvSpPr>
          <p:spPr bwMode="auto">
            <a:xfrm>
              <a:off x="4278" y="2705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18" name="Text Box 38"/>
            <p:cNvSpPr txBox="1">
              <a:spLocks noChangeArrowheads="1"/>
            </p:cNvSpPr>
            <p:nvPr/>
          </p:nvSpPr>
          <p:spPr bwMode="auto">
            <a:xfrm>
              <a:off x="4089" y="270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19" name="Text Box 39"/>
            <p:cNvSpPr txBox="1">
              <a:spLocks noChangeArrowheads="1"/>
            </p:cNvSpPr>
            <p:nvPr/>
          </p:nvSpPr>
          <p:spPr bwMode="auto">
            <a:xfrm>
              <a:off x="4194" y="251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3</a:t>
              </a:r>
            </a:p>
          </p:txBody>
        </p:sp>
        <p:sp>
          <p:nvSpPr>
            <p:cNvPr id="120" name="Rectangle 40"/>
            <p:cNvSpPr>
              <a:spLocks noChangeArrowheads="1"/>
            </p:cNvSpPr>
            <p:nvPr/>
          </p:nvSpPr>
          <p:spPr bwMode="auto">
            <a:xfrm>
              <a:off x="3862" y="2950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41"/>
            <p:cNvSpPr>
              <a:spLocks noChangeArrowheads="1"/>
            </p:cNvSpPr>
            <p:nvPr/>
          </p:nvSpPr>
          <p:spPr bwMode="auto">
            <a:xfrm>
              <a:off x="3884" y="313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42"/>
            <p:cNvSpPr>
              <a:spLocks noChangeArrowheads="1"/>
            </p:cNvSpPr>
            <p:nvPr/>
          </p:nvSpPr>
          <p:spPr bwMode="auto">
            <a:xfrm>
              <a:off x="4084" y="313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Text Box 43"/>
            <p:cNvSpPr txBox="1">
              <a:spLocks noChangeArrowheads="1"/>
            </p:cNvSpPr>
            <p:nvPr/>
          </p:nvSpPr>
          <p:spPr bwMode="auto">
            <a:xfrm>
              <a:off x="4060" y="3099"/>
              <a:ext cx="1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24" name="Text Box 44"/>
            <p:cNvSpPr txBox="1">
              <a:spLocks noChangeArrowheads="1"/>
            </p:cNvSpPr>
            <p:nvPr/>
          </p:nvSpPr>
          <p:spPr bwMode="auto">
            <a:xfrm>
              <a:off x="3868" y="31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25" name="Text Box 45"/>
            <p:cNvSpPr txBox="1">
              <a:spLocks noChangeArrowheads="1"/>
            </p:cNvSpPr>
            <p:nvPr/>
          </p:nvSpPr>
          <p:spPr bwMode="auto">
            <a:xfrm>
              <a:off x="3963" y="2916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1</a:t>
              </a:r>
            </a:p>
          </p:txBody>
        </p:sp>
        <p:sp>
          <p:nvSpPr>
            <p:cNvPr id="126" name="Line 46"/>
            <p:cNvSpPr>
              <a:spLocks noChangeShapeType="1"/>
            </p:cNvSpPr>
            <p:nvPr/>
          </p:nvSpPr>
          <p:spPr bwMode="auto">
            <a:xfrm flipH="1">
              <a:off x="4109" y="2772"/>
              <a:ext cx="75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Rectangle 47"/>
            <p:cNvSpPr>
              <a:spLocks noChangeArrowheads="1"/>
            </p:cNvSpPr>
            <p:nvPr/>
          </p:nvSpPr>
          <p:spPr bwMode="auto">
            <a:xfrm>
              <a:off x="4325" y="2950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48"/>
            <p:cNvSpPr>
              <a:spLocks noChangeArrowheads="1"/>
            </p:cNvSpPr>
            <p:nvPr/>
          </p:nvSpPr>
          <p:spPr bwMode="auto">
            <a:xfrm>
              <a:off x="4347" y="3133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49"/>
            <p:cNvSpPr>
              <a:spLocks noChangeArrowheads="1"/>
            </p:cNvSpPr>
            <p:nvPr/>
          </p:nvSpPr>
          <p:spPr bwMode="auto">
            <a:xfrm>
              <a:off x="4547" y="3133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Text Box 50"/>
            <p:cNvSpPr txBox="1">
              <a:spLocks noChangeArrowheads="1"/>
            </p:cNvSpPr>
            <p:nvPr/>
          </p:nvSpPr>
          <p:spPr bwMode="auto">
            <a:xfrm>
              <a:off x="4523" y="3101"/>
              <a:ext cx="1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31" name="Text Box 51"/>
            <p:cNvSpPr txBox="1">
              <a:spLocks noChangeArrowheads="1"/>
            </p:cNvSpPr>
            <p:nvPr/>
          </p:nvSpPr>
          <p:spPr bwMode="auto">
            <a:xfrm>
              <a:off x="4330" y="31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32" name="Text Box 52"/>
            <p:cNvSpPr txBox="1">
              <a:spLocks noChangeArrowheads="1"/>
            </p:cNvSpPr>
            <p:nvPr/>
          </p:nvSpPr>
          <p:spPr bwMode="auto">
            <a:xfrm>
              <a:off x="4424" y="2913"/>
              <a:ext cx="23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5</a:t>
              </a:r>
            </a:p>
          </p:txBody>
        </p:sp>
        <p:sp>
          <p:nvSpPr>
            <p:cNvPr id="133" name="Rectangle 53"/>
            <p:cNvSpPr>
              <a:spLocks noChangeArrowheads="1"/>
            </p:cNvSpPr>
            <p:nvPr/>
          </p:nvSpPr>
          <p:spPr bwMode="auto">
            <a:xfrm>
              <a:off x="4331" y="2741"/>
              <a:ext cx="150" cy="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54"/>
            <p:cNvSpPr>
              <a:spLocks noChangeShapeType="1"/>
            </p:cNvSpPr>
            <p:nvPr/>
          </p:nvSpPr>
          <p:spPr bwMode="auto">
            <a:xfrm>
              <a:off x="4395" y="2773"/>
              <a:ext cx="61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55"/>
            <p:cNvSpPr>
              <a:spLocks noChangeArrowheads="1"/>
            </p:cNvSpPr>
            <p:nvPr/>
          </p:nvSpPr>
          <p:spPr bwMode="auto">
            <a:xfrm>
              <a:off x="4860" y="2940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Rectangle 56"/>
            <p:cNvSpPr>
              <a:spLocks noChangeArrowheads="1"/>
            </p:cNvSpPr>
            <p:nvPr/>
          </p:nvSpPr>
          <p:spPr bwMode="auto">
            <a:xfrm>
              <a:off x="4882" y="3121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Rectangle 57"/>
            <p:cNvSpPr>
              <a:spLocks noChangeArrowheads="1"/>
            </p:cNvSpPr>
            <p:nvPr/>
          </p:nvSpPr>
          <p:spPr bwMode="auto">
            <a:xfrm>
              <a:off x="5081" y="3121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Text Box 58"/>
            <p:cNvSpPr txBox="1">
              <a:spLocks noChangeArrowheads="1"/>
            </p:cNvSpPr>
            <p:nvPr/>
          </p:nvSpPr>
          <p:spPr bwMode="auto">
            <a:xfrm>
              <a:off x="5056" y="309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39" name="Text Box 59"/>
            <p:cNvSpPr txBox="1">
              <a:spLocks noChangeArrowheads="1"/>
            </p:cNvSpPr>
            <p:nvPr/>
          </p:nvSpPr>
          <p:spPr bwMode="auto">
            <a:xfrm>
              <a:off x="4864" y="3091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40" name="Text Box 60"/>
            <p:cNvSpPr txBox="1">
              <a:spLocks noChangeArrowheads="1"/>
            </p:cNvSpPr>
            <p:nvPr/>
          </p:nvSpPr>
          <p:spPr bwMode="auto">
            <a:xfrm>
              <a:off x="4920" y="2893"/>
              <a:ext cx="2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4</a:t>
              </a:r>
            </a:p>
          </p:txBody>
        </p:sp>
        <p:sp>
          <p:nvSpPr>
            <p:cNvPr id="141" name="Line 61"/>
            <p:cNvSpPr>
              <a:spLocks noChangeShapeType="1"/>
            </p:cNvSpPr>
            <p:nvPr/>
          </p:nvSpPr>
          <p:spPr bwMode="auto">
            <a:xfrm flipH="1">
              <a:off x="5107" y="2763"/>
              <a:ext cx="75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62"/>
            <p:cNvSpPr>
              <a:spLocks noChangeArrowheads="1"/>
            </p:cNvSpPr>
            <p:nvPr/>
          </p:nvSpPr>
          <p:spPr bwMode="auto">
            <a:xfrm>
              <a:off x="5339" y="2941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63"/>
            <p:cNvSpPr>
              <a:spLocks noChangeArrowheads="1"/>
            </p:cNvSpPr>
            <p:nvPr/>
          </p:nvSpPr>
          <p:spPr bwMode="auto">
            <a:xfrm>
              <a:off x="5361" y="3124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64"/>
            <p:cNvSpPr>
              <a:spLocks noChangeArrowheads="1"/>
            </p:cNvSpPr>
            <p:nvPr/>
          </p:nvSpPr>
          <p:spPr bwMode="auto">
            <a:xfrm>
              <a:off x="5561" y="3124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Text Box 65"/>
            <p:cNvSpPr txBox="1">
              <a:spLocks noChangeArrowheads="1"/>
            </p:cNvSpPr>
            <p:nvPr/>
          </p:nvSpPr>
          <p:spPr bwMode="auto">
            <a:xfrm>
              <a:off x="5537" y="3092"/>
              <a:ext cx="11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46" name="Text Box 66"/>
            <p:cNvSpPr txBox="1">
              <a:spLocks noChangeArrowheads="1"/>
            </p:cNvSpPr>
            <p:nvPr/>
          </p:nvSpPr>
          <p:spPr bwMode="auto">
            <a:xfrm>
              <a:off x="5344" y="309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47" name="Text Box 67"/>
            <p:cNvSpPr txBox="1">
              <a:spLocks noChangeArrowheads="1"/>
            </p:cNvSpPr>
            <p:nvPr/>
          </p:nvSpPr>
          <p:spPr bwMode="auto">
            <a:xfrm>
              <a:off x="5393" y="2905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18</a:t>
              </a:r>
            </a:p>
          </p:txBody>
        </p:sp>
        <p:sp>
          <p:nvSpPr>
            <p:cNvPr id="148" name="Line 68"/>
            <p:cNvSpPr>
              <a:spLocks noChangeShapeType="1"/>
            </p:cNvSpPr>
            <p:nvPr/>
          </p:nvSpPr>
          <p:spPr bwMode="auto">
            <a:xfrm>
              <a:off x="5409" y="2764"/>
              <a:ext cx="61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69"/>
            <p:cNvSpPr>
              <a:spLocks noChangeArrowheads="1"/>
            </p:cNvSpPr>
            <p:nvPr/>
          </p:nvSpPr>
          <p:spPr bwMode="auto">
            <a:xfrm>
              <a:off x="3696" y="3305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70"/>
            <p:cNvSpPr>
              <a:spLocks noChangeArrowheads="1"/>
            </p:cNvSpPr>
            <p:nvPr/>
          </p:nvSpPr>
          <p:spPr bwMode="auto">
            <a:xfrm>
              <a:off x="3718" y="348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71"/>
            <p:cNvSpPr>
              <a:spLocks noChangeArrowheads="1"/>
            </p:cNvSpPr>
            <p:nvPr/>
          </p:nvSpPr>
          <p:spPr bwMode="auto">
            <a:xfrm>
              <a:off x="3917" y="348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Text Box 72"/>
            <p:cNvSpPr txBox="1">
              <a:spLocks noChangeArrowheads="1"/>
            </p:cNvSpPr>
            <p:nvPr/>
          </p:nvSpPr>
          <p:spPr bwMode="auto">
            <a:xfrm>
              <a:off x="3893" y="345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53" name="Text Box 73"/>
            <p:cNvSpPr txBox="1">
              <a:spLocks noChangeArrowheads="1"/>
            </p:cNvSpPr>
            <p:nvPr/>
          </p:nvSpPr>
          <p:spPr bwMode="auto">
            <a:xfrm>
              <a:off x="3701" y="34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54" name="Text Box 74"/>
            <p:cNvSpPr txBox="1">
              <a:spLocks noChangeArrowheads="1"/>
            </p:cNvSpPr>
            <p:nvPr/>
          </p:nvSpPr>
          <p:spPr bwMode="auto">
            <a:xfrm>
              <a:off x="3725" y="325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21</a:t>
              </a:r>
            </a:p>
          </p:txBody>
        </p:sp>
        <p:sp>
          <p:nvSpPr>
            <p:cNvPr id="155" name="Line 75"/>
            <p:cNvSpPr>
              <a:spLocks noChangeShapeType="1"/>
            </p:cNvSpPr>
            <p:nvPr/>
          </p:nvSpPr>
          <p:spPr bwMode="auto">
            <a:xfrm flipH="1">
              <a:off x="3906" y="3143"/>
              <a:ext cx="76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7" name="Group 12"/>
          <p:cNvGrpSpPr>
            <a:grpSpLocks/>
          </p:cNvGrpSpPr>
          <p:nvPr/>
        </p:nvGrpSpPr>
        <p:grpSpPr bwMode="auto">
          <a:xfrm>
            <a:off x="3146170" y="3363514"/>
            <a:ext cx="3276600" cy="2520950"/>
            <a:chOff x="3696" y="2118"/>
            <a:chExt cx="2064" cy="1588"/>
          </a:xfrm>
        </p:grpSpPr>
        <p:sp>
          <p:nvSpPr>
            <p:cNvPr id="158" name="Rectangle 13"/>
            <p:cNvSpPr>
              <a:spLocks noChangeArrowheads="1"/>
            </p:cNvSpPr>
            <p:nvPr/>
          </p:nvSpPr>
          <p:spPr bwMode="auto">
            <a:xfrm>
              <a:off x="4586" y="2160"/>
              <a:ext cx="421" cy="30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Rectangle 14"/>
            <p:cNvSpPr>
              <a:spLocks noChangeArrowheads="1"/>
            </p:cNvSpPr>
            <p:nvPr/>
          </p:nvSpPr>
          <p:spPr bwMode="auto">
            <a:xfrm>
              <a:off x="4608" y="234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Rectangle 15"/>
            <p:cNvSpPr>
              <a:spLocks noChangeArrowheads="1"/>
            </p:cNvSpPr>
            <p:nvPr/>
          </p:nvSpPr>
          <p:spPr bwMode="auto">
            <a:xfrm>
              <a:off x="4807" y="2341"/>
              <a:ext cx="178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Text Box 16"/>
            <p:cNvSpPr txBox="1">
              <a:spLocks noChangeArrowheads="1"/>
            </p:cNvSpPr>
            <p:nvPr/>
          </p:nvSpPr>
          <p:spPr bwMode="auto">
            <a:xfrm>
              <a:off x="4769" y="2309"/>
              <a:ext cx="1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62" name="Text Box 17"/>
            <p:cNvSpPr txBox="1">
              <a:spLocks noChangeArrowheads="1"/>
            </p:cNvSpPr>
            <p:nvPr/>
          </p:nvSpPr>
          <p:spPr bwMode="auto">
            <a:xfrm>
              <a:off x="4580" y="231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63" name="Text Box 18"/>
            <p:cNvSpPr txBox="1">
              <a:spLocks noChangeArrowheads="1"/>
            </p:cNvSpPr>
            <p:nvPr/>
          </p:nvSpPr>
          <p:spPr bwMode="auto">
            <a:xfrm>
              <a:off x="4639" y="2118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21</a:t>
              </a:r>
            </a:p>
          </p:txBody>
        </p:sp>
        <p:sp>
          <p:nvSpPr>
            <p:cNvPr id="164" name="Rectangle 19"/>
            <p:cNvSpPr>
              <a:spLocks noChangeArrowheads="1"/>
            </p:cNvSpPr>
            <p:nvPr/>
          </p:nvSpPr>
          <p:spPr bwMode="auto">
            <a:xfrm>
              <a:off x="4096" y="2556"/>
              <a:ext cx="421" cy="30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Rectangle 20"/>
            <p:cNvSpPr>
              <a:spLocks noChangeArrowheads="1"/>
            </p:cNvSpPr>
            <p:nvPr/>
          </p:nvSpPr>
          <p:spPr bwMode="auto">
            <a:xfrm>
              <a:off x="4118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Rectangle 21"/>
            <p:cNvSpPr>
              <a:spLocks noChangeArrowheads="1"/>
            </p:cNvSpPr>
            <p:nvPr/>
          </p:nvSpPr>
          <p:spPr bwMode="auto">
            <a:xfrm>
              <a:off x="4318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Text Box 22"/>
            <p:cNvSpPr txBox="1">
              <a:spLocks noChangeArrowheads="1"/>
            </p:cNvSpPr>
            <p:nvPr/>
          </p:nvSpPr>
          <p:spPr bwMode="auto">
            <a:xfrm>
              <a:off x="4293" y="270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68" name="Text Box 23"/>
            <p:cNvSpPr txBox="1">
              <a:spLocks noChangeArrowheads="1"/>
            </p:cNvSpPr>
            <p:nvPr/>
          </p:nvSpPr>
          <p:spPr bwMode="auto">
            <a:xfrm>
              <a:off x="4101" y="2708"/>
              <a:ext cx="11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69" name="Text Box 24"/>
            <p:cNvSpPr txBox="1">
              <a:spLocks noChangeArrowheads="1"/>
            </p:cNvSpPr>
            <p:nvPr/>
          </p:nvSpPr>
          <p:spPr bwMode="auto">
            <a:xfrm>
              <a:off x="4252" y="2564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3</a:t>
              </a:r>
            </a:p>
          </p:txBody>
        </p:sp>
        <p:sp>
          <p:nvSpPr>
            <p:cNvPr id="170" name="Line 25"/>
            <p:cNvSpPr>
              <a:spLocks noChangeShapeType="1"/>
            </p:cNvSpPr>
            <p:nvPr/>
          </p:nvSpPr>
          <p:spPr bwMode="auto">
            <a:xfrm flipH="1">
              <a:off x="4382" y="2378"/>
              <a:ext cx="248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Rectangle 26"/>
            <p:cNvSpPr>
              <a:spLocks noChangeArrowheads="1"/>
            </p:cNvSpPr>
            <p:nvPr/>
          </p:nvSpPr>
          <p:spPr bwMode="auto">
            <a:xfrm>
              <a:off x="5069" y="2556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Rectangle 27"/>
            <p:cNvSpPr>
              <a:spLocks noChangeArrowheads="1"/>
            </p:cNvSpPr>
            <p:nvPr/>
          </p:nvSpPr>
          <p:spPr bwMode="auto">
            <a:xfrm>
              <a:off x="5091" y="2739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Rectangle 28"/>
            <p:cNvSpPr>
              <a:spLocks noChangeArrowheads="1"/>
            </p:cNvSpPr>
            <p:nvPr/>
          </p:nvSpPr>
          <p:spPr bwMode="auto">
            <a:xfrm>
              <a:off x="5291" y="2739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29"/>
            <p:cNvSpPr txBox="1">
              <a:spLocks noChangeArrowheads="1"/>
            </p:cNvSpPr>
            <p:nvPr/>
          </p:nvSpPr>
          <p:spPr bwMode="auto">
            <a:xfrm>
              <a:off x="5266" y="2708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75" name="Text Box 30"/>
            <p:cNvSpPr txBox="1">
              <a:spLocks noChangeArrowheads="1"/>
            </p:cNvSpPr>
            <p:nvPr/>
          </p:nvSpPr>
          <p:spPr bwMode="auto">
            <a:xfrm>
              <a:off x="5074" y="2708"/>
              <a:ext cx="11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76" name="Text Box 31"/>
            <p:cNvSpPr txBox="1">
              <a:spLocks noChangeArrowheads="1"/>
            </p:cNvSpPr>
            <p:nvPr/>
          </p:nvSpPr>
          <p:spPr bwMode="auto">
            <a:xfrm>
              <a:off x="5113" y="2507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18</a:t>
              </a:r>
            </a:p>
          </p:txBody>
        </p:sp>
        <p:sp>
          <p:nvSpPr>
            <p:cNvPr id="177" name="Rectangle 32"/>
            <p:cNvSpPr>
              <a:spLocks noChangeArrowheads="1"/>
            </p:cNvSpPr>
            <p:nvPr/>
          </p:nvSpPr>
          <p:spPr bwMode="auto">
            <a:xfrm>
              <a:off x="4822" y="2346"/>
              <a:ext cx="149" cy="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33"/>
            <p:cNvSpPr>
              <a:spLocks noChangeShapeType="1"/>
            </p:cNvSpPr>
            <p:nvPr/>
          </p:nvSpPr>
          <p:spPr bwMode="auto">
            <a:xfrm>
              <a:off x="4957" y="2379"/>
              <a:ext cx="232" cy="1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Rectangle 34"/>
            <p:cNvSpPr>
              <a:spLocks noChangeArrowheads="1"/>
            </p:cNvSpPr>
            <p:nvPr/>
          </p:nvSpPr>
          <p:spPr bwMode="auto">
            <a:xfrm>
              <a:off x="4095" y="2555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Rectangle 35"/>
            <p:cNvSpPr>
              <a:spLocks noChangeArrowheads="1"/>
            </p:cNvSpPr>
            <p:nvPr/>
          </p:nvSpPr>
          <p:spPr bwMode="auto">
            <a:xfrm>
              <a:off x="4117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Rectangle 36"/>
            <p:cNvSpPr>
              <a:spLocks noChangeArrowheads="1"/>
            </p:cNvSpPr>
            <p:nvPr/>
          </p:nvSpPr>
          <p:spPr bwMode="auto">
            <a:xfrm>
              <a:off x="4316" y="273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Text Box 37"/>
            <p:cNvSpPr txBox="1">
              <a:spLocks noChangeArrowheads="1"/>
            </p:cNvSpPr>
            <p:nvPr/>
          </p:nvSpPr>
          <p:spPr bwMode="auto">
            <a:xfrm>
              <a:off x="4278" y="2705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83" name="Text Box 38"/>
            <p:cNvSpPr txBox="1">
              <a:spLocks noChangeArrowheads="1"/>
            </p:cNvSpPr>
            <p:nvPr/>
          </p:nvSpPr>
          <p:spPr bwMode="auto">
            <a:xfrm>
              <a:off x="4089" y="270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84" name="Text Box 39"/>
            <p:cNvSpPr txBox="1">
              <a:spLocks noChangeArrowheads="1"/>
            </p:cNvSpPr>
            <p:nvPr/>
          </p:nvSpPr>
          <p:spPr bwMode="auto">
            <a:xfrm>
              <a:off x="4194" y="251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5</a:t>
              </a:r>
            </a:p>
          </p:txBody>
        </p:sp>
        <p:sp>
          <p:nvSpPr>
            <p:cNvPr id="185" name="Rectangle 40"/>
            <p:cNvSpPr>
              <a:spLocks noChangeArrowheads="1"/>
            </p:cNvSpPr>
            <p:nvPr/>
          </p:nvSpPr>
          <p:spPr bwMode="auto">
            <a:xfrm>
              <a:off x="3862" y="2950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Rectangle 41"/>
            <p:cNvSpPr>
              <a:spLocks noChangeArrowheads="1"/>
            </p:cNvSpPr>
            <p:nvPr/>
          </p:nvSpPr>
          <p:spPr bwMode="auto">
            <a:xfrm>
              <a:off x="3884" y="313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Rectangle 42"/>
            <p:cNvSpPr>
              <a:spLocks noChangeArrowheads="1"/>
            </p:cNvSpPr>
            <p:nvPr/>
          </p:nvSpPr>
          <p:spPr bwMode="auto">
            <a:xfrm>
              <a:off x="4084" y="313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43"/>
            <p:cNvSpPr txBox="1">
              <a:spLocks noChangeArrowheads="1"/>
            </p:cNvSpPr>
            <p:nvPr/>
          </p:nvSpPr>
          <p:spPr bwMode="auto">
            <a:xfrm>
              <a:off x="4060" y="3099"/>
              <a:ext cx="1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89" name="Text Box 44"/>
            <p:cNvSpPr txBox="1">
              <a:spLocks noChangeArrowheads="1"/>
            </p:cNvSpPr>
            <p:nvPr/>
          </p:nvSpPr>
          <p:spPr bwMode="auto">
            <a:xfrm>
              <a:off x="3868" y="31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90" name="Text Box 45"/>
            <p:cNvSpPr txBox="1">
              <a:spLocks noChangeArrowheads="1"/>
            </p:cNvSpPr>
            <p:nvPr/>
          </p:nvSpPr>
          <p:spPr bwMode="auto">
            <a:xfrm>
              <a:off x="3963" y="2916"/>
              <a:ext cx="2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3</a:t>
              </a:r>
            </a:p>
          </p:txBody>
        </p:sp>
        <p:sp>
          <p:nvSpPr>
            <p:cNvPr id="191" name="Line 46"/>
            <p:cNvSpPr>
              <a:spLocks noChangeShapeType="1"/>
            </p:cNvSpPr>
            <p:nvPr/>
          </p:nvSpPr>
          <p:spPr bwMode="auto">
            <a:xfrm flipH="1">
              <a:off x="4109" y="2772"/>
              <a:ext cx="75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Rectangle 47"/>
            <p:cNvSpPr>
              <a:spLocks noChangeArrowheads="1"/>
            </p:cNvSpPr>
            <p:nvPr/>
          </p:nvSpPr>
          <p:spPr bwMode="auto">
            <a:xfrm>
              <a:off x="4325" y="2950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Rectangle 48"/>
            <p:cNvSpPr>
              <a:spLocks noChangeArrowheads="1"/>
            </p:cNvSpPr>
            <p:nvPr/>
          </p:nvSpPr>
          <p:spPr bwMode="auto">
            <a:xfrm>
              <a:off x="4347" y="3133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Rectangle 49"/>
            <p:cNvSpPr>
              <a:spLocks noChangeArrowheads="1"/>
            </p:cNvSpPr>
            <p:nvPr/>
          </p:nvSpPr>
          <p:spPr bwMode="auto">
            <a:xfrm>
              <a:off x="4547" y="3133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Text Box 50"/>
            <p:cNvSpPr txBox="1">
              <a:spLocks noChangeArrowheads="1"/>
            </p:cNvSpPr>
            <p:nvPr/>
          </p:nvSpPr>
          <p:spPr bwMode="auto">
            <a:xfrm>
              <a:off x="4523" y="3101"/>
              <a:ext cx="1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96" name="Text Box 51"/>
            <p:cNvSpPr txBox="1">
              <a:spLocks noChangeArrowheads="1"/>
            </p:cNvSpPr>
            <p:nvPr/>
          </p:nvSpPr>
          <p:spPr bwMode="auto">
            <a:xfrm>
              <a:off x="4330" y="31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97" name="Text Box 52"/>
            <p:cNvSpPr txBox="1">
              <a:spLocks noChangeArrowheads="1"/>
            </p:cNvSpPr>
            <p:nvPr/>
          </p:nvSpPr>
          <p:spPr bwMode="auto">
            <a:xfrm>
              <a:off x="4424" y="2913"/>
              <a:ext cx="23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0</a:t>
              </a:r>
            </a:p>
          </p:txBody>
        </p:sp>
        <p:sp>
          <p:nvSpPr>
            <p:cNvPr id="198" name="Rectangle 53"/>
            <p:cNvSpPr>
              <a:spLocks noChangeArrowheads="1"/>
            </p:cNvSpPr>
            <p:nvPr/>
          </p:nvSpPr>
          <p:spPr bwMode="auto">
            <a:xfrm>
              <a:off x="4331" y="2741"/>
              <a:ext cx="150" cy="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54"/>
            <p:cNvSpPr>
              <a:spLocks noChangeShapeType="1"/>
            </p:cNvSpPr>
            <p:nvPr/>
          </p:nvSpPr>
          <p:spPr bwMode="auto">
            <a:xfrm>
              <a:off x="4395" y="2773"/>
              <a:ext cx="61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Rectangle 55"/>
            <p:cNvSpPr>
              <a:spLocks noChangeArrowheads="1"/>
            </p:cNvSpPr>
            <p:nvPr/>
          </p:nvSpPr>
          <p:spPr bwMode="auto">
            <a:xfrm>
              <a:off x="4860" y="2940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Rectangle 56"/>
            <p:cNvSpPr>
              <a:spLocks noChangeArrowheads="1"/>
            </p:cNvSpPr>
            <p:nvPr/>
          </p:nvSpPr>
          <p:spPr bwMode="auto">
            <a:xfrm>
              <a:off x="4882" y="3121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Rectangle 57"/>
            <p:cNvSpPr>
              <a:spLocks noChangeArrowheads="1"/>
            </p:cNvSpPr>
            <p:nvPr/>
          </p:nvSpPr>
          <p:spPr bwMode="auto">
            <a:xfrm>
              <a:off x="5081" y="3121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Text Box 58"/>
            <p:cNvSpPr txBox="1">
              <a:spLocks noChangeArrowheads="1"/>
            </p:cNvSpPr>
            <p:nvPr/>
          </p:nvSpPr>
          <p:spPr bwMode="auto">
            <a:xfrm>
              <a:off x="5056" y="309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04" name="Text Box 59"/>
            <p:cNvSpPr txBox="1">
              <a:spLocks noChangeArrowheads="1"/>
            </p:cNvSpPr>
            <p:nvPr/>
          </p:nvSpPr>
          <p:spPr bwMode="auto">
            <a:xfrm>
              <a:off x="4864" y="3091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05" name="Text Box 60"/>
            <p:cNvSpPr txBox="1">
              <a:spLocks noChangeArrowheads="1"/>
            </p:cNvSpPr>
            <p:nvPr/>
          </p:nvSpPr>
          <p:spPr bwMode="auto">
            <a:xfrm>
              <a:off x="4885" y="2893"/>
              <a:ext cx="2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4</a:t>
              </a:r>
            </a:p>
          </p:txBody>
        </p:sp>
        <p:sp>
          <p:nvSpPr>
            <p:cNvPr id="206" name="Line 61"/>
            <p:cNvSpPr>
              <a:spLocks noChangeShapeType="1"/>
            </p:cNvSpPr>
            <p:nvPr/>
          </p:nvSpPr>
          <p:spPr bwMode="auto">
            <a:xfrm flipH="1">
              <a:off x="5107" y="2763"/>
              <a:ext cx="75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Rectangle 62"/>
            <p:cNvSpPr>
              <a:spLocks noChangeArrowheads="1"/>
            </p:cNvSpPr>
            <p:nvPr/>
          </p:nvSpPr>
          <p:spPr bwMode="auto">
            <a:xfrm>
              <a:off x="5339" y="2941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Rectangle 63"/>
            <p:cNvSpPr>
              <a:spLocks noChangeArrowheads="1"/>
            </p:cNvSpPr>
            <p:nvPr/>
          </p:nvSpPr>
          <p:spPr bwMode="auto">
            <a:xfrm>
              <a:off x="5361" y="3124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Rectangle 64"/>
            <p:cNvSpPr>
              <a:spLocks noChangeArrowheads="1"/>
            </p:cNvSpPr>
            <p:nvPr/>
          </p:nvSpPr>
          <p:spPr bwMode="auto">
            <a:xfrm>
              <a:off x="5561" y="3124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Text Box 65"/>
            <p:cNvSpPr txBox="1">
              <a:spLocks noChangeArrowheads="1"/>
            </p:cNvSpPr>
            <p:nvPr/>
          </p:nvSpPr>
          <p:spPr bwMode="auto">
            <a:xfrm>
              <a:off x="5537" y="3092"/>
              <a:ext cx="11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11" name="Text Box 66"/>
            <p:cNvSpPr txBox="1">
              <a:spLocks noChangeArrowheads="1"/>
            </p:cNvSpPr>
            <p:nvPr/>
          </p:nvSpPr>
          <p:spPr bwMode="auto">
            <a:xfrm>
              <a:off x="5344" y="309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12" name="Text Box 67"/>
            <p:cNvSpPr txBox="1">
              <a:spLocks noChangeArrowheads="1"/>
            </p:cNvSpPr>
            <p:nvPr/>
          </p:nvSpPr>
          <p:spPr bwMode="auto">
            <a:xfrm>
              <a:off x="5438" y="2905"/>
              <a:ext cx="2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9</a:t>
              </a:r>
            </a:p>
          </p:txBody>
        </p:sp>
        <p:sp>
          <p:nvSpPr>
            <p:cNvPr id="213" name="Line 68"/>
            <p:cNvSpPr>
              <a:spLocks noChangeShapeType="1"/>
            </p:cNvSpPr>
            <p:nvPr/>
          </p:nvSpPr>
          <p:spPr bwMode="auto">
            <a:xfrm>
              <a:off x="5409" y="2764"/>
              <a:ext cx="61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Rectangle 69"/>
            <p:cNvSpPr>
              <a:spLocks noChangeArrowheads="1"/>
            </p:cNvSpPr>
            <p:nvPr/>
          </p:nvSpPr>
          <p:spPr bwMode="auto">
            <a:xfrm>
              <a:off x="3696" y="3305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Rectangle 70"/>
            <p:cNvSpPr>
              <a:spLocks noChangeArrowheads="1"/>
            </p:cNvSpPr>
            <p:nvPr/>
          </p:nvSpPr>
          <p:spPr bwMode="auto">
            <a:xfrm>
              <a:off x="3718" y="348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Rectangle 71"/>
            <p:cNvSpPr>
              <a:spLocks noChangeArrowheads="1"/>
            </p:cNvSpPr>
            <p:nvPr/>
          </p:nvSpPr>
          <p:spPr bwMode="auto">
            <a:xfrm>
              <a:off x="3917" y="348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Text Box 72"/>
            <p:cNvSpPr txBox="1">
              <a:spLocks noChangeArrowheads="1"/>
            </p:cNvSpPr>
            <p:nvPr/>
          </p:nvSpPr>
          <p:spPr bwMode="auto">
            <a:xfrm>
              <a:off x="3893" y="345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18" name="Text Box 73"/>
            <p:cNvSpPr txBox="1">
              <a:spLocks noChangeArrowheads="1"/>
            </p:cNvSpPr>
            <p:nvPr/>
          </p:nvSpPr>
          <p:spPr bwMode="auto">
            <a:xfrm>
              <a:off x="3701" y="34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19" name="Text Box 74"/>
            <p:cNvSpPr txBox="1">
              <a:spLocks noChangeArrowheads="1"/>
            </p:cNvSpPr>
            <p:nvPr/>
          </p:nvSpPr>
          <p:spPr bwMode="auto">
            <a:xfrm>
              <a:off x="3829" y="3252"/>
              <a:ext cx="2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1</a:t>
              </a:r>
            </a:p>
          </p:txBody>
        </p:sp>
        <p:sp>
          <p:nvSpPr>
            <p:cNvPr id="220" name="Line 75"/>
            <p:cNvSpPr>
              <a:spLocks noChangeShapeType="1"/>
            </p:cNvSpPr>
            <p:nvPr/>
          </p:nvSpPr>
          <p:spPr bwMode="auto">
            <a:xfrm flipH="1">
              <a:off x="3906" y="3143"/>
              <a:ext cx="76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172612" y="6107891"/>
            <a:ext cx="896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learn the algorithm to perform this shuffling.</a:t>
            </a:r>
          </a:p>
        </p:txBody>
      </p:sp>
      <p:grpSp>
        <p:nvGrpSpPr>
          <p:cNvPr id="221" name="Group 220"/>
          <p:cNvGrpSpPr/>
          <p:nvPr/>
        </p:nvGrpSpPr>
        <p:grpSpPr>
          <a:xfrm>
            <a:off x="172612" y="2929669"/>
            <a:ext cx="3067881" cy="1526650"/>
            <a:chOff x="615005" y="2790136"/>
            <a:chExt cx="2842974" cy="1526650"/>
          </a:xfrm>
        </p:grpSpPr>
        <p:sp>
          <p:nvSpPr>
            <p:cNvPr id="224" name="Oval Callout 223"/>
            <p:cNvSpPr/>
            <p:nvPr/>
          </p:nvSpPr>
          <p:spPr bwMode="auto">
            <a:xfrm>
              <a:off x="626685" y="2851608"/>
              <a:ext cx="2831294" cy="1403706"/>
            </a:xfrm>
            <a:prstGeom prst="wedgeEllipseCallout">
              <a:avLst>
                <a:gd name="adj1" fmla="val 92143"/>
                <a:gd name="adj2" fmla="val 5674"/>
              </a:avLst>
            </a:prstGeom>
            <a:solidFill>
              <a:srgbClr val="FFE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25" name="Oval Callout 224"/>
            <p:cNvSpPr/>
            <p:nvPr/>
          </p:nvSpPr>
          <p:spPr bwMode="auto">
            <a:xfrm>
              <a:off x="615005" y="2790136"/>
              <a:ext cx="2842974" cy="1526650"/>
            </a:xfrm>
            <a:prstGeom prst="wedgeEllipseCallout">
              <a:avLst>
                <a:gd name="adj1" fmla="val 42933"/>
                <a:gd name="adj2" fmla="val -72012"/>
              </a:avLst>
            </a:prstGeom>
            <a:solidFill>
              <a:srgbClr val="FFE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I’m a randomly-ordered input array.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5216" y="2764237"/>
            <a:ext cx="2185915" cy="1530909"/>
            <a:chOff x="800832" y="2790136"/>
            <a:chExt cx="2025665" cy="1530909"/>
          </a:xfrm>
        </p:grpSpPr>
        <p:sp>
          <p:nvSpPr>
            <p:cNvPr id="7" name="Oval Callout 6"/>
            <p:cNvSpPr/>
            <p:nvPr/>
          </p:nvSpPr>
          <p:spPr bwMode="auto">
            <a:xfrm>
              <a:off x="800832" y="2794395"/>
              <a:ext cx="2025664" cy="1526650"/>
            </a:xfrm>
            <a:prstGeom prst="wedgeEllipseCallout">
              <a:avLst>
                <a:gd name="adj1" fmla="val 147659"/>
                <a:gd name="adj2" fmla="val 15988"/>
              </a:avLst>
            </a:prstGeom>
            <a:solidFill>
              <a:srgbClr val="FFE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I’m a </a:t>
              </a:r>
              <a:r>
                <a:rPr kumimoji="0" lang="en-US" sz="2400" b="0" i="0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maxheap</a:t>
              </a:r>
              <a:r>
                <a:rPr kumimoji="0" lang="en-US" sz="24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now!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23" name="Oval Callout 222"/>
            <p:cNvSpPr/>
            <p:nvPr/>
          </p:nvSpPr>
          <p:spPr bwMode="auto">
            <a:xfrm>
              <a:off x="800833" y="2790136"/>
              <a:ext cx="2025664" cy="1526650"/>
            </a:xfrm>
            <a:prstGeom prst="wedgeEllipseCallout">
              <a:avLst>
                <a:gd name="adj1" fmla="val 77968"/>
                <a:gd name="adj2" fmla="val -58615"/>
              </a:avLst>
            </a:prstGeom>
            <a:solidFill>
              <a:srgbClr val="FFE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I’m a </a:t>
              </a:r>
              <a:r>
                <a:rPr kumimoji="0" lang="en-US" sz="2400" b="0" i="0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maxheap</a:t>
              </a:r>
              <a:r>
                <a:rPr kumimoji="0" lang="en-US" sz="24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!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068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240130" y="3077149"/>
            <a:ext cx="60246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200" dirty="0"/>
              <a:t>for (</a:t>
            </a:r>
            <a:r>
              <a:rPr lang="en-US" sz="2200" dirty="0" err="1"/>
              <a:t>curNode</a:t>
            </a:r>
            <a:r>
              <a:rPr lang="en-US" sz="2200" dirty="0"/>
              <a:t> = </a:t>
            </a:r>
            <a:r>
              <a:rPr lang="en-US" sz="2200" dirty="0" err="1">
                <a:solidFill>
                  <a:srgbClr val="7030A0"/>
                </a:solidFill>
              </a:rPr>
              <a:t>lastNode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thru </a:t>
            </a:r>
            <a:r>
              <a:rPr lang="en-US" sz="2200" dirty="0" err="1">
                <a:solidFill>
                  <a:srgbClr val="7030A0"/>
                </a:solidFill>
              </a:rPr>
              <a:t>rootNode</a:t>
            </a:r>
            <a:r>
              <a:rPr lang="en-US" sz="2200" dirty="0"/>
              <a:t>):</a:t>
            </a:r>
          </a:p>
          <a:p>
            <a:pPr algn="l"/>
            <a:endParaRPr lang="en-US" sz="2200" dirty="0"/>
          </a:p>
        </p:txBody>
      </p:sp>
      <p:grpSp>
        <p:nvGrpSpPr>
          <p:cNvPr id="345" name="Group 344"/>
          <p:cNvGrpSpPr/>
          <p:nvPr/>
        </p:nvGrpSpPr>
        <p:grpSpPr>
          <a:xfrm>
            <a:off x="5126149" y="2100992"/>
            <a:ext cx="3657600" cy="609600"/>
            <a:chOff x="381000" y="2997200"/>
            <a:chExt cx="3657600" cy="609600"/>
          </a:xfrm>
        </p:grpSpPr>
        <p:sp>
          <p:nvSpPr>
            <p:cNvPr id="346" name="Rectangle 4"/>
            <p:cNvSpPr>
              <a:spLocks noChangeArrowheads="1"/>
            </p:cNvSpPr>
            <p:nvPr/>
          </p:nvSpPr>
          <p:spPr bwMode="auto">
            <a:xfrm>
              <a:off x="3810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0</a:t>
              </a:r>
            </a:p>
          </p:txBody>
        </p:sp>
        <p:sp>
          <p:nvSpPr>
            <p:cNvPr id="347" name="Rectangle 5"/>
            <p:cNvSpPr>
              <a:spLocks noChangeArrowheads="1"/>
            </p:cNvSpPr>
            <p:nvPr/>
          </p:nvSpPr>
          <p:spPr bwMode="auto">
            <a:xfrm>
              <a:off x="8382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348" name="Rectangle 6"/>
            <p:cNvSpPr>
              <a:spLocks noChangeArrowheads="1"/>
            </p:cNvSpPr>
            <p:nvPr/>
          </p:nvSpPr>
          <p:spPr bwMode="auto">
            <a:xfrm>
              <a:off x="12954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9</a:t>
              </a:r>
            </a:p>
          </p:txBody>
        </p:sp>
        <p:sp>
          <p:nvSpPr>
            <p:cNvPr id="349" name="Rectangle 7"/>
            <p:cNvSpPr>
              <a:spLocks noChangeArrowheads="1"/>
            </p:cNvSpPr>
            <p:nvPr/>
          </p:nvSpPr>
          <p:spPr bwMode="auto">
            <a:xfrm>
              <a:off x="17526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350" name="Rectangle 8"/>
            <p:cNvSpPr>
              <a:spLocks noChangeArrowheads="1"/>
            </p:cNvSpPr>
            <p:nvPr/>
          </p:nvSpPr>
          <p:spPr bwMode="auto">
            <a:xfrm>
              <a:off x="22098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5</a:t>
              </a:r>
            </a:p>
          </p:txBody>
        </p:sp>
        <p:sp>
          <p:nvSpPr>
            <p:cNvPr id="351" name="Rectangle 9"/>
            <p:cNvSpPr>
              <a:spLocks noChangeArrowheads="1"/>
            </p:cNvSpPr>
            <p:nvPr/>
          </p:nvSpPr>
          <p:spPr bwMode="auto">
            <a:xfrm>
              <a:off x="26670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52" name="Rectangle 10"/>
            <p:cNvSpPr>
              <a:spLocks noChangeArrowheads="1"/>
            </p:cNvSpPr>
            <p:nvPr/>
          </p:nvSpPr>
          <p:spPr bwMode="auto">
            <a:xfrm>
              <a:off x="31242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353" name="Rectangle 11"/>
            <p:cNvSpPr>
              <a:spLocks noChangeArrowheads="1"/>
            </p:cNvSpPr>
            <p:nvPr/>
          </p:nvSpPr>
          <p:spPr bwMode="auto">
            <a:xfrm>
              <a:off x="35814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21</a:t>
              </a:r>
            </a:p>
          </p:txBody>
        </p:sp>
        <p:grpSp>
          <p:nvGrpSpPr>
            <p:cNvPr id="354" name="Group 168"/>
            <p:cNvGrpSpPr>
              <a:grpSpLocks/>
            </p:cNvGrpSpPr>
            <p:nvPr/>
          </p:nvGrpSpPr>
          <p:grpSpPr bwMode="auto">
            <a:xfrm>
              <a:off x="1295400" y="3022600"/>
              <a:ext cx="457200" cy="533400"/>
              <a:chOff x="2167" y="960"/>
              <a:chExt cx="288" cy="336"/>
            </a:xfrm>
          </p:grpSpPr>
          <p:sp>
            <p:nvSpPr>
              <p:cNvPr id="355" name="Line 169"/>
              <p:cNvSpPr>
                <a:spLocks noChangeShapeType="1"/>
              </p:cNvSpPr>
              <p:nvPr/>
            </p:nvSpPr>
            <p:spPr bwMode="auto">
              <a:xfrm>
                <a:off x="2167" y="960"/>
                <a:ext cx="0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6" name="Line 170"/>
              <p:cNvSpPr>
                <a:spLocks noChangeShapeType="1"/>
              </p:cNvSpPr>
              <p:nvPr/>
            </p:nvSpPr>
            <p:spPr bwMode="auto">
              <a:xfrm>
                <a:off x="2455" y="960"/>
                <a:ext cx="0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1" name="Rectangle 90"/>
          <p:cNvSpPr/>
          <p:nvPr/>
        </p:nvSpPr>
        <p:spPr>
          <a:xfrm>
            <a:off x="5168927" y="2172765"/>
            <a:ext cx="372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629936" y="2176075"/>
            <a:ext cx="372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078686" y="2176075"/>
            <a:ext cx="372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568189" y="2176075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993585" y="21765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7458736" y="21765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847687" y="2176075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18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8310917" y="2176535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2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60CC-385F-4603-9275-90F44FE65E72}" type="slidenum">
              <a:rPr lang="en-US"/>
              <a:pPr/>
              <a:t>44</a:t>
            </a:fld>
            <a:endParaRPr lang="en-US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179" y="-224484"/>
            <a:ext cx="8831110" cy="1143000"/>
          </a:xfrm>
        </p:spPr>
        <p:txBody>
          <a:bodyPr/>
          <a:lstStyle/>
          <a:p>
            <a:r>
              <a:rPr lang="en-US" sz="2800" dirty="0"/>
              <a:t>Step #1: Convert Your Input Array into a </a:t>
            </a:r>
            <a:r>
              <a:rPr lang="en-US" sz="2800" dirty="0" err="1"/>
              <a:t>MaxHeap</a:t>
            </a:r>
            <a:endParaRPr lang="en-US" sz="2800" dirty="0"/>
          </a:p>
        </p:txBody>
      </p:sp>
      <p:sp>
        <p:nvSpPr>
          <p:cNvPr id="793603" name="Text Box 3"/>
          <p:cNvSpPr txBox="1">
            <a:spLocks noChangeArrowheads="1"/>
          </p:cNvSpPr>
          <p:nvPr/>
        </p:nvSpPr>
        <p:spPr bwMode="auto">
          <a:xfrm>
            <a:off x="302233" y="912320"/>
            <a:ext cx="85913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Let’s start by visualizing our array as a tree.</a:t>
            </a:r>
          </a:p>
        </p:txBody>
      </p:sp>
      <p:grpSp>
        <p:nvGrpSpPr>
          <p:cNvPr id="271" name="Group 12"/>
          <p:cNvGrpSpPr>
            <a:grpSpLocks/>
          </p:cNvGrpSpPr>
          <p:nvPr/>
        </p:nvGrpSpPr>
        <p:grpSpPr bwMode="auto">
          <a:xfrm>
            <a:off x="5695121" y="4023341"/>
            <a:ext cx="3276600" cy="2508250"/>
            <a:chOff x="3696" y="2126"/>
            <a:chExt cx="2064" cy="1580"/>
          </a:xfrm>
        </p:grpSpPr>
        <p:sp>
          <p:nvSpPr>
            <p:cNvPr id="272" name="Rectangle 13"/>
            <p:cNvSpPr>
              <a:spLocks noChangeArrowheads="1"/>
            </p:cNvSpPr>
            <p:nvPr/>
          </p:nvSpPr>
          <p:spPr bwMode="auto">
            <a:xfrm>
              <a:off x="4586" y="2160"/>
              <a:ext cx="421" cy="30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Rectangle 14"/>
            <p:cNvSpPr>
              <a:spLocks noChangeArrowheads="1"/>
            </p:cNvSpPr>
            <p:nvPr/>
          </p:nvSpPr>
          <p:spPr bwMode="auto">
            <a:xfrm>
              <a:off x="4608" y="234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Rectangle 15"/>
            <p:cNvSpPr>
              <a:spLocks noChangeArrowheads="1"/>
            </p:cNvSpPr>
            <p:nvPr/>
          </p:nvSpPr>
          <p:spPr bwMode="auto">
            <a:xfrm>
              <a:off x="4807" y="2341"/>
              <a:ext cx="178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Text Box 16"/>
            <p:cNvSpPr txBox="1">
              <a:spLocks noChangeArrowheads="1"/>
            </p:cNvSpPr>
            <p:nvPr/>
          </p:nvSpPr>
          <p:spPr bwMode="auto">
            <a:xfrm>
              <a:off x="4769" y="2309"/>
              <a:ext cx="1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76" name="Text Box 17"/>
            <p:cNvSpPr txBox="1">
              <a:spLocks noChangeArrowheads="1"/>
            </p:cNvSpPr>
            <p:nvPr/>
          </p:nvSpPr>
          <p:spPr bwMode="auto">
            <a:xfrm>
              <a:off x="4580" y="231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77" name="Text Box 18"/>
            <p:cNvSpPr txBox="1">
              <a:spLocks noChangeArrowheads="1"/>
            </p:cNvSpPr>
            <p:nvPr/>
          </p:nvSpPr>
          <p:spPr bwMode="auto">
            <a:xfrm>
              <a:off x="4686" y="212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0</a:t>
              </a:r>
            </a:p>
          </p:txBody>
        </p:sp>
        <p:sp>
          <p:nvSpPr>
            <p:cNvPr id="278" name="Rectangle 19"/>
            <p:cNvSpPr>
              <a:spLocks noChangeArrowheads="1"/>
            </p:cNvSpPr>
            <p:nvPr/>
          </p:nvSpPr>
          <p:spPr bwMode="auto">
            <a:xfrm>
              <a:off x="4096" y="2556"/>
              <a:ext cx="421" cy="30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Rectangle 20"/>
            <p:cNvSpPr>
              <a:spLocks noChangeArrowheads="1"/>
            </p:cNvSpPr>
            <p:nvPr/>
          </p:nvSpPr>
          <p:spPr bwMode="auto">
            <a:xfrm>
              <a:off x="4118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Rectangle 21"/>
            <p:cNvSpPr>
              <a:spLocks noChangeArrowheads="1"/>
            </p:cNvSpPr>
            <p:nvPr/>
          </p:nvSpPr>
          <p:spPr bwMode="auto">
            <a:xfrm>
              <a:off x="4318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Text Box 22"/>
            <p:cNvSpPr txBox="1">
              <a:spLocks noChangeArrowheads="1"/>
            </p:cNvSpPr>
            <p:nvPr/>
          </p:nvSpPr>
          <p:spPr bwMode="auto">
            <a:xfrm>
              <a:off x="4293" y="270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82" name="Text Box 23"/>
            <p:cNvSpPr txBox="1">
              <a:spLocks noChangeArrowheads="1"/>
            </p:cNvSpPr>
            <p:nvPr/>
          </p:nvSpPr>
          <p:spPr bwMode="auto">
            <a:xfrm>
              <a:off x="4101" y="2708"/>
              <a:ext cx="11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83" name="Text Box 24"/>
            <p:cNvSpPr txBox="1">
              <a:spLocks noChangeArrowheads="1"/>
            </p:cNvSpPr>
            <p:nvPr/>
          </p:nvSpPr>
          <p:spPr bwMode="auto">
            <a:xfrm>
              <a:off x="4252" y="2564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3</a:t>
              </a:r>
            </a:p>
          </p:txBody>
        </p:sp>
        <p:sp>
          <p:nvSpPr>
            <p:cNvPr id="284" name="Line 25"/>
            <p:cNvSpPr>
              <a:spLocks noChangeShapeType="1"/>
            </p:cNvSpPr>
            <p:nvPr/>
          </p:nvSpPr>
          <p:spPr bwMode="auto">
            <a:xfrm flipH="1">
              <a:off x="4382" y="2378"/>
              <a:ext cx="248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Rectangle 26"/>
            <p:cNvSpPr>
              <a:spLocks noChangeArrowheads="1"/>
            </p:cNvSpPr>
            <p:nvPr/>
          </p:nvSpPr>
          <p:spPr bwMode="auto">
            <a:xfrm>
              <a:off x="5069" y="2556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Rectangle 27"/>
            <p:cNvSpPr>
              <a:spLocks noChangeArrowheads="1"/>
            </p:cNvSpPr>
            <p:nvPr/>
          </p:nvSpPr>
          <p:spPr bwMode="auto">
            <a:xfrm>
              <a:off x="5091" y="2739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Rectangle 28"/>
            <p:cNvSpPr>
              <a:spLocks noChangeArrowheads="1"/>
            </p:cNvSpPr>
            <p:nvPr/>
          </p:nvSpPr>
          <p:spPr bwMode="auto">
            <a:xfrm>
              <a:off x="5291" y="2739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Text Box 29"/>
            <p:cNvSpPr txBox="1">
              <a:spLocks noChangeArrowheads="1"/>
            </p:cNvSpPr>
            <p:nvPr/>
          </p:nvSpPr>
          <p:spPr bwMode="auto">
            <a:xfrm>
              <a:off x="5266" y="2708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89" name="Text Box 30"/>
            <p:cNvSpPr txBox="1">
              <a:spLocks noChangeArrowheads="1"/>
            </p:cNvSpPr>
            <p:nvPr/>
          </p:nvSpPr>
          <p:spPr bwMode="auto">
            <a:xfrm>
              <a:off x="5074" y="2708"/>
              <a:ext cx="11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90" name="Text Box 31"/>
            <p:cNvSpPr txBox="1">
              <a:spLocks noChangeArrowheads="1"/>
            </p:cNvSpPr>
            <p:nvPr/>
          </p:nvSpPr>
          <p:spPr bwMode="auto">
            <a:xfrm>
              <a:off x="5168" y="250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9</a:t>
              </a:r>
            </a:p>
          </p:txBody>
        </p:sp>
        <p:sp>
          <p:nvSpPr>
            <p:cNvPr id="291" name="Rectangle 32"/>
            <p:cNvSpPr>
              <a:spLocks noChangeArrowheads="1"/>
            </p:cNvSpPr>
            <p:nvPr/>
          </p:nvSpPr>
          <p:spPr bwMode="auto">
            <a:xfrm>
              <a:off x="4822" y="2346"/>
              <a:ext cx="149" cy="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Line 33"/>
            <p:cNvSpPr>
              <a:spLocks noChangeShapeType="1"/>
            </p:cNvSpPr>
            <p:nvPr/>
          </p:nvSpPr>
          <p:spPr bwMode="auto">
            <a:xfrm>
              <a:off x="4957" y="2379"/>
              <a:ext cx="232" cy="1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Rectangle 34"/>
            <p:cNvSpPr>
              <a:spLocks noChangeArrowheads="1"/>
            </p:cNvSpPr>
            <p:nvPr/>
          </p:nvSpPr>
          <p:spPr bwMode="auto">
            <a:xfrm>
              <a:off x="4095" y="2555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Rectangle 35"/>
            <p:cNvSpPr>
              <a:spLocks noChangeArrowheads="1"/>
            </p:cNvSpPr>
            <p:nvPr/>
          </p:nvSpPr>
          <p:spPr bwMode="auto">
            <a:xfrm>
              <a:off x="4117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Rectangle 36"/>
            <p:cNvSpPr>
              <a:spLocks noChangeArrowheads="1"/>
            </p:cNvSpPr>
            <p:nvPr/>
          </p:nvSpPr>
          <p:spPr bwMode="auto">
            <a:xfrm>
              <a:off x="4316" y="273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Text Box 37"/>
            <p:cNvSpPr txBox="1">
              <a:spLocks noChangeArrowheads="1"/>
            </p:cNvSpPr>
            <p:nvPr/>
          </p:nvSpPr>
          <p:spPr bwMode="auto">
            <a:xfrm>
              <a:off x="4278" y="2705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97" name="Text Box 38"/>
            <p:cNvSpPr txBox="1">
              <a:spLocks noChangeArrowheads="1"/>
            </p:cNvSpPr>
            <p:nvPr/>
          </p:nvSpPr>
          <p:spPr bwMode="auto">
            <a:xfrm>
              <a:off x="4089" y="270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98" name="Text Box 39"/>
            <p:cNvSpPr txBox="1">
              <a:spLocks noChangeArrowheads="1"/>
            </p:cNvSpPr>
            <p:nvPr/>
          </p:nvSpPr>
          <p:spPr bwMode="auto">
            <a:xfrm>
              <a:off x="4194" y="251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3</a:t>
              </a:r>
            </a:p>
          </p:txBody>
        </p:sp>
        <p:sp>
          <p:nvSpPr>
            <p:cNvPr id="299" name="Rectangle 40"/>
            <p:cNvSpPr>
              <a:spLocks noChangeArrowheads="1"/>
            </p:cNvSpPr>
            <p:nvPr/>
          </p:nvSpPr>
          <p:spPr bwMode="auto">
            <a:xfrm>
              <a:off x="3862" y="2950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Rectangle 41"/>
            <p:cNvSpPr>
              <a:spLocks noChangeArrowheads="1"/>
            </p:cNvSpPr>
            <p:nvPr/>
          </p:nvSpPr>
          <p:spPr bwMode="auto">
            <a:xfrm>
              <a:off x="3884" y="313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Rectangle 42"/>
            <p:cNvSpPr>
              <a:spLocks noChangeArrowheads="1"/>
            </p:cNvSpPr>
            <p:nvPr/>
          </p:nvSpPr>
          <p:spPr bwMode="auto">
            <a:xfrm>
              <a:off x="4084" y="313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" name="Text Box 43"/>
            <p:cNvSpPr txBox="1">
              <a:spLocks noChangeArrowheads="1"/>
            </p:cNvSpPr>
            <p:nvPr/>
          </p:nvSpPr>
          <p:spPr bwMode="auto">
            <a:xfrm>
              <a:off x="4060" y="3099"/>
              <a:ext cx="1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03" name="Text Box 44"/>
            <p:cNvSpPr txBox="1">
              <a:spLocks noChangeArrowheads="1"/>
            </p:cNvSpPr>
            <p:nvPr/>
          </p:nvSpPr>
          <p:spPr bwMode="auto">
            <a:xfrm>
              <a:off x="3868" y="31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04" name="Text Box 45"/>
            <p:cNvSpPr txBox="1">
              <a:spLocks noChangeArrowheads="1"/>
            </p:cNvSpPr>
            <p:nvPr/>
          </p:nvSpPr>
          <p:spPr bwMode="auto">
            <a:xfrm>
              <a:off x="3963" y="2916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1</a:t>
              </a:r>
            </a:p>
          </p:txBody>
        </p:sp>
        <p:sp>
          <p:nvSpPr>
            <p:cNvPr id="305" name="Line 46"/>
            <p:cNvSpPr>
              <a:spLocks noChangeShapeType="1"/>
            </p:cNvSpPr>
            <p:nvPr/>
          </p:nvSpPr>
          <p:spPr bwMode="auto">
            <a:xfrm flipH="1">
              <a:off x="4109" y="2772"/>
              <a:ext cx="75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Rectangle 47"/>
            <p:cNvSpPr>
              <a:spLocks noChangeArrowheads="1"/>
            </p:cNvSpPr>
            <p:nvPr/>
          </p:nvSpPr>
          <p:spPr bwMode="auto">
            <a:xfrm>
              <a:off x="4325" y="2950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Rectangle 48"/>
            <p:cNvSpPr>
              <a:spLocks noChangeArrowheads="1"/>
            </p:cNvSpPr>
            <p:nvPr/>
          </p:nvSpPr>
          <p:spPr bwMode="auto">
            <a:xfrm>
              <a:off x="4347" y="3133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Rectangle 49"/>
            <p:cNvSpPr>
              <a:spLocks noChangeArrowheads="1"/>
            </p:cNvSpPr>
            <p:nvPr/>
          </p:nvSpPr>
          <p:spPr bwMode="auto">
            <a:xfrm>
              <a:off x="4547" y="3133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Text Box 50"/>
            <p:cNvSpPr txBox="1">
              <a:spLocks noChangeArrowheads="1"/>
            </p:cNvSpPr>
            <p:nvPr/>
          </p:nvSpPr>
          <p:spPr bwMode="auto">
            <a:xfrm>
              <a:off x="4523" y="3101"/>
              <a:ext cx="1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0" name="Text Box 51"/>
            <p:cNvSpPr txBox="1">
              <a:spLocks noChangeArrowheads="1"/>
            </p:cNvSpPr>
            <p:nvPr/>
          </p:nvSpPr>
          <p:spPr bwMode="auto">
            <a:xfrm>
              <a:off x="4330" y="31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1" name="Text Box 52"/>
            <p:cNvSpPr txBox="1">
              <a:spLocks noChangeArrowheads="1"/>
            </p:cNvSpPr>
            <p:nvPr/>
          </p:nvSpPr>
          <p:spPr bwMode="auto">
            <a:xfrm>
              <a:off x="4424" y="2913"/>
              <a:ext cx="23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5</a:t>
              </a:r>
            </a:p>
          </p:txBody>
        </p:sp>
        <p:sp>
          <p:nvSpPr>
            <p:cNvPr id="312" name="Rectangle 53"/>
            <p:cNvSpPr>
              <a:spLocks noChangeArrowheads="1"/>
            </p:cNvSpPr>
            <p:nvPr/>
          </p:nvSpPr>
          <p:spPr bwMode="auto">
            <a:xfrm>
              <a:off x="4331" y="2741"/>
              <a:ext cx="150" cy="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" name="Line 54"/>
            <p:cNvSpPr>
              <a:spLocks noChangeShapeType="1"/>
            </p:cNvSpPr>
            <p:nvPr/>
          </p:nvSpPr>
          <p:spPr bwMode="auto">
            <a:xfrm>
              <a:off x="4395" y="2773"/>
              <a:ext cx="61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Rectangle 55"/>
            <p:cNvSpPr>
              <a:spLocks noChangeArrowheads="1"/>
            </p:cNvSpPr>
            <p:nvPr/>
          </p:nvSpPr>
          <p:spPr bwMode="auto">
            <a:xfrm>
              <a:off x="4860" y="2940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Rectangle 56"/>
            <p:cNvSpPr>
              <a:spLocks noChangeArrowheads="1"/>
            </p:cNvSpPr>
            <p:nvPr/>
          </p:nvSpPr>
          <p:spPr bwMode="auto">
            <a:xfrm>
              <a:off x="4882" y="3121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" name="Rectangle 57"/>
            <p:cNvSpPr>
              <a:spLocks noChangeArrowheads="1"/>
            </p:cNvSpPr>
            <p:nvPr/>
          </p:nvSpPr>
          <p:spPr bwMode="auto">
            <a:xfrm>
              <a:off x="5081" y="3121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" name="Text Box 58"/>
            <p:cNvSpPr txBox="1">
              <a:spLocks noChangeArrowheads="1"/>
            </p:cNvSpPr>
            <p:nvPr/>
          </p:nvSpPr>
          <p:spPr bwMode="auto">
            <a:xfrm>
              <a:off x="5056" y="309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8" name="Text Box 59"/>
            <p:cNvSpPr txBox="1">
              <a:spLocks noChangeArrowheads="1"/>
            </p:cNvSpPr>
            <p:nvPr/>
          </p:nvSpPr>
          <p:spPr bwMode="auto">
            <a:xfrm>
              <a:off x="4864" y="3091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9" name="Text Box 60"/>
            <p:cNvSpPr txBox="1">
              <a:spLocks noChangeArrowheads="1"/>
            </p:cNvSpPr>
            <p:nvPr/>
          </p:nvSpPr>
          <p:spPr bwMode="auto">
            <a:xfrm>
              <a:off x="4920" y="2893"/>
              <a:ext cx="2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4</a:t>
              </a:r>
            </a:p>
          </p:txBody>
        </p:sp>
        <p:sp>
          <p:nvSpPr>
            <p:cNvPr id="320" name="Line 61"/>
            <p:cNvSpPr>
              <a:spLocks noChangeShapeType="1"/>
            </p:cNvSpPr>
            <p:nvPr/>
          </p:nvSpPr>
          <p:spPr bwMode="auto">
            <a:xfrm flipH="1">
              <a:off x="5107" y="2763"/>
              <a:ext cx="75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5339" y="2941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5361" y="3124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5561" y="3124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" name="Text Box 65"/>
            <p:cNvSpPr txBox="1">
              <a:spLocks noChangeArrowheads="1"/>
            </p:cNvSpPr>
            <p:nvPr/>
          </p:nvSpPr>
          <p:spPr bwMode="auto">
            <a:xfrm>
              <a:off x="5537" y="3092"/>
              <a:ext cx="11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25" name="Text Box 66"/>
            <p:cNvSpPr txBox="1">
              <a:spLocks noChangeArrowheads="1"/>
            </p:cNvSpPr>
            <p:nvPr/>
          </p:nvSpPr>
          <p:spPr bwMode="auto">
            <a:xfrm>
              <a:off x="5344" y="309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26" name="Text Box 67"/>
            <p:cNvSpPr txBox="1">
              <a:spLocks noChangeArrowheads="1"/>
            </p:cNvSpPr>
            <p:nvPr/>
          </p:nvSpPr>
          <p:spPr bwMode="auto">
            <a:xfrm>
              <a:off x="5393" y="2905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18</a:t>
              </a:r>
            </a:p>
          </p:txBody>
        </p:sp>
        <p:sp>
          <p:nvSpPr>
            <p:cNvPr id="327" name="Line 68"/>
            <p:cNvSpPr>
              <a:spLocks noChangeShapeType="1"/>
            </p:cNvSpPr>
            <p:nvPr/>
          </p:nvSpPr>
          <p:spPr bwMode="auto">
            <a:xfrm>
              <a:off x="5409" y="2764"/>
              <a:ext cx="61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3696" y="3305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3718" y="348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Rectangle 71"/>
            <p:cNvSpPr>
              <a:spLocks noChangeArrowheads="1"/>
            </p:cNvSpPr>
            <p:nvPr/>
          </p:nvSpPr>
          <p:spPr bwMode="auto">
            <a:xfrm>
              <a:off x="3917" y="348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Text Box 72"/>
            <p:cNvSpPr txBox="1">
              <a:spLocks noChangeArrowheads="1"/>
            </p:cNvSpPr>
            <p:nvPr/>
          </p:nvSpPr>
          <p:spPr bwMode="auto">
            <a:xfrm>
              <a:off x="3893" y="345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32" name="Text Box 73"/>
            <p:cNvSpPr txBox="1">
              <a:spLocks noChangeArrowheads="1"/>
            </p:cNvSpPr>
            <p:nvPr/>
          </p:nvSpPr>
          <p:spPr bwMode="auto">
            <a:xfrm>
              <a:off x="3701" y="34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33" name="Text Box 74"/>
            <p:cNvSpPr txBox="1">
              <a:spLocks noChangeArrowheads="1"/>
            </p:cNvSpPr>
            <p:nvPr/>
          </p:nvSpPr>
          <p:spPr bwMode="auto">
            <a:xfrm>
              <a:off x="3725" y="325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21</a:t>
              </a:r>
            </a:p>
          </p:txBody>
        </p:sp>
        <p:sp>
          <p:nvSpPr>
            <p:cNvPr id="334" name="Line 75"/>
            <p:cNvSpPr>
              <a:spLocks noChangeShapeType="1"/>
            </p:cNvSpPr>
            <p:nvPr/>
          </p:nvSpPr>
          <p:spPr bwMode="auto">
            <a:xfrm flipH="1">
              <a:off x="3917" y="3176"/>
              <a:ext cx="67" cy="1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180892" y="218668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Ok, now here’s the algorithm:</a:t>
            </a:r>
          </a:p>
        </p:txBody>
      </p:sp>
      <p:sp>
        <p:nvSpPr>
          <p:cNvPr id="105" name="Text Box 3"/>
          <p:cNvSpPr txBox="1">
            <a:spLocks noChangeArrowheads="1"/>
          </p:cNvSpPr>
          <p:nvPr/>
        </p:nvSpPr>
        <p:spPr bwMode="auto">
          <a:xfrm>
            <a:off x="671751" y="4000565"/>
            <a:ext cx="47706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/>
            <a:r>
              <a:rPr lang="en-US" sz="2000" dirty="0">
                <a:latin typeface="Comic Sans MS" pitchFamily="66" charset="0"/>
              </a:rPr>
              <a:t>Think of this </a:t>
            </a:r>
            <a:r>
              <a:rPr lang="en-US" sz="2000" dirty="0" err="1">
                <a:latin typeface="Comic Sans MS" pitchFamily="66" charset="0"/>
              </a:rPr>
              <a:t>subtree</a:t>
            </a:r>
            <a:r>
              <a:rPr lang="en-US" sz="2000" dirty="0">
                <a:latin typeface="Comic Sans MS" pitchFamily="66" charset="0"/>
              </a:rPr>
              <a:t> as a </a:t>
            </a:r>
            <a:r>
              <a:rPr lang="en-US" sz="2000" dirty="0" err="1">
                <a:latin typeface="Comic Sans MS" pitchFamily="66" charset="0"/>
              </a:rPr>
              <a:t>maxheap</a:t>
            </a:r>
            <a:r>
              <a:rPr lang="en-US" sz="2000" dirty="0">
                <a:latin typeface="Comic Sans MS" pitchFamily="66" charset="0"/>
              </a:rPr>
              <a:t>.</a:t>
            </a:r>
          </a:p>
        </p:txBody>
      </p:sp>
      <p:sp>
        <p:nvSpPr>
          <p:cNvPr id="106" name="Text Box 3"/>
          <p:cNvSpPr txBox="1">
            <a:spLocks noChangeArrowheads="1"/>
          </p:cNvSpPr>
          <p:nvPr/>
        </p:nvSpPr>
        <p:spPr bwMode="auto">
          <a:xfrm>
            <a:off x="671751" y="3568240"/>
            <a:ext cx="55944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/>
            <a:r>
              <a:rPr lang="en-US" sz="2000" dirty="0">
                <a:latin typeface="Comic Sans MS" pitchFamily="66" charset="0"/>
              </a:rPr>
              <a:t>Focus on the </a:t>
            </a:r>
            <a:r>
              <a:rPr lang="en-US" sz="2000" dirty="0" err="1">
                <a:latin typeface="Comic Sans MS" pitchFamily="66" charset="0"/>
              </a:rPr>
              <a:t>subtree</a:t>
            </a:r>
            <a:r>
              <a:rPr lang="en-US" sz="2000" dirty="0">
                <a:latin typeface="Comic Sans MS" pitchFamily="66" charset="0"/>
              </a:rPr>
              <a:t> rooted at </a:t>
            </a:r>
            <a:r>
              <a:rPr lang="en-US" sz="2000" dirty="0" err="1">
                <a:latin typeface="Comic Sans MS" pitchFamily="66" charset="0"/>
              </a:rPr>
              <a:t>curNode</a:t>
            </a:r>
            <a:r>
              <a:rPr lang="en-US" sz="2000" dirty="0">
                <a:latin typeface="Comic Sans MS" pitchFamily="66" charset="0"/>
              </a:rPr>
              <a:t>.</a:t>
            </a:r>
          </a:p>
        </p:txBody>
      </p:sp>
      <p:sp>
        <p:nvSpPr>
          <p:cNvPr id="107" name="Text Box 3"/>
          <p:cNvSpPr txBox="1">
            <a:spLocks noChangeArrowheads="1"/>
          </p:cNvSpPr>
          <p:nvPr/>
        </p:nvSpPr>
        <p:spPr bwMode="auto">
          <a:xfrm>
            <a:off x="671751" y="4400675"/>
            <a:ext cx="53884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/>
            <a:r>
              <a:rPr lang="en-US" sz="2000" dirty="0">
                <a:latin typeface="Comic Sans MS" pitchFamily="66" charset="0"/>
              </a:rPr>
              <a:t>Keep shifting the top value down until 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your </a:t>
            </a:r>
            <a:r>
              <a:rPr lang="en-US" sz="2000" dirty="0" err="1">
                <a:latin typeface="Comic Sans MS" pitchFamily="66" charset="0"/>
              </a:rPr>
              <a:t>subtree</a:t>
            </a:r>
            <a:r>
              <a:rPr lang="en-US" sz="2000" dirty="0">
                <a:latin typeface="Comic Sans MS" pitchFamily="66" charset="0"/>
              </a:rPr>
              <a:t> becomes a valid </a:t>
            </a:r>
            <a:r>
              <a:rPr lang="en-US" sz="2000" dirty="0" err="1">
                <a:latin typeface="Comic Sans MS" pitchFamily="66" charset="0"/>
              </a:rPr>
              <a:t>maxheap</a:t>
            </a:r>
            <a:r>
              <a:rPr lang="en-US" sz="2000" dirty="0">
                <a:latin typeface="Comic Sans MS" pitchFamily="66" charset="0"/>
              </a:rPr>
              <a:t>.</a:t>
            </a:r>
          </a:p>
        </p:txBody>
      </p:sp>
      <p:sp>
        <p:nvSpPr>
          <p:cNvPr id="108" name="Rounded Rectangular Callout 107"/>
          <p:cNvSpPr/>
          <p:nvPr/>
        </p:nvSpPr>
        <p:spPr bwMode="auto">
          <a:xfrm>
            <a:off x="2893604" y="1865030"/>
            <a:ext cx="3371190" cy="2148537"/>
          </a:xfrm>
          <a:prstGeom prst="wedgeRoundRectCallout">
            <a:avLst>
              <a:gd name="adj1" fmla="val 80646"/>
              <a:gd name="adj2" fmla="val 58785"/>
              <a:gd name="adj3" fmla="val 16667"/>
            </a:avLst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Note</a:t>
            </a:r>
            <a:r>
              <a:rPr lang="en-US" sz="2000" dirty="0"/>
              <a:t>: While I’m showing you the shuffling algorithm visually with a </a:t>
            </a:r>
            <a:r>
              <a:rPr lang="en-US" sz="2000" dirty="0">
                <a:solidFill>
                  <a:srgbClr val="FF0000"/>
                </a:solidFill>
              </a:rPr>
              <a:t>tree</a:t>
            </a:r>
            <a:r>
              <a:rPr lang="en-US" sz="2000" dirty="0"/>
              <a:t>, it actually operates on the </a:t>
            </a:r>
            <a:r>
              <a:rPr lang="en-US" sz="2000" dirty="0">
                <a:solidFill>
                  <a:srgbClr val="FF0000"/>
                </a:solidFill>
              </a:rPr>
              <a:t>input array</a:t>
            </a:r>
            <a:r>
              <a:rPr lang="en-US" sz="2000" dirty="0"/>
              <a:t> itself.</a:t>
            </a:r>
          </a:p>
        </p:txBody>
      </p:sp>
      <p:sp>
        <p:nvSpPr>
          <p:cNvPr id="109" name="Line 177"/>
          <p:cNvSpPr>
            <a:spLocks noChangeShapeType="1"/>
          </p:cNvSpPr>
          <p:nvPr/>
        </p:nvSpPr>
        <p:spPr bwMode="auto">
          <a:xfrm>
            <a:off x="-84078" y="326615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1" name="Line 177"/>
          <p:cNvSpPr>
            <a:spLocks noChangeShapeType="1"/>
          </p:cNvSpPr>
          <p:nvPr/>
        </p:nvSpPr>
        <p:spPr bwMode="auto">
          <a:xfrm>
            <a:off x="350466" y="3735229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5741159" y="3950789"/>
            <a:ext cx="3402841" cy="1942603"/>
          </a:xfrm>
          <a:prstGeom prst="rect">
            <a:avLst/>
          </a:prstGeom>
          <a:solidFill>
            <a:srgbClr val="FFFFFF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3" name="Line 177"/>
          <p:cNvSpPr>
            <a:spLocks noChangeShapeType="1"/>
          </p:cNvSpPr>
          <p:nvPr/>
        </p:nvSpPr>
        <p:spPr bwMode="auto">
          <a:xfrm>
            <a:off x="385972" y="417145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" name="Rounded Rectangular Callout 113"/>
          <p:cNvSpPr/>
          <p:nvPr/>
        </p:nvSpPr>
        <p:spPr bwMode="auto">
          <a:xfrm>
            <a:off x="5667194" y="2763393"/>
            <a:ext cx="3371190" cy="2148537"/>
          </a:xfrm>
          <a:prstGeom prst="wedgeRoundRectCallout">
            <a:avLst>
              <a:gd name="adj1" fmla="val -34179"/>
              <a:gd name="adj2" fmla="val 98507"/>
              <a:gd name="adj3" fmla="val 16667"/>
            </a:avLst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OK, </a:t>
            </a:r>
            <a:r>
              <a:rPr lang="en-US" sz="2000" dirty="0"/>
              <a:t>let’s think of this node as a </a:t>
            </a:r>
            <a:r>
              <a:rPr lang="en-US" sz="2000" dirty="0" err="1"/>
              <a:t>maxheap</a:t>
            </a:r>
            <a:r>
              <a:rPr lang="en-US" sz="2000" dirty="0"/>
              <a:t> containing a single element.</a:t>
            </a:r>
          </a:p>
        </p:txBody>
      </p:sp>
      <p:sp>
        <p:nvSpPr>
          <p:cNvPr id="101" name="Line 177"/>
          <p:cNvSpPr>
            <a:spLocks noChangeShapeType="1"/>
          </p:cNvSpPr>
          <p:nvPr/>
        </p:nvSpPr>
        <p:spPr bwMode="auto">
          <a:xfrm>
            <a:off x="385972" y="459668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" name="Rounded Rectangular Callout 101"/>
          <p:cNvSpPr/>
          <p:nvPr/>
        </p:nvSpPr>
        <p:spPr bwMode="auto">
          <a:xfrm>
            <a:off x="5284069" y="2662053"/>
            <a:ext cx="3733606" cy="2148537"/>
          </a:xfrm>
          <a:prstGeom prst="wedgeRoundRectCallout">
            <a:avLst>
              <a:gd name="adj1" fmla="val -34179"/>
              <a:gd name="adj2" fmla="val 98507"/>
              <a:gd name="adj3" fmla="val 16667"/>
            </a:avLst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Well, this is already a valid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maxheap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since it only has one element!  </a:t>
            </a: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So there’s no need to shift the value of 21 down!</a:t>
            </a:r>
          </a:p>
        </p:txBody>
      </p:sp>
      <p:sp>
        <p:nvSpPr>
          <p:cNvPr id="103" name="Rounded Rectangular Callout 102"/>
          <p:cNvSpPr/>
          <p:nvPr/>
        </p:nvSpPr>
        <p:spPr bwMode="auto">
          <a:xfrm>
            <a:off x="2203133" y="142613"/>
            <a:ext cx="3733606" cy="2003181"/>
          </a:xfrm>
          <a:prstGeom prst="wedgeRoundRectCallout">
            <a:avLst>
              <a:gd name="adj1" fmla="val -34179"/>
              <a:gd name="adj2" fmla="val 98507"/>
              <a:gd name="adj3" fmla="val 16667"/>
            </a:avLst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By last node, we mean the </a:t>
            </a:r>
            <a:r>
              <a:rPr lang="en-US" sz="2000" dirty="0">
                <a:solidFill>
                  <a:srgbClr val="FF0000"/>
                </a:solidFill>
              </a:rPr>
              <a:t>bottom-most, right-most node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in the tree. </a:t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sz="11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This corresponds to the </a:t>
            </a:r>
            <a:r>
              <a:rPr lang="en-US" sz="2000" dirty="0">
                <a:solidFill>
                  <a:srgbClr val="FF0000"/>
                </a:solidFill>
              </a:rPr>
              <a:t>last element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in the array.</a:t>
            </a:r>
          </a:p>
        </p:txBody>
      </p:sp>
      <p:sp>
        <p:nvSpPr>
          <p:cNvPr id="112" name="Right Arrow 111"/>
          <p:cNvSpPr/>
          <p:nvPr/>
        </p:nvSpPr>
        <p:spPr bwMode="auto">
          <a:xfrm rot="520988">
            <a:off x="4474213" y="5740186"/>
            <a:ext cx="1210866" cy="717431"/>
          </a:xfrm>
          <a:prstGeom prst="rightArrow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curNode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0" name="Right Arrow 119"/>
          <p:cNvSpPr/>
          <p:nvPr/>
        </p:nvSpPr>
        <p:spPr bwMode="auto">
          <a:xfrm rot="5400000">
            <a:off x="7960522" y="1131963"/>
            <a:ext cx="1210866" cy="717431"/>
          </a:xfrm>
          <a:prstGeom prst="rightArrow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curNode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5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85605E-6 L 0.22951 0.268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76" y="1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71187E-6 L 0.09444 0.35502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177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71187E-6 L 0.21424 0.36011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12" y="18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28396E-6 L -0.04948 0.4503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3" y="225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28396E-6 L -0.01684 0.45337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" y="22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605E-6 L 0.03143 0.44781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223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69 L 0.05868 0.44851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22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1187E-6 L -0.27952 0.5313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76" y="26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-0.22309 -0.2833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63" y="-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91" grpId="0"/>
      <p:bldP spid="91" grpId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793603" grpId="0"/>
      <p:bldP spid="2" grpId="0"/>
      <p:bldP spid="105" grpId="0"/>
      <p:bldP spid="106" grpId="0"/>
      <p:bldP spid="107" grpId="0"/>
      <p:bldP spid="108" grpId="0" animBg="1"/>
      <p:bldP spid="108" grpId="1" animBg="1"/>
      <p:bldP spid="108" grpId="2" animBg="1"/>
      <p:bldP spid="109" grpId="0" animBg="1"/>
      <p:bldP spid="109" grpId="1" animBg="1"/>
      <p:bldP spid="111" grpId="0" animBg="1"/>
      <p:bldP spid="111" grpId="1" animBg="1"/>
      <p:bldP spid="5" grpId="0" animBg="1"/>
      <p:bldP spid="113" grpId="0" animBg="1"/>
      <p:bldP spid="113" grpId="1" animBg="1"/>
      <p:bldP spid="114" grpId="0" animBg="1"/>
      <p:bldP spid="114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12" grpId="0" animBg="1"/>
      <p:bldP spid="1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/>
        </p:nvGrpSpPr>
        <p:grpSpPr>
          <a:xfrm>
            <a:off x="182290" y="2188082"/>
            <a:ext cx="6085279" cy="2921877"/>
            <a:chOff x="333292" y="2339084"/>
            <a:chExt cx="6085279" cy="2921877"/>
          </a:xfrm>
        </p:grpSpPr>
        <p:sp>
          <p:nvSpPr>
            <p:cNvPr id="122" name="Rectangle 121"/>
            <p:cNvSpPr/>
            <p:nvPr/>
          </p:nvSpPr>
          <p:spPr>
            <a:xfrm>
              <a:off x="392530" y="3229549"/>
              <a:ext cx="602466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2200" dirty="0"/>
                <a:t>for (</a:t>
              </a:r>
              <a:r>
                <a:rPr lang="en-US" sz="2200" dirty="0" err="1"/>
                <a:t>curNode</a:t>
              </a:r>
              <a:r>
                <a:rPr lang="en-US" sz="2200" dirty="0"/>
                <a:t> = </a:t>
              </a:r>
              <a:r>
                <a:rPr lang="en-US" sz="2200" dirty="0" err="1">
                  <a:solidFill>
                    <a:srgbClr val="7030A0"/>
                  </a:solidFill>
                </a:rPr>
                <a:t>lastNode</a:t>
              </a:r>
              <a:r>
                <a:rPr lang="en-US" sz="2200" dirty="0">
                  <a:solidFill>
                    <a:srgbClr val="7030A0"/>
                  </a:solidFill>
                </a:rPr>
                <a:t> </a:t>
              </a:r>
              <a:r>
                <a:rPr lang="en-US" sz="2200" dirty="0"/>
                <a:t>thru </a:t>
              </a:r>
              <a:r>
                <a:rPr lang="en-US" sz="2200" dirty="0" err="1">
                  <a:solidFill>
                    <a:srgbClr val="7030A0"/>
                  </a:solidFill>
                </a:rPr>
                <a:t>rootNode</a:t>
              </a:r>
              <a:r>
                <a:rPr lang="en-US" sz="2200" dirty="0"/>
                <a:t>):</a:t>
              </a:r>
            </a:p>
            <a:p>
              <a:pPr algn="l"/>
              <a:endParaRPr lang="en-US" sz="22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33292" y="2339084"/>
              <a:ext cx="4572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Ok, now here’s the algorithm:</a:t>
              </a:r>
            </a:p>
          </p:txBody>
        </p:sp>
        <p:sp>
          <p:nvSpPr>
            <p:cNvPr id="124" name="Text Box 3"/>
            <p:cNvSpPr txBox="1">
              <a:spLocks noChangeArrowheads="1"/>
            </p:cNvSpPr>
            <p:nvPr/>
          </p:nvSpPr>
          <p:spPr bwMode="auto">
            <a:xfrm>
              <a:off x="824151" y="4152965"/>
              <a:ext cx="477067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indent="0"/>
              <a:r>
                <a:rPr lang="en-US" sz="2000" dirty="0">
                  <a:latin typeface="Comic Sans MS" pitchFamily="66" charset="0"/>
                </a:rPr>
                <a:t>Think of this </a:t>
              </a:r>
              <a:r>
                <a:rPr lang="en-US" sz="2000" dirty="0" err="1">
                  <a:latin typeface="Comic Sans MS" pitchFamily="66" charset="0"/>
                </a:rPr>
                <a:t>subtree</a:t>
              </a:r>
              <a:r>
                <a:rPr lang="en-US" sz="2000" dirty="0">
                  <a:latin typeface="Comic Sans MS" pitchFamily="66" charset="0"/>
                </a:rPr>
                <a:t> as a </a:t>
              </a:r>
              <a:r>
                <a:rPr lang="en-US" sz="2000" dirty="0" err="1">
                  <a:latin typeface="Comic Sans MS" pitchFamily="66" charset="0"/>
                </a:rPr>
                <a:t>maxheap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</p:txBody>
        </p:sp>
        <p:sp>
          <p:nvSpPr>
            <p:cNvPr id="125" name="Text Box 3"/>
            <p:cNvSpPr txBox="1">
              <a:spLocks noChangeArrowheads="1"/>
            </p:cNvSpPr>
            <p:nvPr/>
          </p:nvSpPr>
          <p:spPr bwMode="auto">
            <a:xfrm>
              <a:off x="824151" y="3720640"/>
              <a:ext cx="559442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indent="0"/>
              <a:r>
                <a:rPr lang="en-US" sz="2000" dirty="0">
                  <a:latin typeface="Comic Sans MS" pitchFamily="66" charset="0"/>
                </a:rPr>
                <a:t>Focus on the </a:t>
              </a:r>
              <a:r>
                <a:rPr lang="en-US" sz="2000" dirty="0" err="1">
                  <a:latin typeface="Comic Sans MS" pitchFamily="66" charset="0"/>
                </a:rPr>
                <a:t>subtree</a:t>
              </a:r>
              <a:r>
                <a:rPr lang="en-US" sz="2000" dirty="0">
                  <a:latin typeface="Comic Sans MS" pitchFamily="66" charset="0"/>
                </a:rPr>
                <a:t> rooted at </a:t>
              </a:r>
              <a:r>
                <a:rPr lang="en-US" sz="2000" dirty="0" err="1">
                  <a:latin typeface="Comic Sans MS" pitchFamily="66" charset="0"/>
                </a:rPr>
                <a:t>curNode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</p:txBody>
        </p:sp>
        <p:sp>
          <p:nvSpPr>
            <p:cNvPr id="126" name="Text Box 3"/>
            <p:cNvSpPr txBox="1">
              <a:spLocks noChangeArrowheads="1"/>
            </p:cNvSpPr>
            <p:nvPr/>
          </p:nvSpPr>
          <p:spPr bwMode="auto">
            <a:xfrm>
              <a:off x="824151" y="4553075"/>
              <a:ext cx="538849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indent="0"/>
              <a:r>
                <a:rPr lang="en-US" sz="2000" dirty="0">
                  <a:latin typeface="Comic Sans MS" pitchFamily="66" charset="0"/>
                </a:rPr>
                <a:t>Keep shifting the top value down until </a:t>
              </a:r>
              <a:br>
                <a:rPr lang="en-US" sz="2000" dirty="0">
                  <a:latin typeface="Comic Sans MS" pitchFamily="66" charset="0"/>
                </a:rPr>
              </a:br>
              <a:r>
                <a:rPr lang="en-US" sz="2000" dirty="0">
                  <a:latin typeface="Comic Sans MS" pitchFamily="66" charset="0"/>
                </a:rPr>
                <a:t>your </a:t>
              </a:r>
              <a:r>
                <a:rPr lang="en-US" sz="2000" dirty="0" err="1">
                  <a:latin typeface="Comic Sans MS" pitchFamily="66" charset="0"/>
                </a:rPr>
                <a:t>subtree</a:t>
              </a:r>
              <a:r>
                <a:rPr lang="en-US" sz="2000" dirty="0">
                  <a:latin typeface="Comic Sans MS" pitchFamily="66" charset="0"/>
                </a:rPr>
                <a:t> becomes a valid </a:t>
              </a:r>
              <a:r>
                <a:rPr lang="en-US" sz="2000" dirty="0" err="1">
                  <a:latin typeface="Comic Sans MS" pitchFamily="66" charset="0"/>
                </a:rPr>
                <a:t>maxheap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5126149" y="2100992"/>
            <a:ext cx="3657600" cy="609600"/>
            <a:chOff x="381000" y="2997200"/>
            <a:chExt cx="3657600" cy="609600"/>
          </a:xfrm>
        </p:grpSpPr>
        <p:sp>
          <p:nvSpPr>
            <p:cNvPr id="346" name="Rectangle 4"/>
            <p:cNvSpPr>
              <a:spLocks noChangeArrowheads="1"/>
            </p:cNvSpPr>
            <p:nvPr/>
          </p:nvSpPr>
          <p:spPr bwMode="auto">
            <a:xfrm>
              <a:off x="3810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0</a:t>
              </a:r>
            </a:p>
          </p:txBody>
        </p:sp>
        <p:sp>
          <p:nvSpPr>
            <p:cNvPr id="347" name="Rectangle 5"/>
            <p:cNvSpPr>
              <a:spLocks noChangeArrowheads="1"/>
            </p:cNvSpPr>
            <p:nvPr/>
          </p:nvSpPr>
          <p:spPr bwMode="auto">
            <a:xfrm>
              <a:off x="8382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348" name="Rectangle 6"/>
            <p:cNvSpPr>
              <a:spLocks noChangeArrowheads="1"/>
            </p:cNvSpPr>
            <p:nvPr/>
          </p:nvSpPr>
          <p:spPr bwMode="auto">
            <a:xfrm>
              <a:off x="12954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9</a:t>
              </a:r>
            </a:p>
          </p:txBody>
        </p:sp>
        <p:sp>
          <p:nvSpPr>
            <p:cNvPr id="349" name="Rectangle 7"/>
            <p:cNvSpPr>
              <a:spLocks noChangeArrowheads="1"/>
            </p:cNvSpPr>
            <p:nvPr/>
          </p:nvSpPr>
          <p:spPr bwMode="auto">
            <a:xfrm>
              <a:off x="17526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350" name="Rectangle 8"/>
            <p:cNvSpPr>
              <a:spLocks noChangeArrowheads="1"/>
            </p:cNvSpPr>
            <p:nvPr/>
          </p:nvSpPr>
          <p:spPr bwMode="auto">
            <a:xfrm>
              <a:off x="22098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5</a:t>
              </a:r>
            </a:p>
          </p:txBody>
        </p:sp>
        <p:sp>
          <p:nvSpPr>
            <p:cNvPr id="351" name="Rectangle 9"/>
            <p:cNvSpPr>
              <a:spLocks noChangeArrowheads="1"/>
            </p:cNvSpPr>
            <p:nvPr/>
          </p:nvSpPr>
          <p:spPr bwMode="auto">
            <a:xfrm>
              <a:off x="26670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52" name="Rectangle 10"/>
            <p:cNvSpPr>
              <a:spLocks noChangeArrowheads="1"/>
            </p:cNvSpPr>
            <p:nvPr/>
          </p:nvSpPr>
          <p:spPr bwMode="auto">
            <a:xfrm>
              <a:off x="31242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353" name="Rectangle 11"/>
            <p:cNvSpPr>
              <a:spLocks noChangeArrowheads="1"/>
            </p:cNvSpPr>
            <p:nvPr/>
          </p:nvSpPr>
          <p:spPr bwMode="auto">
            <a:xfrm>
              <a:off x="35814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21</a:t>
              </a:r>
            </a:p>
          </p:txBody>
        </p:sp>
        <p:grpSp>
          <p:nvGrpSpPr>
            <p:cNvPr id="354" name="Group 168"/>
            <p:cNvGrpSpPr>
              <a:grpSpLocks/>
            </p:cNvGrpSpPr>
            <p:nvPr/>
          </p:nvGrpSpPr>
          <p:grpSpPr bwMode="auto">
            <a:xfrm>
              <a:off x="1295400" y="3022600"/>
              <a:ext cx="457200" cy="533400"/>
              <a:chOff x="2167" y="960"/>
              <a:chExt cx="288" cy="336"/>
            </a:xfrm>
          </p:grpSpPr>
          <p:sp>
            <p:nvSpPr>
              <p:cNvPr id="355" name="Line 169"/>
              <p:cNvSpPr>
                <a:spLocks noChangeShapeType="1"/>
              </p:cNvSpPr>
              <p:nvPr/>
            </p:nvSpPr>
            <p:spPr bwMode="auto">
              <a:xfrm>
                <a:off x="2167" y="960"/>
                <a:ext cx="0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6" name="Line 170"/>
              <p:cNvSpPr>
                <a:spLocks noChangeShapeType="1"/>
              </p:cNvSpPr>
              <p:nvPr/>
            </p:nvSpPr>
            <p:spPr bwMode="auto">
              <a:xfrm>
                <a:off x="2455" y="960"/>
                <a:ext cx="0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60CC-385F-4603-9275-90F44FE65E72}" type="slidenum">
              <a:rPr lang="en-US"/>
              <a:pPr/>
              <a:t>45</a:t>
            </a:fld>
            <a:endParaRPr lang="en-US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179" y="-224484"/>
            <a:ext cx="8831110" cy="1143000"/>
          </a:xfrm>
        </p:spPr>
        <p:txBody>
          <a:bodyPr/>
          <a:lstStyle/>
          <a:p>
            <a:r>
              <a:rPr lang="en-US" sz="2800" dirty="0"/>
              <a:t>Step #1: Convert Your Input Array into a </a:t>
            </a:r>
            <a:r>
              <a:rPr lang="en-US" sz="2800" dirty="0" err="1"/>
              <a:t>MaxHeap</a:t>
            </a:r>
            <a:endParaRPr lang="en-US" sz="2800" dirty="0"/>
          </a:p>
        </p:txBody>
      </p:sp>
      <p:sp>
        <p:nvSpPr>
          <p:cNvPr id="793603" name="Text Box 3"/>
          <p:cNvSpPr txBox="1">
            <a:spLocks noChangeArrowheads="1"/>
          </p:cNvSpPr>
          <p:nvPr/>
        </p:nvSpPr>
        <p:spPr bwMode="auto">
          <a:xfrm>
            <a:off x="302233" y="912320"/>
            <a:ext cx="85913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Let’s start by visualizing our array as a tree.</a:t>
            </a:r>
          </a:p>
        </p:txBody>
      </p:sp>
      <p:grpSp>
        <p:nvGrpSpPr>
          <p:cNvPr id="271" name="Group 12"/>
          <p:cNvGrpSpPr>
            <a:grpSpLocks/>
          </p:cNvGrpSpPr>
          <p:nvPr/>
        </p:nvGrpSpPr>
        <p:grpSpPr bwMode="auto">
          <a:xfrm>
            <a:off x="5695121" y="4023341"/>
            <a:ext cx="3276600" cy="2508250"/>
            <a:chOff x="3696" y="2126"/>
            <a:chExt cx="2064" cy="1580"/>
          </a:xfrm>
        </p:grpSpPr>
        <p:sp>
          <p:nvSpPr>
            <p:cNvPr id="272" name="Rectangle 13"/>
            <p:cNvSpPr>
              <a:spLocks noChangeArrowheads="1"/>
            </p:cNvSpPr>
            <p:nvPr/>
          </p:nvSpPr>
          <p:spPr bwMode="auto">
            <a:xfrm>
              <a:off x="4586" y="2160"/>
              <a:ext cx="421" cy="30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Rectangle 14"/>
            <p:cNvSpPr>
              <a:spLocks noChangeArrowheads="1"/>
            </p:cNvSpPr>
            <p:nvPr/>
          </p:nvSpPr>
          <p:spPr bwMode="auto">
            <a:xfrm>
              <a:off x="4608" y="234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Rectangle 15"/>
            <p:cNvSpPr>
              <a:spLocks noChangeArrowheads="1"/>
            </p:cNvSpPr>
            <p:nvPr/>
          </p:nvSpPr>
          <p:spPr bwMode="auto">
            <a:xfrm>
              <a:off x="4807" y="2341"/>
              <a:ext cx="178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Text Box 16"/>
            <p:cNvSpPr txBox="1">
              <a:spLocks noChangeArrowheads="1"/>
            </p:cNvSpPr>
            <p:nvPr/>
          </p:nvSpPr>
          <p:spPr bwMode="auto">
            <a:xfrm>
              <a:off x="4769" y="2309"/>
              <a:ext cx="1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76" name="Text Box 17"/>
            <p:cNvSpPr txBox="1">
              <a:spLocks noChangeArrowheads="1"/>
            </p:cNvSpPr>
            <p:nvPr/>
          </p:nvSpPr>
          <p:spPr bwMode="auto">
            <a:xfrm>
              <a:off x="4580" y="231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77" name="Text Box 18"/>
            <p:cNvSpPr txBox="1">
              <a:spLocks noChangeArrowheads="1"/>
            </p:cNvSpPr>
            <p:nvPr/>
          </p:nvSpPr>
          <p:spPr bwMode="auto">
            <a:xfrm>
              <a:off x="4686" y="212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0</a:t>
              </a:r>
            </a:p>
          </p:txBody>
        </p:sp>
        <p:sp>
          <p:nvSpPr>
            <p:cNvPr id="278" name="Rectangle 19"/>
            <p:cNvSpPr>
              <a:spLocks noChangeArrowheads="1"/>
            </p:cNvSpPr>
            <p:nvPr/>
          </p:nvSpPr>
          <p:spPr bwMode="auto">
            <a:xfrm>
              <a:off x="4096" y="2556"/>
              <a:ext cx="421" cy="30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Rectangle 20"/>
            <p:cNvSpPr>
              <a:spLocks noChangeArrowheads="1"/>
            </p:cNvSpPr>
            <p:nvPr/>
          </p:nvSpPr>
          <p:spPr bwMode="auto">
            <a:xfrm>
              <a:off x="4118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Rectangle 21"/>
            <p:cNvSpPr>
              <a:spLocks noChangeArrowheads="1"/>
            </p:cNvSpPr>
            <p:nvPr/>
          </p:nvSpPr>
          <p:spPr bwMode="auto">
            <a:xfrm>
              <a:off x="4318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Text Box 22"/>
            <p:cNvSpPr txBox="1">
              <a:spLocks noChangeArrowheads="1"/>
            </p:cNvSpPr>
            <p:nvPr/>
          </p:nvSpPr>
          <p:spPr bwMode="auto">
            <a:xfrm>
              <a:off x="4293" y="270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82" name="Text Box 23"/>
            <p:cNvSpPr txBox="1">
              <a:spLocks noChangeArrowheads="1"/>
            </p:cNvSpPr>
            <p:nvPr/>
          </p:nvSpPr>
          <p:spPr bwMode="auto">
            <a:xfrm>
              <a:off x="4101" y="2708"/>
              <a:ext cx="11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83" name="Text Box 24"/>
            <p:cNvSpPr txBox="1">
              <a:spLocks noChangeArrowheads="1"/>
            </p:cNvSpPr>
            <p:nvPr/>
          </p:nvSpPr>
          <p:spPr bwMode="auto">
            <a:xfrm>
              <a:off x="4252" y="2564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3</a:t>
              </a:r>
            </a:p>
          </p:txBody>
        </p:sp>
        <p:sp>
          <p:nvSpPr>
            <p:cNvPr id="284" name="Line 25"/>
            <p:cNvSpPr>
              <a:spLocks noChangeShapeType="1"/>
            </p:cNvSpPr>
            <p:nvPr/>
          </p:nvSpPr>
          <p:spPr bwMode="auto">
            <a:xfrm flipH="1">
              <a:off x="4382" y="2378"/>
              <a:ext cx="248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Rectangle 26"/>
            <p:cNvSpPr>
              <a:spLocks noChangeArrowheads="1"/>
            </p:cNvSpPr>
            <p:nvPr/>
          </p:nvSpPr>
          <p:spPr bwMode="auto">
            <a:xfrm>
              <a:off x="5069" y="2556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Rectangle 27"/>
            <p:cNvSpPr>
              <a:spLocks noChangeArrowheads="1"/>
            </p:cNvSpPr>
            <p:nvPr/>
          </p:nvSpPr>
          <p:spPr bwMode="auto">
            <a:xfrm>
              <a:off x="5091" y="2739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Rectangle 28"/>
            <p:cNvSpPr>
              <a:spLocks noChangeArrowheads="1"/>
            </p:cNvSpPr>
            <p:nvPr/>
          </p:nvSpPr>
          <p:spPr bwMode="auto">
            <a:xfrm>
              <a:off x="5291" y="2739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Text Box 29"/>
            <p:cNvSpPr txBox="1">
              <a:spLocks noChangeArrowheads="1"/>
            </p:cNvSpPr>
            <p:nvPr/>
          </p:nvSpPr>
          <p:spPr bwMode="auto">
            <a:xfrm>
              <a:off x="5266" y="2708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89" name="Text Box 30"/>
            <p:cNvSpPr txBox="1">
              <a:spLocks noChangeArrowheads="1"/>
            </p:cNvSpPr>
            <p:nvPr/>
          </p:nvSpPr>
          <p:spPr bwMode="auto">
            <a:xfrm>
              <a:off x="5074" y="2708"/>
              <a:ext cx="11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90" name="Text Box 31"/>
            <p:cNvSpPr txBox="1">
              <a:spLocks noChangeArrowheads="1"/>
            </p:cNvSpPr>
            <p:nvPr/>
          </p:nvSpPr>
          <p:spPr bwMode="auto">
            <a:xfrm>
              <a:off x="5168" y="250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9</a:t>
              </a:r>
            </a:p>
          </p:txBody>
        </p:sp>
        <p:sp>
          <p:nvSpPr>
            <p:cNvPr id="291" name="Rectangle 32"/>
            <p:cNvSpPr>
              <a:spLocks noChangeArrowheads="1"/>
            </p:cNvSpPr>
            <p:nvPr/>
          </p:nvSpPr>
          <p:spPr bwMode="auto">
            <a:xfrm>
              <a:off x="4822" y="2346"/>
              <a:ext cx="149" cy="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Line 33"/>
            <p:cNvSpPr>
              <a:spLocks noChangeShapeType="1"/>
            </p:cNvSpPr>
            <p:nvPr/>
          </p:nvSpPr>
          <p:spPr bwMode="auto">
            <a:xfrm>
              <a:off x="4957" y="2379"/>
              <a:ext cx="232" cy="1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Rectangle 34"/>
            <p:cNvSpPr>
              <a:spLocks noChangeArrowheads="1"/>
            </p:cNvSpPr>
            <p:nvPr/>
          </p:nvSpPr>
          <p:spPr bwMode="auto">
            <a:xfrm>
              <a:off x="4095" y="2555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Rectangle 35"/>
            <p:cNvSpPr>
              <a:spLocks noChangeArrowheads="1"/>
            </p:cNvSpPr>
            <p:nvPr/>
          </p:nvSpPr>
          <p:spPr bwMode="auto">
            <a:xfrm>
              <a:off x="4117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Rectangle 36"/>
            <p:cNvSpPr>
              <a:spLocks noChangeArrowheads="1"/>
            </p:cNvSpPr>
            <p:nvPr/>
          </p:nvSpPr>
          <p:spPr bwMode="auto">
            <a:xfrm>
              <a:off x="4316" y="273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Text Box 37"/>
            <p:cNvSpPr txBox="1">
              <a:spLocks noChangeArrowheads="1"/>
            </p:cNvSpPr>
            <p:nvPr/>
          </p:nvSpPr>
          <p:spPr bwMode="auto">
            <a:xfrm>
              <a:off x="4278" y="2705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97" name="Text Box 38"/>
            <p:cNvSpPr txBox="1">
              <a:spLocks noChangeArrowheads="1"/>
            </p:cNvSpPr>
            <p:nvPr/>
          </p:nvSpPr>
          <p:spPr bwMode="auto">
            <a:xfrm>
              <a:off x="4089" y="270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98" name="Text Box 39"/>
            <p:cNvSpPr txBox="1">
              <a:spLocks noChangeArrowheads="1"/>
            </p:cNvSpPr>
            <p:nvPr/>
          </p:nvSpPr>
          <p:spPr bwMode="auto">
            <a:xfrm>
              <a:off x="4194" y="251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3</a:t>
              </a:r>
            </a:p>
          </p:txBody>
        </p:sp>
        <p:sp>
          <p:nvSpPr>
            <p:cNvPr id="299" name="Rectangle 40"/>
            <p:cNvSpPr>
              <a:spLocks noChangeArrowheads="1"/>
            </p:cNvSpPr>
            <p:nvPr/>
          </p:nvSpPr>
          <p:spPr bwMode="auto">
            <a:xfrm>
              <a:off x="3862" y="2950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Rectangle 41"/>
            <p:cNvSpPr>
              <a:spLocks noChangeArrowheads="1"/>
            </p:cNvSpPr>
            <p:nvPr/>
          </p:nvSpPr>
          <p:spPr bwMode="auto">
            <a:xfrm>
              <a:off x="3884" y="313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Rectangle 42"/>
            <p:cNvSpPr>
              <a:spLocks noChangeArrowheads="1"/>
            </p:cNvSpPr>
            <p:nvPr/>
          </p:nvSpPr>
          <p:spPr bwMode="auto">
            <a:xfrm>
              <a:off x="4084" y="313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" name="Text Box 43"/>
            <p:cNvSpPr txBox="1">
              <a:spLocks noChangeArrowheads="1"/>
            </p:cNvSpPr>
            <p:nvPr/>
          </p:nvSpPr>
          <p:spPr bwMode="auto">
            <a:xfrm>
              <a:off x="4060" y="3099"/>
              <a:ext cx="1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03" name="Text Box 44"/>
            <p:cNvSpPr txBox="1">
              <a:spLocks noChangeArrowheads="1"/>
            </p:cNvSpPr>
            <p:nvPr/>
          </p:nvSpPr>
          <p:spPr bwMode="auto">
            <a:xfrm>
              <a:off x="3868" y="31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04" name="Text Box 45"/>
            <p:cNvSpPr txBox="1">
              <a:spLocks noChangeArrowheads="1"/>
            </p:cNvSpPr>
            <p:nvPr/>
          </p:nvSpPr>
          <p:spPr bwMode="auto">
            <a:xfrm>
              <a:off x="3963" y="2916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1</a:t>
              </a:r>
            </a:p>
          </p:txBody>
        </p:sp>
        <p:sp>
          <p:nvSpPr>
            <p:cNvPr id="305" name="Line 46"/>
            <p:cNvSpPr>
              <a:spLocks noChangeShapeType="1"/>
            </p:cNvSpPr>
            <p:nvPr/>
          </p:nvSpPr>
          <p:spPr bwMode="auto">
            <a:xfrm flipH="1">
              <a:off x="4109" y="2772"/>
              <a:ext cx="75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Rectangle 47"/>
            <p:cNvSpPr>
              <a:spLocks noChangeArrowheads="1"/>
            </p:cNvSpPr>
            <p:nvPr/>
          </p:nvSpPr>
          <p:spPr bwMode="auto">
            <a:xfrm>
              <a:off x="4325" y="2950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Rectangle 48"/>
            <p:cNvSpPr>
              <a:spLocks noChangeArrowheads="1"/>
            </p:cNvSpPr>
            <p:nvPr/>
          </p:nvSpPr>
          <p:spPr bwMode="auto">
            <a:xfrm>
              <a:off x="4347" y="3133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Rectangle 49"/>
            <p:cNvSpPr>
              <a:spLocks noChangeArrowheads="1"/>
            </p:cNvSpPr>
            <p:nvPr/>
          </p:nvSpPr>
          <p:spPr bwMode="auto">
            <a:xfrm>
              <a:off x="4547" y="3133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Text Box 50"/>
            <p:cNvSpPr txBox="1">
              <a:spLocks noChangeArrowheads="1"/>
            </p:cNvSpPr>
            <p:nvPr/>
          </p:nvSpPr>
          <p:spPr bwMode="auto">
            <a:xfrm>
              <a:off x="4523" y="3101"/>
              <a:ext cx="1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0" name="Text Box 51"/>
            <p:cNvSpPr txBox="1">
              <a:spLocks noChangeArrowheads="1"/>
            </p:cNvSpPr>
            <p:nvPr/>
          </p:nvSpPr>
          <p:spPr bwMode="auto">
            <a:xfrm>
              <a:off x="4330" y="31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1" name="Text Box 52"/>
            <p:cNvSpPr txBox="1">
              <a:spLocks noChangeArrowheads="1"/>
            </p:cNvSpPr>
            <p:nvPr/>
          </p:nvSpPr>
          <p:spPr bwMode="auto">
            <a:xfrm>
              <a:off x="4424" y="2913"/>
              <a:ext cx="23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5</a:t>
              </a:r>
            </a:p>
          </p:txBody>
        </p:sp>
        <p:sp>
          <p:nvSpPr>
            <p:cNvPr id="312" name="Rectangle 53"/>
            <p:cNvSpPr>
              <a:spLocks noChangeArrowheads="1"/>
            </p:cNvSpPr>
            <p:nvPr/>
          </p:nvSpPr>
          <p:spPr bwMode="auto">
            <a:xfrm>
              <a:off x="4331" y="2741"/>
              <a:ext cx="150" cy="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" name="Line 54"/>
            <p:cNvSpPr>
              <a:spLocks noChangeShapeType="1"/>
            </p:cNvSpPr>
            <p:nvPr/>
          </p:nvSpPr>
          <p:spPr bwMode="auto">
            <a:xfrm>
              <a:off x="4395" y="2773"/>
              <a:ext cx="61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Rectangle 55"/>
            <p:cNvSpPr>
              <a:spLocks noChangeArrowheads="1"/>
            </p:cNvSpPr>
            <p:nvPr/>
          </p:nvSpPr>
          <p:spPr bwMode="auto">
            <a:xfrm>
              <a:off x="4860" y="2940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Rectangle 56"/>
            <p:cNvSpPr>
              <a:spLocks noChangeArrowheads="1"/>
            </p:cNvSpPr>
            <p:nvPr/>
          </p:nvSpPr>
          <p:spPr bwMode="auto">
            <a:xfrm>
              <a:off x="4882" y="3121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" name="Rectangle 57"/>
            <p:cNvSpPr>
              <a:spLocks noChangeArrowheads="1"/>
            </p:cNvSpPr>
            <p:nvPr/>
          </p:nvSpPr>
          <p:spPr bwMode="auto">
            <a:xfrm>
              <a:off x="5081" y="3121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" name="Text Box 58"/>
            <p:cNvSpPr txBox="1">
              <a:spLocks noChangeArrowheads="1"/>
            </p:cNvSpPr>
            <p:nvPr/>
          </p:nvSpPr>
          <p:spPr bwMode="auto">
            <a:xfrm>
              <a:off x="5056" y="309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8" name="Text Box 59"/>
            <p:cNvSpPr txBox="1">
              <a:spLocks noChangeArrowheads="1"/>
            </p:cNvSpPr>
            <p:nvPr/>
          </p:nvSpPr>
          <p:spPr bwMode="auto">
            <a:xfrm>
              <a:off x="4864" y="3091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9" name="Text Box 60"/>
            <p:cNvSpPr txBox="1">
              <a:spLocks noChangeArrowheads="1"/>
            </p:cNvSpPr>
            <p:nvPr/>
          </p:nvSpPr>
          <p:spPr bwMode="auto">
            <a:xfrm>
              <a:off x="4920" y="2893"/>
              <a:ext cx="2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4</a:t>
              </a:r>
            </a:p>
          </p:txBody>
        </p:sp>
        <p:sp>
          <p:nvSpPr>
            <p:cNvPr id="320" name="Line 61"/>
            <p:cNvSpPr>
              <a:spLocks noChangeShapeType="1"/>
            </p:cNvSpPr>
            <p:nvPr/>
          </p:nvSpPr>
          <p:spPr bwMode="auto">
            <a:xfrm flipH="1">
              <a:off x="5107" y="2763"/>
              <a:ext cx="75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5339" y="2941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5361" y="3124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5561" y="3124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" name="Text Box 65"/>
            <p:cNvSpPr txBox="1">
              <a:spLocks noChangeArrowheads="1"/>
            </p:cNvSpPr>
            <p:nvPr/>
          </p:nvSpPr>
          <p:spPr bwMode="auto">
            <a:xfrm>
              <a:off x="5537" y="3092"/>
              <a:ext cx="11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25" name="Text Box 66"/>
            <p:cNvSpPr txBox="1">
              <a:spLocks noChangeArrowheads="1"/>
            </p:cNvSpPr>
            <p:nvPr/>
          </p:nvSpPr>
          <p:spPr bwMode="auto">
            <a:xfrm>
              <a:off x="5344" y="309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26" name="Text Box 67"/>
            <p:cNvSpPr txBox="1">
              <a:spLocks noChangeArrowheads="1"/>
            </p:cNvSpPr>
            <p:nvPr/>
          </p:nvSpPr>
          <p:spPr bwMode="auto">
            <a:xfrm>
              <a:off x="5393" y="2905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18</a:t>
              </a:r>
            </a:p>
          </p:txBody>
        </p:sp>
        <p:sp>
          <p:nvSpPr>
            <p:cNvPr id="327" name="Line 68"/>
            <p:cNvSpPr>
              <a:spLocks noChangeShapeType="1"/>
            </p:cNvSpPr>
            <p:nvPr/>
          </p:nvSpPr>
          <p:spPr bwMode="auto">
            <a:xfrm>
              <a:off x="5409" y="2764"/>
              <a:ext cx="61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3696" y="3305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3718" y="348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Rectangle 71"/>
            <p:cNvSpPr>
              <a:spLocks noChangeArrowheads="1"/>
            </p:cNvSpPr>
            <p:nvPr/>
          </p:nvSpPr>
          <p:spPr bwMode="auto">
            <a:xfrm>
              <a:off x="3917" y="348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Text Box 72"/>
            <p:cNvSpPr txBox="1">
              <a:spLocks noChangeArrowheads="1"/>
            </p:cNvSpPr>
            <p:nvPr/>
          </p:nvSpPr>
          <p:spPr bwMode="auto">
            <a:xfrm>
              <a:off x="3893" y="345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32" name="Text Box 73"/>
            <p:cNvSpPr txBox="1">
              <a:spLocks noChangeArrowheads="1"/>
            </p:cNvSpPr>
            <p:nvPr/>
          </p:nvSpPr>
          <p:spPr bwMode="auto">
            <a:xfrm>
              <a:off x="3701" y="34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33" name="Text Box 74"/>
            <p:cNvSpPr txBox="1">
              <a:spLocks noChangeArrowheads="1"/>
            </p:cNvSpPr>
            <p:nvPr/>
          </p:nvSpPr>
          <p:spPr bwMode="auto">
            <a:xfrm>
              <a:off x="3725" y="325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21</a:t>
              </a:r>
            </a:p>
          </p:txBody>
        </p:sp>
        <p:sp>
          <p:nvSpPr>
            <p:cNvPr id="334" name="Line 75"/>
            <p:cNvSpPr>
              <a:spLocks noChangeShapeType="1"/>
            </p:cNvSpPr>
            <p:nvPr/>
          </p:nvSpPr>
          <p:spPr bwMode="auto">
            <a:xfrm flipH="1">
              <a:off x="3917" y="3176"/>
              <a:ext cx="67" cy="1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9" name="Line 177"/>
          <p:cNvSpPr>
            <a:spLocks noChangeShapeType="1"/>
          </p:cNvSpPr>
          <p:nvPr/>
        </p:nvSpPr>
        <p:spPr bwMode="auto">
          <a:xfrm>
            <a:off x="-84078" y="3274544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0" name="Line 177"/>
          <p:cNvSpPr>
            <a:spLocks noChangeShapeType="1"/>
          </p:cNvSpPr>
          <p:nvPr/>
        </p:nvSpPr>
        <p:spPr bwMode="auto">
          <a:xfrm>
            <a:off x="302233" y="375337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5741159" y="3950789"/>
            <a:ext cx="3402841" cy="1366365"/>
          </a:xfrm>
          <a:prstGeom prst="rect">
            <a:avLst/>
          </a:prstGeom>
          <a:solidFill>
            <a:srgbClr val="FFFFFF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5625105" y="5292675"/>
            <a:ext cx="2654465" cy="1366365"/>
          </a:xfrm>
          <a:prstGeom prst="rect">
            <a:avLst/>
          </a:prstGeom>
          <a:solidFill>
            <a:srgbClr val="FFFFFF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2" name="Right Arrow 111"/>
          <p:cNvSpPr/>
          <p:nvPr/>
        </p:nvSpPr>
        <p:spPr bwMode="auto">
          <a:xfrm rot="520988">
            <a:off x="4474213" y="5740186"/>
            <a:ext cx="1210866" cy="717431"/>
          </a:xfrm>
          <a:prstGeom prst="rightArrow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curNode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7" name="Line 177"/>
          <p:cNvSpPr>
            <a:spLocks noChangeShapeType="1"/>
          </p:cNvSpPr>
          <p:nvPr/>
        </p:nvSpPr>
        <p:spPr bwMode="auto">
          <a:xfrm>
            <a:off x="304967" y="41843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" name="Rounded Rectangular Callout 117"/>
          <p:cNvSpPr/>
          <p:nvPr/>
        </p:nvSpPr>
        <p:spPr bwMode="auto">
          <a:xfrm>
            <a:off x="6478718" y="3199520"/>
            <a:ext cx="2525382" cy="1755592"/>
          </a:xfrm>
          <a:prstGeom prst="wedgeRoundRectCallout">
            <a:avLst>
              <a:gd name="adj1" fmla="val 37994"/>
              <a:gd name="adj2" fmla="val 71121"/>
              <a:gd name="adj3" fmla="val 16667"/>
            </a:avLst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OK, </a:t>
            </a:r>
            <a:r>
              <a:rPr lang="en-US" sz="2000" dirty="0"/>
              <a:t>let’s think of this node as a </a:t>
            </a:r>
            <a:r>
              <a:rPr lang="en-US" sz="2000" dirty="0" err="1"/>
              <a:t>maxheap</a:t>
            </a:r>
            <a:r>
              <a:rPr lang="en-US" sz="2000" dirty="0"/>
              <a:t> containing a single element.</a:t>
            </a:r>
          </a:p>
        </p:txBody>
      </p:sp>
      <p:sp>
        <p:nvSpPr>
          <p:cNvPr id="119" name="Rounded Rectangular Callout 118"/>
          <p:cNvSpPr/>
          <p:nvPr/>
        </p:nvSpPr>
        <p:spPr bwMode="auto">
          <a:xfrm>
            <a:off x="4710968" y="2127778"/>
            <a:ext cx="3733606" cy="2148537"/>
          </a:xfrm>
          <a:prstGeom prst="wedgeRoundRectCallout">
            <a:avLst>
              <a:gd name="adj1" fmla="val 51220"/>
              <a:gd name="adj2" fmla="val 101838"/>
              <a:gd name="adj3" fmla="val 16667"/>
            </a:avLst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Again, this is already a valid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maxheap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since it only has one element!  </a:t>
            </a: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So there’s no need to shift the value of 18 down!</a:t>
            </a:r>
          </a:p>
        </p:txBody>
      </p:sp>
      <p:sp>
        <p:nvSpPr>
          <p:cNvPr id="120" name="Line 177"/>
          <p:cNvSpPr>
            <a:spLocks noChangeShapeType="1"/>
          </p:cNvSpPr>
          <p:nvPr/>
        </p:nvSpPr>
        <p:spPr bwMode="auto">
          <a:xfrm>
            <a:off x="313996" y="4606674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7" name="Right Arrow 126"/>
          <p:cNvSpPr/>
          <p:nvPr/>
        </p:nvSpPr>
        <p:spPr bwMode="auto">
          <a:xfrm rot="5400000">
            <a:off x="7960522" y="1131963"/>
            <a:ext cx="1210866" cy="717431"/>
          </a:xfrm>
          <a:prstGeom prst="rightArrow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curNode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7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67499E-6 L 0.28507 -0.110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53" y="-552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70645E-7 L -0.05608 0.000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  <p:bldP spid="110" grpId="0" animBg="1"/>
      <p:bldP spid="110" grpId="1" animBg="1"/>
      <p:bldP spid="115" grpId="0" animBg="1"/>
      <p:bldP spid="116" grpId="0" animBg="1"/>
      <p:bldP spid="112" grpId="0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182290" y="2188082"/>
            <a:ext cx="6085279" cy="2921877"/>
            <a:chOff x="333292" y="2339084"/>
            <a:chExt cx="6085279" cy="2921877"/>
          </a:xfrm>
        </p:grpSpPr>
        <p:sp>
          <p:nvSpPr>
            <p:cNvPr id="98" name="Rectangle 97"/>
            <p:cNvSpPr/>
            <p:nvPr/>
          </p:nvSpPr>
          <p:spPr>
            <a:xfrm>
              <a:off x="392530" y="3229549"/>
              <a:ext cx="602466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2200" dirty="0"/>
                <a:t>for (</a:t>
              </a:r>
              <a:r>
                <a:rPr lang="en-US" sz="2200" dirty="0" err="1"/>
                <a:t>curNode</a:t>
              </a:r>
              <a:r>
                <a:rPr lang="en-US" sz="2200" dirty="0"/>
                <a:t> = </a:t>
              </a:r>
              <a:r>
                <a:rPr lang="en-US" sz="2200" dirty="0" err="1">
                  <a:solidFill>
                    <a:srgbClr val="7030A0"/>
                  </a:solidFill>
                </a:rPr>
                <a:t>lastNode</a:t>
              </a:r>
              <a:r>
                <a:rPr lang="en-US" sz="2200" dirty="0">
                  <a:solidFill>
                    <a:srgbClr val="7030A0"/>
                  </a:solidFill>
                </a:rPr>
                <a:t> </a:t>
              </a:r>
              <a:r>
                <a:rPr lang="en-US" sz="2200" dirty="0"/>
                <a:t>thru </a:t>
              </a:r>
              <a:r>
                <a:rPr lang="en-US" sz="2200" dirty="0" err="1">
                  <a:solidFill>
                    <a:srgbClr val="7030A0"/>
                  </a:solidFill>
                </a:rPr>
                <a:t>rootNode</a:t>
              </a:r>
              <a:r>
                <a:rPr lang="en-US" sz="2200" dirty="0"/>
                <a:t>):</a:t>
              </a:r>
            </a:p>
            <a:p>
              <a:pPr algn="l"/>
              <a:endParaRPr lang="en-US" sz="2200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33292" y="2339084"/>
              <a:ext cx="4572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Ok, now here’s the algorithm:</a:t>
              </a:r>
            </a:p>
          </p:txBody>
        </p:sp>
        <p:sp>
          <p:nvSpPr>
            <p:cNvPr id="100" name="Text Box 3"/>
            <p:cNvSpPr txBox="1">
              <a:spLocks noChangeArrowheads="1"/>
            </p:cNvSpPr>
            <p:nvPr/>
          </p:nvSpPr>
          <p:spPr bwMode="auto">
            <a:xfrm>
              <a:off x="824151" y="4152965"/>
              <a:ext cx="477067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indent="0"/>
              <a:r>
                <a:rPr lang="en-US" sz="2000" dirty="0">
                  <a:latin typeface="Comic Sans MS" pitchFamily="66" charset="0"/>
                </a:rPr>
                <a:t>Think of this </a:t>
              </a:r>
              <a:r>
                <a:rPr lang="en-US" sz="2000" dirty="0" err="1">
                  <a:latin typeface="Comic Sans MS" pitchFamily="66" charset="0"/>
                </a:rPr>
                <a:t>subtree</a:t>
              </a:r>
              <a:r>
                <a:rPr lang="en-US" sz="2000" dirty="0">
                  <a:latin typeface="Comic Sans MS" pitchFamily="66" charset="0"/>
                </a:rPr>
                <a:t> as a </a:t>
              </a:r>
              <a:r>
                <a:rPr lang="en-US" sz="2000" dirty="0" err="1">
                  <a:latin typeface="Comic Sans MS" pitchFamily="66" charset="0"/>
                </a:rPr>
                <a:t>maxheap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</p:txBody>
        </p:sp>
        <p:sp>
          <p:nvSpPr>
            <p:cNvPr id="101" name="Text Box 3"/>
            <p:cNvSpPr txBox="1">
              <a:spLocks noChangeArrowheads="1"/>
            </p:cNvSpPr>
            <p:nvPr/>
          </p:nvSpPr>
          <p:spPr bwMode="auto">
            <a:xfrm>
              <a:off x="824151" y="3720640"/>
              <a:ext cx="559442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indent="0"/>
              <a:r>
                <a:rPr lang="en-US" sz="2000" dirty="0">
                  <a:latin typeface="Comic Sans MS" pitchFamily="66" charset="0"/>
                </a:rPr>
                <a:t>Focus on the </a:t>
              </a:r>
              <a:r>
                <a:rPr lang="en-US" sz="2000" dirty="0" err="1">
                  <a:latin typeface="Comic Sans MS" pitchFamily="66" charset="0"/>
                </a:rPr>
                <a:t>subtree</a:t>
              </a:r>
              <a:r>
                <a:rPr lang="en-US" sz="2000" dirty="0">
                  <a:latin typeface="Comic Sans MS" pitchFamily="66" charset="0"/>
                </a:rPr>
                <a:t> rooted at </a:t>
              </a:r>
              <a:r>
                <a:rPr lang="en-US" sz="2000" dirty="0" err="1">
                  <a:latin typeface="Comic Sans MS" pitchFamily="66" charset="0"/>
                </a:rPr>
                <a:t>curNode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</p:txBody>
        </p:sp>
        <p:sp>
          <p:nvSpPr>
            <p:cNvPr id="102" name="Text Box 3"/>
            <p:cNvSpPr txBox="1">
              <a:spLocks noChangeArrowheads="1"/>
            </p:cNvSpPr>
            <p:nvPr/>
          </p:nvSpPr>
          <p:spPr bwMode="auto">
            <a:xfrm>
              <a:off x="824151" y="4553075"/>
              <a:ext cx="538849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indent="0"/>
              <a:r>
                <a:rPr lang="en-US" sz="2000" dirty="0">
                  <a:latin typeface="Comic Sans MS" pitchFamily="66" charset="0"/>
                </a:rPr>
                <a:t>Keep shifting the top value down until </a:t>
              </a:r>
              <a:br>
                <a:rPr lang="en-US" sz="2000" dirty="0">
                  <a:latin typeface="Comic Sans MS" pitchFamily="66" charset="0"/>
                </a:rPr>
              </a:br>
              <a:r>
                <a:rPr lang="en-US" sz="2000" dirty="0">
                  <a:latin typeface="Comic Sans MS" pitchFamily="66" charset="0"/>
                </a:rPr>
                <a:t>your </a:t>
              </a:r>
              <a:r>
                <a:rPr lang="en-US" sz="2000" dirty="0" err="1">
                  <a:latin typeface="Comic Sans MS" pitchFamily="66" charset="0"/>
                </a:rPr>
                <a:t>subtree</a:t>
              </a:r>
              <a:r>
                <a:rPr lang="en-US" sz="2000" dirty="0">
                  <a:latin typeface="Comic Sans MS" pitchFamily="66" charset="0"/>
                </a:rPr>
                <a:t> becomes a valid </a:t>
              </a:r>
              <a:r>
                <a:rPr lang="en-US" sz="2000" dirty="0" err="1">
                  <a:latin typeface="Comic Sans MS" pitchFamily="66" charset="0"/>
                </a:rPr>
                <a:t>maxheap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5126149" y="2100992"/>
            <a:ext cx="3657600" cy="609600"/>
            <a:chOff x="381000" y="2997200"/>
            <a:chExt cx="3657600" cy="609600"/>
          </a:xfrm>
        </p:grpSpPr>
        <p:sp>
          <p:nvSpPr>
            <p:cNvPr id="346" name="Rectangle 4"/>
            <p:cNvSpPr>
              <a:spLocks noChangeArrowheads="1"/>
            </p:cNvSpPr>
            <p:nvPr/>
          </p:nvSpPr>
          <p:spPr bwMode="auto">
            <a:xfrm>
              <a:off x="3810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0</a:t>
              </a:r>
            </a:p>
          </p:txBody>
        </p:sp>
        <p:sp>
          <p:nvSpPr>
            <p:cNvPr id="347" name="Rectangle 5"/>
            <p:cNvSpPr>
              <a:spLocks noChangeArrowheads="1"/>
            </p:cNvSpPr>
            <p:nvPr/>
          </p:nvSpPr>
          <p:spPr bwMode="auto">
            <a:xfrm>
              <a:off x="8382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348" name="Rectangle 6"/>
            <p:cNvSpPr>
              <a:spLocks noChangeArrowheads="1"/>
            </p:cNvSpPr>
            <p:nvPr/>
          </p:nvSpPr>
          <p:spPr bwMode="auto">
            <a:xfrm>
              <a:off x="12954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9</a:t>
              </a:r>
            </a:p>
          </p:txBody>
        </p:sp>
        <p:sp>
          <p:nvSpPr>
            <p:cNvPr id="349" name="Rectangle 7"/>
            <p:cNvSpPr>
              <a:spLocks noChangeArrowheads="1"/>
            </p:cNvSpPr>
            <p:nvPr/>
          </p:nvSpPr>
          <p:spPr bwMode="auto">
            <a:xfrm>
              <a:off x="17526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350" name="Rectangle 8"/>
            <p:cNvSpPr>
              <a:spLocks noChangeArrowheads="1"/>
            </p:cNvSpPr>
            <p:nvPr/>
          </p:nvSpPr>
          <p:spPr bwMode="auto">
            <a:xfrm>
              <a:off x="22098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5</a:t>
              </a:r>
            </a:p>
          </p:txBody>
        </p:sp>
        <p:sp>
          <p:nvSpPr>
            <p:cNvPr id="351" name="Rectangle 9"/>
            <p:cNvSpPr>
              <a:spLocks noChangeArrowheads="1"/>
            </p:cNvSpPr>
            <p:nvPr/>
          </p:nvSpPr>
          <p:spPr bwMode="auto">
            <a:xfrm>
              <a:off x="26670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52" name="Rectangle 10"/>
            <p:cNvSpPr>
              <a:spLocks noChangeArrowheads="1"/>
            </p:cNvSpPr>
            <p:nvPr/>
          </p:nvSpPr>
          <p:spPr bwMode="auto">
            <a:xfrm>
              <a:off x="31242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353" name="Rectangle 11"/>
            <p:cNvSpPr>
              <a:spLocks noChangeArrowheads="1"/>
            </p:cNvSpPr>
            <p:nvPr/>
          </p:nvSpPr>
          <p:spPr bwMode="auto">
            <a:xfrm>
              <a:off x="35814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21</a:t>
              </a:r>
            </a:p>
          </p:txBody>
        </p:sp>
        <p:grpSp>
          <p:nvGrpSpPr>
            <p:cNvPr id="354" name="Group 168"/>
            <p:cNvGrpSpPr>
              <a:grpSpLocks/>
            </p:cNvGrpSpPr>
            <p:nvPr/>
          </p:nvGrpSpPr>
          <p:grpSpPr bwMode="auto">
            <a:xfrm>
              <a:off x="1295400" y="3022600"/>
              <a:ext cx="457200" cy="533400"/>
              <a:chOff x="2167" y="960"/>
              <a:chExt cx="288" cy="336"/>
            </a:xfrm>
          </p:grpSpPr>
          <p:sp>
            <p:nvSpPr>
              <p:cNvPr id="355" name="Line 169"/>
              <p:cNvSpPr>
                <a:spLocks noChangeShapeType="1"/>
              </p:cNvSpPr>
              <p:nvPr/>
            </p:nvSpPr>
            <p:spPr bwMode="auto">
              <a:xfrm>
                <a:off x="2167" y="960"/>
                <a:ext cx="0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6" name="Line 170"/>
              <p:cNvSpPr>
                <a:spLocks noChangeShapeType="1"/>
              </p:cNvSpPr>
              <p:nvPr/>
            </p:nvSpPr>
            <p:spPr bwMode="auto">
              <a:xfrm>
                <a:off x="2455" y="960"/>
                <a:ext cx="0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60CC-385F-4603-9275-90F44FE65E72}" type="slidenum">
              <a:rPr lang="en-US"/>
              <a:pPr/>
              <a:t>46</a:t>
            </a:fld>
            <a:endParaRPr lang="en-US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179" y="-224484"/>
            <a:ext cx="8831110" cy="1143000"/>
          </a:xfrm>
        </p:spPr>
        <p:txBody>
          <a:bodyPr/>
          <a:lstStyle/>
          <a:p>
            <a:r>
              <a:rPr lang="en-US" sz="2800" dirty="0"/>
              <a:t>Step #1: Convert Your Input Array into a </a:t>
            </a:r>
            <a:r>
              <a:rPr lang="en-US" sz="2800" dirty="0" err="1"/>
              <a:t>MaxHeap</a:t>
            </a:r>
            <a:endParaRPr lang="en-US" sz="2800" dirty="0"/>
          </a:p>
        </p:txBody>
      </p:sp>
      <p:sp>
        <p:nvSpPr>
          <p:cNvPr id="793603" name="Text Box 3"/>
          <p:cNvSpPr txBox="1">
            <a:spLocks noChangeArrowheads="1"/>
          </p:cNvSpPr>
          <p:nvPr/>
        </p:nvSpPr>
        <p:spPr bwMode="auto">
          <a:xfrm>
            <a:off x="302233" y="912320"/>
            <a:ext cx="85913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Let’s start by visualizing our array as a tree.</a:t>
            </a:r>
          </a:p>
        </p:txBody>
      </p:sp>
      <p:grpSp>
        <p:nvGrpSpPr>
          <p:cNvPr id="271" name="Group 12"/>
          <p:cNvGrpSpPr>
            <a:grpSpLocks/>
          </p:cNvGrpSpPr>
          <p:nvPr/>
        </p:nvGrpSpPr>
        <p:grpSpPr bwMode="auto">
          <a:xfrm>
            <a:off x="5695121" y="4023341"/>
            <a:ext cx="3276600" cy="2508250"/>
            <a:chOff x="3696" y="2126"/>
            <a:chExt cx="2064" cy="1580"/>
          </a:xfrm>
        </p:grpSpPr>
        <p:sp>
          <p:nvSpPr>
            <p:cNvPr id="272" name="Rectangle 13"/>
            <p:cNvSpPr>
              <a:spLocks noChangeArrowheads="1"/>
            </p:cNvSpPr>
            <p:nvPr/>
          </p:nvSpPr>
          <p:spPr bwMode="auto">
            <a:xfrm>
              <a:off x="4586" y="2160"/>
              <a:ext cx="421" cy="30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Rectangle 14"/>
            <p:cNvSpPr>
              <a:spLocks noChangeArrowheads="1"/>
            </p:cNvSpPr>
            <p:nvPr/>
          </p:nvSpPr>
          <p:spPr bwMode="auto">
            <a:xfrm>
              <a:off x="4608" y="234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Rectangle 15"/>
            <p:cNvSpPr>
              <a:spLocks noChangeArrowheads="1"/>
            </p:cNvSpPr>
            <p:nvPr/>
          </p:nvSpPr>
          <p:spPr bwMode="auto">
            <a:xfrm>
              <a:off x="4807" y="2341"/>
              <a:ext cx="178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Text Box 16"/>
            <p:cNvSpPr txBox="1">
              <a:spLocks noChangeArrowheads="1"/>
            </p:cNvSpPr>
            <p:nvPr/>
          </p:nvSpPr>
          <p:spPr bwMode="auto">
            <a:xfrm>
              <a:off x="4769" y="2309"/>
              <a:ext cx="1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76" name="Text Box 17"/>
            <p:cNvSpPr txBox="1">
              <a:spLocks noChangeArrowheads="1"/>
            </p:cNvSpPr>
            <p:nvPr/>
          </p:nvSpPr>
          <p:spPr bwMode="auto">
            <a:xfrm>
              <a:off x="4580" y="231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77" name="Text Box 18"/>
            <p:cNvSpPr txBox="1">
              <a:spLocks noChangeArrowheads="1"/>
            </p:cNvSpPr>
            <p:nvPr/>
          </p:nvSpPr>
          <p:spPr bwMode="auto">
            <a:xfrm>
              <a:off x="4686" y="212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0</a:t>
              </a:r>
            </a:p>
          </p:txBody>
        </p:sp>
        <p:sp>
          <p:nvSpPr>
            <p:cNvPr id="278" name="Rectangle 19"/>
            <p:cNvSpPr>
              <a:spLocks noChangeArrowheads="1"/>
            </p:cNvSpPr>
            <p:nvPr/>
          </p:nvSpPr>
          <p:spPr bwMode="auto">
            <a:xfrm>
              <a:off x="4096" y="2556"/>
              <a:ext cx="421" cy="30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Rectangle 20"/>
            <p:cNvSpPr>
              <a:spLocks noChangeArrowheads="1"/>
            </p:cNvSpPr>
            <p:nvPr/>
          </p:nvSpPr>
          <p:spPr bwMode="auto">
            <a:xfrm>
              <a:off x="4118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Rectangle 21"/>
            <p:cNvSpPr>
              <a:spLocks noChangeArrowheads="1"/>
            </p:cNvSpPr>
            <p:nvPr/>
          </p:nvSpPr>
          <p:spPr bwMode="auto">
            <a:xfrm>
              <a:off x="4318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Text Box 22"/>
            <p:cNvSpPr txBox="1">
              <a:spLocks noChangeArrowheads="1"/>
            </p:cNvSpPr>
            <p:nvPr/>
          </p:nvSpPr>
          <p:spPr bwMode="auto">
            <a:xfrm>
              <a:off x="4293" y="270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82" name="Text Box 23"/>
            <p:cNvSpPr txBox="1">
              <a:spLocks noChangeArrowheads="1"/>
            </p:cNvSpPr>
            <p:nvPr/>
          </p:nvSpPr>
          <p:spPr bwMode="auto">
            <a:xfrm>
              <a:off x="4101" y="2708"/>
              <a:ext cx="11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83" name="Text Box 24"/>
            <p:cNvSpPr txBox="1">
              <a:spLocks noChangeArrowheads="1"/>
            </p:cNvSpPr>
            <p:nvPr/>
          </p:nvSpPr>
          <p:spPr bwMode="auto">
            <a:xfrm>
              <a:off x="4252" y="2564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3</a:t>
              </a:r>
            </a:p>
          </p:txBody>
        </p:sp>
        <p:sp>
          <p:nvSpPr>
            <p:cNvPr id="284" name="Line 25"/>
            <p:cNvSpPr>
              <a:spLocks noChangeShapeType="1"/>
            </p:cNvSpPr>
            <p:nvPr/>
          </p:nvSpPr>
          <p:spPr bwMode="auto">
            <a:xfrm flipH="1">
              <a:off x="4382" y="2378"/>
              <a:ext cx="248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Rectangle 26"/>
            <p:cNvSpPr>
              <a:spLocks noChangeArrowheads="1"/>
            </p:cNvSpPr>
            <p:nvPr/>
          </p:nvSpPr>
          <p:spPr bwMode="auto">
            <a:xfrm>
              <a:off x="5069" y="2556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Rectangle 27"/>
            <p:cNvSpPr>
              <a:spLocks noChangeArrowheads="1"/>
            </p:cNvSpPr>
            <p:nvPr/>
          </p:nvSpPr>
          <p:spPr bwMode="auto">
            <a:xfrm>
              <a:off x="5091" y="2739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Rectangle 28"/>
            <p:cNvSpPr>
              <a:spLocks noChangeArrowheads="1"/>
            </p:cNvSpPr>
            <p:nvPr/>
          </p:nvSpPr>
          <p:spPr bwMode="auto">
            <a:xfrm>
              <a:off x="5291" y="2739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Text Box 29"/>
            <p:cNvSpPr txBox="1">
              <a:spLocks noChangeArrowheads="1"/>
            </p:cNvSpPr>
            <p:nvPr/>
          </p:nvSpPr>
          <p:spPr bwMode="auto">
            <a:xfrm>
              <a:off x="5266" y="2708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89" name="Text Box 30"/>
            <p:cNvSpPr txBox="1">
              <a:spLocks noChangeArrowheads="1"/>
            </p:cNvSpPr>
            <p:nvPr/>
          </p:nvSpPr>
          <p:spPr bwMode="auto">
            <a:xfrm>
              <a:off x="5074" y="2708"/>
              <a:ext cx="11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90" name="Text Box 31"/>
            <p:cNvSpPr txBox="1">
              <a:spLocks noChangeArrowheads="1"/>
            </p:cNvSpPr>
            <p:nvPr/>
          </p:nvSpPr>
          <p:spPr bwMode="auto">
            <a:xfrm>
              <a:off x="5168" y="250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9</a:t>
              </a:r>
            </a:p>
          </p:txBody>
        </p:sp>
        <p:sp>
          <p:nvSpPr>
            <p:cNvPr id="291" name="Rectangle 32"/>
            <p:cNvSpPr>
              <a:spLocks noChangeArrowheads="1"/>
            </p:cNvSpPr>
            <p:nvPr/>
          </p:nvSpPr>
          <p:spPr bwMode="auto">
            <a:xfrm>
              <a:off x="4822" y="2346"/>
              <a:ext cx="149" cy="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Line 33"/>
            <p:cNvSpPr>
              <a:spLocks noChangeShapeType="1"/>
            </p:cNvSpPr>
            <p:nvPr/>
          </p:nvSpPr>
          <p:spPr bwMode="auto">
            <a:xfrm>
              <a:off x="4957" y="2379"/>
              <a:ext cx="232" cy="1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Rectangle 34"/>
            <p:cNvSpPr>
              <a:spLocks noChangeArrowheads="1"/>
            </p:cNvSpPr>
            <p:nvPr/>
          </p:nvSpPr>
          <p:spPr bwMode="auto">
            <a:xfrm>
              <a:off x="4095" y="2555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Rectangle 35"/>
            <p:cNvSpPr>
              <a:spLocks noChangeArrowheads="1"/>
            </p:cNvSpPr>
            <p:nvPr/>
          </p:nvSpPr>
          <p:spPr bwMode="auto">
            <a:xfrm>
              <a:off x="4117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Rectangle 36"/>
            <p:cNvSpPr>
              <a:spLocks noChangeArrowheads="1"/>
            </p:cNvSpPr>
            <p:nvPr/>
          </p:nvSpPr>
          <p:spPr bwMode="auto">
            <a:xfrm>
              <a:off x="4316" y="273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Text Box 37"/>
            <p:cNvSpPr txBox="1">
              <a:spLocks noChangeArrowheads="1"/>
            </p:cNvSpPr>
            <p:nvPr/>
          </p:nvSpPr>
          <p:spPr bwMode="auto">
            <a:xfrm>
              <a:off x="4278" y="2705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97" name="Text Box 38"/>
            <p:cNvSpPr txBox="1">
              <a:spLocks noChangeArrowheads="1"/>
            </p:cNvSpPr>
            <p:nvPr/>
          </p:nvSpPr>
          <p:spPr bwMode="auto">
            <a:xfrm>
              <a:off x="4089" y="270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98" name="Text Box 39"/>
            <p:cNvSpPr txBox="1">
              <a:spLocks noChangeArrowheads="1"/>
            </p:cNvSpPr>
            <p:nvPr/>
          </p:nvSpPr>
          <p:spPr bwMode="auto">
            <a:xfrm>
              <a:off x="4194" y="251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3</a:t>
              </a:r>
            </a:p>
          </p:txBody>
        </p:sp>
        <p:sp>
          <p:nvSpPr>
            <p:cNvPr id="299" name="Rectangle 40"/>
            <p:cNvSpPr>
              <a:spLocks noChangeArrowheads="1"/>
            </p:cNvSpPr>
            <p:nvPr/>
          </p:nvSpPr>
          <p:spPr bwMode="auto">
            <a:xfrm>
              <a:off x="3862" y="2950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Rectangle 41"/>
            <p:cNvSpPr>
              <a:spLocks noChangeArrowheads="1"/>
            </p:cNvSpPr>
            <p:nvPr/>
          </p:nvSpPr>
          <p:spPr bwMode="auto">
            <a:xfrm>
              <a:off x="3884" y="313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Rectangle 42"/>
            <p:cNvSpPr>
              <a:spLocks noChangeArrowheads="1"/>
            </p:cNvSpPr>
            <p:nvPr/>
          </p:nvSpPr>
          <p:spPr bwMode="auto">
            <a:xfrm>
              <a:off x="4084" y="313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" name="Text Box 43"/>
            <p:cNvSpPr txBox="1">
              <a:spLocks noChangeArrowheads="1"/>
            </p:cNvSpPr>
            <p:nvPr/>
          </p:nvSpPr>
          <p:spPr bwMode="auto">
            <a:xfrm>
              <a:off x="4060" y="3099"/>
              <a:ext cx="1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03" name="Text Box 44"/>
            <p:cNvSpPr txBox="1">
              <a:spLocks noChangeArrowheads="1"/>
            </p:cNvSpPr>
            <p:nvPr/>
          </p:nvSpPr>
          <p:spPr bwMode="auto">
            <a:xfrm>
              <a:off x="3868" y="31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04" name="Text Box 45"/>
            <p:cNvSpPr txBox="1">
              <a:spLocks noChangeArrowheads="1"/>
            </p:cNvSpPr>
            <p:nvPr/>
          </p:nvSpPr>
          <p:spPr bwMode="auto">
            <a:xfrm>
              <a:off x="3963" y="2916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1</a:t>
              </a:r>
            </a:p>
          </p:txBody>
        </p:sp>
        <p:sp>
          <p:nvSpPr>
            <p:cNvPr id="305" name="Line 46"/>
            <p:cNvSpPr>
              <a:spLocks noChangeShapeType="1"/>
            </p:cNvSpPr>
            <p:nvPr/>
          </p:nvSpPr>
          <p:spPr bwMode="auto">
            <a:xfrm flipH="1">
              <a:off x="4109" y="2772"/>
              <a:ext cx="75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Rectangle 47"/>
            <p:cNvSpPr>
              <a:spLocks noChangeArrowheads="1"/>
            </p:cNvSpPr>
            <p:nvPr/>
          </p:nvSpPr>
          <p:spPr bwMode="auto">
            <a:xfrm>
              <a:off x="4325" y="2950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Rectangle 48"/>
            <p:cNvSpPr>
              <a:spLocks noChangeArrowheads="1"/>
            </p:cNvSpPr>
            <p:nvPr/>
          </p:nvSpPr>
          <p:spPr bwMode="auto">
            <a:xfrm>
              <a:off x="4347" y="3133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Rectangle 49"/>
            <p:cNvSpPr>
              <a:spLocks noChangeArrowheads="1"/>
            </p:cNvSpPr>
            <p:nvPr/>
          </p:nvSpPr>
          <p:spPr bwMode="auto">
            <a:xfrm>
              <a:off x="4547" y="3133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Text Box 50"/>
            <p:cNvSpPr txBox="1">
              <a:spLocks noChangeArrowheads="1"/>
            </p:cNvSpPr>
            <p:nvPr/>
          </p:nvSpPr>
          <p:spPr bwMode="auto">
            <a:xfrm>
              <a:off x="4523" y="3101"/>
              <a:ext cx="1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0" name="Text Box 51"/>
            <p:cNvSpPr txBox="1">
              <a:spLocks noChangeArrowheads="1"/>
            </p:cNvSpPr>
            <p:nvPr/>
          </p:nvSpPr>
          <p:spPr bwMode="auto">
            <a:xfrm>
              <a:off x="4330" y="31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1" name="Text Box 52"/>
            <p:cNvSpPr txBox="1">
              <a:spLocks noChangeArrowheads="1"/>
            </p:cNvSpPr>
            <p:nvPr/>
          </p:nvSpPr>
          <p:spPr bwMode="auto">
            <a:xfrm>
              <a:off x="4424" y="2913"/>
              <a:ext cx="23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5</a:t>
              </a:r>
            </a:p>
          </p:txBody>
        </p:sp>
        <p:sp>
          <p:nvSpPr>
            <p:cNvPr id="312" name="Rectangle 53"/>
            <p:cNvSpPr>
              <a:spLocks noChangeArrowheads="1"/>
            </p:cNvSpPr>
            <p:nvPr/>
          </p:nvSpPr>
          <p:spPr bwMode="auto">
            <a:xfrm>
              <a:off x="4331" y="2741"/>
              <a:ext cx="150" cy="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" name="Line 54"/>
            <p:cNvSpPr>
              <a:spLocks noChangeShapeType="1"/>
            </p:cNvSpPr>
            <p:nvPr/>
          </p:nvSpPr>
          <p:spPr bwMode="auto">
            <a:xfrm>
              <a:off x="4395" y="2773"/>
              <a:ext cx="61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Rectangle 55"/>
            <p:cNvSpPr>
              <a:spLocks noChangeArrowheads="1"/>
            </p:cNvSpPr>
            <p:nvPr/>
          </p:nvSpPr>
          <p:spPr bwMode="auto">
            <a:xfrm>
              <a:off x="4860" y="2940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Rectangle 56"/>
            <p:cNvSpPr>
              <a:spLocks noChangeArrowheads="1"/>
            </p:cNvSpPr>
            <p:nvPr/>
          </p:nvSpPr>
          <p:spPr bwMode="auto">
            <a:xfrm>
              <a:off x="4882" y="3121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" name="Rectangle 57"/>
            <p:cNvSpPr>
              <a:spLocks noChangeArrowheads="1"/>
            </p:cNvSpPr>
            <p:nvPr/>
          </p:nvSpPr>
          <p:spPr bwMode="auto">
            <a:xfrm>
              <a:off x="5081" y="3121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" name="Text Box 58"/>
            <p:cNvSpPr txBox="1">
              <a:spLocks noChangeArrowheads="1"/>
            </p:cNvSpPr>
            <p:nvPr/>
          </p:nvSpPr>
          <p:spPr bwMode="auto">
            <a:xfrm>
              <a:off x="5056" y="309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8" name="Text Box 59"/>
            <p:cNvSpPr txBox="1">
              <a:spLocks noChangeArrowheads="1"/>
            </p:cNvSpPr>
            <p:nvPr/>
          </p:nvSpPr>
          <p:spPr bwMode="auto">
            <a:xfrm>
              <a:off x="4864" y="3091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9" name="Text Box 60"/>
            <p:cNvSpPr txBox="1">
              <a:spLocks noChangeArrowheads="1"/>
            </p:cNvSpPr>
            <p:nvPr/>
          </p:nvSpPr>
          <p:spPr bwMode="auto">
            <a:xfrm>
              <a:off x="4920" y="2893"/>
              <a:ext cx="2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4</a:t>
              </a:r>
            </a:p>
          </p:txBody>
        </p:sp>
        <p:sp>
          <p:nvSpPr>
            <p:cNvPr id="320" name="Line 61"/>
            <p:cNvSpPr>
              <a:spLocks noChangeShapeType="1"/>
            </p:cNvSpPr>
            <p:nvPr/>
          </p:nvSpPr>
          <p:spPr bwMode="auto">
            <a:xfrm flipH="1">
              <a:off x="5107" y="2763"/>
              <a:ext cx="75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5339" y="2941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5361" y="3124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5561" y="3124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" name="Text Box 65"/>
            <p:cNvSpPr txBox="1">
              <a:spLocks noChangeArrowheads="1"/>
            </p:cNvSpPr>
            <p:nvPr/>
          </p:nvSpPr>
          <p:spPr bwMode="auto">
            <a:xfrm>
              <a:off x="5537" y="3092"/>
              <a:ext cx="11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25" name="Text Box 66"/>
            <p:cNvSpPr txBox="1">
              <a:spLocks noChangeArrowheads="1"/>
            </p:cNvSpPr>
            <p:nvPr/>
          </p:nvSpPr>
          <p:spPr bwMode="auto">
            <a:xfrm>
              <a:off x="5344" y="309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26" name="Text Box 67"/>
            <p:cNvSpPr txBox="1">
              <a:spLocks noChangeArrowheads="1"/>
            </p:cNvSpPr>
            <p:nvPr/>
          </p:nvSpPr>
          <p:spPr bwMode="auto">
            <a:xfrm>
              <a:off x="5393" y="2905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18</a:t>
              </a:r>
            </a:p>
          </p:txBody>
        </p:sp>
        <p:sp>
          <p:nvSpPr>
            <p:cNvPr id="327" name="Line 68"/>
            <p:cNvSpPr>
              <a:spLocks noChangeShapeType="1"/>
            </p:cNvSpPr>
            <p:nvPr/>
          </p:nvSpPr>
          <p:spPr bwMode="auto">
            <a:xfrm>
              <a:off x="5409" y="2764"/>
              <a:ext cx="61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3696" y="3305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3718" y="348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Rectangle 71"/>
            <p:cNvSpPr>
              <a:spLocks noChangeArrowheads="1"/>
            </p:cNvSpPr>
            <p:nvPr/>
          </p:nvSpPr>
          <p:spPr bwMode="auto">
            <a:xfrm>
              <a:off x="3917" y="348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Text Box 72"/>
            <p:cNvSpPr txBox="1">
              <a:spLocks noChangeArrowheads="1"/>
            </p:cNvSpPr>
            <p:nvPr/>
          </p:nvSpPr>
          <p:spPr bwMode="auto">
            <a:xfrm>
              <a:off x="3893" y="345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32" name="Text Box 73"/>
            <p:cNvSpPr txBox="1">
              <a:spLocks noChangeArrowheads="1"/>
            </p:cNvSpPr>
            <p:nvPr/>
          </p:nvSpPr>
          <p:spPr bwMode="auto">
            <a:xfrm>
              <a:off x="3701" y="34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33" name="Text Box 74"/>
            <p:cNvSpPr txBox="1">
              <a:spLocks noChangeArrowheads="1"/>
            </p:cNvSpPr>
            <p:nvPr/>
          </p:nvSpPr>
          <p:spPr bwMode="auto">
            <a:xfrm>
              <a:off x="3725" y="325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21</a:t>
              </a:r>
            </a:p>
          </p:txBody>
        </p:sp>
        <p:sp>
          <p:nvSpPr>
            <p:cNvPr id="334" name="Line 75"/>
            <p:cNvSpPr>
              <a:spLocks noChangeShapeType="1"/>
            </p:cNvSpPr>
            <p:nvPr/>
          </p:nvSpPr>
          <p:spPr bwMode="auto">
            <a:xfrm flipH="1">
              <a:off x="3917" y="3176"/>
              <a:ext cx="67" cy="1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9" name="Line 177"/>
          <p:cNvSpPr>
            <a:spLocks noChangeShapeType="1"/>
          </p:cNvSpPr>
          <p:nvPr/>
        </p:nvSpPr>
        <p:spPr bwMode="auto">
          <a:xfrm>
            <a:off x="-84078" y="328293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0" name="Line 177"/>
          <p:cNvSpPr>
            <a:spLocks noChangeShapeType="1"/>
          </p:cNvSpPr>
          <p:nvPr/>
        </p:nvSpPr>
        <p:spPr bwMode="auto">
          <a:xfrm>
            <a:off x="302233" y="3761767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5741159" y="3950789"/>
            <a:ext cx="3402841" cy="1366365"/>
          </a:xfrm>
          <a:prstGeom prst="rect">
            <a:avLst/>
          </a:prstGeom>
          <a:solidFill>
            <a:srgbClr val="FFFFFF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5625105" y="5292675"/>
            <a:ext cx="1866273" cy="1366365"/>
          </a:xfrm>
          <a:prstGeom prst="rect">
            <a:avLst/>
          </a:prstGeom>
          <a:solidFill>
            <a:srgbClr val="FFFFFF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2" name="Right Arrow 111"/>
          <p:cNvSpPr/>
          <p:nvPr/>
        </p:nvSpPr>
        <p:spPr bwMode="auto">
          <a:xfrm rot="520988">
            <a:off x="7079765" y="4977668"/>
            <a:ext cx="1210866" cy="717431"/>
          </a:xfrm>
          <a:prstGeom prst="rightArrow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curNode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7" name="Line 177"/>
          <p:cNvSpPr>
            <a:spLocks noChangeShapeType="1"/>
          </p:cNvSpPr>
          <p:nvPr/>
        </p:nvSpPr>
        <p:spPr bwMode="auto">
          <a:xfrm>
            <a:off x="304967" y="4192752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" name="Rounded Rectangular Callout 117"/>
          <p:cNvSpPr/>
          <p:nvPr/>
        </p:nvSpPr>
        <p:spPr bwMode="auto">
          <a:xfrm>
            <a:off x="5833890" y="3177244"/>
            <a:ext cx="2525382" cy="1755592"/>
          </a:xfrm>
          <a:prstGeom prst="wedgeRoundRectCallout">
            <a:avLst>
              <a:gd name="adj1" fmla="val 37994"/>
              <a:gd name="adj2" fmla="val 71121"/>
              <a:gd name="adj3" fmla="val 16667"/>
            </a:avLst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OK, </a:t>
            </a:r>
            <a:r>
              <a:rPr lang="en-US" sz="2000" dirty="0"/>
              <a:t>let’s think of this node as a </a:t>
            </a:r>
            <a:r>
              <a:rPr lang="en-US" sz="2000" dirty="0" err="1"/>
              <a:t>maxheap</a:t>
            </a:r>
            <a:r>
              <a:rPr lang="en-US" sz="2000" dirty="0"/>
              <a:t> containing a single element.</a:t>
            </a:r>
          </a:p>
        </p:txBody>
      </p:sp>
      <p:sp>
        <p:nvSpPr>
          <p:cNvPr id="119" name="Rounded Rectangular Callout 118"/>
          <p:cNvSpPr/>
          <p:nvPr/>
        </p:nvSpPr>
        <p:spPr bwMode="auto">
          <a:xfrm>
            <a:off x="4179156" y="2093366"/>
            <a:ext cx="3733606" cy="2148537"/>
          </a:xfrm>
          <a:prstGeom prst="wedgeRoundRectCallout">
            <a:avLst>
              <a:gd name="adj1" fmla="val 51220"/>
              <a:gd name="adj2" fmla="val 101838"/>
              <a:gd name="adj3" fmla="val 16667"/>
            </a:avLst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Again, this is already a valid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maxheap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since it only has one element!  </a:t>
            </a: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So there’s no need to shift the value of 4 down!</a:t>
            </a:r>
          </a:p>
        </p:txBody>
      </p:sp>
      <p:sp>
        <p:nvSpPr>
          <p:cNvPr id="120" name="Line 177"/>
          <p:cNvSpPr>
            <a:spLocks noChangeShapeType="1"/>
          </p:cNvSpPr>
          <p:nvPr/>
        </p:nvSpPr>
        <p:spPr bwMode="auto">
          <a:xfrm>
            <a:off x="313996" y="46150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" name="Rectangle 95"/>
          <p:cNvSpPr/>
          <p:nvPr/>
        </p:nvSpPr>
        <p:spPr bwMode="auto">
          <a:xfrm>
            <a:off x="8232767" y="5211821"/>
            <a:ext cx="1866273" cy="1366365"/>
          </a:xfrm>
          <a:prstGeom prst="rect">
            <a:avLst/>
          </a:prstGeom>
          <a:solidFill>
            <a:srgbClr val="FFFFFF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3" name="Right Arrow 102"/>
          <p:cNvSpPr/>
          <p:nvPr/>
        </p:nvSpPr>
        <p:spPr bwMode="auto">
          <a:xfrm rot="5400000">
            <a:off x="7466969" y="1133361"/>
            <a:ext cx="1210866" cy="717431"/>
          </a:xfrm>
          <a:prstGeom prst="rightArrow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curNode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10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6.50012E-7 L -0.0809 0.0009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5" y="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70645E-7 L -0.05608 0.000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  <p:bldP spid="110" grpId="0" animBg="1"/>
      <p:bldP spid="110" grpId="1" animBg="1"/>
      <p:bldP spid="115" grpId="0" animBg="1"/>
      <p:bldP spid="116" grpId="0" animBg="1"/>
      <p:bldP spid="112" grpId="0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96" grpId="0" animBg="1"/>
      <p:bldP spid="10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182290" y="2188082"/>
            <a:ext cx="6085279" cy="2921877"/>
            <a:chOff x="333292" y="2339084"/>
            <a:chExt cx="6085279" cy="2921877"/>
          </a:xfrm>
        </p:grpSpPr>
        <p:sp>
          <p:nvSpPr>
            <p:cNvPr id="101" name="Rectangle 100"/>
            <p:cNvSpPr/>
            <p:nvPr/>
          </p:nvSpPr>
          <p:spPr>
            <a:xfrm>
              <a:off x="392530" y="3229549"/>
              <a:ext cx="602466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2200" dirty="0"/>
                <a:t>for (</a:t>
              </a:r>
              <a:r>
                <a:rPr lang="en-US" sz="2200" dirty="0" err="1"/>
                <a:t>curNode</a:t>
              </a:r>
              <a:r>
                <a:rPr lang="en-US" sz="2200" dirty="0"/>
                <a:t> = </a:t>
              </a:r>
              <a:r>
                <a:rPr lang="en-US" sz="2200" dirty="0" err="1">
                  <a:solidFill>
                    <a:srgbClr val="7030A0"/>
                  </a:solidFill>
                </a:rPr>
                <a:t>lastNode</a:t>
              </a:r>
              <a:r>
                <a:rPr lang="en-US" sz="2200" dirty="0">
                  <a:solidFill>
                    <a:srgbClr val="7030A0"/>
                  </a:solidFill>
                </a:rPr>
                <a:t> </a:t>
              </a:r>
              <a:r>
                <a:rPr lang="en-US" sz="2200" dirty="0"/>
                <a:t>thru </a:t>
              </a:r>
              <a:r>
                <a:rPr lang="en-US" sz="2200" dirty="0" err="1">
                  <a:solidFill>
                    <a:srgbClr val="7030A0"/>
                  </a:solidFill>
                </a:rPr>
                <a:t>rootNode</a:t>
              </a:r>
              <a:r>
                <a:rPr lang="en-US" sz="2200" dirty="0"/>
                <a:t>):</a:t>
              </a:r>
            </a:p>
            <a:p>
              <a:pPr algn="l"/>
              <a:endParaRPr lang="en-US" sz="22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33292" y="2339084"/>
              <a:ext cx="4572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Ok, now here’s the algorithm:</a:t>
              </a:r>
            </a:p>
          </p:txBody>
        </p:sp>
        <p:sp>
          <p:nvSpPr>
            <p:cNvPr id="103" name="Text Box 3"/>
            <p:cNvSpPr txBox="1">
              <a:spLocks noChangeArrowheads="1"/>
            </p:cNvSpPr>
            <p:nvPr/>
          </p:nvSpPr>
          <p:spPr bwMode="auto">
            <a:xfrm>
              <a:off x="824151" y="4152965"/>
              <a:ext cx="477067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indent="0"/>
              <a:r>
                <a:rPr lang="en-US" sz="2000" dirty="0">
                  <a:latin typeface="Comic Sans MS" pitchFamily="66" charset="0"/>
                </a:rPr>
                <a:t>Think of this </a:t>
              </a:r>
              <a:r>
                <a:rPr lang="en-US" sz="2000" dirty="0" err="1">
                  <a:latin typeface="Comic Sans MS" pitchFamily="66" charset="0"/>
                </a:rPr>
                <a:t>subtree</a:t>
              </a:r>
              <a:r>
                <a:rPr lang="en-US" sz="2000" dirty="0">
                  <a:latin typeface="Comic Sans MS" pitchFamily="66" charset="0"/>
                </a:rPr>
                <a:t> as a </a:t>
              </a:r>
              <a:r>
                <a:rPr lang="en-US" sz="2000" dirty="0" err="1">
                  <a:latin typeface="Comic Sans MS" pitchFamily="66" charset="0"/>
                </a:rPr>
                <a:t>maxheap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</p:txBody>
        </p:sp>
        <p:sp>
          <p:nvSpPr>
            <p:cNvPr id="108" name="Text Box 3"/>
            <p:cNvSpPr txBox="1">
              <a:spLocks noChangeArrowheads="1"/>
            </p:cNvSpPr>
            <p:nvPr/>
          </p:nvSpPr>
          <p:spPr bwMode="auto">
            <a:xfrm>
              <a:off x="824151" y="3720640"/>
              <a:ext cx="559442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indent="0"/>
              <a:r>
                <a:rPr lang="en-US" sz="2000" dirty="0">
                  <a:latin typeface="Comic Sans MS" pitchFamily="66" charset="0"/>
                </a:rPr>
                <a:t>Focus on the </a:t>
              </a:r>
              <a:r>
                <a:rPr lang="en-US" sz="2000" dirty="0" err="1">
                  <a:latin typeface="Comic Sans MS" pitchFamily="66" charset="0"/>
                </a:rPr>
                <a:t>subtree</a:t>
              </a:r>
              <a:r>
                <a:rPr lang="en-US" sz="2000" dirty="0">
                  <a:latin typeface="Comic Sans MS" pitchFamily="66" charset="0"/>
                </a:rPr>
                <a:t> rooted at </a:t>
              </a:r>
              <a:r>
                <a:rPr lang="en-US" sz="2000" dirty="0" err="1">
                  <a:latin typeface="Comic Sans MS" pitchFamily="66" charset="0"/>
                </a:rPr>
                <a:t>curNode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</p:txBody>
        </p:sp>
        <p:sp>
          <p:nvSpPr>
            <p:cNvPr id="111" name="Text Box 3"/>
            <p:cNvSpPr txBox="1">
              <a:spLocks noChangeArrowheads="1"/>
            </p:cNvSpPr>
            <p:nvPr/>
          </p:nvSpPr>
          <p:spPr bwMode="auto">
            <a:xfrm>
              <a:off x="824151" y="4553075"/>
              <a:ext cx="538849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indent="0"/>
              <a:r>
                <a:rPr lang="en-US" sz="2000" dirty="0">
                  <a:latin typeface="Comic Sans MS" pitchFamily="66" charset="0"/>
                </a:rPr>
                <a:t>Keep shifting the top value down until </a:t>
              </a:r>
              <a:br>
                <a:rPr lang="en-US" sz="2000" dirty="0">
                  <a:latin typeface="Comic Sans MS" pitchFamily="66" charset="0"/>
                </a:rPr>
              </a:br>
              <a:r>
                <a:rPr lang="en-US" sz="2000" dirty="0">
                  <a:latin typeface="Comic Sans MS" pitchFamily="66" charset="0"/>
                </a:rPr>
                <a:t>your </a:t>
              </a:r>
              <a:r>
                <a:rPr lang="en-US" sz="2000" dirty="0" err="1">
                  <a:latin typeface="Comic Sans MS" pitchFamily="66" charset="0"/>
                </a:rPr>
                <a:t>subtree</a:t>
              </a:r>
              <a:r>
                <a:rPr lang="en-US" sz="2000" dirty="0">
                  <a:latin typeface="Comic Sans MS" pitchFamily="66" charset="0"/>
                </a:rPr>
                <a:t> becomes a valid </a:t>
              </a:r>
              <a:r>
                <a:rPr lang="en-US" sz="2000" dirty="0" err="1">
                  <a:latin typeface="Comic Sans MS" pitchFamily="66" charset="0"/>
                </a:rPr>
                <a:t>maxheap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5126149" y="2100992"/>
            <a:ext cx="3657600" cy="609600"/>
            <a:chOff x="381000" y="2997200"/>
            <a:chExt cx="3657600" cy="609600"/>
          </a:xfrm>
        </p:grpSpPr>
        <p:sp>
          <p:nvSpPr>
            <p:cNvPr id="346" name="Rectangle 4"/>
            <p:cNvSpPr>
              <a:spLocks noChangeArrowheads="1"/>
            </p:cNvSpPr>
            <p:nvPr/>
          </p:nvSpPr>
          <p:spPr bwMode="auto">
            <a:xfrm>
              <a:off x="3810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0</a:t>
              </a:r>
            </a:p>
          </p:txBody>
        </p:sp>
        <p:sp>
          <p:nvSpPr>
            <p:cNvPr id="347" name="Rectangle 5"/>
            <p:cNvSpPr>
              <a:spLocks noChangeArrowheads="1"/>
            </p:cNvSpPr>
            <p:nvPr/>
          </p:nvSpPr>
          <p:spPr bwMode="auto">
            <a:xfrm>
              <a:off x="8382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348" name="Rectangle 6"/>
            <p:cNvSpPr>
              <a:spLocks noChangeArrowheads="1"/>
            </p:cNvSpPr>
            <p:nvPr/>
          </p:nvSpPr>
          <p:spPr bwMode="auto">
            <a:xfrm>
              <a:off x="12954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9</a:t>
              </a:r>
            </a:p>
          </p:txBody>
        </p:sp>
        <p:sp>
          <p:nvSpPr>
            <p:cNvPr id="349" name="Rectangle 7"/>
            <p:cNvSpPr>
              <a:spLocks noChangeArrowheads="1"/>
            </p:cNvSpPr>
            <p:nvPr/>
          </p:nvSpPr>
          <p:spPr bwMode="auto">
            <a:xfrm>
              <a:off x="17526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350" name="Rectangle 8"/>
            <p:cNvSpPr>
              <a:spLocks noChangeArrowheads="1"/>
            </p:cNvSpPr>
            <p:nvPr/>
          </p:nvSpPr>
          <p:spPr bwMode="auto">
            <a:xfrm>
              <a:off x="22098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5</a:t>
              </a:r>
            </a:p>
          </p:txBody>
        </p:sp>
        <p:sp>
          <p:nvSpPr>
            <p:cNvPr id="351" name="Rectangle 9"/>
            <p:cNvSpPr>
              <a:spLocks noChangeArrowheads="1"/>
            </p:cNvSpPr>
            <p:nvPr/>
          </p:nvSpPr>
          <p:spPr bwMode="auto">
            <a:xfrm>
              <a:off x="26670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52" name="Rectangle 10"/>
            <p:cNvSpPr>
              <a:spLocks noChangeArrowheads="1"/>
            </p:cNvSpPr>
            <p:nvPr/>
          </p:nvSpPr>
          <p:spPr bwMode="auto">
            <a:xfrm>
              <a:off x="31242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353" name="Rectangle 11"/>
            <p:cNvSpPr>
              <a:spLocks noChangeArrowheads="1"/>
            </p:cNvSpPr>
            <p:nvPr/>
          </p:nvSpPr>
          <p:spPr bwMode="auto">
            <a:xfrm>
              <a:off x="35814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21</a:t>
              </a:r>
            </a:p>
          </p:txBody>
        </p:sp>
        <p:grpSp>
          <p:nvGrpSpPr>
            <p:cNvPr id="354" name="Group 168"/>
            <p:cNvGrpSpPr>
              <a:grpSpLocks/>
            </p:cNvGrpSpPr>
            <p:nvPr/>
          </p:nvGrpSpPr>
          <p:grpSpPr bwMode="auto">
            <a:xfrm>
              <a:off x="1295400" y="3022600"/>
              <a:ext cx="457200" cy="533400"/>
              <a:chOff x="2167" y="960"/>
              <a:chExt cx="288" cy="336"/>
            </a:xfrm>
          </p:grpSpPr>
          <p:sp>
            <p:nvSpPr>
              <p:cNvPr id="355" name="Line 169"/>
              <p:cNvSpPr>
                <a:spLocks noChangeShapeType="1"/>
              </p:cNvSpPr>
              <p:nvPr/>
            </p:nvSpPr>
            <p:spPr bwMode="auto">
              <a:xfrm>
                <a:off x="2167" y="960"/>
                <a:ext cx="0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6" name="Line 170"/>
              <p:cNvSpPr>
                <a:spLocks noChangeShapeType="1"/>
              </p:cNvSpPr>
              <p:nvPr/>
            </p:nvSpPr>
            <p:spPr bwMode="auto">
              <a:xfrm>
                <a:off x="2455" y="960"/>
                <a:ext cx="0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60CC-385F-4603-9275-90F44FE65E72}" type="slidenum">
              <a:rPr lang="en-US"/>
              <a:pPr/>
              <a:t>47</a:t>
            </a:fld>
            <a:endParaRPr lang="en-US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179" y="-224484"/>
            <a:ext cx="8831110" cy="1143000"/>
          </a:xfrm>
        </p:spPr>
        <p:txBody>
          <a:bodyPr/>
          <a:lstStyle/>
          <a:p>
            <a:r>
              <a:rPr lang="en-US" sz="2800" dirty="0"/>
              <a:t>Step #1: Convert Your Input Array into a </a:t>
            </a:r>
            <a:r>
              <a:rPr lang="en-US" sz="2800" dirty="0" err="1"/>
              <a:t>MaxHeap</a:t>
            </a:r>
            <a:endParaRPr lang="en-US" sz="2800" dirty="0"/>
          </a:p>
        </p:txBody>
      </p:sp>
      <p:sp>
        <p:nvSpPr>
          <p:cNvPr id="793603" name="Text Box 3"/>
          <p:cNvSpPr txBox="1">
            <a:spLocks noChangeArrowheads="1"/>
          </p:cNvSpPr>
          <p:nvPr/>
        </p:nvSpPr>
        <p:spPr bwMode="auto">
          <a:xfrm>
            <a:off x="302233" y="912320"/>
            <a:ext cx="85913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Let’s start by visualizing our array as a tree.</a:t>
            </a:r>
          </a:p>
        </p:txBody>
      </p:sp>
      <p:grpSp>
        <p:nvGrpSpPr>
          <p:cNvPr id="271" name="Group 12"/>
          <p:cNvGrpSpPr>
            <a:grpSpLocks/>
          </p:cNvGrpSpPr>
          <p:nvPr/>
        </p:nvGrpSpPr>
        <p:grpSpPr bwMode="auto">
          <a:xfrm>
            <a:off x="5695121" y="4023341"/>
            <a:ext cx="3276600" cy="2508250"/>
            <a:chOff x="3696" y="2126"/>
            <a:chExt cx="2064" cy="1580"/>
          </a:xfrm>
        </p:grpSpPr>
        <p:sp>
          <p:nvSpPr>
            <p:cNvPr id="272" name="Rectangle 13"/>
            <p:cNvSpPr>
              <a:spLocks noChangeArrowheads="1"/>
            </p:cNvSpPr>
            <p:nvPr/>
          </p:nvSpPr>
          <p:spPr bwMode="auto">
            <a:xfrm>
              <a:off x="4586" y="2160"/>
              <a:ext cx="421" cy="30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Rectangle 14"/>
            <p:cNvSpPr>
              <a:spLocks noChangeArrowheads="1"/>
            </p:cNvSpPr>
            <p:nvPr/>
          </p:nvSpPr>
          <p:spPr bwMode="auto">
            <a:xfrm>
              <a:off x="4608" y="234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Rectangle 15"/>
            <p:cNvSpPr>
              <a:spLocks noChangeArrowheads="1"/>
            </p:cNvSpPr>
            <p:nvPr/>
          </p:nvSpPr>
          <p:spPr bwMode="auto">
            <a:xfrm>
              <a:off x="4807" y="2341"/>
              <a:ext cx="178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Text Box 16"/>
            <p:cNvSpPr txBox="1">
              <a:spLocks noChangeArrowheads="1"/>
            </p:cNvSpPr>
            <p:nvPr/>
          </p:nvSpPr>
          <p:spPr bwMode="auto">
            <a:xfrm>
              <a:off x="4769" y="2309"/>
              <a:ext cx="1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76" name="Text Box 17"/>
            <p:cNvSpPr txBox="1">
              <a:spLocks noChangeArrowheads="1"/>
            </p:cNvSpPr>
            <p:nvPr/>
          </p:nvSpPr>
          <p:spPr bwMode="auto">
            <a:xfrm>
              <a:off x="4580" y="231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77" name="Text Box 18"/>
            <p:cNvSpPr txBox="1">
              <a:spLocks noChangeArrowheads="1"/>
            </p:cNvSpPr>
            <p:nvPr/>
          </p:nvSpPr>
          <p:spPr bwMode="auto">
            <a:xfrm>
              <a:off x="4686" y="212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0</a:t>
              </a:r>
            </a:p>
          </p:txBody>
        </p:sp>
        <p:sp>
          <p:nvSpPr>
            <p:cNvPr id="278" name="Rectangle 19"/>
            <p:cNvSpPr>
              <a:spLocks noChangeArrowheads="1"/>
            </p:cNvSpPr>
            <p:nvPr/>
          </p:nvSpPr>
          <p:spPr bwMode="auto">
            <a:xfrm>
              <a:off x="4096" y="2556"/>
              <a:ext cx="421" cy="30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Rectangle 20"/>
            <p:cNvSpPr>
              <a:spLocks noChangeArrowheads="1"/>
            </p:cNvSpPr>
            <p:nvPr/>
          </p:nvSpPr>
          <p:spPr bwMode="auto">
            <a:xfrm>
              <a:off x="4118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Rectangle 21"/>
            <p:cNvSpPr>
              <a:spLocks noChangeArrowheads="1"/>
            </p:cNvSpPr>
            <p:nvPr/>
          </p:nvSpPr>
          <p:spPr bwMode="auto">
            <a:xfrm>
              <a:off x="4318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Text Box 22"/>
            <p:cNvSpPr txBox="1">
              <a:spLocks noChangeArrowheads="1"/>
            </p:cNvSpPr>
            <p:nvPr/>
          </p:nvSpPr>
          <p:spPr bwMode="auto">
            <a:xfrm>
              <a:off x="4293" y="270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82" name="Text Box 23"/>
            <p:cNvSpPr txBox="1">
              <a:spLocks noChangeArrowheads="1"/>
            </p:cNvSpPr>
            <p:nvPr/>
          </p:nvSpPr>
          <p:spPr bwMode="auto">
            <a:xfrm>
              <a:off x="4101" y="2708"/>
              <a:ext cx="11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83" name="Text Box 24"/>
            <p:cNvSpPr txBox="1">
              <a:spLocks noChangeArrowheads="1"/>
            </p:cNvSpPr>
            <p:nvPr/>
          </p:nvSpPr>
          <p:spPr bwMode="auto">
            <a:xfrm>
              <a:off x="4252" y="2564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3</a:t>
              </a:r>
            </a:p>
          </p:txBody>
        </p:sp>
        <p:sp>
          <p:nvSpPr>
            <p:cNvPr id="284" name="Line 25"/>
            <p:cNvSpPr>
              <a:spLocks noChangeShapeType="1"/>
            </p:cNvSpPr>
            <p:nvPr/>
          </p:nvSpPr>
          <p:spPr bwMode="auto">
            <a:xfrm flipH="1">
              <a:off x="4382" y="2378"/>
              <a:ext cx="248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Rectangle 26"/>
            <p:cNvSpPr>
              <a:spLocks noChangeArrowheads="1"/>
            </p:cNvSpPr>
            <p:nvPr/>
          </p:nvSpPr>
          <p:spPr bwMode="auto">
            <a:xfrm>
              <a:off x="5069" y="2556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Rectangle 27"/>
            <p:cNvSpPr>
              <a:spLocks noChangeArrowheads="1"/>
            </p:cNvSpPr>
            <p:nvPr/>
          </p:nvSpPr>
          <p:spPr bwMode="auto">
            <a:xfrm>
              <a:off x="5091" y="2739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Rectangle 28"/>
            <p:cNvSpPr>
              <a:spLocks noChangeArrowheads="1"/>
            </p:cNvSpPr>
            <p:nvPr/>
          </p:nvSpPr>
          <p:spPr bwMode="auto">
            <a:xfrm>
              <a:off x="5291" y="2739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Text Box 29"/>
            <p:cNvSpPr txBox="1">
              <a:spLocks noChangeArrowheads="1"/>
            </p:cNvSpPr>
            <p:nvPr/>
          </p:nvSpPr>
          <p:spPr bwMode="auto">
            <a:xfrm>
              <a:off x="5266" y="2708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89" name="Text Box 30"/>
            <p:cNvSpPr txBox="1">
              <a:spLocks noChangeArrowheads="1"/>
            </p:cNvSpPr>
            <p:nvPr/>
          </p:nvSpPr>
          <p:spPr bwMode="auto">
            <a:xfrm>
              <a:off x="5074" y="2708"/>
              <a:ext cx="11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90" name="Text Box 31"/>
            <p:cNvSpPr txBox="1">
              <a:spLocks noChangeArrowheads="1"/>
            </p:cNvSpPr>
            <p:nvPr/>
          </p:nvSpPr>
          <p:spPr bwMode="auto">
            <a:xfrm>
              <a:off x="5168" y="250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9</a:t>
              </a:r>
            </a:p>
          </p:txBody>
        </p:sp>
        <p:sp>
          <p:nvSpPr>
            <p:cNvPr id="291" name="Rectangle 32"/>
            <p:cNvSpPr>
              <a:spLocks noChangeArrowheads="1"/>
            </p:cNvSpPr>
            <p:nvPr/>
          </p:nvSpPr>
          <p:spPr bwMode="auto">
            <a:xfrm>
              <a:off x="4822" y="2346"/>
              <a:ext cx="149" cy="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Line 33"/>
            <p:cNvSpPr>
              <a:spLocks noChangeShapeType="1"/>
            </p:cNvSpPr>
            <p:nvPr/>
          </p:nvSpPr>
          <p:spPr bwMode="auto">
            <a:xfrm>
              <a:off x="4957" y="2379"/>
              <a:ext cx="232" cy="1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Rectangle 34"/>
            <p:cNvSpPr>
              <a:spLocks noChangeArrowheads="1"/>
            </p:cNvSpPr>
            <p:nvPr/>
          </p:nvSpPr>
          <p:spPr bwMode="auto">
            <a:xfrm>
              <a:off x="4095" y="2555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Rectangle 35"/>
            <p:cNvSpPr>
              <a:spLocks noChangeArrowheads="1"/>
            </p:cNvSpPr>
            <p:nvPr/>
          </p:nvSpPr>
          <p:spPr bwMode="auto">
            <a:xfrm>
              <a:off x="4117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Rectangle 36"/>
            <p:cNvSpPr>
              <a:spLocks noChangeArrowheads="1"/>
            </p:cNvSpPr>
            <p:nvPr/>
          </p:nvSpPr>
          <p:spPr bwMode="auto">
            <a:xfrm>
              <a:off x="4316" y="273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Text Box 37"/>
            <p:cNvSpPr txBox="1">
              <a:spLocks noChangeArrowheads="1"/>
            </p:cNvSpPr>
            <p:nvPr/>
          </p:nvSpPr>
          <p:spPr bwMode="auto">
            <a:xfrm>
              <a:off x="4278" y="2705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97" name="Text Box 38"/>
            <p:cNvSpPr txBox="1">
              <a:spLocks noChangeArrowheads="1"/>
            </p:cNvSpPr>
            <p:nvPr/>
          </p:nvSpPr>
          <p:spPr bwMode="auto">
            <a:xfrm>
              <a:off x="4089" y="270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98" name="Text Box 39"/>
            <p:cNvSpPr txBox="1">
              <a:spLocks noChangeArrowheads="1"/>
            </p:cNvSpPr>
            <p:nvPr/>
          </p:nvSpPr>
          <p:spPr bwMode="auto">
            <a:xfrm>
              <a:off x="4194" y="251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3</a:t>
              </a:r>
            </a:p>
          </p:txBody>
        </p:sp>
        <p:sp>
          <p:nvSpPr>
            <p:cNvPr id="299" name="Rectangle 40"/>
            <p:cNvSpPr>
              <a:spLocks noChangeArrowheads="1"/>
            </p:cNvSpPr>
            <p:nvPr/>
          </p:nvSpPr>
          <p:spPr bwMode="auto">
            <a:xfrm>
              <a:off x="3862" y="2950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Rectangle 41"/>
            <p:cNvSpPr>
              <a:spLocks noChangeArrowheads="1"/>
            </p:cNvSpPr>
            <p:nvPr/>
          </p:nvSpPr>
          <p:spPr bwMode="auto">
            <a:xfrm>
              <a:off x="3884" y="313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Rectangle 42"/>
            <p:cNvSpPr>
              <a:spLocks noChangeArrowheads="1"/>
            </p:cNvSpPr>
            <p:nvPr/>
          </p:nvSpPr>
          <p:spPr bwMode="auto">
            <a:xfrm>
              <a:off x="4084" y="313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" name="Text Box 43"/>
            <p:cNvSpPr txBox="1">
              <a:spLocks noChangeArrowheads="1"/>
            </p:cNvSpPr>
            <p:nvPr/>
          </p:nvSpPr>
          <p:spPr bwMode="auto">
            <a:xfrm>
              <a:off x="4060" y="3099"/>
              <a:ext cx="1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03" name="Text Box 44"/>
            <p:cNvSpPr txBox="1">
              <a:spLocks noChangeArrowheads="1"/>
            </p:cNvSpPr>
            <p:nvPr/>
          </p:nvSpPr>
          <p:spPr bwMode="auto">
            <a:xfrm>
              <a:off x="3868" y="31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04" name="Text Box 45"/>
            <p:cNvSpPr txBox="1">
              <a:spLocks noChangeArrowheads="1"/>
            </p:cNvSpPr>
            <p:nvPr/>
          </p:nvSpPr>
          <p:spPr bwMode="auto">
            <a:xfrm>
              <a:off x="3963" y="2916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1</a:t>
              </a:r>
            </a:p>
          </p:txBody>
        </p:sp>
        <p:sp>
          <p:nvSpPr>
            <p:cNvPr id="305" name="Line 46"/>
            <p:cNvSpPr>
              <a:spLocks noChangeShapeType="1"/>
            </p:cNvSpPr>
            <p:nvPr/>
          </p:nvSpPr>
          <p:spPr bwMode="auto">
            <a:xfrm flipH="1">
              <a:off x="4109" y="2772"/>
              <a:ext cx="75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Rectangle 47"/>
            <p:cNvSpPr>
              <a:spLocks noChangeArrowheads="1"/>
            </p:cNvSpPr>
            <p:nvPr/>
          </p:nvSpPr>
          <p:spPr bwMode="auto">
            <a:xfrm>
              <a:off x="4325" y="2950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Rectangle 48"/>
            <p:cNvSpPr>
              <a:spLocks noChangeArrowheads="1"/>
            </p:cNvSpPr>
            <p:nvPr/>
          </p:nvSpPr>
          <p:spPr bwMode="auto">
            <a:xfrm>
              <a:off x="4347" y="3133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Rectangle 49"/>
            <p:cNvSpPr>
              <a:spLocks noChangeArrowheads="1"/>
            </p:cNvSpPr>
            <p:nvPr/>
          </p:nvSpPr>
          <p:spPr bwMode="auto">
            <a:xfrm>
              <a:off x="4547" y="3133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Text Box 50"/>
            <p:cNvSpPr txBox="1">
              <a:spLocks noChangeArrowheads="1"/>
            </p:cNvSpPr>
            <p:nvPr/>
          </p:nvSpPr>
          <p:spPr bwMode="auto">
            <a:xfrm>
              <a:off x="4523" y="3101"/>
              <a:ext cx="1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0" name="Text Box 51"/>
            <p:cNvSpPr txBox="1">
              <a:spLocks noChangeArrowheads="1"/>
            </p:cNvSpPr>
            <p:nvPr/>
          </p:nvSpPr>
          <p:spPr bwMode="auto">
            <a:xfrm>
              <a:off x="4330" y="31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1" name="Text Box 52"/>
            <p:cNvSpPr txBox="1">
              <a:spLocks noChangeArrowheads="1"/>
            </p:cNvSpPr>
            <p:nvPr/>
          </p:nvSpPr>
          <p:spPr bwMode="auto">
            <a:xfrm>
              <a:off x="4424" y="2913"/>
              <a:ext cx="23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5</a:t>
              </a:r>
            </a:p>
          </p:txBody>
        </p:sp>
        <p:sp>
          <p:nvSpPr>
            <p:cNvPr id="312" name="Rectangle 53"/>
            <p:cNvSpPr>
              <a:spLocks noChangeArrowheads="1"/>
            </p:cNvSpPr>
            <p:nvPr/>
          </p:nvSpPr>
          <p:spPr bwMode="auto">
            <a:xfrm>
              <a:off x="4331" y="2741"/>
              <a:ext cx="150" cy="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" name="Line 54"/>
            <p:cNvSpPr>
              <a:spLocks noChangeShapeType="1"/>
            </p:cNvSpPr>
            <p:nvPr/>
          </p:nvSpPr>
          <p:spPr bwMode="auto">
            <a:xfrm>
              <a:off x="4395" y="2773"/>
              <a:ext cx="61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Rectangle 55"/>
            <p:cNvSpPr>
              <a:spLocks noChangeArrowheads="1"/>
            </p:cNvSpPr>
            <p:nvPr/>
          </p:nvSpPr>
          <p:spPr bwMode="auto">
            <a:xfrm>
              <a:off x="4860" y="2940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Rectangle 56"/>
            <p:cNvSpPr>
              <a:spLocks noChangeArrowheads="1"/>
            </p:cNvSpPr>
            <p:nvPr/>
          </p:nvSpPr>
          <p:spPr bwMode="auto">
            <a:xfrm>
              <a:off x="4882" y="3121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" name="Rectangle 57"/>
            <p:cNvSpPr>
              <a:spLocks noChangeArrowheads="1"/>
            </p:cNvSpPr>
            <p:nvPr/>
          </p:nvSpPr>
          <p:spPr bwMode="auto">
            <a:xfrm>
              <a:off x="5081" y="3121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" name="Text Box 58"/>
            <p:cNvSpPr txBox="1">
              <a:spLocks noChangeArrowheads="1"/>
            </p:cNvSpPr>
            <p:nvPr/>
          </p:nvSpPr>
          <p:spPr bwMode="auto">
            <a:xfrm>
              <a:off x="5056" y="309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8" name="Text Box 59"/>
            <p:cNvSpPr txBox="1">
              <a:spLocks noChangeArrowheads="1"/>
            </p:cNvSpPr>
            <p:nvPr/>
          </p:nvSpPr>
          <p:spPr bwMode="auto">
            <a:xfrm>
              <a:off x="4864" y="3091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9" name="Text Box 60"/>
            <p:cNvSpPr txBox="1">
              <a:spLocks noChangeArrowheads="1"/>
            </p:cNvSpPr>
            <p:nvPr/>
          </p:nvSpPr>
          <p:spPr bwMode="auto">
            <a:xfrm>
              <a:off x="4920" y="2893"/>
              <a:ext cx="2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4</a:t>
              </a:r>
            </a:p>
          </p:txBody>
        </p:sp>
        <p:sp>
          <p:nvSpPr>
            <p:cNvPr id="320" name="Line 61"/>
            <p:cNvSpPr>
              <a:spLocks noChangeShapeType="1"/>
            </p:cNvSpPr>
            <p:nvPr/>
          </p:nvSpPr>
          <p:spPr bwMode="auto">
            <a:xfrm flipH="1">
              <a:off x="5107" y="2763"/>
              <a:ext cx="75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5339" y="2941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5361" y="3124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5561" y="3124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" name="Text Box 65"/>
            <p:cNvSpPr txBox="1">
              <a:spLocks noChangeArrowheads="1"/>
            </p:cNvSpPr>
            <p:nvPr/>
          </p:nvSpPr>
          <p:spPr bwMode="auto">
            <a:xfrm>
              <a:off x="5537" y="3092"/>
              <a:ext cx="11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25" name="Text Box 66"/>
            <p:cNvSpPr txBox="1">
              <a:spLocks noChangeArrowheads="1"/>
            </p:cNvSpPr>
            <p:nvPr/>
          </p:nvSpPr>
          <p:spPr bwMode="auto">
            <a:xfrm>
              <a:off x="5344" y="309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26" name="Text Box 67"/>
            <p:cNvSpPr txBox="1">
              <a:spLocks noChangeArrowheads="1"/>
            </p:cNvSpPr>
            <p:nvPr/>
          </p:nvSpPr>
          <p:spPr bwMode="auto">
            <a:xfrm>
              <a:off x="5393" y="2905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18</a:t>
              </a:r>
            </a:p>
          </p:txBody>
        </p:sp>
        <p:sp>
          <p:nvSpPr>
            <p:cNvPr id="327" name="Line 68"/>
            <p:cNvSpPr>
              <a:spLocks noChangeShapeType="1"/>
            </p:cNvSpPr>
            <p:nvPr/>
          </p:nvSpPr>
          <p:spPr bwMode="auto">
            <a:xfrm>
              <a:off x="5409" y="2764"/>
              <a:ext cx="61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3696" y="3305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3718" y="348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Rectangle 71"/>
            <p:cNvSpPr>
              <a:spLocks noChangeArrowheads="1"/>
            </p:cNvSpPr>
            <p:nvPr/>
          </p:nvSpPr>
          <p:spPr bwMode="auto">
            <a:xfrm>
              <a:off x="3917" y="348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Text Box 72"/>
            <p:cNvSpPr txBox="1">
              <a:spLocks noChangeArrowheads="1"/>
            </p:cNvSpPr>
            <p:nvPr/>
          </p:nvSpPr>
          <p:spPr bwMode="auto">
            <a:xfrm>
              <a:off x="3893" y="345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32" name="Text Box 73"/>
            <p:cNvSpPr txBox="1">
              <a:spLocks noChangeArrowheads="1"/>
            </p:cNvSpPr>
            <p:nvPr/>
          </p:nvSpPr>
          <p:spPr bwMode="auto">
            <a:xfrm>
              <a:off x="3701" y="34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33" name="Text Box 74"/>
            <p:cNvSpPr txBox="1">
              <a:spLocks noChangeArrowheads="1"/>
            </p:cNvSpPr>
            <p:nvPr/>
          </p:nvSpPr>
          <p:spPr bwMode="auto">
            <a:xfrm>
              <a:off x="3725" y="325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21</a:t>
              </a:r>
            </a:p>
          </p:txBody>
        </p:sp>
        <p:sp>
          <p:nvSpPr>
            <p:cNvPr id="334" name="Line 75"/>
            <p:cNvSpPr>
              <a:spLocks noChangeShapeType="1"/>
            </p:cNvSpPr>
            <p:nvPr/>
          </p:nvSpPr>
          <p:spPr bwMode="auto">
            <a:xfrm flipH="1">
              <a:off x="3917" y="3176"/>
              <a:ext cx="67" cy="1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9" name="Line 177"/>
          <p:cNvSpPr>
            <a:spLocks noChangeShapeType="1"/>
          </p:cNvSpPr>
          <p:nvPr/>
        </p:nvSpPr>
        <p:spPr bwMode="auto">
          <a:xfrm>
            <a:off x="-84078" y="328293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0" name="Line 177"/>
          <p:cNvSpPr>
            <a:spLocks noChangeShapeType="1"/>
          </p:cNvSpPr>
          <p:nvPr/>
        </p:nvSpPr>
        <p:spPr bwMode="auto">
          <a:xfrm>
            <a:off x="302233" y="3761767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5741159" y="3961330"/>
            <a:ext cx="3402841" cy="1366365"/>
          </a:xfrm>
          <a:prstGeom prst="rect">
            <a:avLst/>
          </a:prstGeom>
          <a:solidFill>
            <a:srgbClr val="FFFFFF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5617155" y="5292675"/>
            <a:ext cx="1068554" cy="1366365"/>
          </a:xfrm>
          <a:prstGeom prst="rect">
            <a:avLst/>
          </a:prstGeom>
          <a:solidFill>
            <a:srgbClr val="FFFFFF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2" name="Right Arrow 111"/>
          <p:cNvSpPr/>
          <p:nvPr/>
        </p:nvSpPr>
        <p:spPr bwMode="auto">
          <a:xfrm rot="520988">
            <a:off x="6332371" y="4977668"/>
            <a:ext cx="1210866" cy="717431"/>
          </a:xfrm>
          <a:prstGeom prst="rightArrow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curNode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7" name="Line 177"/>
          <p:cNvSpPr>
            <a:spLocks noChangeShapeType="1"/>
          </p:cNvSpPr>
          <p:nvPr/>
        </p:nvSpPr>
        <p:spPr bwMode="auto">
          <a:xfrm>
            <a:off x="304967" y="4192752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" name="Rounded Rectangular Callout 117"/>
          <p:cNvSpPr/>
          <p:nvPr/>
        </p:nvSpPr>
        <p:spPr bwMode="auto">
          <a:xfrm>
            <a:off x="4957264" y="3196199"/>
            <a:ext cx="2525382" cy="1755592"/>
          </a:xfrm>
          <a:prstGeom prst="wedgeRoundRectCallout">
            <a:avLst>
              <a:gd name="adj1" fmla="val 37994"/>
              <a:gd name="adj2" fmla="val 71121"/>
              <a:gd name="adj3" fmla="val 16667"/>
            </a:avLst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OK, </a:t>
            </a:r>
            <a:r>
              <a:rPr lang="en-US" sz="2000" dirty="0"/>
              <a:t>let’s think of this node as a </a:t>
            </a:r>
            <a:r>
              <a:rPr lang="en-US" sz="2000" dirty="0" err="1"/>
              <a:t>maxheap</a:t>
            </a:r>
            <a:r>
              <a:rPr lang="en-US" sz="2000" dirty="0"/>
              <a:t> containing a single element.</a:t>
            </a:r>
          </a:p>
        </p:txBody>
      </p:sp>
      <p:sp>
        <p:nvSpPr>
          <p:cNvPr id="119" name="Rounded Rectangular Callout 118"/>
          <p:cNvSpPr/>
          <p:nvPr/>
        </p:nvSpPr>
        <p:spPr bwMode="auto">
          <a:xfrm>
            <a:off x="3409315" y="2053312"/>
            <a:ext cx="3733606" cy="2148537"/>
          </a:xfrm>
          <a:prstGeom prst="wedgeRoundRectCallout">
            <a:avLst>
              <a:gd name="adj1" fmla="val 51220"/>
              <a:gd name="adj2" fmla="val 101838"/>
              <a:gd name="adj3" fmla="val 16667"/>
            </a:avLst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Again, this is already a valid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maxheap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since it only has one element!  </a:t>
            </a: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So there’s no need to shift the value of 5 down!</a:t>
            </a:r>
          </a:p>
        </p:txBody>
      </p:sp>
      <p:sp>
        <p:nvSpPr>
          <p:cNvPr id="120" name="Line 177"/>
          <p:cNvSpPr>
            <a:spLocks noChangeShapeType="1"/>
          </p:cNvSpPr>
          <p:nvPr/>
        </p:nvSpPr>
        <p:spPr bwMode="auto">
          <a:xfrm>
            <a:off x="313996" y="46150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" name="Rectangle 95"/>
          <p:cNvSpPr/>
          <p:nvPr/>
        </p:nvSpPr>
        <p:spPr bwMode="auto">
          <a:xfrm>
            <a:off x="7437667" y="5211821"/>
            <a:ext cx="1866273" cy="1366365"/>
          </a:xfrm>
          <a:prstGeom prst="rect">
            <a:avLst/>
          </a:prstGeom>
          <a:solidFill>
            <a:srgbClr val="FFFFFF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9" name="Line 177"/>
          <p:cNvSpPr>
            <a:spLocks noChangeShapeType="1"/>
          </p:cNvSpPr>
          <p:nvPr/>
        </p:nvSpPr>
        <p:spPr bwMode="auto">
          <a:xfrm>
            <a:off x="-84078" y="327878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" name="Right Arrow 112"/>
          <p:cNvSpPr/>
          <p:nvPr/>
        </p:nvSpPr>
        <p:spPr bwMode="auto">
          <a:xfrm rot="5400000">
            <a:off x="6956638" y="1126370"/>
            <a:ext cx="1210866" cy="717431"/>
          </a:xfrm>
          <a:prstGeom prst="rightArrow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curNode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8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6.50012E-7 L -0.09479 -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0" y="-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90396E-6 L -0.04167 4.90396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79 -0.00023 L -0.18021 0.0078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1" y="393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7 4.81481E-6 L -0.09809 0.0002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  <p:bldP spid="110" grpId="0" animBg="1"/>
      <p:bldP spid="110" grpId="1" animBg="1"/>
      <p:bldP spid="115" grpId="0" animBg="1"/>
      <p:bldP spid="115" grpId="1" animBg="1"/>
      <p:bldP spid="116" grpId="0" animBg="1"/>
      <p:bldP spid="116" grpId="1" animBg="1"/>
      <p:bldP spid="112" grpId="0" animBg="1"/>
      <p:bldP spid="112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96" grpId="0" animBg="1"/>
      <p:bldP spid="96" grpId="1" animBg="1"/>
      <p:bldP spid="99" grpId="0" animBg="1"/>
      <p:bldP spid="113" grpId="0" animBg="1"/>
      <p:bldP spid="113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 Box 3"/>
          <p:cNvSpPr txBox="1">
            <a:spLocks noChangeArrowheads="1"/>
          </p:cNvSpPr>
          <p:nvPr/>
        </p:nvSpPr>
        <p:spPr bwMode="auto">
          <a:xfrm>
            <a:off x="302233" y="912320"/>
            <a:ext cx="85913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Let’s start by visualizing our array as a tree.</a:t>
            </a:r>
          </a:p>
        </p:txBody>
      </p:sp>
      <p:sp>
        <p:nvSpPr>
          <p:cNvPr id="2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60CC-385F-4603-9275-90F44FE65E72}" type="slidenum">
              <a:rPr lang="en-US"/>
              <a:pPr/>
              <a:t>48</a:t>
            </a:fld>
            <a:endParaRPr lang="en-US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7465" y="-76200"/>
            <a:ext cx="8831110" cy="1143000"/>
          </a:xfrm>
        </p:spPr>
        <p:txBody>
          <a:bodyPr/>
          <a:lstStyle/>
          <a:p>
            <a:r>
              <a:rPr lang="en-US" sz="2400" dirty="0"/>
              <a:t>Step #1: Convert Your Input Array into a </a:t>
            </a:r>
            <a:r>
              <a:rPr lang="en-US" sz="2400" dirty="0" err="1"/>
              <a:t>MaxHeap</a:t>
            </a:r>
            <a:endParaRPr lang="en-US" sz="2400" dirty="0"/>
          </a:p>
        </p:txBody>
      </p:sp>
      <p:grpSp>
        <p:nvGrpSpPr>
          <p:cNvPr id="271" name="Group 12"/>
          <p:cNvGrpSpPr>
            <a:grpSpLocks/>
          </p:cNvGrpSpPr>
          <p:nvPr/>
        </p:nvGrpSpPr>
        <p:grpSpPr bwMode="auto">
          <a:xfrm>
            <a:off x="5695121" y="4023341"/>
            <a:ext cx="3276600" cy="2508250"/>
            <a:chOff x="3696" y="2126"/>
            <a:chExt cx="2064" cy="1580"/>
          </a:xfrm>
        </p:grpSpPr>
        <p:sp>
          <p:nvSpPr>
            <p:cNvPr id="272" name="Rectangle 13"/>
            <p:cNvSpPr>
              <a:spLocks noChangeArrowheads="1"/>
            </p:cNvSpPr>
            <p:nvPr/>
          </p:nvSpPr>
          <p:spPr bwMode="auto">
            <a:xfrm>
              <a:off x="4586" y="2160"/>
              <a:ext cx="421" cy="30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Rectangle 14"/>
            <p:cNvSpPr>
              <a:spLocks noChangeArrowheads="1"/>
            </p:cNvSpPr>
            <p:nvPr/>
          </p:nvSpPr>
          <p:spPr bwMode="auto">
            <a:xfrm>
              <a:off x="4608" y="234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Rectangle 15"/>
            <p:cNvSpPr>
              <a:spLocks noChangeArrowheads="1"/>
            </p:cNvSpPr>
            <p:nvPr/>
          </p:nvSpPr>
          <p:spPr bwMode="auto">
            <a:xfrm>
              <a:off x="4807" y="2341"/>
              <a:ext cx="178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Text Box 16"/>
            <p:cNvSpPr txBox="1">
              <a:spLocks noChangeArrowheads="1"/>
            </p:cNvSpPr>
            <p:nvPr/>
          </p:nvSpPr>
          <p:spPr bwMode="auto">
            <a:xfrm>
              <a:off x="4769" y="2309"/>
              <a:ext cx="1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76" name="Text Box 17"/>
            <p:cNvSpPr txBox="1">
              <a:spLocks noChangeArrowheads="1"/>
            </p:cNvSpPr>
            <p:nvPr/>
          </p:nvSpPr>
          <p:spPr bwMode="auto">
            <a:xfrm>
              <a:off x="4580" y="231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77" name="Text Box 18"/>
            <p:cNvSpPr txBox="1">
              <a:spLocks noChangeArrowheads="1"/>
            </p:cNvSpPr>
            <p:nvPr/>
          </p:nvSpPr>
          <p:spPr bwMode="auto">
            <a:xfrm>
              <a:off x="4686" y="212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0</a:t>
              </a:r>
            </a:p>
          </p:txBody>
        </p:sp>
        <p:sp>
          <p:nvSpPr>
            <p:cNvPr id="278" name="Rectangle 19"/>
            <p:cNvSpPr>
              <a:spLocks noChangeArrowheads="1"/>
            </p:cNvSpPr>
            <p:nvPr/>
          </p:nvSpPr>
          <p:spPr bwMode="auto">
            <a:xfrm>
              <a:off x="4096" y="2556"/>
              <a:ext cx="421" cy="30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Rectangle 20"/>
            <p:cNvSpPr>
              <a:spLocks noChangeArrowheads="1"/>
            </p:cNvSpPr>
            <p:nvPr/>
          </p:nvSpPr>
          <p:spPr bwMode="auto">
            <a:xfrm>
              <a:off x="4118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Rectangle 21"/>
            <p:cNvSpPr>
              <a:spLocks noChangeArrowheads="1"/>
            </p:cNvSpPr>
            <p:nvPr/>
          </p:nvSpPr>
          <p:spPr bwMode="auto">
            <a:xfrm>
              <a:off x="4318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Text Box 22"/>
            <p:cNvSpPr txBox="1">
              <a:spLocks noChangeArrowheads="1"/>
            </p:cNvSpPr>
            <p:nvPr/>
          </p:nvSpPr>
          <p:spPr bwMode="auto">
            <a:xfrm>
              <a:off x="4293" y="270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82" name="Text Box 23"/>
            <p:cNvSpPr txBox="1">
              <a:spLocks noChangeArrowheads="1"/>
            </p:cNvSpPr>
            <p:nvPr/>
          </p:nvSpPr>
          <p:spPr bwMode="auto">
            <a:xfrm>
              <a:off x="4101" y="2708"/>
              <a:ext cx="11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83" name="Text Box 24"/>
            <p:cNvSpPr txBox="1">
              <a:spLocks noChangeArrowheads="1"/>
            </p:cNvSpPr>
            <p:nvPr/>
          </p:nvSpPr>
          <p:spPr bwMode="auto">
            <a:xfrm>
              <a:off x="4252" y="2564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3</a:t>
              </a:r>
            </a:p>
          </p:txBody>
        </p:sp>
        <p:sp>
          <p:nvSpPr>
            <p:cNvPr id="284" name="Line 25"/>
            <p:cNvSpPr>
              <a:spLocks noChangeShapeType="1"/>
            </p:cNvSpPr>
            <p:nvPr/>
          </p:nvSpPr>
          <p:spPr bwMode="auto">
            <a:xfrm flipH="1">
              <a:off x="4382" y="2378"/>
              <a:ext cx="248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Rectangle 26"/>
            <p:cNvSpPr>
              <a:spLocks noChangeArrowheads="1"/>
            </p:cNvSpPr>
            <p:nvPr/>
          </p:nvSpPr>
          <p:spPr bwMode="auto">
            <a:xfrm>
              <a:off x="5069" y="2556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Rectangle 27"/>
            <p:cNvSpPr>
              <a:spLocks noChangeArrowheads="1"/>
            </p:cNvSpPr>
            <p:nvPr/>
          </p:nvSpPr>
          <p:spPr bwMode="auto">
            <a:xfrm>
              <a:off x="5091" y="2739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Rectangle 28"/>
            <p:cNvSpPr>
              <a:spLocks noChangeArrowheads="1"/>
            </p:cNvSpPr>
            <p:nvPr/>
          </p:nvSpPr>
          <p:spPr bwMode="auto">
            <a:xfrm>
              <a:off x="5291" y="2739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Text Box 29"/>
            <p:cNvSpPr txBox="1">
              <a:spLocks noChangeArrowheads="1"/>
            </p:cNvSpPr>
            <p:nvPr/>
          </p:nvSpPr>
          <p:spPr bwMode="auto">
            <a:xfrm>
              <a:off x="5266" y="2708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89" name="Text Box 30"/>
            <p:cNvSpPr txBox="1">
              <a:spLocks noChangeArrowheads="1"/>
            </p:cNvSpPr>
            <p:nvPr/>
          </p:nvSpPr>
          <p:spPr bwMode="auto">
            <a:xfrm>
              <a:off x="5074" y="2708"/>
              <a:ext cx="11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90" name="Text Box 31"/>
            <p:cNvSpPr txBox="1">
              <a:spLocks noChangeArrowheads="1"/>
            </p:cNvSpPr>
            <p:nvPr/>
          </p:nvSpPr>
          <p:spPr bwMode="auto">
            <a:xfrm>
              <a:off x="5168" y="250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9</a:t>
              </a:r>
            </a:p>
          </p:txBody>
        </p:sp>
        <p:sp>
          <p:nvSpPr>
            <p:cNvPr id="291" name="Rectangle 32"/>
            <p:cNvSpPr>
              <a:spLocks noChangeArrowheads="1"/>
            </p:cNvSpPr>
            <p:nvPr/>
          </p:nvSpPr>
          <p:spPr bwMode="auto">
            <a:xfrm>
              <a:off x="4822" y="2346"/>
              <a:ext cx="149" cy="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Line 33"/>
            <p:cNvSpPr>
              <a:spLocks noChangeShapeType="1"/>
            </p:cNvSpPr>
            <p:nvPr/>
          </p:nvSpPr>
          <p:spPr bwMode="auto">
            <a:xfrm>
              <a:off x="4957" y="2379"/>
              <a:ext cx="232" cy="1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Rectangle 34"/>
            <p:cNvSpPr>
              <a:spLocks noChangeArrowheads="1"/>
            </p:cNvSpPr>
            <p:nvPr/>
          </p:nvSpPr>
          <p:spPr bwMode="auto">
            <a:xfrm>
              <a:off x="4095" y="2555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Rectangle 35"/>
            <p:cNvSpPr>
              <a:spLocks noChangeArrowheads="1"/>
            </p:cNvSpPr>
            <p:nvPr/>
          </p:nvSpPr>
          <p:spPr bwMode="auto">
            <a:xfrm>
              <a:off x="4117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Rectangle 36"/>
            <p:cNvSpPr>
              <a:spLocks noChangeArrowheads="1"/>
            </p:cNvSpPr>
            <p:nvPr/>
          </p:nvSpPr>
          <p:spPr bwMode="auto">
            <a:xfrm>
              <a:off x="4316" y="273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Text Box 37"/>
            <p:cNvSpPr txBox="1">
              <a:spLocks noChangeArrowheads="1"/>
            </p:cNvSpPr>
            <p:nvPr/>
          </p:nvSpPr>
          <p:spPr bwMode="auto">
            <a:xfrm>
              <a:off x="4278" y="2705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97" name="Text Box 38"/>
            <p:cNvSpPr txBox="1">
              <a:spLocks noChangeArrowheads="1"/>
            </p:cNvSpPr>
            <p:nvPr/>
          </p:nvSpPr>
          <p:spPr bwMode="auto">
            <a:xfrm>
              <a:off x="4089" y="270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98" name="Text Box 39"/>
            <p:cNvSpPr txBox="1">
              <a:spLocks noChangeArrowheads="1"/>
            </p:cNvSpPr>
            <p:nvPr/>
          </p:nvSpPr>
          <p:spPr bwMode="auto">
            <a:xfrm>
              <a:off x="4194" y="251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3</a:t>
              </a:r>
            </a:p>
          </p:txBody>
        </p:sp>
        <p:sp>
          <p:nvSpPr>
            <p:cNvPr id="299" name="Rectangle 40"/>
            <p:cNvSpPr>
              <a:spLocks noChangeArrowheads="1"/>
            </p:cNvSpPr>
            <p:nvPr/>
          </p:nvSpPr>
          <p:spPr bwMode="auto">
            <a:xfrm>
              <a:off x="3862" y="2950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Rectangle 41"/>
            <p:cNvSpPr>
              <a:spLocks noChangeArrowheads="1"/>
            </p:cNvSpPr>
            <p:nvPr/>
          </p:nvSpPr>
          <p:spPr bwMode="auto">
            <a:xfrm>
              <a:off x="3884" y="313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Rectangle 42"/>
            <p:cNvSpPr>
              <a:spLocks noChangeArrowheads="1"/>
            </p:cNvSpPr>
            <p:nvPr/>
          </p:nvSpPr>
          <p:spPr bwMode="auto">
            <a:xfrm>
              <a:off x="4084" y="313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" name="Text Box 43"/>
            <p:cNvSpPr txBox="1">
              <a:spLocks noChangeArrowheads="1"/>
            </p:cNvSpPr>
            <p:nvPr/>
          </p:nvSpPr>
          <p:spPr bwMode="auto">
            <a:xfrm>
              <a:off x="4060" y="3099"/>
              <a:ext cx="1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03" name="Text Box 44"/>
            <p:cNvSpPr txBox="1">
              <a:spLocks noChangeArrowheads="1"/>
            </p:cNvSpPr>
            <p:nvPr/>
          </p:nvSpPr>
          <p:spPr bwMode="auto">
            <a:xfrm>
              <a:off x="3868" y="31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04" name="Text Box 45"/>
            <p:cNvSpPr txBox="1">
              <a:spLocks noChangeArrowheads="1"/>
            </p:cNvSpPr>
            <p:nvPr/>
          </p:nvSpPr>
          <p:spPr bwMode="auto">
            <a:xfrm>
              <a:off x="3963" y="2916"/>
              <a:ext cx="1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</a:t>
              </a:r>
            </a:p>
          </p:txBody>
        </p:sp>
        <p:sp>
          <p:nvSpPr>
            <p:cNvPr id="305" name="Line 46"/>
            <p:cNvSpPr>
              <a:spLocks noChangeShapeType="1"/>
            </p:cNvSpPr>
            <p:nvPr/>
          </p:nvSpPr>
          <p:spPr bwMode="auto">
            <a:xfrm flipH="1">
              <a:off x="4109" y="2772"/>
              <a:ext cx="75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Rectangle 47"/>
            <p:cNvSpPr>
              <a:spLocks noChangeArrowheads="1"/>
            </p:cNvSpPr>
            <p:nvPr/>
          </p:nvSpPr>
          <p:spPr bwMode="auto">
            <a:xfrm>
              <a:off x="4325" y="2950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Rectangle 48"/>
            <p:cNvSpPr>
              <a:spLocks noChangeArrowheads="1"/>
            </p:cNvSpPr>
            <p:nvPr/>
          </p:nvSpPr>
          <p:spPr bwMode="auto">
            <a:xfrm>
              <a:off x="4347" y="3133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Rectangle 49"/>
            <p:cNvSpPr>
              <a:spLocks noChangeArrowheads="1"/>
            </p:cNvSpPr>
            <p:nvPr/>
          </p:nvSpPr>
          <p:spPr bwMode="auto">
            <a:xfrm>
              <a:off x="4547" y="3133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Text Box 50"/>
            <p:cNvSpPr txBox="1">
              <a:spLocks noChangeArrowheads="1"/>
            </p:cNvSpPr>
            <p:nvPr/>
          </p:nvSpPr>
          <p:spPr bwMode="auto">
            <a:xfrm>
              <a:off x="4523" y="3101"/>
              <a:ext cx="1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0" name="Text Box 51"/>
            <p:cNvSpPr txBox="1">
              <a:spLocks noChangeArrowheads="1"/>
            </p:cNvSpPr>
            <p:nvPr/>
          </p:nvSpPr>
          <p:spPr bwMode="auto">
            <a:xfrm>
              <a:off x="4330" y="31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1" name="Text Box 52"/>
            <p:cNvSpPr txBox="1">
              <a:spLocks noChangeArrowheads="1"/>
            </p:cNvSpPr>
            <p:nvPr/>
          </p:nvSpPr>
          <p:spPr bwMode="auto">
            <a:xfrm>
              <a:off x="4424" y="2913"/>
              <a:ext cx="23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5</a:t>
              </a:r>
            </a:p>
          </p:txBody>
        </p:sp>
        <p:sp>
          <p:nvSpPr>
            <p:cNvPr id="312" name="Rectangle 53"/>
            <p:cNvSpPr>
              <a:spLocks noChangeArrowheads="1"/>
            </p:cNvSpPr>
            <p:nvPr/>
          </p:nvSpPr>
          <p:spPr bwMode="auto">
            <a:xfrm>
              <a:off x="4331" y="2741"/>
              <a:ext cx="150" cy="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" name="Line 54"/>
            <p:cNvSpPr>
              <a:spLocks noChangeShapeType="1"/>
            </p:cNvSpPr>
            <p:nvPr/>
          </p:nvSpPr>
          <p:spPr bwMode="auto">
            <a:xfrm>
              <a:off x="4395" y="2773"/>
              <a:ext cx="61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Rectangle 55"/>
            <p:cNvSpPr>
              <a:spLocks noChangeArrowheads="1"/>
            </p:cNvSpPr>
            <p:nvPr/>
          </p:nvSpPr>
          <p:spPr bwMode="auto">
            <a:xfrm>
              <a:off x="4860" y="2940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Rectangle 56"/>
            <p:cNvSpPr>
              <a:spLocks noChangeArrowheads="1"/>
            </p:cNvSpPr>
            <p:nvPr/>
          </p:nvSpPr>
          <p:spPr bwMode="auto">
            <a:xfrm>
              <a:off x="4882" y="3121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" name="Rectangle 57"/>
            <p:cNvSpPr>
              <a:spLocks noChangeArrowheads="1"/>
            </p:cNvSpPr>
            <p:nvPr/>
          </p:nvSpPr>
          <p:spPr bwMode="auto">
            <a:xfrm>
              <a:off x="5081" y="3121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" name="Text Box 58"/>
            <p:cNvSpPr txBox="1">
              <a:spLocks noChangeArrowheads="1"/>
            </p:cNvSpPr>
            <p:nvPr/>
          </p:nvSpPr>
          <p:spPr bwMode="auto">
            <a:xfrm>
              <a:off x="5056" y="309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8" name="Text Box 59"/>
            <p:cNvSpPr txBox="1">
              <a:spLocks noChangeArrowheads="1"/>
            </p:cNvSpPr>
            <p:nvPr/>
          </p:nvSpPr>
          <p:spPr bwMode="auto">
            <a:xfrm>
              <a:off x="4864" y="3091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9" name="Text Box 60"/>
            <p:cNvSpPr txBox="1">
              <a:spLocks noChangeArrowheads="1"/>
            </p:cNvSpPr>
            <p:nvPr/>
          </p:nvSpPr>
          <p:spPr bwMode="auto">
            <a:xfrm>
              <a:off x="4920" y="2893"/>
              <a:ext cx="2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4</a:t>
              </a:r>
            </a:p>
          </p:txBody>
        </p:sp>
        <p:sp>
          <p:nvSpPr>
            <p:cNvPr id="320" name="Line 61"/>
            <p:cNvSpPr>
              <a:spLocks noChangeShapeType="1"/>
            </p:cNvSpPr>
            <p:nvPr/>
          </p:nvSpPr>
          <p:spPr bwMode="auto">
            <a:xfrm flipH="1">
              <a:off x="5107" y="2763"/>
              <a:ext cx="75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5339" y="2941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5361" y="3124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5561" y="3124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" name="Text Box 65"/>
            <p:cNvSpPr txBox="1">
              <a:spLocks noChangeArrowheads="1"/>
            </p:cNvSpPr>
            <p:nvPr/>
          </p:nvSpPr>
          <p:spPr bwMode="auto">
            <a:xfrm>
              <a:off x="5537" y="3092"/>
              <a:ext cx="11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25" name="Text Box 66"/>
            <p:cNvSpPr txBox="1">
              <a:spLocks noChangeArrowheads="1"/>
            </p:cNvSpPr>
            <p:nvPr/>
          </p:nvSpPr>
          <p:spPr bwMode="auto">
            <a:xfrm>
              <a:off x="5344" y="309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26" name="Text Box 67"/>
            <p:cNvSpPr txBox="1">
              <a:spLocks noChangeArrowheads="1"/>
            </p:cNvSpPr>
            <p:nvPr/>
          </p:nvSpPr>
          <p:spPr bwMode="auto">
            <a:xfrm>
              <a:off x="5393" y="2905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18</a:t>
              </a:r>
            </a:p>
          </p:txBody>
        </p:sp>
        <p:sp>
          <p:nvSpPr>
            <p:cNvPr id="327" name="Line 68"/>
            <p:cNvSpPr>
              <a:spLocks noChangeShapeType="1"/>
            </p:cNvSpPr>
            <p:nvPr/>
          </p:nvSpPr>
          <p:spPr bwMode="auto">
            <a:xfrm>
              <a:off x="5409" y="2764"/>
              <a:ext cx="61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3696" y="3305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3718" y="348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Rectangle 71"/>
            <p:cNvSpPr>
              <a:spLocks noChangeArrowheads="1"/>
            </p:cNvSpPr>
            <p:nvPr/>
          </p:nvSpPr>
          <p:spPr bwMode="auto">
            <a:xfrm>
              <a:off x="3917" y="348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Text Box 72"/>
            <p:cNvSpPr txBox="1">
              <a:spLocks noChangeArrowheads="1"/>
            </p:cNvSpPr>
            <p:nvPr/>
          </p:nvSpPr>
          <p:spPr bwMode="auto">
            <a:xfrm>
              <a:off x="3893" y="345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32" name="Text Box 73"/>
            <p:cNvSpPr txBox="1">
              <a:spLocks noChangeArrowheads="1"/>
            </p:cNvSpPr>
            <p:nvPr/>
          </p:nvSpPr>
          <p:spPr bwMode="auto">
            <a:xfrm>
              <a:off x="3701" y="34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33" name="Text Box 74"/>
            <p:cNvSpPr txBox="1">
              <a:spLocks noChangeArrowheads="1"/>
            </p:cNvSpPr>
            <p:nvPr/>
          </p:nvSpPr>
          <p:spPr bwMode="auto">
            <a:xfrm>
              <a:off x="3725" y="325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21</a:t>
              </a:r>
            </a:p>
          </p:txBody>
        </p:sp>
        <p:sp>
          <p:nvSpPr>
            <p:cNvPr id="334" name="Line 75"/>
            <p:cNvSpPr>
              <a:spLocks noChangeShapeType="1"/>
            </p:cNvSpPr>
            <p:nvPr/>
          </p:nvSpPr>
          <p:spPr bwMode="auto">
            <a:xfrm flipH="1">
              <a:off x="3906" y="3176"/>
              <a:ext cx="78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5126149" y="2100992"/>
            <a:ext cx="3657600" cy="609600"/>
            <a:chOff x="381000" y="2997200"/>
            <a:chExt cx="3657600" cy="609600"/>
          </a:xfrm>
        </p:grpSpPr>
        <p:sp>
          <p:nvSpPr>
            <p:cNvPr id="346" name="Rectangle 4"/>
            <p:cNvSpPr>
              <a:spLocks noChangeArrowheads="1"/>
            </p:cNvSpPr>
            <p:nvPr/>
          </p:nvSpPr>
          <p:spPr bwMode="auto">
            <a:xfrm>
              <a:off x="3810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0</a:t>
              </a:r>
            </a:p>
          </p:txBody>
        </p:sp>
        <p:sp>
          <p:nvSpPr>
            <p:cNvPr id="347" name="Rectangle 5"/>
            <p:cNvSpPr>
              <a:spLocks noChangeArrowheads="1"/>
            </p:cNvSpPr>
            <p:nvPr/>
          </p:nvSpPr>
          <p:spPr bwMode="auto">
            <a:xfrm>
              <a:off x="8382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348" name="Rectangle 6"/>
            <p:cNvSpPr>
              <a:spLocks noChangeArrowheads="1"/>
            </p:cNvSpPr>
            <p:nvPr/>
          </p:nvSpPr>
          <p:spPr bwMode="auto">
            <a:xfrm>
              <a:off x="12954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9</a:t>
              </a:r>
            </a:p>
          </p:txBody>
        </p:sp>
        <p:sp>
          <p:nvSpPr>
            <p:cNvPr id="349" name="Rectangle 7"/>
            <p:cNvSpPr>
              <a:spLocks noChangeArrowheads="1"/>
            </p:cNvSpPr>
            <p:nvPr/>
          </p:nvSpPr>
          <p:spPr bwMode="auto">
            <a:xfrm>
              <a:off x="17526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50" name="Rectangle 8"/>
            <p:cNvSpPr>
              <a:spLocks noChangeArrowheads="1"/>
            </p:cNvSpPr>
            <p:nvPr/>
          </p:nvSpPr>
          <p:spPr bwMode="auto">
            <a:xfrm>
              <a:off x="22098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5</a:t>
              </a:r>
            </a:p>
          </p:txBody>
        </p:sp>
        <p:sp>
          <p:nvSpPr>
            <p:cNvPr id="351" name="Rectangle 9"/>
            <p:cNvSpPr>
              <a:spLocks noChangeArrowheads="1"/>
            </p:cNvSpPr>
            <p:nvPr/>
          </p:nvSpPr>
          <p:spPr bwMode="auto">
            <a:xfrm>
              <a:off x="26670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52" name="Rectangle 10"/>
            <p:cNvSpPr>
              <a:spLocks noChangeArrowheads="1"/>
            </p:cNvSpPr>
            <p:nvPr/>
          </p:nvSpPr>
          <p:spPr bwMode="auto">
            <a:xfrm>
              <a:off x="31242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353" name="Rectangle 11"/>
            <p:cNvSpPr>
              <a:spLocks noChangeArrowheads="1"/>
            </p:cNvSpPr>
            <p:nvPr/>
          </p:nvSpPr>
          <p:spPr bwMode="auto">
            <a:xfrm>
              <a:off x="35814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21</a:t>
              </a:r>
            </a:p>
          </p:txBody>
        </p:sp>
        <p:grpSp>
          <p:nvGrpSpPr>
            <p:cNvPr id="354" name="Group 168"/>
            <p:cNvGrpSpPr>
              <a:grpSpLocks/>
            </p:cNvGrpSpPr>
            <p:nvPr/>
          </p:nvGrpSpPr>
          <p:grpSpPr bwMode="auto">
            <a:xfrm>
              <a:off x="1295400" y="3022600"/>
              <a:ext cx="457200" cy="533400"/>
              <a:chOff x="2167" y="960"/>
              <a:chExt cx="288" cy="336"/>
            </a:xfrm>
          </p:grpSpPr>
          <p:sp>
            <p:nvSpPr>
              <p:cNvPr id="355" name="Line 169"/>
              <p:cNvSpPr>
                <a:spLocks noChangeShapeType="1"/>
              </p:cNvSpPr>
              <p:nvPr/>
            </p:nvSpPr>
            <p:spPr bwMode="auto">
              <a:xfrm>
                <a:off x="2167" y="960"/>
                <a:ext cx="0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6" name="Line 170"/>
              <p:cNvSpPr>
                <a:spLocks noChangeShapeType="1"/>
              </p:cNvSpPr>
              <p:nvPr/>
            </p:nvSpPr>
            <p:spPr bwMode="auto">
              <a:xfrm>
                <a:off x="2455" y="960"/>
                <a:ext cx="0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6567103" y="2175222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3805" y="5280035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527406" y="3201392"/>
            <a:ext cx="4843171" cy="3324584"/>
            <a:chOff x="4527406" y="3203832"/>
            <a:chExt cx="4843171" cy="3324584"/>
          </a:xfrm>
          <a:solidFill>
            <a:srgbClr val="FFFFFF">
              <a:alpha val="86000"/>
            </a:srgbClr>
          </a:solidFill>
        </p:grpSpPr>
        <p:sp>
          <p:nvSpPr>
            <p:cNvPr id="115" name="Rectangle 114"/>
            <p:cNvSpPr/>
            <p:nvPr/>
          </p:nvSpPr>
          <p:spPr bwMode="auto">
            <a:xfrm>
              <a:off x="6672299" y="3203832"/>
              <a:ext cx="2698278" cy="3324584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4527406" y="4262849"/>
              <a:ext cx="2147023" cy="106715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07" name="Line 177"/>
          <p:cNvSpPr>
            <a:spLocks noChangeShapeType="1"/>
          </p:cNvSpPr>
          <p:nvPr/>
        </p:nvSpPr>
        <p:spPr bwMode="auto">
          <a:xfrm>
            <a:off x="-41227" y="3287332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0" name="Line 177"/>
          <p:cNvSpPr>
            <a:spLocks noChangeShapeType="1"/>
          </p:cNvSpPr>
          <p:nvPr/>
        </p:nvSpPr>
        <p:spPr bwMode="auto">
          <a:xfrm>
            <a:off x="259097" y="3765486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" name="Right Arrow 117"/>
          <p:cNvSpPr/>
          <p:nvPr/>
        </p:nvSpPr>
        <p:spPr bwMode="auto">
          <a:xfrm rot="520988">
            <a:off x="4688321" y="5036656"/>
            <a:ext cx="1210866" cy="717431"/>
          </a:xfrm>
          <a:prstGeom prst="rightArrow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curNode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2" name="Right Arrow 121"/>
          <p:cNvSpPr/>
          <p:nvPr/>
        </p:nvSpPr>
        <p:spPr bwMode="auto">
          <a:xfrm rot="5400000">
            <a:off x="6061600" y="1129136"/>
            <a:ext cx="1210866" cy="717431"/>
          </a:xfrm>
          <a:prstGeom prst="rightArrow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curNode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182290" y="2188082"/>
            <a:ext cx="6085279" cy="2921877"/>
            <a:chOff x="333292" y="2339084"/>
            <a:chExt cx="6085279" cy="2921877"/>
          </a:xfrm>
        </p:grpSpPr>
        <p:sp>
          <p:nvSpPr>
            <p:cNvPr id="111" name="Rectangle 110"/>
            <p:cNvSpPr/>
            <p:nvPr/>
          </p:nvSpPr>
          <p:spPr>
            <a:xfrm>
              <a:off x="392530" y="3229549"/>
              <a:ext cx="602466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2200" dirty="0"/>
                <a:t>for (</a:t>
              </a:r>
              <a:r>
                <a:rPr lang="en-US" sz="2200" dirty="0" err="1"/>
                <a:t>curNode</a:t>
              </a:r>
              <a:r>
                <a:rPr lang="en-US" sz="2200" dirty="0"/>
                <a:t> = </a:t>
              </a:r>
              <a:r>
                <a:rPr lang="en-US" sz="2200" dirty="0" err="1">
                  <a:solidFill>
                    <a:srgbClr val="7030A0"/>
                  </a:solidFill>
                </a:rPr>
                <a:t>lastNode</a:t>
              </a:r>
              <a:r>
                <a:rPr lang="en-US" sz="2200" dirty="0">
                  <a:solidFill>
                    <a:srgbClr val="7030A0"/>
                  </a:solidFill>
                </a:rPr>
                <a:t> </a:t>
              </a:r>
              <a:r>
                <a:rPr lang="en-US" sz="2200" dirty="0"/>
                <a:t>thru </a:t>
              </a:r>
              <a:r>
                <a:rPr lang="en-US" sz="2200" dirty="0" err="1">
                  <a:solidFill>
                    <a:srgbClr val="7030A0"/>
                  </a:solidFill>
                </a:rPr>
                <a:t>rootNode</a:t>
              </a:r>
              <a:r>
                <a:rPr lang="en-US" sz="2200" dirty="0"/>
                <a:t>):</a:t>
              </a:r>
            </a:p>
            <a:p>
              <a:pPr algn="l"/>
              <a:endParaRPr lang="en-US" sz="22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3292" y="2339084"/>
              <a:ext cx="4572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Ok, now here’s the algorithm:</a:t>
              </a:r>
            </a:p>
          </p:txBody>
        </p:sp>
        <p:sp>
          <p:nvSpPr>
            <p:cNvPr id="117" name="Text Box 3"/>
            <p:cNvSpPr txBox="1">
              <a:spLocks noChangeArrowheads="1"/>
            </p:cNvSpPr>
            <p:nvPr/>
          </p:nvSpPr>
          <p:spPr bwMode="auto">
            <a:xfrm>
              <a:off x="824151" y="4152965"/>
              <a:ext cx="477067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indent="0"/>
              <a:r>
                <a:rPr lang="en-US" sz="2000" dirty="0">
                  <a:latin typeface="Comic Sans MS" pitchFamily="66" charset="0"/>
                </a:rPr>
                <a:t>Think of this </a:t>
              </a:r>
              <a:r>
                <a:rPr lang="en-US" sz="2000" dirty="0" err="1">
                  <a:latin typeface="Comic Sans MS" pitchFamily="66" charset="0"/>
                </a:rPr>
                <a:t>subtree</a:t>
              </a:r>
              <a:r>
                <a:rPr lang="en-US" sz="2000" dirty="0">
                  <a:latin typeface="Comic Sans MS" pitchFamily="66" charset="0"/>
                </a:rPr>
                <a:t> as a </a:t>
              </a:r>
              <a:r>
                <a:rPr lang="en-US" sz="2000" dirty="0" err="1">
                  <a:latin typeface="Comic Sans MS" pitchFamily="66" charset="0"/>
                </a:rPr>
                <a:t>maxheap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</p:txBody>
        </p:sp>
        <p:sp>
          <p:nvSpPr>
            <p:cNvPr id="119" name="Text Box 3"/>
            <p:cNvSpPr txBox="1">
              <a:spLocks noChangeArrowheads="1"/>
            </p:cNvSpPr>
            <p:nvPr/>
          </p:nvSpPr>
          <p:spPr bwMode="auto">
            <a:xfrm>
              <a:off x="824151" y="3720640"/>
              <a:ext cx="559442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indent="0"/>
              <a:r>
                <a:rPr lang="en-US" sz="2000" dirty="0">
                  <a:latin typeface="Comic Sans MS" pitchFamily="66" charset="0"/>
                </a:rPr>
                <a:t>Focus on the </a:t>
              </a:r>
              <a:r>
                <a:rPr lang="en-US" sz="2000" dirty="0" err="1">
                  <a:latin typeface="Comic Sans MS" pitchFamily="66" charset="0"/>
                </a:rPr>
                <a:t>subtree</a:t>
              </a:r>
              <a:r>
                <a:rPr lang="en-US" sz="2000" dirty="0">
                  <a:latin typeface="Comic Sans MS" pitchFamily="66" charset="0"/>
                </a:rPr>
                <a:t> rooted at </a:t>
              </a:r>
              <a:r>
                <a:rPr lang="en-US" sz="2000" dirty="0" err="1">
                  <a:latin typeface="Comic Sans MS" pitchFamily="66" charset="0"/>
                </a:rPr>
                <a:t>curNode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</p:txBody>
        </p:sp>
        <p:sp>
          <p:nvSpPr>
            <p:cNvPr id="121" name="Text Box 3"/>
            <p:cNvSpPr txBox="1">
              <a:spLocks noChangeArrowheads="1"/>
            </p:cNvSpPr>
            <p:nvPr/>
          </p:nvSpPr>
          <p:spPr bwMode="auto">
            <a:xfrm>
              <a:off x="824151" y="4553075"/>
              <a:ext cx="538849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indent="0"/>
              <a:r>
                <a:rPr lang="en-US" sz="2000" dirty="0">
                  <a:latin typeface="Comic Sans MS" pitchFamily="66" charset="0"/>
                </a:rPr>
                <a:t>Keep shifting the top value down until </a:t>
              </a:r>
              <a:br>
                <a:rPr lang="en-US" sz="2000" dirty="0">
                  <a:latin typeface="Comic Sans MS" pitchFamily="66" charset="0"/>
                </a:rPr>
              </a:br>
              <a:r>
                <a:rPr lang="en-US" sz="2000" dirty="0">
                  <a:latin typeface="Comic Sans MS" pitchFamily="66" charset="0"/>
                </a:rPr>
                <a:t>your </a:t>
              </a:r>
              <a:r>
                <a:rPr lang="en-US" sz="2000" dirty="0" err="1">
                  <a:latin typeface="Comic Sans MS" pitchFamily="66" charset="0"/>
                </a:rPr>
                <a:t>subtree</a:t>
              </a:r>
              <a:r>
                <a:rPr lang="en-US" sz="2000" dirty="0">
                  <a:latin typeface="Comic Sans MS" pitchFamily="66" charset="0"/>
                </a:rPr>
                <a:t> becomes a valid </a:t>
              </a:r>
              <a:r>
                <a:rPr lang="en-US" sz="2000" dirty="0" err="1">
                  <a:latin typeface="Comic Sans MS" pitchFamily="66" charset="0"/>
                </a:rPr>
                <a:t>maxheap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574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7" grpId="0" animBg="1"/>
      <p:bldP spid="110" grpId="0" animBg="1"/>
      <p:bldP spid="110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 Box 3"/>
          <p:cNvSpPr txBox="1">
            <a:spLocks noChangeArrowheads="1"/>
          </p:cNvSpPr>
          <p:nvPr/>
        </p:nvSpPr>
        <p:spPr bwMode="auto">
          <a:xfrm>
            <a:off x="302233" y="912320"/>
            <a:ext cx="85913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Let’s start by visualizing our array as a tree.</a:t>
            </a:r>
          </a:p>
        </p:txBody>
      </p:sp>
      <p:sp>
        <p:nvSpPr>
          <p:cNvPr id="127" name="Right Arrow 126"/>
          <p:cNvSpPr/>
          <p:nvPr/>
        </p:nvSpPr>
        <p:spPr bwMode="auto">
          <a:xfrm rot="5400000">
            <a:off x="6089746" y="1131964"/>
            <a:ext cx="1210866" cy="717431"/>
          </a:xfrm>
          <a:prstGeom prst="rightArrow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curNode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60CC-385F-4603-9275-90F44FE65E72}" type="slidenum">
              <a:rPr lang="en-US"/>
              <a:pPr/>
              <a:t>49</a:t>
            </a:fld>
            <a:endParaRPr lang="en-US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7465" y="-76200"/>
            <a:ext cx="8831110" cy="1143000"/>
          </a:xfrm>
        </p:spPr>
        <p:txBody>
          <a:bodyPr/>
          <a:lstStyle/>
          <a:p>
            <a:r>
              <a:rPr lang="en-US" sz="2400" dirty="0"/>
              <a:t>Step #1: Convert Your Input Array into a </a:t>
            </a:r>
            <a:r>
              <a:rPr lang="en-US" sz="2400" dirty="0" err="1"/>
              <a:t>MaxHeap</a:t>
            </a:r>
            <a:endParaRPr lang="en-US" sz="2400" dirty="0"/>
          </a:p>
        </p:txBody>
      </p:sp>
      <p:grpSp>
        <p:nvGrpSpPr>
          <p:cNvPr id="271" name="Group 12"/>
          <p:cNvGrpSpPr>
            <a:grpSpLocks/>
          </p:cNvGrpSpPr>
          <p:nvPr/>
        </p:nvGrpSpPr>
        <p:grpSpPr bwMode="auto">
          <a:xfrm>
            <a:off x="5695121" y="4023341"/>
            <a:ext cx="3276600" cy="2508250"/>
            <a:chOff x="3696" y="2126"/>
            <a:chExt cx="2064" cy="1580"/>
          </a:xfrm>
        </p:grpSpPr>
        <p:sp>
          <p:nvSpPr>
            <p:cNvPr id="272" name="Rectangle 13"/>
            <p:cNvSpPr>
              <a:spLocks noChangeArrowheads="1"/>
            </p:cNvSpPr>
            <p:nvPr/>
          </p:nvSpPr>
          <p:spPr bwMode="auto">
            <a:xfrm>
              <a:off x="4586" y="2160"/>
              <a:ext cx="421" cy="30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Rectangle 14"/>
            <p:cNvSpPr>
              <a:spLocks noChangeArrowheads="1"/>
            </p:cNvSpPr>
            <p:nvPr/>
          </p:nvSpPr>
          <p:spPr bwMode="auto">
            <a:xfrm>
              <a:off x="4608" y="234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Rectangle 15"/>
            <p:cNvSpPr>
              <a:spLocks noChangeArrowheads="1"/>
            </p:cNvSpPr>
            <p:nvPr/>
          </p:nvSpPr>
          <p:spPr bwMode="auto">
            <a:xfrm>
              <a:off x="4807" y="2341"/>
              <a:ext cx="178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Text Box 16"/>
            <p:cNvSpPr txBox="1">
              <a:spLocks noChangeArrowheads="1"/>
            </p:cNvSpPr>
            <p:nvPr/>
          </p:nvSpPr>
          <p:spPr bwMode="auto">
            <a:xfrm>
              <a:off x="4769" y="2309"/>
              <a:ext cx="1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76" name="Text Box 17"/>
            <p:cNvSpPr txBox="1">
              <a:spLocks noChangeArrowheads="1"/>
            </p:cNvSpPr>
            <p:nvPr/>
          </p:nvSpPr>
          <p:spPr bwMode="auto">
            <a:xfrm>
              <a:off x="4580" y="231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77" name="Text Box 18"/>
            <p:cNvSpPr txBox="1">
              <a:spLocks noChangeArrowheads="1"/>
            </p:cNvSpPr>
            <p:nvPr/>
          </p:nvSpPr>
          <p:spPr bwMode="auto">
            <a:xfrm>
              <a:off x="4686" y="212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0</a:t>
              </a:r>
            </a:p>
          </p:txBody>
        </p:sp>
        <p:sp>
          <p:nvSpPr>
            <p:cNvPr id="278" name="Rectangle 19"/>
            <p:cNvSpPr>
              <a:spLocks noChangeArrowheads="1"/>
            </p:cNvSpPr>
            <p:nvPr/>
          </p:nvSpPr>
          <p:spPr bwMode="auto">
            <a:xfrm>
              <a:off x="4096" y="2556"/>
              <a:ext cx="421" cy="30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Rectangle 20"/>
            <p:cNvSpPr>
              <a:spLocks noChangeArrowheads="1"/>
            </p:cNvSpPr>
            <p:nvPr/>
          </p:nvSpPr>
          <p:spPr bwMode="auto">
            <a:xfrm>
              <a:off x="4118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Rectangle 21"/>
            <p:cNvSpPr>
              <a:spLocks noChangeArrowheads="1"/>
            </p:cNvSpPr>
            <p:nvPr/>
          </p:nvSpPr>
          <p:spPr bwMode="auto">
            <a:xfrm>
              <a:off x="4318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Text Box 22"/>
            <p:cNvSpPr txBox="1">
              <a:spLocks noChangeArrowheads="1"/>
            </p:cNvSpPr>
            <p:nvPr/>
          </p:nvSpPr>
          <p:spPr bwMode="auto">
            <a:xfrm>
              <a:off x="4293" y="270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82" name="Text Box 23"/>
            <p:cNvSpPr txBox="1">
              <a:spLocks noChangeArrowheads="1"/>
            </p:cNvSpPr>
            <p:nvPr/>
          </p:nvSpPr>
          <p:spPr bwMode="auto">
            <a:xfrm>
              <a:off x="4101" y="2708"/>
              <a:ext cx="11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83" name="Text Box 24"/>
            <p:cNvSpPr txBox="1">
              <a:spLocks noChangeArrowheads="1"/>
            </p:cNvSpPr>
            <p:nvPr/>
          </p:nvSpPr>
          <p:spPr bwMode="auto">
            <a:xfrm>
              <a:off x="4252" y="2564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3</a:t>
              </a:r>
            </a:p>
          </p:txBody>
        </p:sp>
        <p:sp>
          <p:nvSpPr>
            <p:cNvPr id="284" name="Line 25"/>
            <p:cNvSpPr>
              <a:spLocks noChangeShapeType="1"/>
            </p:cNvSpPr>
            <p:nvPr/>
          </p:nvSpPr>
          <p:spPr bwMode="auto">
            <a:xfrm flipH="1">
              <a:off x="4382" y="2378"/>
              <a:ext cx="248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Rectangle 26"/>
            <p:cNvSpPr>
              <a:spLocks noChangeArrowheads="1"/>
            </p:cNvSpPr>
            <p:nvPr/>
          </p:nvSpPr>
          <p:spPr bwMode="auto">
            <a:xfrm>
              <a:off x="5069" y="2556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Rectangle 27"/>
            <p:cNvSpPr>
              <a:spLocks noChangeArrowheads="1"/>
            </p:cNvSpPr>
            <p:nvPr/>
          </p:nvSpPr>
          <p:spPr bwMode="auto">
            <a:xfrm>
              <a:off x="5091" y="2739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Rectangle 28"/>
            <p:cNvSpPr>
              <a:spLocks noChangeArrowheads="1"/>
            </p:cNvSpPr>
            <p:nvPr/>
          </p:nvSpPr>
          <p:spPr bwMode="auto">
            <a:xfrm>
              <a:off x="5291" y="2739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Text Box 29"/>
            <p:cNvSpPr txBox="1">
              <a:spLocks noChangeArrowheads="1"/>
            </p:cNvSpPr>
            <p:nvPr/>
          </p:nvSpPr>
          <p:spPr bwMode="auto">
            <a:xfrm>
              <a:off x="5266" y="2708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89" name="Text Box 30"/>
            <p:cNvSpPr txBox="1">
              <a:spLocks noChangeArrowheads="1"/>
            </p:cNvSpPr>
            <p:nvPr/>
          </p:nvSpPr>
          <p:spPr bwMode="auto">
            <a:xfrm>
              <a:off x="5074" y="2708"/>
              <a:ext cx="11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90" name="Text Box 31"/>
            <p:cNvSpPr txBox="1">
              <a:spLocks noChangeArrowheads="1"/>
            </p:cNvSpPr>
            <p:nvPr/>
          </p:nvSpPr>
          <p:spPr bwMode="auto">
            <a:xfrm>
              <a:off x="5168" y="250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9</a:t>
              </a:r>
            </a:p>
          </p:txBody>
        </p:sp>
        <p:sp>
          <p:nvSpPr>
            <p:cNvPr id="291" name="Rectangle 32"/>
            <p:cNvSpPr>
              <a:spLocks noChangeArrowheads="1"/>
            </p:cNvSpPr>
            <p:nvPr/>
          </p:nvSpPr>
          <p:spPr bwMode="auto">
            <a:xfrm>
              <a:off x="4822" y="2346"/>
              <a:ext cx="149" cy="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Line 33"/>
            <p:cNvSpPr>
              <a:spLocks noChangeShapeType="1"/>
            </p:cNvSpPr>
            <p:nvPr/>
          </p:nvSpPr>
          <p:spPr bwMode="auto">
            <a:xfrm>
              <a:off x="4957" y="2379"/>
              <a:ext cx="232" cy="1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Rectangle 34"/>
            <p:cNvSpPr>
              <a:spLocks noChangeArrowheads="1"/>
            </p:cNvSpPr>
            <p:nvPr/>
          </p:nvSpPr>
          <p:spPr bwMode="auto">
            <a:xfrm>
              <a:off x="4095" y="2555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Rectangle 35"/>
            <p:cNvSpPr>
              <a:spLocks noChangeArrowheads="1"/>
            </p:cNvSpPr>
            <p:nvPr/>
          </p:nvSpPr>
          <p:spPr bwMode="auto">
            <a:xfrm>
              <a:off x="4117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Rectangle 36"/>
            <p:cNvSpPr>
              <a:spLocks noChangeArrowheads="1"/>
            </p:cNvSpPr>
            <p:nvPr/>
          </p:nvSpPr>
          <p:spPr bwMode="auto">
            <a:xfrm>
              <a:off x="4316" y="273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Text Box 37"/>
            <p:cNvSpPr txBox="1">
              <a:spLocks noChangeArrowheads="1"/>
            </p:cNvSpPr>
            <p:nvPr/>
          </p:nvSpPr>
          <p:spPr bwMode="auto">
            <a:xfrm>
              <a:off x="4278" y="2705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97" name="Text Box 38"/>
            <p:cNvSpPr txBox="1">
              <a:spLocks noChangeArrowheads="1"/>
            </p:cNvSpPr>
            <p:nvPr/>
          </p:nvSpPr>
          <p:spPr bwMode="auto">
            <a:xfrm>
              <a:off x="4089" y="270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98" name="Text Box 39"/>
            <p:cNvSpPr txBox="1">
              <a:spLocks noChangeArrowheads="1"/>
            </p:cNvSpPr>
            <p:nvPr/>
          </p:nvSpPr>
          <p:spPr bwMode="auto">
            <a:xfrm>
              <a:off x="4194" y="251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3</a:t>
              </a:r>
            </a:p>
          </p:txBody>
        </p:sp>
        <p:sp>
          <p:nvSpPr>
            <p:cNvPr id="299" name="Rectangle 40"/>
            <p:cNvSpPr>
              <a:spLocks noChangeArrowheads="1"/>
            </p:cNvSpPr>
            <p:nvPr/>
          </p:nvSpPr>
          <p:spPr bwMode="auto">
            <a:xfrm>
              <a:off x="3862" y="2950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Rectangle 41"/>
            <p:cNvSpPr>
              <a:spLocks noChangeArrowheads="1"/>
            </p:cNvSpPr>
            <p:nvPr/>
          </p:nvSpPr>
          <p:spPr bwMode="auto">
            <a:xfrm>
              <a:off x="3884" y="313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Rectangle 42"/>
            <p:cNvSpPr>
              <a:spLocks noChangeArrowheads="1"/>
            </p:cNvSpPr>
            <p:nvPr/>
          </p:nvSpPr>
          <p:spPr bwMode="auto">
            <a:xfrm>
              <a:off x="4084" y="313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" name="Text Box 43"/>
            <p:cNvSpPr txBox="1">
              <a:spLocks noChangeArrowheads="1"/>
            </p:cNvSpPr>
            <p:nvPr/>
          </p:nvSpPr>
          <p:spPr bwMode="auto">
            <a:xfrm>
              <a:off x="4060" y="3099"/>
              <a:ext cx="1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03" name="Text Box 44"/>
            <p:cNvSpPr txBox="1">
              <a:spLocks noChangeArrowheads="1"/>
            </p:cNvSpPr>
            <p:nvPr/>
          </p:nvSpPr>
          <p:spPr bwMode="auto">
            <a:xfrm>
              <a:off x="3868" y="31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04" name="Text Box 45"/>
            <p:cNvSpPr txBox="1">
              <a:spLocks noChangeArrowheads="1"/>
            </p:cNvSpPr>
            <p:nvPr/>
          </p:nvSpPr>
          <p:spPr bwMode="auto">
            <a:xfrm>
              <a:off x="3963" y="2916"/>
              <a:ext cx="1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</a:t>
              </a:r>
            </a:p>
          </p:txBody>
        </p:sp>
        <p:sp>
          <p:nvSpPr>
            <p:cNvPr id="305" name="Line 46"/>
            <p:cNvSpPr>
              <a:spLocks noChangeShapeType="1"/>
            </p:cNvSpPr>
            <p:nvPr/>
          </p:nvSpPr>
          <p:spPr bwMode="auto">
            <a:xfrm flipH="1">
              <a:off x="4109" y="2772"/>
              <a:ext cx="75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Rectangle 47"/>
            <p:cNvSpPr>
              <a:spLocks noChangeArrowheads="1"/>
            </p:cNvSpPr>
            <p:nvPr/>
          </p:nvSpPr>
          <p:spPr bwMode="auto">
            <a:xfrm>
              <a:off x="4325" y="2950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Rectangle 48"/>
            <p:cNvSpPr>
              <a:spLocks noChangeArrowheads="1"/>
            </p:cNvSpPr>
            <p:nvPr/>
          </p:nvSpPr>
          <p:spPr bwMode="auto">
            <a:xfrm>
              <a:off x="4347" y="3133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Rectangle 49"/>
            <p:cNvSpPr>
              <a:spLocks noChangeArrowheads="1"/>
            </p:cNvSpPr>
            <p:nvPr/>
          </p:nvSpPr>
          <p:spPr bwMode="auto">
            <a:xfrm>
              <a:off x="4547" y="3133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Text Box 50"/>
            <p:cNvSpPr txBox="1">
              <a:spLocks noChangeArrowheads="1"/>
            </p:cNvSpPr>
            <p:nvPr/>
          </p:nvSpPr>
          <p:spPr bwMode="auto">
            <a:xfrm>
              <a:off x="4523" y="3101"/>
              <a:ext cx="1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0" name="Text Box 51"/>
            <p:cNvSpPr txBox="1">
              <a:spLocks noChangeArrowheads="1"/>
            </p:cNvSpPr>
            <p:nvPr/>
          </p:nvSpPr>
          <p:spPr bwMode="auto">
            <a:xfrm>
              <a:off x="4330" y="31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1" name="Text Box 52"/>
            <p:cNvSpPr txBox="1">
              <a:spLocks noChangeArrowheads="1"/>
            </p:cNvSpPr>
            <p:nvPr/>
          </p:nvSpPr>
          <p:spPr bwMode="auto">
            <a:xfrm>
              <a:off x="4424" y="2913"/>
              <a:ext cx="23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5</a:t>
              </a:r>
            </a:p>
          </p:txBody>
        </p:sp>
        <p:sp>
          <p:nvSpPr>
            <p:cNvPr id="312" name="Rectangle 53"/>
            <p:cNvSpPr>
              <a:spLocks noChangeArrowheads="1"/>
            </p:cNvSpPr>
            <p:nvPr/>
          </p:nvSpPr>
          <p:spPr bwMode="auto">
            <a:xfrm>
              <a:off x="4331" y="2741"/>
              <a:ext cx="150" cy="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" name="Line 54"/>
            <p:cNvSpPr>
              <a:spLocks noChangeShapeType="1"/>
            </p:cNvSpPr>
            <p:nvPr/>
          </p:nvSpPr>
          <p:spPr bwMode="auto">
            <a:xfrm>
              <a:off x="4395" y="2773"/>
              <a:ext cx="61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Rectangle 55"/>
            <p:cNvSpPr>
              <a:spLocks noChangeArrowheads="1"/>
            </p:cNvSpPr>
            <p:nvPr/>
          </p:nvSpPr>
          <p:spPr bwMode="auto">
            <a:xfrm>
              <a:off x="4860" y="2940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Rectangle 56"/>
            <p:cNvSpPr>
              <a:spLocks noChangeArrowheads="1"/>
            </p:cNvSpPr>
            <p:nvPr/>
          </p:nvSpPr>
          <p:spPr bwMode="auto">
            <a:xfrm>
              <a:off x="4882" y="3121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" name="Rectangle 57"/>
            <p:cNvSpPr>
              <a:spLocks noChangeArrowheads="1"/>
            </p:cNvSpPr>
            <p:nvPr/>
          </p:nvSpPr>
          <p:spPr bwMode="auto">
            <a:xfrm>
              <a:off x="5081" y="3121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" name="Text Box 58"/>
            <p:cNvSpPr txBox="1">
              <a:spLocks noChangeArrowheads="1"/>
            </p:cNvSpPr>
            <p:nvPr/>
          </p:nvSpPr>
          <p:spPr bwMode="auto">
            <a:xfrm>
              <a:off x="5056" y="309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8" name="Text Box 59"/>
            <p:cNvSpPr txBox="1">
              <a:spLocks noChangeArrowheads="1"/>
            </p:cNvSpPr>
            <p:nvPr/>
          </p:nvSpPr>
          <p:spPr bwMode="auto">
            <a:xfrm>
              <a:off x="4864" y="3091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9" name="Text Box 60"/>
            <p:cNvSpPr txBox="1">
              <a:spLocks noChangeArrowheads="1"/>
            </p:cNvSpPr>
            <p:nvPr/>
          </p:nvSpPr>
          <p:spPr bwMode="auto">
            <a:xfrm>
              <a:off x="4920" y="2893"/>
              <a:ext cx="2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4</a:t>
              </a:r>
            </a:p>
          </p:txBody>
        </p:sp>
        <p:sp>
          <p:nvSpPr>
            <p:cNvPr id="320" name="Line 61"/>
            <p:cNvSpPr>
              <a:spLocks noChangeShapeType="1"/>
            </p:cNvSpPr>
            <p:nvPr/>
          </p:nvSpPr>
          <p:spPr bwMode="auto">
            <a:xfrm flipH="1">
              <a:off x="5107" y="2763"/>
              <a:ext cx="75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5339" y="2941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5361" y="3124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5561" y="3124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" name="Text Box 65"/>
            <p:cNvSpPr txBox="1">
              <a:spLocks noChangeArrowheads="1"/>
            </p:cNvSpPr>
            <p:nvPr/>
          </p:nvSpPr>
          <p:spPr bwMode="auto">
            <a:xfrm>
              <a:off x="5537" y="3092"/>
              <a:ext cx="11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25" name="Text Box 66"/>
            <p:cNvSpPr txBox="1">
              <a:spLocks noChangeArrowheads="1"/>
            </p:cNvSpPr>
            <p:nvPr/>
          </p:nvSpPr>
          <p:spPr bwMode="auto">
            <a:xfrm>
              <a:off x="5344" y="309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26" name="Text Box 67"/>
            <p:cNvSpPr txBox="1">
              <a:spLocks noChangeArrowheads="1"/>
            </p:cNvSpPr>
            <p:nvPr/>
          </p:nvSpPr>
          <p:spPr bwMode="auto">
            <a:xfrm>
              <a:off x="5393" y="2905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18</a:t>
              </a:r>
            </a:p>
          </p:txBody>
        </p:sp>
        <p:sp>
          <p:nvSpPr>
            <p:cNvPr id="327" name="Line 68"/>
            <p:cNvSpPr>
              <a:spLocks noChangeShapeType="1"/>
            </p:cNvSpPr>
            <p:nvPr/>
          </p:nvSpPr>
          <p:spPr bwMode="auto">
            <a:xfrm>
              <a:off x="5409" y="2764"/>
              <a:ext cx="61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3696" y="3305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3718" y="348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Rectangle 71"/>
            <p:cNvSpPr>
              <a:spLocks noChangeArrowheads="1"/>
            </p:cNvSpPr>
            <p:nvPr/>
          </p:nvSpPr>
          <p:spPr bwMode="auto">
            <a:xfrm>
              <a:off x="3917" y="348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Text Box 72"/>
            <p:cNvSpPr txBox="1">
              <a:spLocks noChangeArrowheads="1"/>
            </p:cNvSpPr>
            <p:nvPr/>
          </p:nvSpPr>
          <p:spPr bwMode="auto">
            <a:xfrm>
              <a:off x="3893" y="345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32" name="Text Box 73"/>
            <p:cNvSpPr txBox="1">
              <a:spLocks noChangeArrowheads="1"/>
            </p:cNvSpPr>
            <p:nvPr/>
          </p:nvSpPr>
          <p:spPr bwMode="auto">
            <a:xfrm>
              <a:off x="3701" y="34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33" name="Text Box 74"/>
            <p:cNvSpPr txBox="1">
              <a:spLocks noChangeArrowheads="1"/>
            </p:cNvSpPr>
            <p:nvPr/>
          </p:nvSpPr>
          <p:spPr bwMode="auto">
            <a:xfrm>
              <a:off x="3725" y="3252"/>
              <a:ext cx="1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</a:t>
              </a:r>
            </a:p>
          </p:txBody>
        </p:sp>
        <p:sp>
          <p:nvSpPr>
            <p:cNvPr id="334" name="Line 75"/>
            <p:cNvSpPr>
              <a:spLocks noChangeShapeType="1"/>
            </p:cNvSpPr>
            <p:nvPr/>
          </p:nvSpPr>
          <p:spPr bwMode="auto">
            <a:xfrm flipH="1">
              <a:off x="3906" y="3176"/>
              <a:ext cx="78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527406" y="3201392"/>
            <a:ext cx="4843171" cy="3324584"/>
            <a:chOff x="4527406" y="3203832"/>
            <a:chExt cx="4843171" cy="3324584"/>
          </a:xfrm>
          <a:solidFill>
            <a:srgbClr val="FFFFFF">
              <a:alpha val="86000"/>
            </a:srgbClr>
          </a:solidFill>
        </p:grpSpPr>
        <p:sp>
          <p:nvSpPr>
            <p:cNvPr id="123" name="Rectangle 122"/>
            <p:cNvSpPr/>
            <p:nvPr/>
          </p:nvSpPr>
          <p:spPr bwMode="auto">
            <a:xfrm>
              <a:off x="6672299" y="3203832"/>
              <a:ext cx="2698278" cy="3324584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4527406" y="4262849"/>
              <a:ext cx="2147023" cy="106715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5126149" y="2100992"/>
            <a:ext cx="3657600" cy="609600"/>
            <a:chOff x="381000" y="2997200"/>
            <a:chExt cx="3657600" cy="609600"/>
          </a:xfrm>
        </p:grpSpPr>
        <p:sp>
          <p:nvSpPr>
            <p:cNvPr id="346" name="Rectangle 4"/>
            <p:cNvSpPr>
              <a:spLocks noChangeArrowheads="1"/>
            </p:cNvSpPr>
            <p:nvPr/>
          </p:nvSpPr>
          <p:spPr bwMode="auto">
            <a:xfrm>
              <a:off x="3810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0</a:t>
              </a:r>
            </a:p>
          </p:txBody>
        </p:sp>
        <p:sp>
          <p:nvSpPr>
            <p:cNvPr id="347" name="Rectangle 5"/>
            <p:cNvSpPr>
              <a:spLocks noChangeArrowheads="1"/>
            </p:cNvSpPr>
            <p:nvPr/>
          </p:nvSpPr>
          <p:spPr bwMode="auto">
            <a:xfrm>
              <a:off x="8382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348" name="Rectangle 6"/>
            <p:cNvSpPr>
              <a:spLocks noChangeArrowheads="1"/>
            </p:cNvSpPr>
            <p:nvPr/>
          </p:nvSpPr>
          <p:spPr bwMode="auto">
            <a:xfrm>
              <a:off x="12954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9</a:t>
              </a:r>
            </a:p>
          </p:txBody>
        </p:sp>
        <p:sp>
          <p:nvSpPr>
            <p:cNvPr id="349" name="Rectangle 7"/>
            <p:cNvSpPr>
              <a:spLocks noChangeArrowheads="1"/>
            </p:cNvSpPr>
            <p:nvPr/>
          </p:nvSpPr>
          <p:spPr bwMode="auto">
            <a:xfrm>
              <a:off x="17526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50" name="Rectangle 8"/>
            <p:cNvSpPr>
              <a:spLocks noChangeArrowheads="1"/>
            </p:cNvSpPr>
            <p:nvPr/>
          </p:nvSpPr>
          <p:spPr bwMode="auto">
            <a:xfrm>
              <a:off x="22098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5</a:t>
              </a:r>
            </a:p>
          </p:txBody>
        </p:sp>
        <p:sp>
          <p:nvSpPr>
            <p:cNvPr id="351" name="Rectangle 9"/>
            <p:cNvSpPr>
              <a:spLocks noChangeArrowheads="1"/>
            </p:cNvSpPr>
            <p:nvPr/>
          </p:nvSpPr>
          <p:spPr bwMode="auto">
            <a:xfrm>
              <a:off x="26670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52" name="Rectangle 10"/>
            <p:cNvSpPr>
              <a:spLocks noChangeArrowheads="1"/>
            </p:cNvSpPr>
            <p:nvPr/>
          </p:nvSpPr>
          <p:spPr bwMode="auto">
            <a:xfrm>
              <a:off x="31242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353" name="Rectangle 11"/>
            <p:cNvSpPr>
              <a:spLocks noChangeArrowheads="1"/>
            </p:cNvSpPr>
            <p:nvPr/>
          </p:nvSpPr>
          <p:spPr bwMode="auto">
            <a:xfrm>
              <a:off x="35814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 </a:t>
              </a:r>
            </a:p>
          </p:txBody>
        </p:sp>
        <p:grpSp>
          <p:nvGrpSpPr>
            <p:cNvPr id="354" name="Group 168"/>
            <p:cNvGrpSpPr>
              <a:grpSpLocks/>
            </p:cNvGrpSpPr>
            <p:nvPr/>
          </p:nvGrpSpPr>
          <p:grpSpPr bwMode="auto">
            <a:xfrm>
              <a:off x="1295400" y="3022600"/>
              <a:ext cx="457200" cy="533400"/>
              <a:chOff x="2167" y="960"/>
              <a:chExt cx="288" cy="336"/>
            </a:xfrm>
          </p:grpSpPr>
          <p:sp>
            <p:nvSpPr>
              <p:cNvPr id="355" name="Line 169"/>
              <p:cNvSpPr>
                <a:spLocks noChangeShapeType="1"/>
              </p:cNvSpPr>
              <p:nvPr/>
            </p:nvSpPr>
            <p:spPr bwMode="auto">
              <a:xfrm>
                <a:off x="2167" y="960"/>
                <a:ext cx="0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6" name="Line 170"/>
              <p:cNvSpPr>
                <a:spLocks noChangeShapeType="1"/>
              </p:cNvSpPr>
              <p:nvPr/>
            </p:nvSpPr>
            <p:spPr bwMode="auto">
              <a:xfrm>
                <a:off x="2455" y="960"/>
                <a:ext cx="0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6567103" y="2175222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3805" y="5280035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5737496" y="580724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/>
              <a:t>21</a:t>
            </a:r>
          </a:p>
        </p:txBody>
      </p:sp>
      <p:sp>
        <p:nvSpPr>
          <p:cNvPr id="9" name="Arc 8"/>
          <p:cNvSpPr/>
          <p:nvPr/>
        </p:nvSpPr>
        <p:spPr bwMode="auto">
          <a:xfrm flipH="1">
            <a:off x="5777161" y="5399704"/>
            <a:ext cx="461395" cy="974725"/>
          </a:xfrm>
          <a:prstGeom prst="arc">
            <a:avLst>
              <a:gd name="adj1" fmla="val 15680434"/>
              <a:gd name="adj2" fmla="val 0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10474" y="2180832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21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82290" y="2188082"/>
            <a:ext cx="6085279" cy="2921877"/>
            <a:chOff x="333292" y="2339084"/>
            <a:chExt cx="6085279" cy="2921877"/>
          </a:xfrm>
        </p:grpSpPr>
        <p:sp>
          <p:nvSpPr>
            <p:cNvPr id="105" name="Rectangle 104"/>
            <p:cNvSpPr/>
            <p:nvPr/>
          </p:nvSpPr>
          <p:spPr>
            <a:xfrm>
              <a:off x="392530" y="3229549"/>
              <a:ext cx="602466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2200" dirty="0"/>
                <a:t>for (</a:t>
              </a:r>
              <a:r>
                <a:rPr lang="en-US" sz="2200" dirty="0" err="1"/>
                <a:t>curNode</a:t>
              </a:r>
              <a:r>
                <a:rPr lang="en-US" sz="2200" dirty="0"/>
                <a:t> = </a:t>
              </a:r>
              <a:r>
                <a:rPr lang="en-US" sz="2200" dirty="0" err="1">
                  <a:solidFill>
                    <a:srgbClr val="7030A0"/>
                  </a:solidFill>
                </a:rPr>
                <a:t>lastNode</a:t>
              </a:r>
              <a:r>
                <a:rPr lang="en-US" sz="2200" dirty="0">
                  <a:solidFill>
                    <a:srgbClr val="7030A0"/>
                  </a:solidFill>
                </a:rPr>
                <a:t> </a:t>
              </a:r>
              <a:r>
                <a:rPr lang="en-US" sz="2200" dirty="0"/>
                <a:t>thru </a:t>
              </a:r>
              <a:r>
                <a:rPr lang="en-US" sz="2200" dirty="0" err="1">
                  <a:solidFill>
                    <a:srgbClr val="7030A0"/>
                  </a:solidFill>
                </a:rPr>
                <a:t>rootNode</a:t>
              </a:r>
              <a:r>
                <a:rPr lang="en-US" sz="2200" dirty="0"/>
                <a:t>):</a:t>
              </a:r>
            </a:p>
            <a:p>
              <a:pPr algn="l"/>
              <a:endParaRPr lang="en-US" sz="22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33292" y="2339084"/>
              <a:ext cx="4572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Ok, now here’s the algorithm:</a:t>
              </a:r>
            </a:p>
          </p:txBody>
        </p:sp>
        <p:sp>
          <p:nvSpPr>
            <p:cNvPr id="107" name="Text Box 3"/>
            <p:cNvSpPr txBox="1">
              <a:spLocks noChangeArrowheads="1"/>
            </p:cNvSpPr>
            <p:nvPr/>
          </p:nvSpPr>
          <p:spPr bwMode="auto">
            <a:xfrm>
              <a:off x="824151" y="4152965"/>
              <a:ext cx="477067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indent="0"/>
              <a:r>
                <a:rPr lang="en-US" sz="2000" dirty="0">
                  <a:latin typeface="Comic Sans MS" pitchFamily="66" charset="0"/>
                </a:rPr>
                <a:t>Think of this </a:t>
              </a:r>
              <a:r>
                <a:rPr lang="en-US" sz="2000" dirty="0" err="1">
                  <a:latin typeface="Comic Sans MS" pitchFamily="66" charset="0"/>
                </a:rPr>
                <a:t>subtree</a:t>
              </a:r>
              <a:r>
                <a:rPr lang="en-US" sz="2000" dirty="0">
                  <a:latin typeface="Comic Sans MS" pitchFamily="66" charset="0"/>
                </a:rPr>
                <a:t> as a </a:t>
              </a:r>
              <a:r>
                <a:rPr lang="en-US" sz="2000" dirty="0" err="1">
                  <a:latin typeface="Comic Sans MS" pitchFamily="66" charset="0"/>
                </a:rPr>
                <a:t>maxheap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</p:txBody>
        </p:sp>
        <p:sp>
          <p:nvSpPr>
            <p:cNvPr id="108" name="Text Box 3"/>
            <p:cNvSpPr txBox="1">
              <a:spLocks noChangeArrowheads="1"/>
            </p:cNvSpPr>
            <p:nvPr/>
          </p:nvSpPr>
          <p:spPr bwMode="auto">
            <a:xfrm>
              <a:off x="824151" y="3720640"/>
              <a:ext cx="559442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indent="0"/>
              <a:r>
                <a:rPr lang="en-US" sz="2000" dirty="0">
                  <a:latin typeface="Comic Sans MS" pitchFamily="66" charset="0"/>
                </a:rPr>
                <a:t>Focus on the </a:t>
              </a:r>
              <a:r>
                <a:rPr lang="en-US" sz="2000" dirty="0" err="1">
                  <a:latin typeface="Comic Sans MS" pitchFamily="66" charset="0"/>
                </a:rPr>
                <a:t>subtree</a:t>
              </a:r>
              <a:r>
                <a:rPr lang="en-US" sz="2000" dirty="0">
                  <a:latin typeface="Comic Sans MS" pitchFamily="66" charset="0"/>
                </a:rPr>
                <a:t> rooted at </a:t>
              </a:r>
              <a:r>
                <a:rPr lang="en-US" sz="2000" dirty="0" err="1">
                  <a:latin typeface="Comic Sans MS" pitchFamily="66" charset="0"/>
                </a:rPr>
                <a:t>curNode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</p:txBody>
        </p:sp>
        <p:sp>
          <p:nvSpPr>
            <p:cNvPr id="109" name="Text Box 3"/>
            <p:cNvSpPr txBox="1">
              <a:spLocks noChangeArrowheads="1"/>
            </p:cNvSpPr>
            <p:nvPr/>
          </p:nvSpPr>
          <p:spPr bwMode="auto">
            <a:xfrm>
              <a:off x="824151" y="4553075"/>
              <a:ext cx="538849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indent="0"/>
              <a:r>
                <a:rPr lang="en-US" sz="2000" dirty="0">
                  <a:latin typeface="Comic Sans MS" pitchFamily="66" charset="0"/>
                </a:rPr>
                <a:t>Keep shifting the top value down until </a:t>
              </a:r>
              <a:br>
                <a:rPr lang="en-US" sz="2000" dirty="0">
                  <a:latin typeface="Comic Sans MS" pitchFamily="66" charset="0"/>
                </a:rPr>
              </a:br>
              <a:r>
                <a:rPr lang="en-US" sz="2000" dirty="0">
                  <a:latin typeface="Comic Sans MS" pitchFamily="66" charset="0"/>
                </a:rPr>
                <a:t>your </a:t>
              </a:r>
              <a:r>
                <a:rPr lang="en-US" sz="2000" dirty="0" err="1">
                  <a:latin typeface="Comic Sans MS" pitchFamily="66" charset="0"/>
                </a:rPr>
                <a:t>subtree</a:t>
              </a:r>
              <a:r>
                <a:rPr lang="en-US" sz="2000" dirty="0">
                  <a:latin typeface="Comic Sans MS" pitchFamily="66" charset="0"/>
                </a:rPr>
                <a:t> becomes a valid </a:t>
              </a:r>
              <a:r>
                <a:rPr lang="en-US" sz="2000" dirty="0" err="1">
                  <a:latin typeface="Comic Sans MS" pitchFamily="66" charset="0"/>
                </a:rPr>
                <a:t>maxheap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</p:txBody>
        </p:sp>
      </p:grpSp>
      <p:sp>
        <p:nvSpPr>
          <p:cNvPr id="126" name="Right Arrow 125"/>
          <p:cNvSpPr/>
          <p:nvPr/>
        </p:nvSpPr>
        <p:spPr bwMode="auto">
          <a:xfrm rot="520988">
            <a:off x="4688321" y="5036656"/>
            <a:ext cx="1210866" cy="717431"/>
          </a:xfrm>
          <a:prstGeom prst="rightArrow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curNode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5" name="Line 177"/>
          <p:cNvSpPr>
            <a:spLocks noChangeShapeType="1"/>
          </p:cNvSpPr>
          <p:nvPr/>
        </p:nvSpPr>
        <p:spPr bwMode="auto">
          <a:xfrm>
            <a:off x="341024" y="416309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" name="Line 177"/>
          <p:cNvSpPr>
            <a:spLocks noChangeShapeType="1"/>
          </p:cNvSpPr>
          <p:nvPr/>
        </p:nvSpPr>
        <p:spPr bwMode="auto">
          <a:xfrm>
            <a:off x="341024" y="459334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1" name="Rounded Rectangular Callout 130"/>
          <p:cNvSpPr/>
          <p:nvPr/>
        </p:nvSpPr>
        <p:spPr bwMode="auto">
          <a:xfrm>
            <a:off x="1628411" y="10390"/>
            <a:ext cx="4694061" cy="1866899"/>
          </a:xfrm>
          <a:prstGeom prst="wedgeRoundRectCallout">
            <a:avLst>
              <a:gd name="adj1" fmla="val 61574"/>
              <a:gd name="adj2" fmla="val 63804"/>
              <a:gd name="adj3" fmla="val 16667"/>
            </a:avLst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Of course, our actual algorithm would do these swaps in the array...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In this case, we’d swap </a:t>
            </a:r>
            <a:r>
              <a:rPr lang="en-US" sz="2000" dirty="0">
                <a:solidFill>
                  <a:srgbClr val="6600CC"/>
                </a:solidFill>
              </a:rPr>
              <a:t>array</a:t>
            </a:r>
            <a:r>
              <a:rPr lang="en-US" sz="2000" dirty="0">
                <a:solidFill>
                  <a:schemeClr val="tx1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curNode</a:t>
            </a:r>
            <a:r>
              <a:rPr lang="en-US" sz="2000" dirty="0">
                <a:solidFill>
                  <a:schemeClr val="tx1"/>
                </a:solidFill>
              </a:rPr>
              <a:t>] with </a:t>
            </a:r>
            <a:r>
              <a:rPr lang="en-US" sz="2000" dirty="0">
                <a:solidFill>
                  <a:srgbClr val="6600CC"/>
                </a:solidFill>
              </a:rPr>
              <a:t>array</a:t>
            </a:r>
            <a:r>
              <a:rPr lang="en-US" sz="2000" dirty="0">
                <a:solidFill>
                  <a:schemeClr val="tx1"/>
                </a:solidFill>
              </a:rPr>
              <a:t>[2*</a:t>
            </a:r>
            <a:r>
              <a:rPr lang="en-US" sz="2000" dirty="0">
                <a:solidFill>
                  <a:srgbClr val="FF3300"/>
                </a:solidFill>
              </a:rPr>
              <a:t>curNode</a:t>
            </a:r>
            <a:r>
              <a:rPr lang="en-US" sz="2000" dirty="0">
                <a:solidFill>
                  <a:schemeClr val="tx1"/>
                </a:solidFill>
              </a:rPr>
              <a:t>+</a:t>
            </a:r>
            <a:r>
              <a:rPr lang="en-US" sz="2000" dirty="0">
                <a:solidFill>
                  <a:srgbClr val="006666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]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2" name="Line 177"/>
          <p:cNvSpPr>
            <a:spLocks noChangeShapeType="1"/>
          </p:cNvSpPr>
          <p:nvPr/>
        </p:nvSpPr>
        <p:spPr bwMode="auto">
          <a:xfrm>
            <a:off x="-41563" y="3269653"/>
            <a:ext cx="34544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" name="Rounded Rectangular Callout 132"/>
          <p:cNvSpPr/>
          <p:nvPr/>
        </p:nvSpPr>
        <p:spPr bwMode="auto">
          <a:xfrm>
            <a:off x="2653145" y="3526082"/>
            <a:ext cx="2783646" cy="1634633"/>
          </a:xfrm>
          <a:prstGeom prst="wedgeRoundRectCallout">
            <a:avLst>
              <a:gd name="adj1" fmla="val 80646"/>
              <a:gd name="adj2" fmla="val 58785"/>
              <a:gd name="adj3" fmla="val 16667"/>
            </a:avLst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Once we finish, our </a:t>
            </a:r>
            <a:r>
              <a:rPr lang="en-US" sz="2000" dirty="0" err="1"/>
              <a:t>subtree</a:t>
            </a:r>
            <a:r>
              <a:rPr lang="en-US" sz="2000" dirty="0"/>
              <a:t> has been converted into a valid </a:t>
            </a:r>
            <a:r>
              <a:rPr lang="en-US" sz="2000" dirty="0" err="1"/>
              <a:t>maxheap</a:t>
            </a:r>
            <a:r>
              <a:rPr lang="en-US" sz="2000" dirty="0"/>
              <a:t>.</a:t>
            </a:r>
            <a:endParaRPr lang="en-US" sz="1200" dirty="0"/>
          </a:p>
        </p:txBody>
      </p:sp>
      <p:sp>
        <p:nvSpPr>
          <p:cNvPr id="129" name="Rounded Rectangular Callout 128"/>
          <p:cNvSpPr/>
          <p:nvPr/>
        </p:nvSpPr>
        <p:spPr bwMode="auto">
          <a:xfrm>
            <a:off x="1628411" y="1970809"/>
            <a:ext cx="4736635" cy="2343045"/>
          </a:xfrm>
          <a:prstGeom prst="wedgeRoundRectCallout">
            <a:avLst>
              <a:gd name="adj1" fmla="val 47424"/>
              <a:gd name="adj2" fmla="val 94604"/>
              <a:gd name="adj3" fmla="val 16667"/>
            </a:avLst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Finally – we found a </a:t>
            </a:r>
            <a:r>
              <a:rPr lang="en-US" sz="2000" dirty="0" err="1"/>
              <a:t>subtree</a:t>
            </a:r>
            <a:r>
              <a:rPr lang="en-US" sz="2000" dirty="0"/>
              <a:t> containing more than one node!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Let’s treat this </a:t>
            </a:r>
            <a:r>
              <a:rPr lang="en-US" sz="2000" dirty="0" err="1"/>
              <a:t>subtree</a:t>
            </a:r>
            <a:r>
              <a:rPr lang="en-US" sz="2000" dirty="0"/>
              <a:t> as if it were a </a:t>
            </a:r>
            <a:r>
              <a:rPr lang="en-US" sz="2000" dirty="0" err="1">
                <a:solidFill>
                  <a:srgbClr val="6600CC"/>
                </a:solidFill>
              </a:rPr>
              <a:t>maxheap</a:t>
            </a:r>
            <a:r>
              <a:rPr lang="en-US" sz="2000" dirty="0"/>
              <a:t>, with a </a:t>
            </a:r>
            <a:r>
              <a:rPr lang="en-US" sz="2000" dirty="0">
                <a:solidFill>
                  <a:srgbClr val="FF0000"/>
                </a:solidFill>
              </a:rPr>
              <a:t>new value </a:t>
            </a:r>
            <a:r>
              <a:rPr lang="en-US" sz="2000" dirty="0"/>
              <a:t>on top that needs to be sifted down…</a:t>
            </a:r>
            <a:endParaRPr lang="en-US" sz="1200" dirty="0"/>
          </a:p>
        </p:txBody>
      </p:sp>
      <p:sp>
        <p:nvSpPr>
          <p:cNvPr id="101" name="Rounded Rectangular Callout 100"/>
          <p:cNvSpPr/>
          <p:nvPr/>
        </p:nvSpPr>
        <p:spPr bwMode="auto">
          <a:xfrm>
            <a:off x="931158" y="950641"/>
            <a:ext cx="4362595" cy="2938318"/>
          </a:xfrm>
          <a:prstGeom prst="wedgeRoundRectCallout">
            <a:avLst>
              <a:gd name="adj1" fmla="val -49074"/>
              <a:gd name="adj2" fmla="val 69336"/>
              <a:gd name="adj3" fmla="val 16667"/>
            </a:avLst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Now we simply use our normal </a:t>
            </a:r>
            <a:r>
              <a:rPr lang="en-US" sz="2000" dirty="0" err="1">
                <a:solidFill>
                  <a:srgbClr val="6600CC"/>
                </a:solidFill>
              </a:rPr>
              <a:t>heapification</a:t>
            </a:r>
            <a:r>
              <a:rPr lang="en-US" sz="2000" dirty="0">
                <a:solidFill>
                  <a:srgbClr val="6600CC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algorithm to turn this </a:t>
            </a:r>
            <a:r>
              <a:rPr lang="en-US" sz="2000" dirty="0" err="1">
                <a:solidFill>
                  <a:schemeClr val="tx1"/>
                </a:solidFill>
              </a:rPr>
              <a:t>subtree</a:t>
            </a:r>
            <a:r>
              <a:rPr lang="en-US" sz="2000" dirty="0">
                <a:solidFill>
                  <a:schemeClr val="tx1"/>
                </a:solidFill>
              </a:rPr>
              <a:t> into a </a:t>
            </a:r>
            <a:r>
              <a:rPr lang="en-US" sz="2000" dirty="0" err="1">
                <a:solidFill>
                  <a:schemeClr val="tx1"/>
                </a:solidFill>
              </a:rPr>
              <a:t>maxheap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We’ll keep swapping our </a:t>
            </a:r>
            <a:r>
              <a:rPr lang="en-US" sz="2000" dirty="0">
                <a:solidFill>
                  <a:srgbClr val="FF0000"/>
                </a:solidFill>
              </a:rPr>
              <a:t>root value</a:t>
            </a:r>
            <a:r>
              <a:rPr lang="en-US" sz="2000" dirty="0">
                <a:solidFill>
                  <a:schemeClr val="tx1"/>
                </a:solidFill>
              </a:rPr>
              <a:t> down with its larger child until it’s bigger than both of its children (or hits a leaf)!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55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64261E-6 L -0.02847 0.0800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4" y="400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55448E-6 L 0.03212 -0.0788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" y="-39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.00254 L 0.20087 0.0009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-93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64099E-6 L -0.20087 0.00069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L 0.21597 -0.09237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9" y="-463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1111E-6 L -0.04774 -1.11111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3" grpId="0"/>
      <p:bldP spid="4" grpId="0"/>
      <p:bldP spid="5" grpId="0"/>
      <p:bldP spid="9" grpId="0" animBg="1"/>
      <p:bldP spid="9" grpId="1" animBg="1"/>
      <p:bldP spid="10" grpId="0"/>
      <p:bldP spid="126" grpId="0" animBg="1"/>
      <p:bldP spid="125" grpId="0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29" grpId="0" animBg="1"/>
      <p:bldP spid="129" grpId="1" animBg="1"/>
      <p:bldP spid="101" grpId="0" uiExpand="1" build="p" animBg="1"/>
      <p:bldP spid="101" grpId="1" uiExpand="1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D9E6-A879-46CB-87AA-D5069FB9DCF5}" type="slidenum">
              <a:rPr lang="en-US"/>
              <a:pPr/>
              <a:t>5</a:t>
            </a:fld>
            <a:endParaRPr lang="en-US"/>
          </a:p>
        </p:txBody>
      </p:sp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Queues</a:t>
            </a:r>
          </a:p>
        </p:txBody>
      </p:sp>
      <p:sp>
        <p:nvSpPr>
          <p:cNvPr id="769027" name="Text Box 3"/>
          <p:cNvSpPr txBox="1">
            <a:spLocks noChangeArrowheads="1"/>
          </p:cNvSpPr>
          <p:nvPr/>
        </p:nvSpPr>
        <p:spPr bwMode="auto">
          <a:xfrm>
            <a:off x="381000" y="1235075"/>
            <a:ext cx="8413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What data structures can we use to implement a priority queue? Hmmm…</a:t>
            </a:r>
          </a:p>
        </p:txBody>
      </p:sp>
      <p:sp>
        <p:nvSpPr>
          <p:cNvPr id="769028" name="Text Box 4"/>
          <p:cNvSpPr txBox="1">
            <a:spLocks noChangeArrowheads="1"/>
          </p:cNvSpPr>
          <p:nvPr/>
        </p:nvSpPr>
        <p:spPr bwMode="auto">
          <a:xfrm>
            <a:off x="152400" y="2362200"/>
            <a:ext cx="8631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Let’s make it easier…</a:t>
            </a:r>
            <a:r>
              <a:rPr lang="en-US"/>
              <a:t> What if we have just a limited set of priorities, e.g.: </a:t>
            </a:r>
            <a:r>
              <a:rPr lang="en-US">
                <a:solidFill>
                  <a:schemeClr val="accent2"/>
                </a:solidFill>
              </a:rPr>
              <a:t>high</a:t>
            </a:r>
            <a:r>
              <a:rPr lang="en-US"/>
              <a:t>, </a:t>
            </a:r>
            <a:r>
              <a:rPr lang="en-US">
                <a:solidFill>
                  <a:schemeClr val="accent2"/>
                </a:solidFill>
              </a:rPr>
              <a:t>medium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low</a:t>
            </a:r>
            <a:r>
              <a:rPr lang="en-US"/>
              <a:t>?</a:t>
            </a:r>
          </a:p>
        </p:txBody>
      </p:sp>
      <p:sp>
        <p:nvSpPr>
          <p:cNvPr id="769029" name="Text Box 5"/>
          <p:cNvSpPr txBox="1">
            <a:spLocks noChangeArrowheads="1"/>
          </p:cNvSpPr>
          <p:nvPr/>
        </p:nvSpPr>
        <p:spPr bwMode="auto">
          <a:xfrm>
            <a:off x="228600" y="3352800"/>
            <a:ext cx="8631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Hint</a:t>
            </a:r>
            <a:r>
              <a:rPr lang="en-US"/>
              <a:t>: Think of an airport ticket line with </a:t>
            </a:r>
            <a:r>
              <a:rPr lang="en-US">
                <a:solidFill>
                  <a:srgbClr val="6600CC"/>
                </a:solidFill>
              </a:rPr>
              <a:t>first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business</a:t>
            </a:r>
            <a:r>
              <a:rPr lang="en-US"/>
              <a:t> and </a:t>
            </a:r>
            <a:r>
              <a:rPr lang="en-US">
                <a:solidFill>
                  <a:srgbClr val="6600CC"/>
                </a:solidFill>
              </a:rPr>
              <a:t>coach</a:t>
            </a:r>
            <a:r>
              <a:rPr lang="en-US"/>
              <a:t> (cattle) class…</a:t>
            </a:r>
          </a:p>
        </p:txBody>
      </p:sp>
      <p:grpSp>
        <p:nvGrpSpPr>
          <p:cNvPr id="769102" name="Group 78"/>
          <p:cNvGrpSpPr>
            <a:grpSpLocks/>
          </p:cNvGrpSpPr>
          <p:nvPr/>
        </p:nvGrpSpPr>
        <p:grpSpPr bwMode="auto">
          <a:xfrm>
            <a:off x="381000" y="4419600"/>
            <a:ext cx="6756400" cy="2133600"/>
            <a:chOff x="240" y="2784"/>
            <a:chExt cx="4256" cy="1344"/>
          </a:xfrm>
        </p:grpSpPr>
        <p:grpSp>
          <p:nvGrpSpPr>
            <p:cNvPr id="769037" name="Group 13"/>
            <p:cNvGrpSpPr>
              <a:grpSpLocks/>
            </p:cNvGrpSpPr>
            <p:nvPr/>
          </p:nvGrpSpPr>
          <p:grpSpPr bwMode="auto">
            <a:xfrm>
              <a:off x="240" y="2880"/>
              <a:ext cx="1536" cy="864"/>
              <a:chOff x="-192" y="2736"/>
              <a:chExt cx="1536" cy="864"/>
            </a:xfrm>
          </p:grpSpPr>
          <p:sp>
            <p:nvSpPr>
              <p:cNvPr id="769031" name="Rectangle 7"/>
              <p:cNvSpPr>
                <a:spLocks noChangeArrowheads="1"/>
              </p:cNvSpPr>
              <p:nvPr/>
            </p:nvSpPr>
            <p:spPr bwMode="auto">
              <a:xfrm>
                <a:off x="864" y="2784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32" name="Text Box 8"/>
              <p:cNvSpPr txBox="1">
                <a:spLocks noChangeArrowheads="1"/>
              </p:cNvSpPr>
              <p:nvPr/>
            </p:nvSpPr>
            <p:spPr bwMode="auto">
              <a:xfrm>
                <a:off x="-192" y="2736"/>
                <a:ext cx="10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ptrToHigh</a:t>
                </a:r>
              </a:p>
            </p:txBody>
          </p:sp>
          <p:sp>
            <p:nvSpPr>
              <p:cNvPr id="769033" name="Rectangle 9"/>
              <p:cNvSpPr>
                <a:spLocks noChangeArrowheads="1"/>
              </p:cNvSpPr>
              <p:nvPr/>
            </p:nvSpPr>
            <p:spPr bwMode="auto">
              <a:xfrm>
                <a:off x="864" y="3072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34" name="Text Box 10"/>
              <p:cNvSpPr txBox="1">
                <a:spLocks noChangeArrowheads="1"/>
              </p:cNvSpPr>
              <p:nvPr/>
            </p:nvSpPr>
            <p:spPr bwMode="auto">
              <a:xfrm>
                <a:off x="-192" y="3024"/>
                <a:ext cx="10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ptrToMed</a:t>
                </a:r>
              </a:p>
            </p:txBody>
          </p:sp>
          <p:sp>
            <p:nvSpPr>
              <p:cNvPr id="769035" name="Rectangle 11"/>
              <p:cNvSpPr>
                <a:spLocks noChangeArrowheads="1"/>
              </p:cNvSpPr>
              <p:nvPr/>
            </p:nvSpPr>
            <p:spPr bwMode="auto">
              <a:xfrm>
                <a:off x="864" y="3360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36" name="Text Box 12"/>
              <p:cNvSpPr txBox="1">
                <a:spLocks noChangeArrowheads="1"/>
              </p:cNvSpPr>
              <p:nvPr/>
            </p:nvSpPr>
            <p:spPr bwMode="auto">
              <a:xfrm>
                <a:off x="-192" y="3312"/>
                <a:ext cx="9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ptrToLow</a:t>
                </a:r>
              </a:p>
            </p:txBody>
          </p:sp>
        </p:grpSp>
        <p:grpSp>
          <p:nvGrpSpPr>
            <p:cNvPr id="769043" name="Group 19"/>
            <p:cNvGrpSpPr>
              <a:grpSpLocks/>
            </p:cNvGrpSpPr>
            <p:nvPr/>
          </p:nvGrpSpPr>
          <p:grpSpPr bwMode="auto">
            <a:xfrm>
              <a:off x="2374" y="2784"/>
              <a:ext cx="602" cy="361"/>
              <a:chOff x="2374" y="2880"/>
              <a:chExt cx="602" cy="361"/>
            </a:xfrm>
          </p:grpSpPr>
          <p:sp>
            <p:nvSpPr>
              <p:cNvPr id="769039" name="Rectangle 15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576" cy="336"/>
              </a:xfrm>
              <a:prstGeom prst="rect">
                <a:avLst/>
              </a:prstGeom>
              <a:solidFill>
                <a:srgbClr val="FFE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40" name="Rectangle 16"/>
              <p:cNvSpPr>
                <a:spLocks noChangeArrowheads="1"/>
              </p:cNvSpPr>
              <p:nvPr/>
            </p:nvSpPr>
            <p:spPr bwMode="auto">
              <a:xfrm>
                <a:off x="2448" y="2920"/>
                <a:ext cx="480" cy="128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41" name="Rectangle 17"/>
              <p:cNvSpPr>
                <a:spLocks noChangeArrowheads="1"/>
              </p:cNvSpPr>
              <p:nvPr/>
            </p:nvSpPr>
            <p:spPr bwMode="auto">
              <a:xfrm>
                <a:off x="2752" y="3072"/>
                <a:ext cx="176" cy="12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42" name="Text Box 18"/>
              <p:cNvSpPr txBox="1">
                <a:spLocks noChangeArrowheads="1"/>
              </p:cNvSpPr>
              <p:nvPr/>
            </p:nvSpPr>
            <p:spPr bwMode="auto">
              <a:xfrm>
                <a:off x="2374" y="3010"/>
                <a:ext cx="42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next</a:t>
                </a:r>
              </a:p>
            </p:txBody>
          </p:sp>
        </p:grpSp>
        <p:grpSp>
          <p:nvGrpSpPr>
            <p:cNvPr id="769044" name="Group 20"/>
            <p:cNvGrpSpPr>
              <a:grpSpLocks/>
            </p:cNvGrpSpPr>
            <p:nvPr/>
          </p:nvGrpSpPr>
          <p:grpSpPr bwMode="auto">
            <a:xfrm>
              <a:off x="3120" y="2784"/>
              <a:ext cx="602" cy="361"/>
              <a:chOff x="2374" y="2880"/>
              <a:chExt cx="602" cy="361"/>
            </a:xfrm>
          </p:grpSpPr>
          <p:sp>
            <p:nvSpPr>
              <p:cNvPr id="769045" name="Rectangle 21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576" cy="336"/>
              </a:xfrm>
              <a:prstGeom prst="rect">
                <a:avLst/>
              </a:prstGeom>
              <a:solidFill>
                <a:srgbClr val="FFE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46" name="Rectangle 22"/>
              <p:cNvSpPr>
                <a:spLocks noChangeArrowheads="1"/>
              </p:cNvSpPr>
              <p:nvPr/>
            </p:nvSpPr>
            <p:spPr bwMode="auto">
              <a:xfrm>
                <a:off x="2448" y="2920"/>
                <a:ext cx="480" cy="128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47" name="Rectangle 23"/>
              <p:cNvSpPr>
                <a:spLocks noChangeArrowheads="1"/>
              </p:cNvSpPr>
              <p:nvPr/>
            </p:nvSpPr>
            <p:spPr bwMode="auto">
              <a:xfrm>
                <a:off x="2752" y="3072"/>
                <a:ext cx="176" cy="12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48" name="Text Box 24"/>
              <p:cNvSpPr txBox="1">
                <a:spLocks noChangeArrowheads="1"/>
              </p:cNvSpPr>
              <p:nvPr/>
            </p:nvSpPr>
            <p:spPr bwMode="auto">
              <a:xfrm>
                <a:off x="2374" y="3010"/>
                <a:ext cx="42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next</a:t>
                </a:r>
              </a:p>
            </p:txBody>
          </p:sp>
        </p:grpSp>
        <p:grpSp>
          <p:nvGrpSpPr>
            <p:cNvPr id="769049" name="Group 25"/>
            <p:cNvGrpSpPr>
              <a:grpSpLocks/>
            </p:cNvGrpSpPr>
            <p:nvPr/>
          </p:nvGrpSpPr>
          <p:grpSpPr bwMode="auto">
            <a:xfrm>
              <a:off x="3888" y="2784"/>
              <a:ext cx="602" cy="361"/>
              <a:chOff x="2374" y="2880"/>
              <a:chExt cx="602" cy="361"/>
            </a:xfrm>
          </p:grpSpPr>
          <p:sp>
            <p:nvSpPr>
              <p:cNvPr id="769050" name="Rectangle 26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576" cy="336"/>
              </a:xfrm>
              <a:prstGeom prst="rect">
                <a:avLst/>
              </a:prstGeom>
              <a:solidFill>
                <a:srgbClr val="FFE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51" name="Rectangle 27"/>
              <p:cNvSpPr>
                <a:spLocks noChangeArrowheads="1"/>
              </p:cNvSpPr>
              <p:nvPr/>
            </p:nvSpPr>
            <p:spPr bwMode="auto">
              <a:xfrm>
                <a:off x="2448" y="2920"/>
                <a:ext cx="480" cy="128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52" name="Rectangle 28"/>
              <p:cNvSpPr>
                <a:spLocks noChangeArrowheads="1"/>
              </p:cNvSpPr>
              <p:nvPr/>
            </p:nvSpPr>
            <p:spPr bwMode="auto">
              <a:xfrm>
                <a:off x="2752" y="3072"/>
                <a:ext cx="176" cy="12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53" name="Text Box 29"/>
              <p:cNvSpPr txBox="1">
                <a:spLocks noChangeArrowheads="1"/>
              </p:cNvSpPr>
              <p:nvPr/>
            </p:nvSpPr>
            <p:spPr bwMode="auto">
              <a:xfrm>
                <a:off x="2374" y="3010"/>
                <a:ext cx="42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next</a:t>
                </a:r>
              </a:p>
            </p:txBody>
          </p:sp>
        </p:grpSp>
        <p:grpSp>
          <p:nvGrpSpPr>
            <p:cNvPr id="769054" name="Group 30"/>
            <p:cNvGrpSpPr>
              <a:grpSpLocks/>
            </p:cNvGrpSpPr>
            <p:nvPr/>
          </p:nvGrpSpPr>
          <p:grpSpPr bwMode="auto">
            <a:xfrm>
              <a:off x="2384" y="3287"/>
              <a:ext cx="602" cy="361"/>
              <a:chOff x="2374" y="2880"/>
              <a:chExt cx="602" cy="361"/>
            </a:xfrm>
          </p:grpSpPr>
          <p:sp>
            <p:nvSpPr>
              <p:cNvPr id="769055" name="Rectangle 31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576" cy="336"/>
              </a:xfrm>
              <a:prstGeom prst="rect">
                <a:avLst/>
              </a:prstGeom>
              <a:solidFill>
                <a:srgbClr val="FFE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56" name="Rectangle 32"/>
              <p:cNvSpPr>
                <a:spLocks noChangeArrowheads="1"/>
              </p:cNvSpPr>
              <p:nvPr/>
            </p:nvSpPr>
            <p:spPr bwMode="auto">
              <a:xfrm>
                <a:off x="2448" y="2920"/>
                <a:ext cx="480" cy="128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57" name="Rectangle 33"/>
              <p:cNvSpPr>
                <a:spLocks noChangeArrowheads="1"/>
              </p:cNvSpPr>
              <p:nvPr/>
            </p:nvSpPr>
            <p:spPr bwMode="auto">
              <a:xfrm>
                <a:off x="2752" y="3072"/>
                <a:ext cx="176" cy="12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58" name="Text Box 34"/>
              <p:cNvSpPr txBox="1">
                <a:spLocks noChangeArrowheads="1"/>
              </p:cNvSpPr>
              <p:nvPr/>
            </p:nvSpPr>
            <p:spPr bwMode="auto">
              <a:xfrm>
                <a:off x="2374" y="3010"/>
                <a:ext cx="42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next</a:t>
                </a:r>
              </a:p>
            </p:txBody>
          </p:sp>
        </p:grpSp>
        <p:grpSp>
          <p:nvGrpSpPr>
            <p:cNvPr id="769059" name="Group 35"/>
            <p:cNvGrpSpPr>
              <a:grpSpLocks/>
            </p:cNvGrpSpPr>
            <p:nvPr/>
          </p:nvGrpSpPr>
          <p:grpSpPr bwMode="auto">
            <a:xfrm>
              <a:off x="3120" y="3264"/>
              <a:ext cx="602" cy="361"/>
              <a:chOff x="2374" y="2880"/>
              <a:chExt cx="602" cy="361"/>
            </a:xfrm>
          </p:grpSpPr>
          <p:sp>
            <p:nvSpPr>
              <p:cNvPr id="769060" name="Rectangle 36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576" cy="336"/>
              </a:xfrm>
              <a:prstGeom prst="rect">
                <a:avLst/>
              </a:prstGeom>
              <a:solidFill>
                <a:srgbClr val="FFE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61" name="Rectangle 37"/>
              <p:cNvSpPr>
                <a:spLocks noChangeArrowheads="1"/>
              </p:cNvSpPr>
              <p:nvPr/>
            </p:nvSpPr>
            <p:spPr bwMode="auto">
              <a:xfrm>
                <a:off x="2448" y="2920"/>
                <a:ext cx="480" cy="128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62" name="Rectangle 38"/>
              <p:cNvSpPr>
                <a:spLocks noChangeArrowheads="1"/>
              </p:cNvSpPr>
              <p:nvPr/>
            </p:nvSpPr>
            <p:spPr bwMode="auto">
              <a:xfrm>
                <a:off x="2752" y="3072"/>
                <a:ext cx="176" cy="12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63" name="Text Box 39"/>
              <p:cNvSpPr txBox="1">
                <a:spLocks noChangeArrowheads="1"/>
              </p:cNvSpPr>
              <p:nvPr/>
            </p:nvSpPr>
            <p:spPr bwMode="auto">
              <a:xfrm>
                <a:off x="2374" y="3010"/>
                <a:ext cx="42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next</a:t>
                </a:r>
              </a:p>
            </p:txBody>
          </p:sp>
        </p:grpSp>
        <p:grpSp>
          <p:nvGrpSpPr>
            <p:cNvPr id="769069" name="Group 45"/>
            <p:cNvGrpSpPr>
              <a:grpSpLocks/>
            </p:cNvGrpSpPr>
            <p:nvPr/>
          </p:nvGrpSpPr>
          <p:grpSpPr bwMode="auto">
            <a:xfrm>
              <a:off x="2380" y="3767"/>
              <a:ext cx="602" cy="361"/>
              <a:chOff x="2374" y="2880"/>
              <a:chExt cx="602" cy="361"/>
            </a:xfrm>
          </p:grpSpPr>
          <p:sp>
            <p:nvSpPr>
              <p:cNvPr id="769070" name="Rectangle 46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576" cy="336"/>
              </a:xfrm>
              <a:prstGeom prst="rect">
                <a:avLst/>
              </a:prstGeom>
              <a:solidFill>
                <a:srgbClr val="FFE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71" name="Rectangle 47"/>
              <p:cNvSpPr>
                <a:spLocks noChangeArrowheads="1"/>
              </p:cNvSpPr>
              <p:nvPr/>
            </p:nvSpPr>
            <p:spPr bwMode="auto">
              <a:xfrm>
                <a:off x="2448" y="2920"/>
                <a:ext cx="480" cy="128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72" name="Rectangle 48"/>
              <p:cNvSpPr>
                <a:spLocks noChangeArrowheads="1"/>
              </p:cNvSpPr>
              <p:nvPr/>
            </p:nvSpPr>
            <p:spPr bwMode="auto">
              <a:xfrm>
                <a:off x="2752" y="3072"/>
                <a:ext cx="176" cy="12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73" name="Text Box 49"/>
              <p:cNvSpPr txBox="1">
                <a:spLocks noChangeArrowheads="1"/>
              </p:cNvSpPr>
              <p:nvPr/>
            </p:nvSpPr>
            <p:spPr bwMode="auto">
              <a:xfrm>
                <a:off x="2374" y="3010"/>
                <a:ext cx="42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next</a:t>
                </a:r>
              </a:p>
            </p:txBody>
          </p:sp>
        </p:grpSp>
        <p:grpSp>
          <p:nvGrpSpPr>
            <p:cNvPr id="769074" name="Group 50"/>
            <p:cNvGrpSpPr>
              <a:grpSpLocks/>
            </p:cNvGrpSpPr>
            <p:nvPr/>
          </p:nvGrpSpPr>
          <p:grpSpPr bwMode="auto">
            <a:xfrm>
              <a:off x="3126" y="3767"/>
              <a:ext cx="602" cy="361"/>
              <a:chOff x="2374" y="2880"/>
              <a:chExt cx="602" cy="361"/>
            </a:xfrm>
          </p:grpSpPr>
          <p:sp>
            <p:nvSpPr>
              <p:cNvPr id="769075" name="Rectangle 51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576" cy="336"/>
              </a:xfrm>
              <a:prstGeom prst="rect">
                <a:avLst/>
              </a:prstGeom>
              <a:solidFill>
                <a:srgbClr val="FFE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76" name="Rectangle 52"/>
              <p:cNvSpPr>
                <a:spLocks noChangeArrowheads="1"/>
              </p:cNvSpPr>
              <p:nvPr/>
            </p:nvSpPr>
            <p:spPr bwMode="auto">
              <a:xfrm>
                <a:off x="2448" y="2920"/>
                <a:ext cx="480" cy="128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77" name="Rectangle 53"/>
              <p:cNvSpPr>
                <a:spLocks noChangeArrowheads="1"/>
              </p:cNvSpPr>
              <p:nvPr/>
            </p:nvSpPr>
            <p:spPr bwMode="auto">
              <a:xfrm>
                <a:off x="2752" y="3072"/>
                <a:ext cx="176" cy="12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78" name="Text Box 54"/>
              <p:cNvSpPr txBox="1">
                <a:spLocks noChangeArrowheads="1"/>
              </p:cNvSpPr>
              <p:nvPr/>
            </p:nvSpPr>
            <p:spPr bwMode="auto">
              <a:xfrm>
                <a:off x="2374" y="3010"/>
                <a:ext cx="42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next</a:t>
                </a:r>
              </a:p>
            </p:txBody>
          </p:sp>
        </p:grpSp>
        <p:grpSp>
          <p:nvGrpSpPr>
            <p:cNvPr id="769079" name="Group 55"/>
            <p:cNvGrpSpPr>
              <a:grpSpLocks/>
            </p:cNvGrpSpPr>
            <p:nvPr/>
          </p:nvGrpSpPr>
          <p:grpSpPr bwMode="auto">
            <a:xfrm>
              <a:off x="3894" y="3767"/>
              <a:ext cx="602" cy="361"/>
              <a:chOff x="2374" y="2880"/>
              <a:chExt cx="602" cy="361"/>
            </a:xfrm>
          </p:grpSpPr>
          <p:sp>
            <p:nvSpPr>
              <p:cNvPr id="769080" name="Rectangle 56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576" cy="336"/>
              </a:xfrm>
              <a:prstGeom prst="rect">
                <a:avLst/>
              </a:prstGeom>
              <a:solidFill>
                <a:srgbClr val="FFE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81" name="Rectangle 57"/>
              <p:cNvSpPr>
                <a:spLocks noChangeArrowheads="1"/>
              </p:cNvSpPr>
              <p:nvPr/>
            </p:nvSpPr>
            <p:spPr bwMode="auto">
              <a:xfrm>
                <a:off x="2448" y="2920"/>
                <a:ext cx="480" cy="128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82" name="Rectangle 58"/>
              <p:cNvSpPr>
                <a:spLocks noChangeArrowheads="1"/>
              </p:cNvSpPr>
              <p:nvPr/>
            </p:nvSpPr>
            <p:spPr bwMode="auto">
              <a:xfrm>
                <a:off x="2752" y="3072"/>
                <a:ext cx="176" cy="12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83" name="Text Box 59"/>
              <p:cNvSpPr txBox="1">
                <a:spLocks noChangeArrowheads="1"/>
              </p:cNvSpPr>
              <p:nvPr/>
            </p:nvSpPr>
            <p:spPr bwMode="auto">
              <a:xfrm>
                <a:off x="2374" y="3010"/>
                <a:ext cx="42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next</a:t>
                </a:r>
              </a:p>
            </p:txBody>
          </p:sp>
        </p:grpSp>
        <p:sp>
          <p:nvSpPr>
            <p:cNvPr id="769084" name="Line 60"/>
            <p:cNvSpPr>
              <a:spLocks noChangeShapeType="1"/>
            </p:cNvSpPr>
            <p:nvPr/>
          </p:nvSpPr>
          <p:spPr bwMode="auto">
            <a:xfrm flipV="1">
              <a:off x="1680" y="2912"/>
              <a:ext cx="720" cy="11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085" name="Line 61"/>
            <p:cNvSpPr>
              <a:spLocks noChangeShapeType="1"/>
            </p:cNvSpPr>
            <p:nvPr/>
          </p:nvSpPr>
          <p:spPr bwMode="auto">
            <a:xfrm flipV="1">
              <a:off x="2840" y="2848"/>
              <a:ext cx="312" cy="20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086" name="Line 62"/>
            <p:cNvSpPr>
              <a:spLocks noChangeShapeType="1"/>
            </p:cNvSpPr>
            <p:nvPr/>
          </p:nvSpPr>
          <p:spPr bwMode="auto">
            <a:xfrm flipV="1">
              <a:off x="3600" y="2840"/>
              <a:ext cx="312" cy="20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087" name="Line 63"/>
            <p:cNvSpPr>
              <a:spLocks noChangeShapeType="1"/>
            </p:cNvSpPr>
            <p:nvPr/>
          </p:nvSpPr>
          <p:spPr bwMode="auto">
            <a:xfrm flipV="1">
              <a:off x="2920" y="3832"/>
              <a:ext cx="312" cy="20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088" name="Line 64"/>
            <p:cNvSpPr>
              <a:spLocks noChangeShapeType="1"/>
            </p:cNvSpPr>
            <p:nvPr/>
          </p:nvSpPr>
          <p:spPr bwMode="auto">
            <a:xfrm flipV="1">
              <a:off x="3680" y="3824"/>
              <a:ext cx="312" cy="20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089" name="Line 65"/>
            <p:cNvSpPr>
              <a:spLocks noChangeShapeType="1"/>
            </p:cNvSpPr>
            <p:nvPr/>
          </p:nvSpPr>
          <p:spPr bwMode="auto">
            <a:xfrm flipV="1">
              <a:off x="2848" y="3352"/>
              <a:ext cx="312" cy="20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091" name="Line 67"/>
            <p:cNvSpPr>
              <a:spLocks noChangeShapeType="1"/>
            </p:cNvSpPr>
            <p:nvPr/>
          </p:nvSpPr>
          <p:spPr bwMode="auto">
            <a:xfrm>
              <a:off x="1680" y="3312"/>
              <a:ext cx="712" cy="8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092" name="Line 68"/>
            <p:cNvSpPr>
              <a:spLocks noChangeShapeType="1"/>
            </p:cNvSpPr>
            <p:nvPr/>
          </p:nvSpPr>
          <p:spPr bwMode="auto">
            <a:xfrm>
              <a:off x="1688" y="3592"/>
              <a:ext cx="680" cy="24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093" name="Text Box 69"/>
            <p:cNvSpPr txBox="1">
              <a:spLocks noChangeArrowheads="1"/>
            </p:cNvSpPr>
            <p:nvPr/>
          </p:nvSpPr>
          <p:spPr bwMode="auto">
            <a:xfrm>
              <a:off x="2448" y="2784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Carey</a:t>
              </a:r>
            </a:p>
          </p:txBody>
        </p:sp>
        <p:sp>
          <p:nvSpPr>
            <p:cNvPr id="769094" name="Text Box 70"/>
            <p:cNvSpPr txBox="1">
              <a:spLocks noChangeArrowheads="1"/>
            </p:cNvSpPr>
            <p:nvPr/>
          </p:nvSpPr>
          <p:spPr bwMode="auto">
            <a:xfrm>
              <a:off x="3216" y="2784"/>
              <a:ext cx="4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Linda</a:t>
              </a:r>
            </a:p>
          </p:txBody>
        </p:sp>
        <p:sp>
          <p:nvSpPr>
            <p:cNvPr id="769095" name="Text Box 71"/>
            <p:cNvSpPr txBox="1">
              <a:spLocks noChangeArrowheads="1"/>
            </p:cNvSpPr>
            <p:nvPr/>
          </p:nvSpPr>
          <p:spPr bwMode="auto">
            <a:xfrm>
              <a:off x="3955" y="2784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Emily</a:t>
              </a:r>
            </a:p>
          </p:txBody>
        </p:sp>
        <p:sp>
          <p:nvSpPr>
            <p:cNvPr id="769096" name="Text Box 72"/>
            <p:cNvSpPr txBox="1">
              <a:spLocks noChangeArrowheads="1"/>
            </p:cNvSpPr>
            <p:nvPr/>
          </p:nvSpPr>
          <p:spPr bwMode="auto">
            <a:xfrm>
              <a:off x="2381" y="3280"/>
              <a:ext cx="637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>
                  <a:solidFill>
                    <a:srgbClr val="6600CC"/>
                  </a:solidFill>
                </a:rPr>
                <a:t>Xiaotian</a:t>
              </a:r>
            </a:p>
          </p:txBody>
        </p:sp>
        <p:sp>
          <p:nvSpPr>
            <p:cNvPr id="769097" name="Text Box 73"/>
            <p:cNvSpPr txBox="1">
              <a:spLocks noChangeArrowheads="1"/>
            </p:cNvSpPr>
            <p:nvPr/>
          </p:nvSpPr>
          <p:spPr bwMode="auto">
            <a:xfrm>
              <a:off x="3156" y="3267"/>
              <a:ext cx="52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>
                  <a:solidFill>
                    <a:srgbClr val="6600CC"/>
                  </a:solidFill>
                </a:rPr>
                <a:t>Wahid</a:t>
              </a:r>
            </a:p>
          </p:txBody>
        </p:sp>
        <p:sp>
          <p:nvSpPr>
            <p:cNvPr id="769098" name="Text Box 74"/>
            <p:cNvSpPr txBox="1">
              <a:spLocks noChangeArrowheads="1"/>
            </p:cNvSpPr>
            <p:nvPr/>
          </p:nvSpPr>
          <p:spPr bwMode="auto">
            <a:xfrm>
              <a:off x="2455" y="3760"/>
              <a:ext cx="4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David</a:t>
              </a:r>
            </a:p>
          </p:txBody>
        </p:sp>
        <p:sp>
          <p:nvSpPr>
            <p:cNvPr id="769100" name="Text Box 76"/>
            <p:cNvSpPr txBox="1">
              <a:spLocks noChangeArrowheads="1"/>
            </p:cNvSpPr>
            <p:nvPr/>
          </p:nvSpPr>
          <p:spPr bwMode="auto">
            <a:xfrm>
              <a:off x="3200" y="3753"/>
              <a:ext cx="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Susan</a:t>
              </a:r>
            </a:p>
          </p:txBody>
        </p:sp>
        <p:sp>
          <p:nvSpPr>
            <p:cNvPr id="769101" name="Text Box 77"/>
            <p:cNvSpPr txBox="1">
              <a:spLocks noChangeArrowheads="1"/>
            </p:cNvSpPr>
            <p:nvPr/>
          </p:nvSpPr>
          <p:spPr bwMode="auto">
            <a:xfrm>
              <a:off x="3968" y="3760"/>
              <a:ext cx="5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Wade</a:t>
              </a:r>
            </a:p>
          </p:txBody>
        </p:sp>
      </p:grpSp>
      <p:sp>
        <p:nvSpPr>
          <p:cNvPr id="769103" name="Rectangle 79"/>
          <p:cNvSpPr>
            <a:spLocks noChangeArrowheads="1"/>
          </p:cNvSpPr>
          <p:nvPr/>
        </p:nvSpPr>
        <p:spPr bwMode="auto">
          <a:xfrm>
            <a:off x="5435600" y="4051300"/>
            <a:ext cx="3708400" cy="2806700"/>
          </a:xfrm>
          <a:prstGeom prst="rect">
            <a:avLst/>
          </a:prstGeom>
          <a:solidFill>
            <a:srgbClr val="6600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>
                <a:solidFill>
                  <a:schemeClr val="bg1"/>
                </a:solidFill>
              </a:rPr>
              <a:t>Right – we can use </a:t>
            </a:r>
            <a:r>
              <a:rPr lang="en-US" sz="2000">
                <a:solidFill>
                  <a:srgbClr val="FFEFFF"/>
                </a:solidFill>
              </a:rPr>
              <a:t>n </a:t>
            </a:r>
            <a:r>
              <a:rPr lang="en-US" sz="2000">
                <a:solidFill>
                  <a:schemeClr val="bg1"/>
                </a:solidFill>
              </a:rPr>
              <a:t>linked 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lists, one for each priority 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level.  </a:t>
            </a:r>
            <a:br>
              <a:rPr lang="en-US" sz="2000">
                <a:solidFill>
                  <a:schemeClr val="bg1"/>
                </a:solidFill>
              </a:rPr>
            </a:b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To obtain the highest-priority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item, always take the first 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item from the highest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priority, non-empty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9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9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9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9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27" grpId="0"/>
      <p:bldP spid="769028" grpId="0"/>
      <p:bldP spid="769029" grpId="0"/>
      <p:bldP spid="76910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 Box 3"/>
          <p:cNvSpPr txBox="1">
            <a:spLocks noChangeArrowheads="1"/>
          </p:cNvSpPr>
          <p:nvPr/>
        </p:nvSpPr>
        <p:spPr bwMode="auto">
          <a:xfrm>
            <a:off x="302233" y="912320"/>
            <a:ext cx="85913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Let’s start by visualizing our array as a tree.</a:t>
            </a:r>
          </a:p>
        </p:txBody>
      </p:sp>
      <p:sp>
        <p:nvSpPr>
          <p:cNvPr id="2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60CC-385F-4603-9275-90F44FE65E72}" type="slidenum">
              <a:rPr lang="en-US"/>
              <a:pPr/>
              <a:t>50</a:t>
            </a:fld>
            <a:endParaRPr lang="en-US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7465" y="-76200"/>
            <a:ext cx="8831110" cy="1143000"/>
          </a:xfrm>
        </p:spPr>
        <p:txBody>
          <a:bodyPr/>
          <a:lstStyle/>
          <a:p>
            <a:r>
              <a:rPr lang="en-US" sz="2400" dirty="0"/>
              <a:t>Step #1: Convert Your Input Array into a </a:t>
            </a:r>
            <a:r>
              <a:rPr lang="en-US" sz="2400" dirty="0" err="1"/>
              <a:t>MaxHeap</a:t>
            </a:r>
            <a:endParaRPr lang="en-US" sz="2400" dirty="0"/>
          </a:p>
        </p:txBody>
      </p:sp>
      <p:grpSp>
        <p:nvGrpSpPr>
          <p:cNvPr id="271" name="Group 12"/>
          <p:cNvGrpSpPr>
            <a:grpSpLocks/>
          </p:cNvGrpSpPr>
          <p:nvPr/>
        </p:nvGrpSpPr>
        <p:grpSpPr bwMode="auto">
          <a:xfrm>
            <a:off x="5695121" y="4023341"/>
            <a:ext cx="3276600" cy="2508250"/>
            <a:chOff x="3696" y="2126"/>
            <a:chExt cx="2064" cy="1580"/>
          </a:xfrm>
        </p:grpSpPr>
        <p:sp>
          <p:nvSpPr>
            <p:cNvPr id="272" name="Rectangle 13"/>
            <p:cNvSpPr>
              <a:spLocks noChangeArrowheads="1"/>
            </p:cNvSpPr>
            <p:nvPr/>
          </p:nvSpPr>
          <p:spPr bwMode="auto">
            <a:xfrm>
              <a:off x="4586" y="2160"/>
              <a:ext cx="421" cy="30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Rectangle 14"/>
            <p:cNvSpPr>
              <a:spLocks noChangeArrowheads="1"/>
            </p:cNvSpPr>
            <p:nvPr/>
          </p:nvSpPr>
          <p:spPr bwMode="auto">
            <a:xfrm>
              <a:off x="4608" y="234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Rectangle 15"/>
            <p:cNvSpPr>
              <a:spLocks noChangeArrowheads="1"/>
            </p:cNvSpPr>
            <p:nvPr/>
          </p:nvSpPr>
          <p:spPr bwMode="auto">
            <a:xfrm>
              <a:off x="4807" y="2341"/>
              <a:ext cx="178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Text Box 16"/>
            <p:cNvSpPr txBox="1">
              <a:spLocks noChangeArrowheads="1"/>
            </p:cNvSpPr>
            <p:nvPr/>
          </p:nvSpPr>
          <p:spPr bwMode="auto">
            <a:xfrm>
              <a:off x="4769" y="2309"/>
              <a:ext cx="1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76" name="Text Box 17"/>
            <p:cNvSpPr txBox="1">
              <a:spLocks noChangeArrowheads="1"/>
            </p:cNvSpPr>
            <p:nvPr/>
          </p:nvSpPr>
          <p:spPr bwMode="auto">
            <a:xfrm>
              <a:off x="4580" y="231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77" name="Text Box 18"/>
            <p:cNvSpPr txBox="1">
              <a:spLocks noChangeArrowheads="1"/>
            </p:cNvSpPr>
            <p:nvPr/>
          </p:nvSpPr>
          <p:spPr bwMode="auto">
            <a:xfrm>
              <a:off x="4686" y="212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0</a:t>
              </a:r>
            </a:p>
          </p:txBody>
        </p:sp>
        <p:sp>
          <p:nvSpPr>
            <p:cNvPr id="278" name="Rectangle 19"/>
            <p:cNvSpPr>
              <a:spLocks noChangeArrowheads="1"/>
            </p:cNvSpPr>
            <p:nvPr/>
          </p:nvSpPr>
          <p:spPr bwMode="auto">
            <a:xfrm>
              <a:off x="4096" y="2556"/>
              <a:ext cx="421" cy="30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Rectangle 20"/>
            <p:cNvSpPr>
              <a:spLocks noChangeArrowheads="1"/>
            </p:cNvSpPr>
            <p:nvPr/>
          </p:nvSpPr>
          <p:spPr bwMode="auto">
            <a:xfrm>
              <a:off x="4118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Rectangle 21"/>
            <p:cNvSpPr>
              <a:spLocks noChangeArrowheads="1"/>
            </p:cNvSpPr>
            <p:nvPr/>
          </p:nvSpPr>
          <p:spPr bwMode="auto">
            <a:xfrm>
              <a:off x="4318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Text Box 22"/>
            <p:cNvSpPr txBox="1">
              <a:spLocks noChangeArrowheads="1"/>
            </p:cNvSpPr>
            <p:nvPr/>
          </p:nvSpPr>
          <p:spPr bwMode="auto">
            <a:xfrm>
              <a:off x="4293" y="270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82" name="Text Box 23"/>
            <p:cNvSpPr txBox="1">
              <a:spLocks noChangeArrowheads="1"/>
            </p:cNvSpPr>
            <p:nvPr/>
          </p:nvSpPr>
          <p:spPr bwMode="auto">
            <a:xfrm>
              <a:off x="4101" y="2708"/>
              <a:ext cx="11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83" name="Text Box 24"/>
            <p:cNvSpPr txBox="1">
              <a:spLocks noChangeArrowheads="1"/>
            </p:cNvSpPr>
            <p:nvPr/>
          </p:nvSpPr>
          <p:spPr bwMode="auto">
            <a:xfrm>
              <a:off x="4252" y="2564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3</a:t>
              </a:r>
            </a:p>
          </p:txBody>
        </p:sp>
        <p:sp>
          <p:nvSpPr>
            <p:cNvPr id="284" name="Line 25"/>
            <p:cNvSpPr>
              <a:spLocks noChangeShapeType="1"/>
            </p:cNvSpPr>
            <p:nvPr/>
          </p:nvSpPr>
          <p:spPr bwMode="auto">
            <a:xfrm flipH="1">
              <a:off x="4382" y="2378"/>
              <a:ext cx="248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Rectangle 26"/>
            <p:cNvSpPr>
              <a:spLocks noChangeArrowheads="1"/>
            </p:cNvSpPr>
            <p:nvPr/>
          </p:nvSpPr>
          <p:spPr bwMode="auto">
            <a:xfrm>
              <a:off x="5069" y="2556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Rectangle 27"/>
            <p:cNvSpPr>
              <a:spLocks noChangeArrowheads="1"/>
            </p:cNvSpPr>
            <p:nvPr/>
          </p:nvSpPr>
          <p:spPr bwMode="auto">
            <a:xfrm>
              <a:off x="5091" y="2739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Rectangle 28"/>
            <p:cNvSpPr>
              <a:spLocks noChangeArrowheads="1"/>
            </p:cNvSpPr>
            <p:nvPr/>
          </p:nvSpPr>
          <p:spPr bwMode="auto">
            <a:xfrm>
              <a:off x="5291" y="2739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Text Box 29"/>
            <p:cNvSpPr txBox="1">
              <a:spLocks noChangeArrowheads="1"/>
            </p:cNvSpPr>
            <p:nvPr/>
          </p:nvSpPr>
          <p:spPr bwMode="auto">
            <a:xfrm>
              <a:off x="5266" y="2708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89" name="Text Box 30"/>
            <p:cNvSpPr txBox="1">
              <a:spLocks noChangeArrowheads="1"/>
            </p:cNvSpPr>
            <p:nvPr/>
          </p:nvSpPr>
          <p:spPr bwMode="auto">
            <a:xfrm>
              <a:off x="5074" y="2708"/>
              <a:ext cx="11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90" name="Text Box 31"/>
            <p:cNvSpPr txBox="1">
              <a:spLocks noChangeArrowheads="1"/>
            </p:cNvSpPr>
            <p:nvPr/>
          </p:nvSpPr>
          <p:spPr bwMode="auto">
            <a:xfrm>
              <a:off x="5168" y="2507"/>
              <a:ext cx="1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</a:t>
              </a:r>
            </a:p>
          </p:txBody>
        </p:sp>
        <p:sp>
          <p:nvSpPr>
            <p:cNvPr id="291" name="Rectangle 32"/>
            <p:cNvSpPr>
              <a:spLocks noChangeArrowheads="1"/>
            </p:cNvSpPr>
            <p:nvPr/>
          </p:nvSpPr>
          <p:spPr bwMode="auto">
            <a:xfrm>
              <a:off x="4822" y="2346"/>
              <a:ext cx="149" cy="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Line 33"/>
            <p:cNvSpPr>
              <a:spLocks noChangeShapeType="1"/>
            </p:cNvSpPr>
            <p:nvPr/>
          </p:nvSpPr>
          <p:spPr bwMode="auto">
            <a:xfrm>
              <a:off x="4957" y="2379"/>
              <a:ext cx="232" cy="1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Rectangle 34"/>
            <p:cNvSpPr>
              <a:spLocks noChangeArrowheads="1"/>
            </p:cNvSpPr>
            <p:nvPr/>
          </p:nvSpPr>
          <p:spPr bwMode="auto">
            <a:xfrm>
              <a:off x="4095" y="2555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Rectangle 35"/>
            <p:cNvSpPr>
              <a:spLocks noChangeArrowheads="1"/>
            </p:cNvSpPr>
            <p:nvPr/>
          </p:nvSpPr>
          <p:spPr bwMode="auto">
            <a:xfrm>
              <a:off x="4117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Rectangle 36"/>
            <p:cNvSpPr>
              <a:spLocks noChangeArrowheads="1"/>
            </p:cNvSpPr>
            <p:nvPr/>
          </p:nvSpPr>
          <p:spPr bwMode="auto">
            <a:xfrm>
              <a:off x="4316" y="273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Text Box 37"/>
            <p:cNvSpPr txBox="1">
              <a:spLocks noChangeArrowheads="1"/>
            </p:cNvSpPr>
            <p:nvPr/>
          </p:nvSpPr>
          <p:spPr bwMode="auto">
            <a:xfrm>
              <a:off x="4278" y="2705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97" name="Text Box 38"/>
            <p:cNvSpPr txBox="1">
              <a:spLocks noChangeArrowheads="1"/>
            </p:cNvSpPr>
            <p:nvPr/>
          </p:nvSpPr>
          <p:spPr bwMode="auto">
            <a:xfrm>
              <a:off x="4089" y="270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98" name="Text Box 39"/>
            <p:cNvSpPr txBox="1">
              <a:spLocks noChangeArrowheads="1"/>
            </p:cNvSpPr>
            <p:nvPr/>
          </p:nvSpPr>
          <p:spPr bwMode="auto">
            <a:xfrm>
              <a:off x="4194" y="251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3</a:t>
              </a:r>
            </a:p>
          </p:txBody>
        </p:sp>
        <p:sp>
          <p:nvSpPr>
            <p:cNvPr id="299" name="Rectangle 40"/>
            <p:cNvSpPr>
              <a:spLocks noChangeArrowheads="1"/>
            </p:cNvSpPr>
            <p:nvPr/>
          </p:nvSpPr>
          <p:spPr bwMode="auto">
            <a:xfrm>
              <a:off x="3862" y="2950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Rectangle 41"/>
            <p:cNvSpPr>
              <a:spLocks noChangeArrowheads="1"/>
            </p:cNvSpPr>
            <p:nvPr/>
          </p:nvSpPr>
          <p:spPr bwMode="auto">
            <a:xfrm>
              <a:off x="3884" y="313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Rectangle 42"/>
            <p:cNvSpPr>
              <a:spLocks noChangeArrowheads="1"/>
            </p:cNvSpPr>
            <p:nvPr/>
          </p:nvSpPr>
          <p:spPr bwMode="auto">
            <a:xfrm>
              <a:off x="4084" y="313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" name="Text Box 43"/>
            <p:cNvSpPr txBox="1">
              <a:spLocks noChangeArrowheads="1"/>
            </p:cNvSpPr>
            <p:nvPr/>
          </p:nvSpPr>
          <p:spPr bwMode="auto">
            <a:xfrm>
              <a:off x="4060" y="3099"/>
              <a:ext cx="1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03" name="Text Box 44"/>
            <p:cNvSpPr txBox="1">
              <a:spLocks noChangeArrowheads="1"/>
            </p:cNvSpPr>
            <p:nvPr/>
          </p:nvSpPr>
          <p:spPr bwMode="auto">
            <a:xfrm>
              <a:off x="3868" y="31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04" name="Text Box 45"/>
            <p:cNvSpPr txBox="1">
              <a:spLocks noChangeArrowheads="1"/>
            </p:cNvSpPr>
            <p:nvPr/>
          </p:nvSpPr>
          <p:spPr bwMode="auto">
            <a:xfrm>
              <a:off x="3963" y="2916"/>
              <a:ext cx="1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</a:t>
              </a:r>
            </a:p>
          </p:txBody>
        </p:sp>
        <p:sp>
          <p:nvSpPr>
            <p:cNvPr id="305" name="Line 46"/>
            <p:cNvSpPr>
              <a:spLocks noChangeShapeType="1"/>
            </p:cNvSpPr>
            <p:nvPr/>
          </p:nvSpPr>
          <p:spPr bwMode="auto">
            <a:xfrm flipH="1">
              <a:off x="4109" y="2772"/>
              <a:ext cx="75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Rectangle 47"/>
            <p:cNvSpPr>
              <a:spLocks noChangeArrowheads="1"/>
            </p:cNvSpPr>
            <p:nvPr/>
          </p:nvSpPr>
          <p:spPr bwMode="auto">
            <a:xfrm>
              <a:off x="4325" y="2950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Rectangle 48"/>
            <p:cNvSpPr>
              <a:spLocks noChangeArrowheads="1"/>
            </p:cNvSpPr>
            <p:nvPr/>
          </p:nvSpPr>
          <p:spPr bwMode="auto">
            <a:xfrm>
              <a:off x="4347" y="3133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Rectangle 49"/>
            <p:cNvSpPr>
              <a:spLocks noChangeArrowheads="1"/>
            </p:cNvSpPr>
            <p:nvPr/>
          </p:nvSpPr>
          <p:spPr bwMode="auto">
            <a:xfrm>
              <a:off x="4547" y="3133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Text Box 50"/>
            <p:cNvSpPr txBox="1">
              <a:spLocks noChangeArrowheads="1"/>
            </p:cNvSpPr>
            <p:nvPr/>
          </p:nvSpPr>
          <p:spPr bwMode="auto">
            <a:xfrm>
              <a:off x="4523" y="3101"/>
              <a:ext cx="1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0" name="Text Box 51"/>
            <p:cNvSpPr txBox="1">
              <a:spLocks noChangeArrowheads="1"/>
            </p:cNvSpPr>
            <p:nvPr/>
          </p:nvSpPr>
          <p:spPr bwMode="auto">
            <a:xfrm>
              <a:off x="4330" y="31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1" name="Text Box 52"/>
            <p:cNvSpPr txBox="1">
              <a:spLocks noChangeArrowheads="1"/>
            </p:cNvSpPr>
            <p:nvPr/>
          </p:nvSpPr>
          <p:spPr bwMode="auto">
            <a:xfrm>
              <a:off x="4424" y="2913"/>
              <a:ext cx="23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5</a:t>
              </a:r>
            </a:p>
          </p:txBody>
        </p:sp>
        <p:sp>
          <p:nvSpPr>
            <p:cNvPr id="312" name="Rectangle 53"/>
            <p:cNvSpPr>
              <a:spLocks noChangeArrowheads="1"/>
            </p:cNvSpPr>
            <p:nvPr/>
          </p:nvSpPr>
          <p:spPr bwMode="auto">
            <a:xfrm>
              <a:off x="4331" y="2741"/>
              <a:ext cx="150" cy="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" name="Line 54"/>
            <p:cNvSpPr>
              <a:spLocks noChangeShapeType="1"/>
            </p:cNvSpPr>
            <p:nvPr/>
          </p:nvSpPr>
          <p:spPr bwMode="auto">
            <a:xfrm>
              <a:off x="4395" y="2773"/>
              <a:ext cx="61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Rectangle 55"/>
            <p:cNvSpPr>
              <a:spLocks noChangeArrowheads="1"/>
            </p:cNvSpPr>
            <p:nvPr/>
          </p:nvSpPr>
          <p:spPr bwMode="auto">
            <a:xfrm>
              <a:off x="4860" y="2940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Rectangle 56"/>
            <p:cNvSpPr>
              <a:spLocks noChangeArrowheads="1"/>
            </p:cNvSpPr>
            <p:nvPr/>
          </p:nvSpPr>
          <p:spPr bwMode="auto">
            <a:xfrm>
              <a:off x="4882" y="3121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" name="Rectangle 57"/>
            <p:cNvSpPr>
              <a:spLocks noChangeArrowheads="1"/>
            </p:cNvSpPr>
            <p:nvPr/>
          </p:nvSpPr>
          <p:spPr bwMode="auto">
            <a:xfrm>
              <a:off x="5081" y="3121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" name="Text Box 58"/>
            <p:cNvSpPr txBox="1">
              <a:spLocks noChangeArrowheads="1"/>
            </p:cNvSpPr>
            <p:nvPr/>
          </p:nvSpPr>
          <p:spPr bwMode="auto">
            <a:xfrm>
              <a:off x="5056" y="309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8" name="Text Box 59"/>
            <p:cNvSpPr txBox="1">
              <a:spLocks noChangeArrowheads="1"/>
            </p:cNvSpPr>
            <p:nvPr/>
          </p:nvSpPr>
          <p:spPr bwMode="auto">
            <a:xfrm>
              <a:off x="4864" y="3091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9" name="Text Box 60"/>
            <p:cNvSpPr txBox="1">
              <a:spLocks noChangeArrowheads="1"/>
            </p:cNvSpPr>
            <p:nvPr/>
          </p:nvSpPr>
          <p:spPr bwMode="auto">
            <a:xfrm>
              <a:off x="4920" y="2893"/>
              <a:ext cx="2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4</a:t>
              </a:r>
            </a:p>
          </p:txBody>
        </p:sp>
        <p:sp>
          <p:nvSpPr>
            <p:cNvPr id="320" name="Line 61"/>
            <p:cNvSpPr>
              <a:spLocks noChangeShapeType="1"/>
            </p:cNvSpPr>
            <p:nvPr/>
          </p:nvSpPr>
          <p:spPr bwMode="auto">
            <a:xfrm flipH="1">
              <a:off x="5107" y="2763"/>
              <a:ext cx="75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5339" y="2941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5361" y="3124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5561" y="3124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" name="Text Box 65"/>
            <p:cNvSpPr txBox="1">
              <a:spLocks noChangeArrowheads="1"/>
            </p:cNvSpPr>
            <p:nvPr/>
          </p:nvSpPr>
          <p:spPr bwMode="auto">
            <a:xfrm>
              <a:off x="5537" y="3092"/>
              <a:ext cx="11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25" name="Text Box 66"/>
            <p:cNvSpPr txBox="1">
              <a:spLocks noChangeArrowheads="1"/>
            </p:cNvSpPr>
            <p:nvPr/>
          </p:nvSpPr>
          <p:spPr bwMode="auto">
            <a:xfrm>
              <a:off x="5344" y="309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26" name="Text Box 67"/>
            <p:cNvSpPr txBox="1">
              <a:spLocks noChangeArrowheads="1"/>
            </p:cNvSpPr>
            <p:nvPr/>
          </p:nvSpPr>
          <p:spPr bwMode="auto">
            <a:xfrm>
              <a:off x="5393" y="2905"/>
              <a:ext cx="1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</a:t>
              </a:r>
            </a:p>
          </p:txBody>
        </p:sp>
        <p:sp>
          <p:nvSpPr>
            <p:cNvPr id="327" name="Line 68"/>
            <p:cNvSpPr>
              <a:spLocks noChangeShapeType="1"/>
            </p:cNvSpPr>
            <p:nvPr/>
          </p:nvSpPr>
          <p:spPr bwMode="auto">
            <a:xfrm>
              <a:off x="5409" y="2764"/>
              <a:ext cx="61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3696" y="3305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3718" y="348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Rectangle 71"/>
            <p:cNvSpPr>
              <a:spLocks noChangeArrowheads="1"/>
            </p:cNvSpPr>
            <p:nvPr/>
          </p:nvSpPr>
          <p:spPr bwMode="auto">
            <a:xfrm>
              <a:off x="3917" y="348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Text Box 72"/>
            <p:cNvSpPr txBox="1">
              <a:spLocks noChangeArrowheads="1"/>
            </p:cNvSpPr>
            <p:nvPr/>
          </p:nvSpPr>
          <p:spPr bwMode="auto">
            <a:xfrm>
              <a:off x="3893" y="345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32" name="Text Box 73"/>
            <p:cNvSpPr txBox="1">
              <a:spLocks noChangeArrowheads="1"/>
            </p:cNvSpPr>
            <p:nvPr/>
          </p:nvSpPr>
          <p:spPr bwMode="auto">
            <a:xfrm>
              <a:off x="3701" y="34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33" name="Text Box 74"/>
            <p:cNvSpPr txBox="1">
              <a:spLocks noChangeArrowheads="1"/>
            </p:cNvSpPr>
            <p:nvPr/>
          </p:nvSpPr>
          <p:spPr bwMode="auto">
            <a:xfrm>
              <a:off x="3725" y="3252"/>
              <a:ext cx="1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</a:t>
              </a:r>
            </a:p>
          </p:txBody>
        </p:sp>
        <p:sp>
          <p:nvSpPr>
            <p:cNvPr id="334" name="Line 75"/>
            <p:cNvSpPr>
              <a:spLocks noChangeShapeType="1"/>
            </p:cNvSpPr>
            <p:nvPr/>
          </p:nvSpPr>
          <p:spPr bwMode="auto">
            <a:xfrm flipH="1">
              <a:off x="3906" y="3176"/>
              <a:ext cx="78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5126149" y="2100992"/>
            <a:ext cx="3657600" cy="609600"/>
            <a:chOff x="381000" y="2997200"/>
            <a:chExt cx="3657600" cy="609600"/>
          </a:xfrm>
        </p:grpSpPr>
        <p:sp>
          <p:nvSpPr>
            <p:cNvPr id="346" name="Rectangle 4"/>
            <p:cNvSpPr>
              <a:spLocks noChangeArrowheads="1"/>
            </p:cNvSpPr>
            <p:nvPr/>
          </p:nvSpPr>
          <p:spPr bwMode="auto">
            <a:xfrm>
              <a:off x="3810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0</a:t>
              </a:r>
            </a:p>
          </p:txBody>
        </p:sp>
        <p:sp>
          <p:nvSpPr>
            <p:cNvPr id="347" name="Rectangle 5"/>
            <p:cNvSpPr>
              <a:spLocks noChangeArrowheads="1"/>
            </p:cNvSpPr>
            <p:nvPr/>
          </p:nvSpPr>
          <p:spPr bwMode="auto">
            <a:xfrm>
              <a:off x="8382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348" name="Rectangle 6"/>
            <p:cNvSpPr>
              <a:spLocks noChangeArrowheads="1"/>
            </p:cNvSpPr>
            <p:nvPr/>
          </p:nvSpPr>
          <p:spPr bwMode="auto">
            <a:xfrm>
              <a:off x="12954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49" name="Rectangle 7"/>
            <p:cNvSpPr>
              <a:spLocks noChangeArrowheads="1"/>
            </p:cNvSpPr>
            <p:nvPr/>
          </p:nvSpPr>
          <p:spPr bwMode="auto">
            <a:xfrm>
              <a:off x="17526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50" name="Rectangle 8"/>
            <p:cNvSpPr>
              <a:spLocks noChangeArrowheads="1"/>
            </p:cNvSpPr>
            <p:nvPr/>
          </p:nvSpPr>
          <p:spPr bwMode="auto">
            <a:xfrm>
              <a:off x="22098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5</a:t>
              </a:r>
            </a:p>
          </p:txBody>
        </p:sp>
        <p:sp>
          <p:nvSpPr>
            <p:cNvPr id="351" name="Rectangle 9"/>
            <p:cNvSpPr>
              <a:spLocks noChangeArrowheads="1"/>
            </p:cNvSpPr>
            <p:nvPr/>
          </p:nvSpPr>
          <p:spPr bwMode="auto">
            <a:xfrm>
              <a:off x="26670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52" name="Rectangle 10"/>
            <p:cNvSpPr>
              <a:spLocks noChangeArrowheads="1"/>
            </p:cNvSpPr>
            <p:nvPr/>
          </p:nvSpPr>
          <p:spPr bwMode="auto">
            <a:xfrm>
              <a:off x="31242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53" name="Rectangle 11"/>
            <p:cNvSpPr>
              <a:spLocks noChangeArrowheads="1"/>
            </p:cNvSpPr>
            <p:nvPr/>
          </p:nvSpPr>
          <p:spPr bwMode="auto">
            <a:xfrm>
              <a:off x="35814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 </a:t>
              </a:r>
            </a:p>
          </p:txBody>
        </p:sp>
        <p:grpSp>
          <p:nvGrpSpPr>
            <p:cNvPr id="354" name="Group 168"/>
            <p:cNvGrpSpPr>
              <a:grpSpLocks/>
            </p:cNvGrpSpPr>
            <p:nvPr/>
          </p:nvGrpSpPr>
          <p:grpSpPr bwMode="auto">
            <a:xfrm>
              <a:off x="1295400" y="3022600"/>
              <a:ext cx="457200" cy="533400"/>
              <a:chOff x="2167" y="960"/>
              <a:chExt cx="288" cy="336"/>
            </a:xfrm>
          </p:grpSpPr>
          <p:sp>
            <p:nvSpPr>
              <p:cNvPr id="355" name="Line 169"/>
              <p:cNvSpPr>
                <a:spLocks noChangeShapeType="1"/>
              </p:cNvSpPr>
              <p:nvPr/>
            </p:nvSpPr>
            <p:spPr bwMode="auto">
              <a:xfrm>
                <a:off x="2167" y="960"/>
                <a:ext cx="0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6" name="Line 170"/>
              <p:cNvSpPr>
                <a:spLocks noChangeShapeType="1"/>
              </p:cNvSpPr>
              <p:nvPr/>
            </p:nvSpPr>
            <p:spPr bwMode="auto">
              <a:xfrm>
                <a:off x="2455" y="960"/>
                <a:ext cx="0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6473327" y="2175222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" name="Rectangle 3"/>
          <p:cNvSpPr/>
          <p:nvPr/>
        </p:nvSpPr>
        <p:spPr>
          <a:xfrm>
            <a:off x="6069201" y="5268884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0157" y="5807240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04250" y="2180832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8038270" y="462656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/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6077257" y="2178648"/>
            <a:ext cx="372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94064" y="5259811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/>
              <a:t>18</a:t>
            </a:r>
          </a:p>
        </p:txBody>
      </p:sp>
      <p:sp>
        <p:nvSpPr>
          <p:cNvPr id="113" name="Arc 112"/>
          <p:cNvSpPr/>
          <p:nvPr/>
        </p:nvSpPr>
        <p:spPr bwMode="auto">
          <a:xfrm>
            <a:off x="8338309" y="4848841"/>
            <a:ext cx="461395" cy="974725"/>
          </a:xfrm>
          <a:prstGeom prst="arc">
            <a:avLst>
              <a:gd name="adj1" fmla="val 15680434"/>
              <a:gd name="adj2" fmla="val 0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42970" y="2175825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18</a:t>
            </a:r>
          </a:p>
        </p:txBody>
      </p:sp>
      <p:grpSp>
        <p:nvGrpSpPr>
          <p:cNvPr id="131" name="Group 130"/>
          <p:cNvGrpSpPr/>
          <p:nvPr/>
        </p:nvGrpSpPr>
        <p:grpSpPr>
          <a:xfrm>
            <a:off x="4844693" y="3285768"/>
            <a:ext cx="4846747" cy="3324584"/>
            <a:chOff x="6672299" y="3203832"/>
            <a:chExt cx="4846747" cy="3324584"/>
          </a:xfrm>
          <a:solidFill>
            <a:srgbClr val="FFFFFF">
              <a:alpha val="86000"/>
            </a:srgbClr>
          </a:solidFill>
        </p:grpSpPr>
        <p:sp>
          <p:nvSpPr>
            <p:cNvPr id="132" name="Rectangle 131"/>
            <p:cNvSpPr/>
            <p:nvPr/>
          </p:nvSpPr>
          <p:spPr bwMode="auto">
            <a:xfrm>
              <a:off x="6672299" y="3203832"/>
              <a:ext cx="2698278" cy="3324584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9372023" y="3556871"/>
              <a:ext cx="2147023" cy="106715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82290" y="2188082"/>
            <a:ext cx="6085279" cy="2921877"/>
            <a:chOff x="333292" y="2339084"/>
            <a:chExt cx="6085279" cy="2921877"/>
          </a:xfrm>
        </p:grpSpPr>
        <p:sp>
          <p:nvSpPr>
            <p:cNvPr id="110" name="Rectangle 109"/>
            <p:cNvSpPr/>
            <p:nvPr/>
          </p:nvSpPr>
          <p:spPr>
            <a:xfrm>
              <a:off x="392530" y="3229549"/>
              <a:ext cx="602466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2200" dirty="0"/>
                <a:t>for (</a:t>
              </a:r>
              <a:r>
                <a:rPr lang="en-US" sz="2200" dirty="0" err="1"/>
                <a:t>curNode</a:t>
              </a:r>
              <a:r>
                <a:rPr lang="en-US" sz="2200" dirty="0"/>
                <a:t> = </a:t>
              </a:r>
              <a:r>
                <a:rPr lang="en-US" sz="2200" dirty="0" err="1">
                  <a:solidFill>
                    <a:srgbClr val="7030A0"/>
                  </a:solidFill>
                </a:rPr>
                <a:t>lastNode</a:t>
              </a:r>
              <a:r>
                <a:rPr lang="en-US" sz="2200" dirty="0">
                  <a:solidFill>
                    <a:srgbClr val="7030A0"/>
                  </a:solidFill>
                </a:rPr>
                <a:t> </a:t>
              </a:r>
              <a:r>
                <a:rPr lang="en-US" sz="2200" dirty="0"/>
                <a:t>thru </a:t>
              </a:r>
              <a:r>
                <a:rPr lang="en-US" sz="2200" dirty="0" err="1">
                  <a:solidFill>
                    <a:srgbClr val="7030A0"/>
                  </a:solidFill>
                </a:rPr>
                <a:t>rootNode</a:t>
              </a:r>
              <a:r>
                <a:rPr lang="en-US" sz="2200" dirty="0"/>
                <a:t>):</a:t>
              </a:r>
            </a:p>
            <a:p>
              <a:pPr algn="l"/>
              <a:endParaRPr lang="en-US" sz="22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33292" y="2339084"/>
              <a:ext cx="4572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Ok, now here’s the algorithm:</a:t>
              </a:r>
            </a:p>
          </p:txBody>
        </p:sp>
        <p:sp>
          <p:nvSpPr>
            <p:cNvPr id="114" name="Text Box 3"/>
            <p:cNvSpPr txBox="1">
              <a:spLocks noChangeArrowheads="1"/>
            </p:cNvSpPr>
            <p:nvPr/>
          </p:nvSpPr>
          <p:spPr bwMode="auto">
            <a:xfrm>
              <a:off x="824151" y="4152965"/>
              <a:ext cx="477067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indent="0"/>
              <a:r>
                <a:rPr lang="en-US" sz="2000" dirty="0">
                  <a:latin typeface="Comic Sans MS" pitchFamily="66" charset="0"/>
                </a:rPr>
                <a:t>Think of this </a:t>
              </a:r>
              <a:r>
                <a:rPr lang="en-US" sz="2000" dirty="0" err="1">
                  <a:latin typeface="Comic Sans MS" pitchFamily="66" charset="0"/>
                </a:rPr>
                <a:t>subtree</a:t>
              </a:r>
              <a:r>
                <a:rPr lang="en-US" sz="2000" dirty="0">
                  <a:latin typeface="Comic Sans MS" pitchFamily="66" charset="0"/>
                </a:rPr>
                <a:t> as a </a:t>
              </a:r>
              <a:r>
                <a:rPr lang="en-US" sz="2000" dirty="0" err="1">
                  <a:latin typeface="Comic Sans MS" pitchFamily="66" charset="0"/>
                </a:rPr>
                <a:t>maxheap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</p:txBody>
        </p:sp>
        <p:sp>
          <p:nvSpPr>
            <p:cNvPr id="115" name="Text Box 3"/>
            <p:cNvSpPr txBox="1">
              <a:spLocks noChangeArrowheads="1"/>
            </p:cNvSpPr>
            <p:nvPr/>
          </p:nvSpPr>
          <p:spPr bwMode="auto">
            <a:xfrm>
              <a:off x="824151" y="3720640"/>
              <a:ext cx="559442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indent="0"/>
              <a:r>
                <a:rPr lang="en-US" sz="2000" dirty="0">
                  <a:latin typeface="Comic Sans MS" pitchFamily="66" charset="0"/>
                </a:rPr>
                <a:t>Focus on the </a:t>
              </a:r>
              <a:r>
                <a:rPr lang="en-US" sz="2000" dirty="0" err="1">
                  <a:latin typeface="Comic Sans MS" pitchFamily="66" charset="0"/>
                </a:rPr>
                <a:t>subtree</a:t>
              </a:r>
              <a:r>
                <a:rPr lang="en-US" sz="2000" dirty="0">
                  <a:latin typeface="Comic Sans MS" pitchFamily="66" charset="0"/>
                </a:rPr>
                <a:t> rooted at </a:t>
              </a:r>
              <a:r>
                <a:rPr lang="en-US" sz="2000" dirty="0" err="1">
                  <a:latin typeface="Comic Sans MS" pitchFamily="66" charset="0"/>
                </a:rPr>
                <a:t>curNode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</p:txBody>
        </p:sp>
        <p:sp>
          <p:nvSpPr>
            <p:cNvPr id="116" name="Text Box 3"/>
            <p:cNvSpPr txBox="1">
              <a:spLocks noChangeArrowheads="1"/>
            </p:cNvSpPr>
            <p:nvPr/>
          </p:nvSpPr>
          <p:spPr bwMode="auto">
            <a:xfrm>
              <a:off x="824151" y="4553075"/>
              <a:ext cx="538849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indent="0"/>
              <a:r>
                <a:rPr lang="en-US" sz="2000" dirty="0">
                  <a:latin typeface="Comic Sans MS" pitchFamily="66" charset="0"/>
                </a:rPr>
                <a:t>Keep shifting the top value down until </a:t>
              </a:r>
              <a:br>
                <a:rPr lang="en-US" sz="2000" dirty="0">
                  <a:latin typeface="Comic Sans MS" pitchFamily="66" charset="0"/>
                </a:rPr>
              </a:br>
              <a:r>
                <a:rPr lang="en-US" sz="2000" dirty="0">
                  <a:latin typeface="Comic Sans MS" pitchFamily="66" charset="0"/>
                </a:rPr>
                <a:t>your </a:t>
              </a:r>
              <a:r>
                <a:rPr lang="en-US" sz="2000" dirty="0" err="1">
                  <a:latin typeface="Comic Sans MS" pitchFamily="66" charset="0"/>
                </a:rPr>
                <a:t>subtree</a:t>
              </a:r>
              <a:r>
                <a:rPr lang="en-US" sz="2000" dirty="0">
                  <a:latin typeface="Comic Sans MS" pitchFamily="66" charset="0"/>
                </a:rPr>
                <a:t> becomes a valid </a:t>
              </a:r>
              <a:r>
                <a:rPr lang="en-US" sz="2000" dirty="0" err="1">
                  <a:latin typeface="Comic Sans MS" pitchFamily="66" charset="0"/>
                </a:rPr>
                <a:t>maxheap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</p:txBody>
        </p:sp>
      </p:grpSp>
      <p:sp>
        <p:nvSpPr>
          <p:cNvPr id="112" name="Right Arrow 111"/>
          <p:cNvSpPr/>
          <p:nvPr/>
        </p:nvSpPr>
        <p:spPr bwMode="auto">
          <a:xfrm rot="520988">
            <a:off x="6659292" y="4397071"/>
            <a:ext cx="1210866" cy="717431"/>
          </a:xfrm>
          <a:prstGeom prst="rightArrow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curNode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9" name="Right Arrow 128"/>
          <p:cNvSpPr/>
          <p:nvPr/>
        </p:nvSpPr>
        <p:spPr bwMode="auto">
          <a:xfrm rot="5400000">
            <a:off x="5653214" y="1131964"/>
            <a:ext cx="1210866" cy="717431"/>
          </a:xfrm>
          <a:prstGeom prst="rightArrow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curNode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0" name="Line 177"/>
          <p:cNvSpPr>
            <a:spLocks noChangeShapeType="1"/>
          </p:cNvSpPr>
          <p:nvPr/>
        </p:nvSpPr>
        <p:spPr bwMode="auto">
          <a:xfrm>
            <a:off x="339381" y="3743886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4" name="Line 177"/>
          <p:cNvSpPr>
            <a:spLocks noChangeShapeType="1"/>
          </p:cNvSpPr>
          <p:nvPr/>
        </p:nvSpPr>
        <p:spPr bwMode="auto">
          <a:xfrm>
            <a:off x="339381" y="4176211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5" name="Rounded Rectangular Callout 134"/>
          <p:cNvSpPr/>
          <p:nvPr/>
        </p:nvSpPr>
        <p:spPr bwMode="auto">
          <a:xfrm>
            <a:off x="4277556" y="4297119"/>
            <a:ext cx="2783646" cy="2343045"/>
          </a:xfrm>
          <a:prstGeom prst="wedgeRoundRectCallout">
            <a:avLst>
              <a:gd name="adj1" fmla="val 80646"/>
              <a:gd name="adj2" fmla="val -18927"/>
              <a:gd name="adj3" fmla="val 16667"/>
            </a:avLst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Again, let’s treat this </a:t>
            </a:r>
            <a:r>
              <a:rPr lang="en-US" sz="2000" dirty="0" err="1"/>
              <a:t>subtree</a:t>
            </a:r>
            <a:r>
              <a:rPr lang="en-US" sz="2000" dirty="0"/>
              <a:t> as a </a:t>
            </a:r>
            <a:r>
              <a:rPr lang="en-US" sz="2000" dirty="0" err="1">
                <a:solidFill>
                  <a:srgbClr val="6600CC"/>
                </a:solidFill>
              </a:rPr>
              <a:t>maxheap</a:t>
            </a:r>
            <a:r>
              <a:rPr lang="en-US" sz="2000" dirty="0"/>
              <a:t> with a new value at the top that needs to be sifted down…</a:t>
            </a:r>
            <a:endParaRPr lang="en-US" sz="1200" dirty="0"/>
          </a:p>
        </p:txBody>
      </p:sp>
      <p:sp>
        <p:nvSpPr>
          <p:cNvPr id="136" name="Line 177"/>
          <p:cNvSpPr>
            <a:spLocks noChangeShapeType="1"/>
          </p:cNvSpPr>
          <p:nvPr/>
        </p:nvSpPr>
        <p:spPr bwMode="auto">
          <a:xfrm>
            <a:off x="339381" y="4579684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" name="Rounded Rectangular Callout 136"/>
          <p:cNvSpPr/>
          <p:nvPr/>
        </p:nvSpPr>
        <p:spPr bwMode="auto">
          <a:xfrm>
            <a:off x="2822575" y="249382"/>
            <a:ext cx="3572634" cy="1580177"/>
          </a:xfrm>
          <a:prstGeom prst="wedgeRoundRectCallout">
            <a:avLst>
              <a:gd name="adj1" fmla="val 62902"/>
              <a:gd name="adj2" fmla="val 71040"/>
              <a:gd name="adj3" fmla="val 16667"/>
            </a:avLst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Of course, our actual algorithm would do these swaps in the array…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8" name="Rounded Rectangular Callout 137"/>
          <p:cNvSpPr/>
          <p:nvPr/>
        </p:nvSpPr>
        <p:spPr bwMode="auto">
          <a:xfrm>
            <a:off x="4802009" y="3253346"/>
            <a:ext cx="2783646" cy="1517275"/>
          </a:xfrm>
          <a:prstGeom prst="wedgeRoundRectCallout">
            <a:avLst>
              <a:gd name="adj1" fmla="val 72434"/>
              <a:gd name="adj2" fmla="val 41705"/>
              <a:gd name="adj3" fmla="val 16667"/>
            </a:avLst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Excellent! Now this </a:t>
            </a:r>
            <a:r>
              <a:rPr lang="en-US" sz="2000" dirty="0" err="1"/>
              <a:t>subtree</a:t>
            </a:r>
            <a:r>
              <a:rPr lang="en-US" sz="2000" dirty="0"/>
              <a:t> is a valid </a:t>
            </a:r>
            <a:r>
              <a:rPr lang="en-US" sz="2000" dirty="0" err="1"/>
              <a:t>maxheap</a:t>
            </a:r>
            <a:r>
              <a:rPr lang="en-US" sz="2000" dirty="0"/>
              <a:t> too.</a:t>
            </a:r>
            <a:endParaRPr lang="en-US" sz="1200" dirty="0"/>
          </a:p>
        </p:txBody>
      </p:sp>
      <p:sp>
        <p:nvSpPr>
          <p:cNvPr id="139" name="Line 177"/>
          <p:cNvSpPr>
            <a:spLocks noChangeShapeType="1"/>
          </p:cNvSpPr>
          <p:nvPr/>
        </p:nvSpPr>
        <p:spPr bwMode="auto">
          <a:xfrm>
            <a:off x="-66502" y="3272211"/>
            <a:ext cx="362916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5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162 L 0.04653 0.0923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469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04635 -0.0930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-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162 L 0.20121 -0.0004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-116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00069 L -0.20121 0.0002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-0.1717 -0.00139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-69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-0.05105 -0.00139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1" grpId="0"/>
      <p:bldP spid="113" grpId="0" animBg="1"/>
      <p:bldP spid="113" grpId="1" animBg="1"/>
      <p:bldP spid="12" grpId="0"/>
      <p:bldP spid="112" grpId="0" animBg="1"/>
      <p:bldP spid="129" grpId="0" animBg="1"/>
      <p:bldP spid="130" grpId="0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 Box 3"/>
          <p:cNvSpPr txBox="1">
            <a:spLocks noChangeArrowheads="1"/>
          </p:cNvSpPr>
          <p:nvPr/>
        </p:nvSpPr>
        <p:spPr bwMode="auto">
          <a:xfrm>
            <a:off x="302233" y="912320"/>
            <a:ext cx="85913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Let’s start by visualizing our array as a tree.</a:t>
            </a:r>
          </a:p>
        </p:txBody>
      </p:sp>
      <p:sp>
        <p:nvSpPr>
          <p:cNvPr id="2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60CC-385F-4603-9275-90F44FE65E72}" type="slidenum">
              <a:rPr lang="en-US"/>
              <a:pPr/>
              <a:t>51</a:t>
            </a:fld>
            <a:endParaRPr lang="en-US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7465" y="-76200"/>
            <a:ext cx="8831110" cy="1143000"/>
          </a:xfrm>
        </p:spPr>
        <p:txBody>
          <a:bodyPr/>
          <a:lstStyle/>
          <a:p>
            <a:r>
              <a:rPr lang="en-US" sz="2400" dirty="0"/>
              <a:t>Step #1: Convert Your Input Array into a </a:t>
            </a:r>
            <a:r>
              <a:rPr lang="en-US" sz="2400" dirty="0" err="1"/>
              <a:t>MaxHeap</a:t>
            </a:r>
            <a:endParaRPr lang="en-US" sz="2400" dirty="0"/>
          </a:p>
        </p:txBody>
      </p:sp>
      <p:grpSp>
        <p:nvGrpSpPr>
          <p:cNvPr id="271" name="Group 12"/>
          <p:cNvGrpSpPr>
            <a:grpSpLocks/>
          </p:cNvGrpSpPr>
          <p:nvPr/>
        </p:nvGrpSpPr>
        <p:grpSpPr bwMode="auto">
          <a:xfrm>
            <a:off x="5695121" y="4023341"/>
            <a:ext cx="3276600" cy="2508250"/>
            <a:chOff x="3696" y="2126"/>
            <a:chExt cx="2064" cy="1580"/>
          </a:xfrm>
        </p:grpSpPr>
        <p:sp>
          <p:nvSpPr>
            <p:cNvPr id="272" name="Rectangle 13"/>
            <p:cNvSpPr>
              <a:spLocks noChangeArrowheads="1"/>
            </p:cNvSpPr>
            <p:nvPr/>
          </p:nvSpPr>
          <p:spPr bwMode="auto">
            <a:xfrm>
              <a:off x="4586" y="2160"/>
              <a:ext cx="421" cy="30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Rectangle 14"/>
            <p:cNvSpPr>
              <a:spLocks noChangeArrowheads="1"/>
            </p:cNvSpPr>
            <p:nvPr/>
          </p:nvSpPr>
          <p:spPr bwMode="auto">
            <a:xfrm>
              <a:off x="4608" y="234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Rectangle 15"/>
            <p:cNvSpPr>
              <a:spLocks noChangeArrowheads="1"/>
            </p:cNvSpPr>
            <p:nvPr/>
          </p:nvSpPr>
          <p:spPr bwMode="auto">
            <a:xfrm>
              <a:off x="4807" y="2341"/>
              <a:ext cx="178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Text Box 16"/>
            <p:cNvSpPr txBox="1">
              <a:spLocks noChangeArrowheads="1"/>
            </p:cNvSpPr>
            <p:nvPr/>
          </p:nvSpPr>
          <p:spPr bwMode="auto">
            <a:xfrm>
              <a:off x="4769" y="2309"/>
              <a:ext cx="1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76" name="Text Box 17"/>
            <p:cNvSpPr txBox="1">
              <a:spLocks noChangeArrowheads="1"/>
            </p:cNvSpPr>
            <p:nvPr/>
          </p:nvSpPr>
          <p:spPr bwMode="auto">
            <a:xfrm>
              <a:off x="4580" y="231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77" name="Text Box 18"/>
            <p:cNvSpPr txBox="1">
              <a:spLocks noChangeArrowheads="1"/>
            </p:cNvSpPr>
            <p:nvPr/>
          </p:nvSpPr>
          <p:spPr bwMode="auto">
            <a:xfrm>
              <a:off x="4686" y="212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0</a:t>
              </a:r>
            </a:p>
          </p:txBody>
        </p:sp>
        <p:sp>
          <p:nvSpPr>
            <p:cNvPr id="278" name="Rectangle 19"/>
            <p:cNvSpPr>
              <a:spLocks noChangeArrowheads="1"/>
            </p:cNvSpPr>
            <p:nvPr/>
          </p:nvSpPr>
          <p:spPr bwMode="auto">
            <a:xfrm>
              <a:off x="4096" y="2556"/>
              <a:ext cx="421" cy="30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Rectangle 20"/>
            <p:cNvSpPr>
              <a:spLocks noChangeArrowheads="1"/>
            </p:cNvSpPr>
            <p:nvPr/>
          </p:nvSpPr>
          <p:spPr bwMode="auto">
            <a:xfrm>
              <a:off x="4118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Rectangle 21"/>
            <p:cNvSpPr>
              <a:spLocks noChangeArrowheads="1"/>
            </p:cNvSpPr>
            <p:nvPr/>
          </p:nvSpPr>
          <p:spPr bwMode="auto">
            <a:xfrm>
              <a:off x="4318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Text Box 22"/>
            <p:cNvSpPr txBox="1">
              <a:spLocks noChangeArrowheads="1"/>
            </p:cNvSpPr>
            <p:nvPr/>
          </p:nvSpPr>
          <p:spPr bwMode="auto">
            <a:xfrm>
              <a:off x="4293" y="270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82" name="Text Box 23"/>
            <p:cNvSpPr txBox="1">
              <a:spLocks noChangeArrowheads="1"/>
            </p:cNvSpPr>
            <p:nvPr/>
          </p:nvSpPr>
          <p:spPr bwMode="auto">
            <a:xfrm>
              <a:off x="4101" y="2708"/>
              <a:ext cx="11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83" name="Text Box 24"/>
            <p:cNvSpPr txBox="1">
              <a:spLocks noChangeArrowheads="1"/>
            </p:cNvSpPr>
            <p:nvPr/>
          </p:nvSpPr>
          <p:spPr bwMode="auto">
            <a:xfrm>
              <a:off x="4252" y="2564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3</a:t>
              </a:r>
            </a:p>
          </p:txBody>
        </p:sp>
        <p:sp>
          <p:nvSpPr>
            <p:cNvPr id="284" name="Line 25"/>
            <p:cNvSpPr>
              <a:spLocks noChangeShapeType="1"/>
            </p:cNvSpPr>
            <p:nvPr/>
          </p:nvSpPr>
          <p:spPr bwMode="auto">
            <a:xfrm flipH="1">
              <a:off x="4382" y="2378"/>
              <a:ext cx="248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Rectangle 26"/>
            <p:cNvSpPr>
              <a:spLocks noChangeArrowheads="1"/>
            </p:cNvSpPr>
            <p:nvPr/>
          </p:nvSpPr>
          <p:spPr bwMode="auto">
            <a:xfrm>
              <a:off x="5069" y="2556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Rectangle 27"/>
            <p:cNvSpPr>
              <a:spLocks noChangeArrowheads="1"/>
            </p:cNvSpPr>
            <p:nvPr/>
          </p:nvSpPr>
          <p:spPr bwMode="auto">
            <a:xfrm>
              <a:off x="5091" y="2739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Rectangle 28"/>
            <p:cNvSpPr>
              <a:spLocks noChangeArrowheads="1"/>
            </p:cNvSpPr>
            <p:nvPr/>
          </p:nvSpPr>
          <p:spPr bwMode="auto">
            <a:xfrm>
              <a:off x="5291" y="2739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Text Box 29"/>
            <p:cNvSpPr txBox="1">
              <a:spLocks noChangeArrowheads="1"/>
            </p:cNvSpPr>
            <p:nvPr/>
          </p:nvSpPr>
          <p:spPr bwMode="auto">
            <a:xfrm>
              <a:off x="5266" y="2708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89" name="Text Box 30"/>
            <p:cNvSpPr txBox="1">
              <a:spLocks noChangeArrowheads="1"/>
            </p:cNvSpPr>
            <p:nvPr/>
          </p:nvSpPr>
          <p:spPr bwMode="auto">
            <a:xfrm>
              <a:off x="5074" y="2708"/>
              <a:ext cx="11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90" name="Text Box 31"/>
            <p:cNvSpPr txBox="1">
              <a:spLocks noChangeArrowheads="1"/>
            </p:cNvSpPr>
            <p:nvPr/>
          </p:nvSpPr>
          <p:spPr bwMode="auto">
            <a:xfrm>
              <a:off x="5168" y="2507"/>
              <a:ext cx="1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</a:t>
              </a:r>
            </a:p>
          </p:txBody>
        </p:sp>
        <p:sp>
          <p:nvSpPr>
            <p:cNvPr id="291" name="Rectangle 32"/>
            <p:cNvSpPr>
              <a:spLocks noChangeArrowheads="1"/>
            </p:cNvSpPr>
            <p:nvPr/>
          </p:nvSpPr>
          <p:spPr bwMode="auto">
            <a:xfrm>
              <a:off x="4822" y="2346"/>
              <a:ext cx="149" cy="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Line 33"/>
            <p:cNvSpPr>
              <a:spLocks noChangeShapeType="1"/>
            </p:cNvSpPr>
            <p:nvPr/>
          </p:nvSpPr>
          <p:spPr bwMode="auto">
            <a:xfrm>
              <a:off x="4957" y="2379"/>
              <a:ext cx="232" cy="1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Rectangle 34"/>
            <p:cNvSpPr>
              <a:spLocks noChangeArrowheads="1"/>
            </p:cNvSpPr>
            <p:nvPr/>
          </p:nvSpPr>
          <p:spPr bwMode="auto">
            <a:xfrm>
              <a:off x="4095" y="2555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Rectangle 35"/>
            <p:cNvSpPr>
              <a:spLocks noChangeArrowheads="1"/>
            </p:cNvSpPr>
            <p:nvPr/>
          </p:nvSpPr>
          <p:spPr bwMode="auto">
            <a:xfrm>
              <a:off x="4117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Rectangle 36"/>
            <p:cNvSpPr>
              <a:spLocks noChangeArrowheads="1"/>
            </p:cNvSpPr>
            <p:nvPr/>
          </p:nvSpPr>
          <p:spPr bwMode="auto">
            <a:xfrm>
              <a:off x="4316" y="273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Text Box 37"/>
            <p:cNvSpPr txBox="1">
              <a:spLocks noChangeArrowheads="1"/>
            </p:cNvSpPr>
            <p:nvPr/>
          </p:nvSpPr>
          <p:spPr bwMode="auto">
            <a:xfrm>
              <a:off x="4278" y="2705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97" name="Text Box 38"/>
            <p:cNvSpPr txBox="1">
              <a:spLocks noChangeArrowheads="1"/>
            </p:cNvSpPr>
            <p:nvPr/>
          </p:nvSpPr>
          <p:spPr bwMode="auto">
            <a:xfrm>
              <a:off x="4089" y="270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98" name="Text Box 39"/>
            <p:cNvSpPr txBox="1">
              <a:spLocks noChangeArrowheads="1"/>
            </p:cNvSpPr>
            <p:nvPr/>
          </p:nvSpPr>
          <p:spPr bwMode="auto">
            <a:xfrm>
              <a:off x="4194" y="2516"/>
              <a:ext cx="1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</a:t>
              </a:r>
            </a:p>
          </p:txBody>
        </p:sp>
        <p:sp>
          <p:nvSpPr>
            <p:cNvPr id="299" name="Rectangle 40"/>
            <p:cNvSpPr>
              <a:spLocks noChangeArrowheads="1"/>
            </p:cNvSpPr>
            <p:nvPr/>
          </p:nvSpPr>
          <p:spPr bwMode="auto">
            <a:xfrm>
              <a:off x="3862" y="2950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Rectangle 41"/>
            <p:cNvSpPr>
              <a:spLocks noChangeArrowheads="1"/>
            </p:cNvSpPr>
            <p:nvPr/>
          </p:nvSpPr>
          <p:spPr bwMode="auto">
            <a:xfrm>
              <a:off x="3884" y="313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Rectangle 42"/>
            <p:cNvSpPr>
              <a:spLocks noChangeArrowheads="1"/>
            </p:cNvSpPr>
            <p:nvPr/>
          </p:nvSpPr>
          <p:spPr bwMode="auto">
            <a:xfrm>
              <a:off x="4084" y="313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" name="Text Box 43"/>
            <p:cNvSpPr txBox="1">
              <a:spLocks noChangeArrowheads="1"/>
            </p:cNvSpPr>
            <p:nvPr/>
          </p:nvSpPr>
          <p:spPr bwMode="auto">
            <a:xfrm>
              <a:off x="4060" y="3099"/>
              <a:ext cx="1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03" name="Text Box 44"/>
            <p:cNvSpPr txBox="1">
              <a:spLocks noChangeArrowheads="1"/>
            </p:cNvSpPr>
            <p:nvPr/>
          </p:nvSpPr>
          <p:spPr bwMode="auto">
            <a:xfrm>
              <a:off x="3868" y="31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04" name="Text Box 45"/>
            <p:cNvSpPr txBox="1">
              <a:spLocks noChangeArrowheads="1"/>
            </p:cNvSpPr>
            <p:nvPr/>
          </p:nvSpPr>
          <p:spPr bwMode="auto">
            <a:xfrm>
              <a:off x="3963" y="2916"/>
              <a:ext cx="1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</a:t>
              </a:r>
            </a:p>
          </p:txBody>
        </p:sp>
        <p:sp>
          <p:nvSpPr>
            <p:cNvPr id="305" name="Line 46"/>
            <p:cNvSpPr>
              <a:spLocks noChangeShapeType="1"/>
            </p:cNvSpPr>
            <p:nvPr/>
          </p:nvSpPr>
          <p:spPr bwMode="auto">
            <a:xfrm flipH="1">
              <a:off x="4109" y="2772"/>
              <a:ext cx="75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Rectangle 47"/>
            <p:cNvSpPr>
              <a:spLocks noChangeArrowheads="1"/>
            </p:cNvSpPr>
            <p:nvPr/>
          </p:nvSpPr>
          <p:spPr bwMode="auto">
            <a:xfrm>
              <a:off x="4325" y="2950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Rectangle 48"/>
            <p:cNvSpPr>
              <a:spLocks noChangeArrowheads="1"/>
            </p:cNvSpPr>
            <p:nvPr/>
          </p:nvSpPr>
          <p:spPr bwMode="auto">
            <a:xfrm>
              <a:off x="4347" y="3133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Rectangle 49"/>
            <p:cNvSpPr>
              <a:spLocks noChangeArrowheads="1"/>
            </p:cNvSpPr>
            <p:nvPr/>
          </p:nvSpPr>
          <p:spPr bwMode="auto">
            <a:xfrm>
              <a:off x="4547" y="3133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Text Box 50"/>
            <p:cNvSpPr txBox="1">
              <a:spLocks noChangeArrowheads="1"/>
            </p:cNvSpPr>
            <p:nvPr/>
          </p:nvSpPr>
          <p:spPr bwMode="auto">
            <a:xfrm>
              <a:off x="4523" y="3101"/>
              <a:ext cx="1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0" name="Text Box 51"/>
            <p:cNvSpPr txBox="1">
              <a:spLocks noChangeArrowheads="1"/>
            </p:cNvSpPr>
            <p:nvPr/>
          </p:nvSpPr>
          <p:spPr bwMode="auto">
            <a:xfrm>
              <a:off x="4330" y="31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1" name="Text Box 52"/>
            <p:cNvSpPr txBox="1">
              <a:spLocks noChangeArrowheads="1"/>
            </p:cNvSpPr>
            <p:nvPr/>
          </p:nvSpPr>
          <p:spPr bwMode="auto">
            <a:xfrm>
              <a:off x="4424" y="2913"/>
              <a:ext cx="23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5</a:t>
              </a:r>
            </a:p>
          </p:txBody>
        </p:sp>
        <p:sp>
          <p:nvSpPr>
            <p:cNvPr id="312" name="Rectangle 53"/>
            <p:cNvSpPr>
              <a:spLocks noChangeArrowheads="1"/>
            </p:cNvSpPr>
            <p:nvPr/>
          </p:nvSpPr>
          <p:spPr bwMode="auto">
            <a:xfrm>
              <a:off x="4331" y="2741"/>
              <a:ext cx="150" cy="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" name="Line 54"/>
            <p:cNvSpPr>
              <a:spLocks noChangeShapeType="1"/>
            </p:cNvSpPr>
            <p:nvPr/>
          </p:nvSpPr>
          <p:spPr bwMode="auto">
            <a:xfrm>
              <a:off x="4395" y="2773"/>
              <a:ext cx="61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Rectangle 55"/>
            <p:cNvSpPr>
              <a:spLocks noChangeArrowheads="1"/>
            </p:cNvSpPr>
            <p:nvPr/>
          </p:nvSpPr>
          <p:spPr bwMode="auto">
            <a:xfrm>
              <a:off x="4860" y="2940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Rectangle 56"/>
            <p:cNvSpPr>
              <a:spLocks noChangeArrowheads="1"/>
            </p:cNvSpPr>
            <p:nvPr/>
          </p:nvSpPr>
          <p:spPr bwMode="auto">
            <a:xfrm>
              <a:off x="4882" y="3121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" name="Rectangle 57"/>
            <p:cNvSpPr>
              <a:spLocks noChangeArrowheads="1"/>
            </p:cNvSpPr>
            <p:nvPr/>
          </p:nvSpPr>
          <p:spPr bwMode="auto">
            <a:xfrm>
              <a:off x="5081" y="3121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" name="Text Box 58"/>
            <p:cNvSpPr txBox="1">
              <a:spLocks noChangeArrowheads="1"/>
            </p:cNvSpPr>
            <p:nvPr/>
          </p:nvSpPr>
          <p:spPr bwMode="auto">
            <a:xfrm>
              <a:off x="5056" y="309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8" name="Text Box 59"/>
            <p:cNvSpPr txBox="1">
              <a:spLocks noChangeArrowheads="1"/>
            </p:cNvSpPr>
            <p:nvPr/>
          </p:nvSpPr>
          <p:spPr bwMode="auto">
            <a:xfrm>
              <a:off x="4864" y="3091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9" name="Text Box 60"/>
            <p:cNvSpPr txBox="1">
              <a:spLocks noChangeArrowheads="1"/>
            </p:cNvSpPr>
            <p:nvPr/>
          </p:nvSpPr>
          <p:spPr bwMode="auto">
            <a:xfrm>
              <a:off x="4920" y="2893"/>
              <a:ext cx="2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4</a:t>
              </a:r>
            </a:p>
          </p:txBody>
        </p:sp>
        <p:sp>
          <p:nvSpPr>
            <p:cNvPr id="320" name="Line 61"/>
            <p:cNvSpPr>
              <a:spLocks noChangeShapeType="1"/>
            </p:cNvSpPr>
            <p:nvPr/>
          </p:nvSpPr>
          <p:spPr bwMode="auto">
            <a:xfrm flipH="1">
              <a:off x="5107" y="2763"/>
              <a:ext cx="75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5339" y="2941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5361" y="3124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5561" y="3124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" name="Text Box 65"/>
            <p:cNvSpPr txBox="1">
              <a:spLocks noChangeArrowheads="1"/>
            </p:cNvSpPr>
            <p:nvPr/>
          </p:nvSpPr>
          <p:spPr bwMode="auto">
            <a:xfrm>
              <a:off x="5537" y="3092"/>
              <a:ext cx="11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25" name="Text Box 66"/>
            <p:cNvSpPr txBox="1">
              <a:spLocks noChangeArrowheads="1"/>
            </p:cNvSpPr>
            <p:nvPr/>
          </p:nvSpPr>
          <p:spPr bwMode="auto">
            <a:xfrm>
              <a:off x="5344" y="309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26" name="Text Box 67"/>
            <p:cNvSpPr txBox="1">
              <a:spLocks noChangeArrowheads="1"/>
            </p:cNvSpPr>
            <p:nvPr/>
          </p:nvSpPr>
          <p:spPr bwMode="auto">
            <a:xfrm>
              <a:off x="5393" y="2905"/>
              <a:ext cx="1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</a:t>
              </a:r>
            </a:p>
          </p:txBody>
        </p:sp>
        <p:sp>
          <p:nvSpPr>
            <p:cNvPr id="327" name="Line 68"/>
            <p:cNvSpPr>
              <a:spLocks noChangeShapeType="1"/>
            </p:cNvSpPr>
            <p:nvPr/>
          </p:nvSpPr>
          <p:spPr bwMode="auto">
            <a:xfrm>
              <a:off x="5409" y="2764"/>
              <a:ext cx="61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3696" y="3305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3718" y="348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Rectangle 71"/>
            <p:cNvSpPr>
              <a:spLocks noChangeArrowheads="1"/>
            </p:cNvSpPr>
            <p:nvPr/>
          </p:nvSpPr>
          <p:spPr bwMode="auto">
            <a:xfrm>
              <a:off x="3917" y="348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Text Box 72"/>
            <p:cNvSpPr txBox="1">
              <a:spLocks noChangeArrowheads="1"/>
            </p:cNvSpPr>
            <p:nvPr/>
          </p:nvSpPr>
          <p:spPr bwMode="auto">
            <a:xfrm>
              <a:off x="3893" y="345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32" name="Text Box 73"/>
            <p:cNvSpPr txBox="1">
              <a:spLocks noChangeArrowheads="1"/>
            </p:cNvSpPr>
            <p:nvPr/>
          </p:nvSpPr>
          <p:spPr bwMode="auto">
            <a:xfrm>
              <a:off x="3701" y="34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33" name="Text Box 74"/>
            <p:cNvSpPr txBox="1">
              <a:spLocks noChangeArrowheads="1"/>
            </p:cNvSpPr>
            <p:nvPr/>
          </p:nvSpPr>
          <p:spPr bwMode="auto">
            <a:xfrm>
              <a:off x="3725" y="3252"/>
              <a:ext cx="1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</a:t>
              </a:r>
            </a:p>
          </p:txBody>
        </p:sp>
        <p:sp>
          <p:nvSpPr>
            <p:cNvPr id="334" name="Line 75"/>
            <p:cNvSpPr>
              <a:spLocks noChangeShapeType="1"/>
            </p:cNvSpPr>
            <p:nvPr/>
          </p:nvSpPr>
          <p:spPr bwMode="auto">
            <a:xfrm flipH="1">
              <a:off x="3906" y="3176"/>
              <a:ext cx="78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5126149" y="2100992"/>
            <a:ext cx="3657600" cy="609600"/>
            <a:chOff x="381000" y="2997200"/>
            <a:chExt cx="3657600" cy="609600"/>
          </a:xfrm>
        </p:grpSpPr>
        <p:sp>
          <p:nvSpPr>
            <p:cNvPr id="346" name="Rectangle 4"/>
            <p:cNvSpPr>
              <a:spLocks noChangeArrowheads="1"/>
            </p:cNvSpPr>
            <p:nvPr/>
          </p:nvSpPr>
          <p:spPr bwMode="auto">
            <a:xfrm>
              <a:off x="3810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0</a:t>
              </a:r>
            </a:p>
          </p:txBody>
        </p:sp>
        <p:sp>
          <p:nvSpPr>
            <p:cNvPr id="347" name="Rectangle 5"/>
            <p:cNvSpPr>
              <a:spLocks noChangeArrowheads="1"/>
            </p:cNvSpPr>
            <p:nvPr/>
          </p:nvSpPr>
          <p:spPr bwMode="auto">
            <a:xfrm>
              <a:off x="8382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48" name="Rectangle 6"/>
            <p:cNvSpPr>
              <a:spLocks noChangeArrowheads="1"/>
            </p:cNvSpPr>
            <p:nvPr/>
          </p:nvSpPr>
          <p:spPr bwMode="auto">
            <a:xfrm>
              <a:off x="12954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49" name="Rectangle 7"/>
            <p:cNvSpPr>
              <a:spLocks noChangeArrowheads="1"/>
            </p:cNvSpPr>
            <p:nvPr/>
          </p:nvSpPr>
          <p:spPr bwMode="auto">
            <a:xfrm>
              <a:off x="17526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50" name="Rectangle 8"/>
            <p:cNvSpPr>
              <a:spLocks noChangeArrowheads="1"/>
            </p:cNvSpPr>
            <p:nvPr/>
          </p:nvSpPr>
          <p:spPr bwMode="auto">
            <a:xfrm>
              <a:off x="22098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5</a:t>
              </a:r>
            </a:p>
          </p:txBody>
        </p:sp>
        <p:sp>
          <p:nvSpPr>
            <p:cNvPr id="351" name="Rectangle 9"/>
            <p:cNvSpPr>
              <a:spLocks noChangeArrowheads="1"/>
            </p:cNvSpPr>
            <p:nvPr/>
          </p:nvSpPr>
          <p:spPr bwMode="auto">
            <a:xfrm>
              <a:off x="26670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52" name="Rectangle 10"/>
            <p:cNvSpPr>
              <a:spLocks noChangeArrowheads="1"/>
            </p:cNvSpPr>
            <p:nvPr/>
          </p:nvSpPr>
          <p:spPr bwMode="auto">
            <a:xfrm>
              <a:off x="31242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53" name="Rectangle 11"/>
            <p:cNvSpPr>
              <a:spLocks noChangeArrowheads="1"/>
            </p:cNvSpPr>
            <p:nvPr/>
          </p:nvSpPr>
          <p:spPr bwMode="auto">
            <a:xfrm>
              <a:off x="35814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 </a:t>
              </a:r>
            </a:p>
          </p:txBody>
        </p:sp>
        <p:grpSp>
          <p:nvGrpSpPr>
            <p:cNvPr id="354" name="Group 168"/>
            <p:cNvGrpSpPr>
              <a:grpSpLocks/>
            </p:cNvGrpSpPr>
            <p:nvPr/>
          </p:nvGrpSpPr>
          <p:grpSpPr bwMode="auto">
            <a:xfrm>
              <a:off x="1295400" y="3022600"/>
              <a:ext cx="457200" cy="533400"/>
              <a:chOff x="2167" y="960"/>
              <a:chExt cx="288" cy="336"/>
            </a:xfrm>
          </p:grpSpPr>
          <p:sp>
            <p:nvSpPr>
              <p:cNvPr id="355" name="Line 169"/>
              <p:cNvSpPr>
                <a:spLocks noChangeShapeType="1"/>
              </p:cNvSpPr>
              <p:nvPr/>
            </p:nvSpPr>
            <p:spPr bwMode="auto">
              <a:xfrm>
                <a:off x="2167" y="960"/>
                <a:ext cx="0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6" name="Line 170"/>
              <p:cNvSpPr>
                <a:spLocks noChangeShapeType="1"/>
              </p:cNvSpPr>
              <p:nvPr/>
            </p:nvSpPr>
            <p:spPr bwMode="auto">
              <a:xfrm>
                <a:off x="2455" y="960"/>
                <a:ext cx="0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6473327" y="2175222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" name="Rectangle 3"/>
          <p:cNvSpPr/>
          <p:nvPr/>
        </p:nvSpPr>
        <p:spPr>
          <a:xfrm>
            <a:off x="6069201" y="5268884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0157" y="5807240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04250" y="2180832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7945282" y="4634313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/>
              <a:t>18</a:t>
            </a:r>
          </a:p>
        </p:txBody>
      </p:sp>
      <p:sp>
        <p:nvSpPr>
          <p:cNvPr id="8" name="Rectangle 7"/>
          <p:cNvSpPr/>
          <p:nvPr/>
        </p:nvSpPr>
        <p:spPr>
          <a:xfrm>
            <a:off x="6008327" y="2178648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471554" y="525981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/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11899" y="217582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" name="Rectangle 8"/>
          <p:cNvSpPr/>
          <p:nvPr/>
        </p:nvSpPr>
        <p:spPr>
          <a:xfrm>
            <a:off x="5618091" y="2177463"/>
            <a:ext cx="372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86079" y="463933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/>
              <a:t>3</a:t>
            </a:r>
          </a:p>
        </p:txBody>
      </p:sp>
      <p:sp>
        <p:nvSpPr>
          <p:cNvPr id="117" name="Right Arrow 116"/>
          <p:cNvSpPr/>
          <p:nvPr/>
        </p:nvSpPr>
        <p:spPr bwMode="auto">
          <a:xfrm rot="5400000">
            <a:off x="5202315" y="1121573"/>
            <a:ext cx="1210866" cy="717431"/>
          </a:xfrm>
          <a:prstGeom prst="rightArrow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curNode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8" name="Line 177"/>
          <p:cNvSpPr>
            <a:spLocks noChangeShapeType="1"/>
          </p:cNvSpPr>
          <p:nvPr/>
        </p:nvSpPr>
        <p:spPr bwMode="auto">
          <a:xfrm>
            <a:off x="356007" y="3752199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29" name="Group 128"/>
          <p:cNvGrpSpPr/>
          <p:nvPr/>
        </p:nvGrpSpPr>
        <p:grpSpPr>
          <a:xfrm>
            <a:off x="4863618" y="3308642"/>
            <a:ext cx="4853199" cy="3324584"/>
            <a:chOff x="6691224" y="3247488"/>
            <a:chExt cx="4853199" cy="3324584"/>
          </a:xfrm>
          <a:solidFill>
            <a:srgbClr val="FFFFFF">
              <a:alpha val="86000"/>
            </a:srgbClr>
          </a:solidFill>
        </p:grpSpPr>
        <p:sp>
          <p:nvSpPr>
            <p:cNvPr id="130" name="Rectangle 129"/>
            <p:cNvSpPr/>
            <p:nvPr/>
          </p:nvSpPr>
          <p:spPr bwMode="auto">
            <a:xfrm>
              <a:off x="9226115" y="3247488"/>
              <a:ext cx="2318308" cy="3324584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691224" y="3569571"/>
              <a:ext cx="2534891" cy="106715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33" name="Line 177"/>
          <p:cNvSpPr>
            <a:spLocks noChangeShapeType="1"/>
          </p:cNvSpPr>
          <p:nvPr/>
        </p:nvSpPr>
        <p:spPr bwMode="auto">
          <a:xfrm>
            <a:off x="367962" y="4179687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5" name="Line 177"/>
          <p:cNvSpPr>
            <a:spLocks noChangeShapeType="1"/>
          </p:cNvSpPr>
          <p:nvPr/>
        </p:nvSpPr>
        <p:spPr bwMode="auto">
          <a:xfrm>
            <a:off x="367962" y="4578766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" name="Arc 114"/>
          <p:cNvSpPr/>
          <p:nvPr/>
        </p:nvSpPr>
        <p:spPr bwMode="auto">
          <a:xfrm flipH="1">
            <a:off x="6073339" y="4876202"/>
            <a:ext cx="461395" cy="974725"/>
          </a:xfrm>
          <a:prstGeom prst="arc">
            <a:avLst>
              <a:gd name="adj1" fmla="val 15680434"/>
              <a:gd name="adj2" fmla="val 0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6" name="Rounded Rectangular Callout 135"/>
          <p:cNvSpPr/>
          <p:nvPr/>
        </p:nvSpPr>
        <p:spPr bwMode="auto">
          <a:xfrm>
            <a:off x="2822575" y="249382"/>
            <a:ext cx="3572634" cy="1580177"/>
          </a:xfrm>
          <a:prstGeom prst="wedgeRoundRectCallout">
            <a:avLst>
              <a:gd name="adj1" fmla="val 62902"/>
              <a:gd name="adj2" fmla="val 71040"/>
              <a:gd name="adj3" fmla="val 16667"/>
            </a:avLst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Of course, our actual algorithm would do these swaps in the array…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8" name="Line 177"/>
          <p:cNvSpPr>
            <a:spLocks noChangeShapeType="1"/>
          </p:cNvSpPr>
          <p:nvPr/>
        </p:nvSpPr>
        <p:spPr bwMode="auto">
          <a:xfrm>
            <a:off x="-83127" y="3308642"/>
            <a:ext cx="403459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 bwMode="auto">
          <a:xfrm rot="1642424">
            <a:off x="5657225" y="5045770"/>
            <a:ext cx="945232" cy="1587014"/>
          </a:xfrm>
          <a:prstGeom prst="ellipse">
            <a:avLst/>
          </a:prstGeom>
          <a:noFill/>
          <a:ln w="38100" cap="flat" cmpd="sng" algn="ctr">
            <a:solidFill>
              <a:srgbClr val="66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182290" y="2188082"/>
            <a:ext cx="6085279" cy="2921877"/>
            <a:chOff x="333292" y="2339084"/>
            <a:chExt cx="6085279" cy="2921877"/>
          </a:xfrm>
        </p:grpSpPr>
        <p:sp>
          <p:nvSpPr>
            <p:cNvPr id="114" name="Rectangle 113"/>
            <p:cNvSpPr/>
            <p:nvPr/>
          </p:nvSpPr>
          <p:spPr>
            <a:xfrm>
              <a:off x="392530" y="3229549"/>
              <a:ext cx="602466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2200" dirty="0"/>
                <a:t>for (</a:t>
              </a:r>
              <a:r>
                <a:rPr lang="en-US" sz="2200" dirty="0" err="1"/>
                <a:t>curNode</a:t>
              </a:r>
              <a:r>
                <a:rPr lang="en-US" sz="2200" dirty="0"/>
                <a:t> = </a:t>
              </a:r>
              <a:r>
                <a:rPr lang="en-US" sz="2200" dirty="0" err="1">
                  <a:solidFill>
                    <a:srgbClr val="7030A0"/>
                  </a:solidFill>
                </a:rPr>
                <a:t>lastNode</a:t>
              </a:r>
              <a:r>
                <a:rPr lang="en-US" sz="2200" dirty="0">
                  <a:solidFill>
                    <a:srgbClr val="7030A0"/>
                  </a:solidFill>
                </a:rPr>
                <a:t> </a:t>
              </a:r>
              <a:r>
                <a:rPr lang="en-US" sz="2200" dirty="0"/>
                <a:t>thru </a:t>
              </a:r>
              <a:r>
                <a:rPr lang="en-US" sz="2200" dirty="0" err="1">
                  <a:solidFill>
                    <a:srgbClr val="7030A0"/>
                  </a:solidFill>
                </a:rPr>
                <a:t>rootNode</a:t>
              </a:r>
              <a:r>
                <a:rPr lang="en-US" sz="2200" dirty="0"/>
                <a:t>):</a:t>
              </a:r>
            </a:p>
            <a:p>
              <a:pPr algn="l"/>
              <a:endParaRPr lang="en-US" sz="22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3292" y="2339084"/>
              <a:ext cx="4572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Ok, now here’s the algorithm:</a:t>
              </a:r>
            </a:p>
          </p:txBody>
        </p:sp>
        <p:sp>
          <p:nvSpPr>
            <p:cNvPr id="118" name="Text Box 3"/>
            <p:cNvSpPr txBox="1">
              <a:spLocks noChangeArrowheads="1"/>
            </p:cNvSpPr>
            <p:nvPr/>
          </p:nvSpPr>
          <p:spPr bwMode="auto">
            <a:xfrm>
              <a:off x="824151" y="4152965"/>
              <a:ext cx="477067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indent="0"/>
              <a:r>
                <a:rPr lang="en-US" sz="2000" dirty="0">
                  <a:latin typeface="Comic Sans MS" pitchFamily="66" charset="0"/>
                </a:rPr>
                <a:t>Think of this </a:t>
              </a:r>
              <a:r>
                <a:rPr lang="en-US" sz="2000" dirty="0" err="1">
                  <a:latin typeface="Comic Sans MS" pitchFamily="66" charset="0"/>
                </a:rPr>
                <a:t>subtree</a:t>
              </a:r>
              <a:r>
                <a:rPr lang="en-US" sz="2000" dirty="0">
                  <a:latin typeface="Comic Sans MS" pitchFamily="66" charset="0"/>
                </a:rPr>
                <a:t> as a </a:t>
              </a:r>
              <a:r>
                <a:rPr lang="en-US" sz="2000" dirty="0" err="1">
                  <a:latin typeface="Comic Sans MS" pitchFamily="66" charset="0"/>
                </a:rPr>
                <a:t>maxheap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</p:txBody>
        </p:sp>
        <p:sp>
          <p:nvSpPr>
            <p:cNvPr id="120" name="Text Box 3"/>
            <p:cNvSpPr txBox="1">
              <a:spLocks noChangeArrowheads="1"/>
            </p:cNvSpPr>
            <p:nvPr/>
          </p:nvSpPr>
          <p:spPr bwMode="auto">
            <a:xfrm>
              <a:off x="824151" y="3720640"/>
              <a:ext cx="559442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indent="0"/>
              <a:r>
                <a:rPr lang="en-US" sz="2000" dirty="0">
                  <a:latin typeface="Comic Sans MS" pitchFamily="66" charset="0"/>
                </a:rPr>
                <a:t>Focus on the </a:t>
              </a:r>
              <a:r>
                <a:rPr lang="en-US" sz="2000" dirty="0" err="1">
                  <a:latin typeface="Comic Sans MS" pitchFamily="66" charset="0"/>
                </a:rPr>
                <a:t>subtree</a:t>
              </a:r>
              <a:r>
                <a:rPr lang="en-US" sz="2000" dirty="0">
                  <a:latin typeface="Comic Sans MS" pitchFamily="66" charset="0"/>
                </a:rPr>
                <a:t> rooted at </a:t>
              </a:r>
              <a:r>
                <a:rPr lang="en-US" sz="2000" dirty="0" err="1">
                  <a:latin typeface="Comic Sans MS" pitchFamily="66" charset="0"/>
                </a:rPr>
                <a:t>curNode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</p:txBody>
        </p:sp>
        <p:sp>
          <p:nvSpPr>
            <p:cNvPr id="121" name="Text Box 3"/>
            <p:cNvSpPr txBox="1">
              <a:spLocks noChangeArrowheads="1"/>
            </p:cNvSpPr>
            <p:nvPr/>
          </p:nvSpPr>
          <p:spPr bwMode="auto">
            <a:xfrm>
              <a:off x="824151" y="4553075"/>
              <a:ext cx="538849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indent="0"/>
              <a:r>
                <a:rPr lang="en-US" sz="2000" dirty="0">
                  <a:latin typeface="Comic Sans MS" pitchFamily="66" charset="0"/>
                </a:rPr>
                <a:t>Keep shifting the top value down until </a:t>
              </a:r>
              <a:br>
                <a:rPr lang="en-US" sz="2000" dirty="0">
                  <a:latin typeface="Comic Sans MS" pitchFamily="66" charset="0"/>
                </a:rPr>
              </a:br>
              <a:r>
                <a:rPr lang="en-US" sz="2000" dirty="0">
                  <a:latin typeface="Comic Sans MS" pitchFamily="66" charset="0"/>
                </a:rPr>
                <a:t>your </a:t>
              </a:r>
              <a:r>
                <a:rPr lang="en-US" sz="2000" dirty="0" err="1">
                  <a:latin typeface="Comic Sans MS" pitchFamily="66" charset="0"/>
                </a:rPr>
                <a:t>subtree</a:t>
              </a:r>
              <a:r>
                <a:rPr lang="en-US" sz="2000" dirty="0">
                  <a:latin typeface="Comic Sans MS" pitchFamily="66" charset="0"/>
                </a:rPr>
                <a:t> becomes a valid </a:t>
              </a:r>
              <a:r>
                <a:rPr lang="en-US" sz="2000" dirty="0" err="1">
                  <a:latin typeface="Comic Sans MS" pitchFamily="66" charset="0"/>
                </a:rPr>
                <a:t>maxheap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</p:txBody>
        </p:sp>
      </p:grpSp>
      <p:sp>
        <p:nvSpPr>
          <p:cNvPr id="113" name="Right Arrow 112"/>
          <p:cNvSpPr/>
          <p:nvPr/>
        </p:nvSpPr>
        <p:spPr bwMode="auto">
          <a:xfrm rot="520988">
            <a:off x="5106567" y="4383360"/>
            <a:ext cx="1210866" cy="717431"/>
          </a:xfrm>
          <a:prstGeom prst="rightArrow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curNode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4" name="Rounded Rectangular Callout 133"/>
          <p:cNvSpPr/>
          <p:nvPr/>
        </p:nvSpPr>
        <p:spPr bwMode="auto">
          <a:xfrm>
            <a:off x="2406396" y="4414987"/>
            <a:ext cx="2783646" cy="2343045"/>
          </a:xfrm>
          <a:prstGeom prst="wedgeRoundRectCallout">
            <a:avLst>
              <a:gd name="adj1" fmla="val 90725"/>
              <a:gd name="adj2" fmla="val -28240"/>
              <a:gd name="adj3" fmla="val 16667"/>
            </a:avLst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Ok, you know the drill.  Let’s treat this </a:t>
            </a:r>
            <a:r>
              <a:rPr lang="en-US" sz="2000" dirty="0" err="1"/>
              <a:t>subtree</a:t>
            </a:r>
            <a:r>
              <a:rPr lang="en-US" sz="2000" dirty="0"/>
              <a:t> as if it’s a </a:t>
            </a:r>
            <a:r>
              <a:rPr lang="en-US" sz="2000" dirty="0" err="1">
                <a:solidFill>
                  <a:srgbClr val="6600CC"/>
                </a:solidFill>
              </a:rPr>
              <a:t>maxheap</a:t>
            </a:r>
            <a:r>
              <a:rPr lang="en-US" sz="2000" dirty="0"/>
              <a:t> and sift the top value down appropriately.</a:t>
            </a:r>
            <a:endParaRPr lang="en-US" sz="1200" dirty="0"/>
          </a:p>
        </p:txBody>
      </p:sp>
      <p:sp>
        <p:nvSpPr>
          <p:cNvPr id="137" name="Rounded Rectangular Callout 136"/>
          <p:cNvSpPr/>
          <p:nvPr/>
        </p:nvSpPr>
        <p:spPr bwMode="auto">
          <a:xfrm>
            <a:off x="1724891" y="2710592"/>
            <a:ext cx="3950930" cy="2135650"/>
          </a:xfrm>
          <a:prstGeom prst="wedgeRoundRectCallout">
            <a:avLst>
              <a:gd name="adj1" fmla="val 71645"/>
              <a:gd name="adj2" fmla="val 43165"/>
              <a:gd name="adj3" fmla="val 16667"/>
            </a:avLst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Now this </a:t>
            </a:r>
            <a:r>
              <a:rPr lang="en-US" sz="2000" dirty="0" err="1"/>
              <a:t>subtree</a:t>
            </a:r>
            <a:r>
              <a:rPr lang="en-US" sz="2000" dirty="0"/>
              <a:t> is also a valid </a:t>
            </a:r>
            <a:r>
              <a:rPr lang="en-US" sz="2000" dirty="0" err="1"/>
              <a:t>maxheap</a:t>
            </a:r>
            <a:r>
              <a:rPr lang="en-US" sz="2000" dirty="0"/>
              <a:t>!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sz="1050" dirty="0"/>
            </a:br>
            <a:r>
              <a:rPr lang="en-US" sz="2000" dirty="0"/>
              <a:t>Notice how it actually built upon our </a:t>
            </a:r>
            <a:r>
              <a:rPr lang="en-US" sz="2000" dirty="0">
                <a:solidFill>
                  <a:srgbClr val="6600CC"/>
                </a:solidFill>
              </a:rPr>
              <a:t>earlier </a:t>
            </a:r>
            <a:r>
              <a:rPr lang="en-US" sz="2000" dirty="0" err="1">
                <a:solidFill>
                  <a:srgbClr val="6600CC"/>
                </a:solidFill>
              </a:rPr>
              <a:t>maxheap</a:t>
            </a:r>
            <a:r>
              <a:rPr lang="en-US" sz="2000" dirty="0">
                <a:solidFill>
                  <a:srgbClr val="6600CC"/>
                </a:solidFill>
              </a:rPr>
              <a:t> </a:t>
            </a:r>
            <a:r>
              <a:rPr lang="en-US" sz="2000" dirty="0"/>
              <a:t>that we previously </a:t>
            </a:r>
            <a:r>
              <a:rPr lang="en-US" sz="2000" dirty="0" err="1"/>
              <a:t>heapified</a:t>
            </a:r>
            <a:r>
              <a:rPr lang="en-US" sz="2000" dirty="0"/>
              <a:t>!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863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-0.00116 L -0.03819 0.0919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9" y="465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85185E-6 L 0.0415 -0.09352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86022E-6 L 0.10087 -0.000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" y="-46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-0.10104 0.0004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81481E-6 L 0.07952 -0.11042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6" y="-5532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-0.05105 -0.00139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  <p:bldP spid="9" grpId="1"/>
      <p:bldP spid="13" grpId="0"/>
      <p:bldP spid="13" grpId="1"/>
      <p:bldP spid="117" grpId="0" animBg="1"/>
      <p:bldP spid="128" grpId="0" animBg="1"/>
      <p:bldP spid="133" grpId="0" animBg="1"/>
      <p:bldP spid="133" grpId="1" animBg="1"/>
      <p:bldP spid="135" grpId="0" animBg="1"/>
      <p:bldP spid="135" grpId="1" animBg="1"/>
      <p:bldP spid="115" grpId="0" animBg="1"/>
      <p:bldP spid="115" grpId="1" animBg="1"/>
      <p:bldP spid="136" grpId="0" animBg="1"/>
      <p:bldP spid="136" grpId="1" animBg="1"/>
      <p:bldP spid="138" grpId="0" animBg="1"/>
      <p:bldP spid="138" grpId="1" animBg="1"/>
      <p:bldP spid="6" grpId="0" animBg="1"/>
      <p:bldP spid="6" grpId="1" animBg="1"/>
      <p:bldP spid="113" grpId="0" animBg="1"/>
      <p:bldP spid="134" grpId="0" animBg="1"/>
      <p:bldP spid="134" grpId="1" animBg="1"/>
      <p:bldP spid="137" grpId="0" animBg="1"/>
      <p:bldP spid="137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 Box 3"/>
          <p:cNvSpPr txBox="1">
            <a:spLocks noChangeArrowheads="1"/>
          </p:cNvSpPr>
          <p:nvPr/>
        </p:nvSpPr>
        <p:spPr bwMode="auto">
          <a:xfrm>
            <a:off x="302233" y="912320"/>
            <a:ext cx="85913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Let’s start by visualizing our array as a tree.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82290" y="2188082"/>
            <a:ext cx="6085279" cy="2921877"/>
            <a:chOff x="333292" y="2339084"/>
            <a:chExt cx="6085279" cy="2921877"/>
          </a:xfrm>
        </p:grpSpPr>
        <p:sp>
          <p:nvSpPr>
            <p:cNvPr id="116" name="Rectangle 115"/>
            <p:cNvSpPr/>
            <p:nvPr/>
          </p:nvSpPr>
          <p:spPr>
            <a:xfrm>
              <a:off x="392530" y="3229549"/>
              <a:ext cx="602466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2200" dirty="0"/>
                <a:t>for (</a:t>
              </a:r>
              <a:r>
                <a:rPr lang="en-US" sz="2200" dirty="0" err="1"/>
                <a:t>curNode</a:t>
              </a:r>
              <a:r>
                <a:rPr lang="en-US" sz="2200" dirty="0"/>
                <a:t> = </a:t>
              </a:r>
              <a:r>
                <a:rPr lang="en-US" sz="2200" dirty="0" err="1">
                  <a:solidFill>
                    <a:srgbClr val="7030A0"/>
                  </a:solidFill>
                </a:rPr>
                <a:t>lastNode</a:t>
              </a:r>
              <a:r>
                <a:rPr lang="en-US" sz="2200" dirty="0">
                  <a:solidFill>
                    <a:srgbClr val="7030A0"/>
                  </a:solidFill>
                </a:rPr>
                <a:t> </a:t>
              </a:r>
              <a:r>
                <a:rPr lang="en-US" sz="2200" dirty="0"/>
                <a:t>thru </a:t>
              </a:r>
              <a:r>
                <a:rPr lang="en-US" sz="2200" dirty="0" err="1">
                  <a:solidFill>
                    <a:srgbClr val="7030A0"/>
                  </a:solidFill>
                </a:rPr>
                <a:t>rootNode</a:t>
              </a:r>
              <a:r>
                <a:rPr lang="en-US" sz="2200" dirty="0"/>
                <a:t>):</a:t>
              </a:r>
            </a:p>
            <a:p>
              <a:pPr algn="l"/>
              <a:endParaRPr lang="en-US" sz="22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33292" y="2339084"/>
              <a:ext cx="4572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Ok, now here’s the algorithm:</a:t>
              </a:r>
            </a:p>
          </p:txBody>
        </p:sp>
        <p:sp>
          <p:nvSpPr>
            <p:cNvPr id="118" name="Text Box 3"/>
            <p:cNvSpPr txBox="1">
              <a:spLocks noChangeArrowheads="1"/>
            </p:cNvSpPr>
            <p:nvPr/>
          </p:nvSpPr>
          <p:spPr bwMode="auto">
            <a:xfrm>
              <a:off x="824151" y="4152965"/>
              <a:ext cx="477067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indent="0"/>
              <a:r>
                <a:rPr lang="en-US" sz="2000" dirty="0">
                  <a:latin typeface="Comic Sans MS" pitchFamily="66" charset="0"/>
                </a:rPr>
                <a:t>Think of this </a:t>
              </a:r>
              <a:r>
                <a:rPr lang="en-US" sz="2000" dirty="0" err="1">
                  <a:latin typeface="Comic Sans MS" pitchFamily="66" charset="0"/>
                </a:rPr>
                <a:t>subtree</a:t>
              </a:r>
              <a:r>
                <a:rPr lang="en-US" sz="2000" dirty="0">
                  <a:latin typeface="Comic Sans MS" pitchFamily="66" charset="0"/>
                </a:rPr>
                <a:t> as a </a:t>
              </a:r>
              <a:r>
                <a:rPr lang="en-US" sz="2000" dirty="0" err="1">
                  <a:latin typeface="Comic Sans MS" pitchFamily="66" charset="0"/>
                </a:rPr>
                <a:t>maxheap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</p:txBody>
        </p:sp>
        <p:sp>
          <p:nvSpPr>
            <p:cNvPr id="119" name="Text Box 3"/>
            <p:cNvSpPr txBox="1">
              <a:spLocks noChangeArrowheads="1"/>
            </p:cNvSpPr>
            <p:nvPr/>
          </p:nvSpPr>
          <p:spPr bwMode="auto">
            <a:xfrm>
              <a:off x="824151" y="3720640"/>
              <a:ext cx="559442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indent="0"/>
              <a:r>
                <a:rPr lang="en-US" sz="2000" dirty="0">
                  <a:latin typeface="Comic Sans MS" pitchFamily="66" charset="0"/>
                </a:rPr>
                <a:t>Focus on the </a:t>
              </a:r>
              <a:r>
                <a:rPr lang="en-US" sz="2000" dirty="0" err="1">
                  <a:latin typeface="Comic Sans MS" pitchFamily="66" charset="0"/>
                </a:rPr>
                <a:t>subtree</a:t>
              </a:r>
              <a:r>
                <a:rPr lang="en-US" sz="2000" dirty="0">
                  <a:latin typeface="Comic Sans MS" pitchFamily="66" charset="0"/>
                </a:rPr>
                <a:t> rooted at </a:t>
              </a:r>
              <a:r>
                <a:rPr lang="en-US" sz="2000" dirty="0" err="1">
                  <a:latin typeface="Comic Sans MS" pitchFamily="66" charset="0"/>
                </a:rPr>
                <a:t>curNode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</p:txBody>
        </p:sp>
        <p:sp>
          <p:nvSpPr>
            <p:cNvPr id="125" name="Text Box 3"/>
            <p:cNvSpPr txBox="1">
              <a:spLocks noChangeArrowheads="1"/>
            </p:cNvSpPr>
            <p:nvPr/>
          </p:nvSpPr>
          <p:spPr bwMode="auto">
            <a:xfrm>
              <a:off x="824151" y="4553075"/>
              <a:ext cx="538849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indent="0"/>
              <a:r>
                <a:rPr lang="en-US" sz="2000" dirty="0">
                  <a:latin typeface="Comic Sans MS" pitchFamily="66" charset="0"/>
                </a:rPr>
                <a:t>Keep shifting the top value down until </a:t>
              </a:r>
              <a:br>
                <a:rPr lang="en-US" sz="2000" dirty="0">
                  <a:latin typeface="Comic Sans MS" pitchFamily="66" charset="0"/>
                </a:rPr>
              </a:br>
              <a:r>
                <a:rPr lang="en-US" sz="2000" dirty="0">
                  <a:latin typeface="Comic Sans MS" pitchFamily="66" charset="0"/>
                </a:rPr>
                <a:t>your </a:t>
              </a:r>
              <a:r>
                <a:rPr lang="en-US" sz="2000" dirty="0" err="1">
                  <a:latin typeface="Comic Sans MS" pitchFamily="66" charset="0"/>
                </a:rPr>
                <a:t>subtree</a:t>
              </a:r>
              <a:r>
                <a:rPr lang="en-US" sz="2000" dirty="0">
                  <a:latin typeface="Comic Sans MS" pitchFamily="66" charset="0"/>
                </a:rPr>
                <a:t> becomes a valid </a:t>
              </a:r>
              <a:r>
                <a:rPr lang="en-US" sz="2000" dirty="0" err="1">
                  <a:latin typeface="Comic Sans MS" pitchFamily="66" charset="0"/>
                </a:rPr>
                <a:t>maxheap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</p:txBody>
        </p:sp>
      </p:grpSp>
      <p:sp>
        <p:nvSpPr>
          <p:cNvPr id="2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60CC-385F-4603-9275-90F44FE65E72}" type="slidenum">
              <a:rPr lang="en-US"/>
              <a:pPr/>
              <a:t>52</a:t>
            </a:fld>
            <a:endParaRPr lang="en-US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7465" y="-76200"/>
            <a:ext cx="8831110" cy="1143000"/>
          </a:xfrm>
        </p:spPr>
        <p:txBody>
          <a:bodyPr/>
          <a:lstStyle/>
          <a:p>
            <a:r>
              <a:rPr lang="en-US" sz="2400" dirty="0"/>
              <a:t>Step #1: Convert Your Input Array into a </a:t>
            </a:r>
            <a:r>
              <a:rPr lang="en-US" sz="2400" dirty="0" err="1"/>
              <a:t>MaxHeap</a:t>
            </a:r>
            <a:endParaRPr lang="en-US" sz="2400" dirty="0"/>
          </a:p>
        </p:txBody>
      </p:sp>
      <p:grpSp>
        <p:nvGrpSpPr>
          <p:cNvPr id="271" name="Group 12"/>
          <p:cNvGrpSpPr>
            <a:grpSpLocks/>
          </p:cNvGrpSpPr>
          <p:nvPr/>
        </p:nvGrpSpPr>
        <p:grpSpPr bwMode="auto">
          <a:xfrm>
            <a:off x="5695121" y="4023341"/>
            <a:ext cx="3276600" cy="2508250"/>
            <a:chOff x="3696" y="2126"/>
            <a:chExt cx="2064" cy="1580"/>
          </a:xfrm>
        </p:grpSpPr>
        <p:sp>
          <p:nvSpPr>
            <p:cNvPr id="272" name="Rectangle 13"/>
            <p:cNvSpPr>
              <a:spLocks noChangeArrowheads="1"/>
            </p:cNvSpPr>
            <p:nvPr/>
          </p:nvSpPr>
          <p:spPr bwMode="auto">
            <a:xfrm>
              <a:off x="4586" y="2160"/>
              <a:ext cx="421" cy="30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Rectangle 14"/>
            <p:cNvSpPr>
              <a:spLocks noChangeArrowheads="1"/>
            </p:cNvSpPr>
            <p:nvPr/>
          </p:nvSpPr>
          <p:spPr bwMode="auto">
            <a:xfrm>
              <a:off x="4608" y="234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Rectangle 15"/>
            <p:cNvSpPr>
              <a:spLocks noChangeArrowheads="1"/>
            </p:cNvSpPr>
            <p:nvPr/>
          </p:nvSpPr>
          <p:spPr bwMode="auto">
            <a:xfrm>
              <a:off x="4807" y="2341"/>
              <a:ext cx="178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Text Box 16"/>
            <p:cNvSpPr txBox="1">
              <a:spLocks noChangeArrowheads="1"/>
            </p:cNvSpPr>
            <p:nvPr/>
          </p:nvSpPr>
          <p:spPr bwMode="auto">
            <a:xfrm>
              <a:off x="4769" y="2309"/>
              <a:ext cx="1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76" name="Text Box 17"/>
            <p:cNvSpPr txBox="1">
              <a:spLocks noChangeArrowheads="1"/>
            </p:cNvSpPr>
            <p:nvPr/>
          </p:nvSpPr>
          <p:spPr bwMode="auto">
            <a:xfrm>
              <a:off x="4580" y="231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77" name="Text Box 18"/>
            <p:cNvSpPr txBox="1">
              <a:spLocks noChangeArrowheads="1"/>
            </p:cNvSpPr>
            <p:nvPr/>
          </p:nvSpPr>
          <p:spPr bwMode="auto">
            <a:xfrm>
              <a:off x="4686" y="2126"/>
              <a:ext cx="1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</a:t>
              </a:r>
            </a:p>
          </p:txBody>
        </p:sp>
        <p:sp>
          <p:nvSpPr>
            <p:cNvPr id="278" name="Rectangle 19"/>
            <p:cNvSpPr>
              <a:spLocks noChangeArrowheads="1"/>
            </p:cNvSpPr>
            <p:nvPr/>
          </p:nvSpPr>
          <p:spPr bwMode="auto">
            <a:xfrm>
              <a:off x="4096" y="2556"/>
              <a:ext cx="421" cy="30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Rectangle 20"/>
            <p:cNvSpPr>
              <a:spLocks noChangeArrowheads="1"/>
            </p:cNvSpPr>
            <p:nvPr/>
          </p:nvSpPr>
          <p:spPr bwMode="auto">
            <a:xfrm>
              <a:off x="4118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Rectangle 21"/>
            <p:cNvSpPr>
              <a:spLocks noChangeArrowheads="1"/>
            </p:cNvSpPr>
            <p:nvPr/>
          </p:nvSpPr>
          <p:spPr bwMode="auto">
            <a:xfrm>
              <a:off x="4318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Text Box 22"/>
            <p:cNvSpPr txBox="1">
              <a:spLocks noChangeArrowheads="1"/>
            </p:cNvSpPr>
            <p:nvPr/>
          </p:nvSpPr>
          <p:spPr bwMode="auto">
            <a:xfrm>
              <a:off x="4293" y="270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82" name="Text Box 23"/>
            <p:cNvSpPr txBox="1">
              <a:spLocks noChangeArrowheads="1"/>
            </p:cNvSpPr>
            <p:nvPr/>
          </p:nvSpPr>
          <p:spPr bwMode="auto">
            <a:xfrm>
              <a:off x="4101" y="2708"/>
              <a:ext cx="11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83" name="Text Box 24"/>
            <p:cNvSpPr txBox="1">
              <a:spLocks noChangeArrowheads="1"/>
            </p:cNvSpPr>
            <p:nvPr/>
          </p:nvSpPr>
          <p:spPr bwMode="auto">
            <a:xfrm>
              <a:off x="4252" y="2564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3</a:t>
              </a:r>
            </a:p>
          </p:txBody>
        </p:sp>
        <p:sp>
          <p:nvSpPr>
            <p:cNvPr id="284" name="Line 25"/>
            <p:cNvSpPr>
              <a:spLocks noChangeShapeType="1"/>
            </p:cNvSpPr>
            <p:nvPr/>
          </p:nvSpPr>
          <p:spPr bwMode="auto">
            <a:xfrm flipH="1">
              <a:off x="4382" y="2378"/>
              <a:ext cx="248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Rectangle 26"/>
            <p:cNvSpPr>
              <a:spLocks noChangeArrowheads="1"/>
            </p:cNvSpPr>
            <p:nvPr/>
          </p:nvSpPr>
          <p:spPr bwMode="auto">
            <a:xfrm>
              <a:off x="5069" y="2556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Rectangle 27"/>
            <p:cNvSpPr>
              <a:spLocks noChangeArrowheads="1"/>
            </p:cNvSpPr>
            <p:nvPr/>
          </p:nvSpPr>
          <p:spPr bwMode="auto">
            <a:xfrm>
              <a:off x="5091" y="2739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Rectangle 28"/>
            <p:cNvSpPr>
              <a:spLocks noChangeArrowheads="1"/>
            </p:cNvSpPr>
            <p:nvPr/>
          </p:nvSpPr>
          <p:spPr bwMode="auto">
            <a:xfrm>
              <a:off x="5291" y="2739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Text Box 29"/>
            <p:cNvSpPr txBox="1">
              <a:spLocks noChangeArrowheads="1"/>
            </p:cNvSpPr>
            <p:nvPr/>
          </p:nvSpPr>
          <p:spPr bwMode="auto">
            <a:xfrm>
              <a:off x="5266" y="2708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89" name="Text Box 30"/>
            <p:cNvSpPr txBox="1">
              <a:spLocks noChangeArrowheads="1"/>
            </p:cNvSpPr>
            <p:nvPr/>
          </p:nvSpPr>
          <p:spPr bwMode="auto">
            <a:xfrm>
              <a:off x="5074" y="2708"/>
              <a:ext cx="11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90" name="Text Box 31"/>
            <p:cNvSpPr txBox="1">
              <a:spLocks noChangeArrowheads="1"/>
            </p:cNvSpPr>
            <p:nvPr/>
          </p:nvSpPr>
          <p:spPr bwMode="auto">
            <a:xfrm>
              <a:off x="5168" y="2507"/>
              <a:ext cx="1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</a:t>
              </a:r>
            </a:p>
          </p:txBody>
        </p:sp>
        <p:sp>
          <p:nvSpPr>
            <p:cNvPr id="291" name="Rectangle 32"/>
            <p:cNvSpPr>
              <a:spLocks noChangeArrowheads="1"/>
            </p:cNvSpPr>
            <p:nvPr/>
          </p:nvSpPr>
          <p:spPr bwMode="auto">
            <a:xfrm>
              <a:off x="4822" y="2346"/>
              <a:ext cx="149" cy="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Line 33"/>
            <p:cNvSpPr>
              <a:spLocks noChangeShapeType="1"/>
            </p:cNvSpPr>
            <p:nvPr/>
          </p:nvSpPr>
          <p:spPr bwMode="auto">
            <a:xfrm>
              <a:off x="4957" y="2379"/>
              <a:ext cx="232" cy="1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Rectangle 34"/>
            <p:cNvSpPr>
              <a:spLocks noChangeArrowheads="1"/>
            </p:cNvSpPr>
            <p:nvPr/>
          </p:nvSpPr>
          <p:spPr bwMode="auto">
            <a:xfrm>
              <a:off x="4095" y="2555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Rectangle 35"/>
            <p:cNvSpPr>
              <a:spLocks noChangeArrowheads="1"/>
            </p:cNvSpPr>
            <p:nvPr/>
          </p:nvSpPr>
          <p:spPr bwMode="auto">
            <a:xfrm>
              <a:off x="4117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Rectangle 36"/>
            <p:cNvSpPr>
              <a:spLocks noChangeArrowheads="1"/>
            </p:cNvSpPr>
            <p:nvPr/>
          </p:nvSpPr>
          <p:spPr bwMode="auto">
            <a:xfrm>
              <a:off x="4316" y="273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Text Box 37"/>
            <p:cNvSpPr txBox="1">
              <a:spLocks noChangeArrowheads="1"/>
            </p:cNvSpPr>
            <p:nvPr/>
          </p:nvSpPr>
          <p:spPr bwMode="auto">
            <a:xfrm>
              <a:off x="4278" y="2705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97" name="Text Box 38"/>
            <p:cNvSpPr txBox="1">
              <a:spLocks noChangeArrowheads="1"/>
            </p:cNvSpPr>
            <p:nvPr/>
          </p:nvSpPr>
          <p:spPr bwMode="auto">
            <a:xfrm>
              <a:off x="4089" y="270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98" name="Text Box 39"/>
            <p:cNvSpPr txBox="1">
              <a:spLocks noChangeArrowheads="1"/>
            </p:cNvSpPr>
            <p:nvPr/>
          </p:nvSpPr>
          <p:spPr bwMode="auto">
            <a:xfrm>
              <a:off x="4194" y="2516"/>
              <a:ext cx="1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</a:t>
              </a:r>
            </a:p>
          </p:txBody>
        </p:sp>
        <p:sp>
          <p:nvSpPr>
            <p:cNvPr id="299" name="Rectangle 40"/>
            <p:cNvSpPr>
              <a:spLocks noChangeArrowheads="1"/>
            </p:cNvSpPr>
            <p:nvPr/>
          </p:nvSpPr>
          <p:spPr bwMode="auto">
            <a:xfrm>
              <a:off x="3862" y="2950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Rectangle 41"/>
            <p:cNvSpPr>
              <a:spLocks noChangeArrowheads="1"/>
            </p:cNvSpPr>
            <p:nvPr/>
          </p:nvSpPr>
          <p:spPr bwMode="auto">
            <a:xfrm>
              <a:off x="3884" y="313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Rectangle 42"/>
            <p:cNvSpPr>
              <a:spLocks noChangeArrowheads="1"/>
            </p:cNvSpPr>
            <p:nvPr/>
          </p:nvSpPr>
          <p:spPr bwMode="auto">
            <a:xfrm>
              <a:off x="4084" y="313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" name="Text Box 43"/>
            <p:cNvSpPr txBox="1">
              <a:spLocks noChangeArrowheads="1"/>
            </p:cNvSpPr>
            <p:nvPr/>
          </p:nvSpPr>
          <p:spPr bwMode="auto">
            <a:xfrm>
              <a:off x="4060" y="3099"/>
              <a:ext cx="1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03" name="Text Box 44"/>
            <p:cNvSpPr txBox="1">
              <a:spLocks noChangeArrowheads="1"/>
            </p:cNvSpPr>
            <p:nvPr/>
          </p:nvSpPr>
          <p:spPr bwMode="auto">
            <a:xfrm>
              <a:off x="3868" y="31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04" name="Text Box 45"/>
            <p:cNvSpPr txBox="1">
              <a:spLocks noChangeArrowheads="1"/>
            </p:cNvSpPr>
            <p:nvPr/>
          </p:nvSpPr>
          <p:spPr bwMode="auto">
            <a:xfrm>
              <a:off x="3963" y="2916"/>
              <a:ext cx="1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</a:t>
              </a:r>
            </a:p>
          </p:txBody>
        </p:sp>
        <p:sp>
          <p:nvSpPr>
            <p:cNvPr id="305" name="Line 46"/>
            <p:cNvSpPr>
              <a:spLocks noChangeShapeType="1"/>
            </p:cNvSpPr>
            <p:nvPr/>
          </p:nvSpPr>
          <p:spPr bwMode="auto">
            <a:xfrm flipH="1">
              <a:off x="4109" y="2772"/>
              <a:ext cx="75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Rectangle 47"/>
            <p:cNvSpPr>
              <a:spLocks noChangeArrowheads="1"/>
            </p:cNvSpPr>
            <p:nvPr/>
          </p:nvSpPr>
          <p:spPr bwMode="auto">
            <a:xfrm>
              <a:off x="4325" y="2950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Rectangle 48"/>
            <p:cNvSpPr>
              <a:spLocks noChangeArrowheads="1"/>
            </p:cNvSpPr>
            <p:nvPr/>
          </p:nvSpPr>
          <p:spPr bwMode="auto">
            <a:xfrm>
              <a:off x="4347" y="3133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Rectangle 49"/>
            <p:cNvSpPr>
              <a:spLocks noChangeArrowheads="1"/>
            </p:cNvSpPr>
            <p:nvPr/>
          </p:nvSpPr>
          <p:spPr bwMode="auto">
            <a:xfrm>
              <a:off x="4547" y="3133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Text Box 50"/>
            <p:cNvSpPr txBox="1">
              <a:spLocks noChangeArrowheads="1"/>
            </p:cNvSpPr>
            <p:nvPr/>
          </p:nvSpPr>
          <p:spPr bwMode="auto">
            <a:xfrm>
              <a:off x="4523" y="3101"/>
              <a:ext cx="1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0" name="Text Box 51"/>
            <p:cNvSpPr txBox="1">
              <a:spLocks noChangeArrowheads="1"/>
            </p:cNvSpPr>
            <p:nvPr/>
          </p:nvSpPr>
          <p:spPr bwMode="auto">
            <a:xfrm>
              <a:off x="4330" y="31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1" name="Text Box 52"/>
            <p:cNvSpPr txBox="1">
              <a:spLocks noChangeArrowheads="1"/>
            </p:cNvSpPr>
            <p:nvPr/>
          </p:nvSpPr>
          <p:spPr bwMode="auto">
            <a:xfrm>
              <a:off x="4424" y="2913"/>
              <a:ext cx="1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</a:t>
              </a:r>
            </a:p>
          </p:txBody>
        </p:sp>
        <p:sp>
          <p:nvSpPr>
            <p:cNvPr id="312" name="Rectangle 53"/>
            <p:cNvSpPr>
              <a:spLocks noChangeArrowheads="1"/>
            </p:cNvSpPr>
            <p:nvPr/>
          </p:nvSpPr>
          <p:spPr bwMode="auto">
            <a:xfrm>
              <a:off x="4331" y="2741"/>
              <a:ext cx="150" cy="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" name="Line 54"/>
            <p:cNvSpPr>
              <a:spLocks noChangeShapeType="1"/>
            </p:cNvSpPr>
            <p:nvPr/>
          </p:nvSpPr>
          <p:spPr bwMode="auto">
            <a:xfrm>
              <a:off x="4395" y="2773"/>
              <a:ext cx="61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Rectangle 55"/>
            <p:cNvSpPr>
              <a:spLocks noChangeArrowheads="1"/>
            </p:cNvSpPr>
            <p:nvPr/>
          </p:nvSpPr>
          <p:spPr bwMode="auto">
            <a:xfrm>
              <a:off x="4860" y="2940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Rectangle 56"/>
            <p:cNvSpPr>
              <a:spLocks noChangeArrowheads="1"/>
            </p:cNvSpPr>
            <p:nvPr/>
          </p:nvSpPr>
          <p:spPr bwMode="auto">
            <a:xfrm>
              <a:off x="4882" y="3121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" name="Rectangle 57"/>
            <p:cNvSpPr>
              <a:spLocks noChangeArrowheads="1"/>
            </p:cNvSpPr>
            <p:nvPr/>
          </p:nvSpPr>
          <p:spPr bwMode="auto">
            <a:xfrm>
              <a:off x="5081" y="3121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" name="Text Box 58"/>
            <p:cNvSpPr txBox="1">
              <a:spLocks noChangeArrowheads="1"/>
            </p:cNvSpPr>
            <p:nvPr/>
          </p:nvSpPr>
          <p:spPr bwMode="auto">
            <a:xfrm>
              <a:off x="5056" y="309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8" name="Text Box 59"/>
            <p:cNvSpPr txBox="1">
              <a:spLocks noChangeArrowheads="1"/>
            </p:cNvSpPr>
            <p:nvPr/>
          </p:nvSpPr>
          <p:spPr bwMode="auto">
            <a:xfrm>
              <a:off x="4864" y="3091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19" name="Text Box 60"/>
            <p:cNvSpPr txBox="1">
              <a:spLocks noChangeArrowheads="1"/>
            </p:cNvSpPr>
            <p:nvPr/>
          </p:nvSpPr>
          <p:spPr bwMode="auto">
            <a:xfrm>
              <a:off x="4920" y="2893"/>
              <a:ext cx="2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4</a:t>
              </a:r>
            </a:p>
          </p:txBody>
        </p:sp>
        <p:sp>
          <p:nvSpPr>
            <p:cNvPr id="320" name="Line 61"/>
            <p:cNvSpPr>
              <a:spLocks noChangeShapeType="1"/>
            </p:cNvSpPr>
            <p:nvPr/>
          </p:nvSpPr>
          <p:spPr bwMode="auto">
            <a:xfrm flipH="1">
              <a:off x="5107" y="2763"/>
              <a:ext cx="75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5339" y="2941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5361" y="3124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5561" y="3124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" name="Text Box 65"/>
            <p:cNvSpPr txBox="1">
              <a:spLocks noChangeArrowheads="1"/>
            </p:cNvSpPr>
            <p:nvPr/>
          </p:nvSpPr>
          <p:spPr bwMode="auto">
            <a:xfrm>
              <a:off x="5537" y="3092"/>
              <a:ext cx="11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25" name="Text Box 66"/>
            <p:cNvSpPr txBox="1">
              <a:spLocks noChangeArrowheads="1"/>
            </p:cNvSpPr>
            <p:nvPr/>
          </p:nvSpPr>
          <p:spPr bwMode="auto">
            <a:xfrm>
              <a:off x="5344" y="309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26" name="Text Box 67"/>
            <p:cNvSpPr txBox="1">
              <a:spLocks noChangeArrowheads="1"/>
            </p:cNvSpPr>
            <p:nvPr/>
          </p:nvSpPr>
          <p:spPr bwMode="auto">
            <a:xfrm>
              <a:off x="5393" y="2905"/>
              <a:ext cx="1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</a:t>
              </a:r>
            </a:p>
          </p:txBody>
        </p:sp>
        <p:sp>
          <p:nvSpPr>
            <p:cNvPr id="327" name="Line 68"/>
            <p:cNvSpPr>
              <a:spLocks noChangeShapeType="1"/>
            </p:cNvSpPr>
            <p:nvPr/>
          </p:nvSpPr>
          <p:spPr bwMode="auto">
            <a:xfrm>
              <a:off x="5409" y="2764"/>
              <a:ext cx="61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3696" y="3305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3718" y="348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Rectangle 71"/>
            <p:cNvSpPr>
              <a:spLocks noChangeArrowheads="1"/>
            </p:cNvSpPr>
            <p:nvPr/>
          </p:nvSpPr>
          <p:spPr bwMode="auto">
            <a:xfrm>
              <a:off x="3917" y="348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Text Box 72"/>
            <p:cNvSpPr txBox="1">
              <a:spLocks noChangeArrowheads="1"/>
            </p:cNvSpPr>
            <p:nvPr/>
          </p:nvSpPr>
          <p:spPr bwMode="auto">
            <a:xfrm>
              <a:off x="3893" y="345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32" name="Text Box 73"/>
            <p:cNvSpPr txBox="1">
              <a:spLocks noChangeArrowheads="1"/>
            </p:cNvSpPr>
            <p:nvPr/>
          </p:nvSpPr>
          <p:spPr bwMode="auto">
            <a:xfrm>
              <a:off x="3701" y="34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333" name="Text Box 74"/>
            <p:cNvSpPr txBox="1">
              <a:spLocks noChangeArrowheads="1"/>
            </p:cNvSpPr>
            <p:nvPr/>
          </p:nvSpPr>
          <p:spPr bwMode="auto">
            <a:xfrm>
              <a:off x="3725" y="3252"/>
              <a:ext cx="1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</a:t>
              </a:r>
            </a:p>
          </p:txBody>
        </p:sp>
        <p:sp>
          <p:nvSpPr>
            <p:cNvPr id="334" name="Line 75"/>
            <p:cNvSpPr>
              <a:spLocks noChangeShapeType="1"/>
            </p:cNvSpPr>
            <p:nvPr/>
          </p:nvSpPr>
          <p:spPr bwMode="auto">
            <a:xfrm flipH="1">
              <a:off x="3906" y="3176"/>
              <a:ext cx="78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5126149" y="2100992"/>
            <a:ext cx="3657600" cy="609600"/>
            <a:chOff x="381000" y="2997200"/>
            <a:chExt cx="3657600" cy="609600"/>
          </a:xfrm>
        </p:grpSpPr>
        <p:sp>
          <p:nvSpPr>
            <p:cNvPr id="346" name="Rectangle 4"/>
            <p:cNvSpPr>
              <a:spLocks noChangeArrowheads="1"/>
            </p:cNvSpPr>
            <p:nvPr/>
          </p:nvSpPr>
          <p:spPr bwMode="auto">
            <a:xfrm>
              <a:off x="3810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47" name="Rectangle 5"/>
            <p:cNvSpPr>
              <a:spLocks noChangeArrowheads="1"/>
            </p:cNvSpPr>
            <p:nvPr/>
          </p:nvSpPr>
          <p:spPr bwMode="auto">
            <a:xfrm>
              <a:off x="8382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48" name="Rectangle 6"/>
            <p:cNvSpPr>
              <a:spLocks noChangeArrowheads="1"/>
            </p:cNvSpPr>
            <p:nvPr/>
          </p:nvSpPr>
          <p:spPr bwMode="auto">
            <a:xfrm>
              <a:off x="12954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49" name="Rectangle 7"/>
            <p:cNvSpPr>
              <a:spLocks noChangeArrowheads="1"/>
            </p:cNvSpPr>
            <p:nvPr/>
          </p:nvSpPr>
          <p:spPr bwMode="auto">
            <a:xfrm>
              <a:off x="17526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50" name="Rectangle 8"/>
            <p:cNvSpPr>
              <a:spLocks noChangeArrowheads="1"/>
            </p:cNvSpPr>
            <p:nvPr/>
          </p:nvSpPr>
          <p:spPr bwMode="auto">
            <a:xfrm>
              <a:off x="22098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51" name="Rectangle 9"/>
            <p:cNvSpPr>
              <a:spLocks noChangeArrowheads="1"/>
            </p:cNvSpPr>
            <p:nvPr/>
          </p:nvSpPr>
          <p:spPr bwMode="auto">
            <a:xfrm>
              <a:off x="26670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52" name="Rectangle 10"/>
            <p:cNvSpPr>
              <a:spLocks noChangeArrowheads="1"/>
            </p:cNvSpPr>
            <p:nvPr/>
          </p:nvSpPr>
          <p:spPr bwMode="auto">
            <a:xfrm>
              <a:off x="31242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53" name="Rectangle 11"/>
            <p:cNvSpPr>
              <a:spLocks noChangeArrowheads="1"/>
            </p:cNvSpPr>
            <p:nvPr/>
          </p:nvSpPr>
          <p:spPr bwMode="auto">
            <a:xfrm>
              <a:off x="35814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 </a:t>
              </a:r>
            </a:p>
          </p:txBody>
        </p:sp>
        <p:grpSp>
          <p:nvGrpSpPr>
            <p:cNvPr id="354" name="Group 168"/>
            <p:cNvGrpSpPr>
              <a:grpSpLocks/>
            </p:cNvGrpSpPr>
            <p:nvPr/>
          </p:nvGrpSpPr>
          <p:grpSpPr bwMode="auto">
            <a:xfrm>
              <a:off x="1295400" y="3022600"/>
              <a:ext cx="457200" cy="533400"/>
              <a:chOff x="2167" y="960"/>
              <a:chExt cx="288" cy="336"/>
            </a:xfrm>
          </p:grpSpPr>
          <p:sp>
            <p:nvSpPr>
              <p:cNvPr id="355" name="Line 169"/>
              <p:cNvSpPr>
                <a:spLocks noChangeShapeType="1"/>
              </p:cNvSpPr>
              <p:nvPr/>
            </p:nvSpPr>
            <p:spPr bwMode="auto">
              <a:xfrm>
                <a:off x="2167" y="960"/>
                <a:ext cx="0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6" name="Line 170"/>
              <p:cNvSpPr>
                <a:spLocks noChangeShapeType="1"/>
              </p:cNvSpPr>
              <p:nvPr/>
            </p:nvSpPr>
            <p:spPr bwMode="auto">
              <a:xfrm>
                <a:off x="2455" y="960"/>
                <a:ext cx="0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6542256" y="2175222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Rectangle 3"/>
          <p:cNvSpPr/>
          <p:nvPr/>
        </p:nvSpPr>
        <p:spPr>
          <a:xfrm>
            <a:off x="6157337" y="526888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0157" y="5807240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04250" y="2180832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7945282" y="4634313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/>
              <a:t>18</a:t>
            </a:r>
          </a:p>
        </p:txBody>
      </p:sp>
      <p:sp>
        <p:nvSpPr>
          <p:cNvPr id="8" name="Rectangle 7"/>
          <p:cNvSpPr/>
          <p:nvPr/>
        </p:nvSpPr>
        <p:spPr>
          <a:xfrm>
            <a:off x="6008327" y="2178648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471554" y="525981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/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11899" y="217582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" name="Rectangle 8"/>
          <p:cNvSpPr/>
          <p:nvPr/>
        </p:nvSpPr>
        <p:spPr>
          <a:xfrm>
            <a:off x="5549162" y="2177463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97943" y="4639334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/>
              <a:t>21</a:t>
            </a:r>
          </a:p>
        </p:txBody>
      </p:sp>
      <p:sp>
        <p:nvSpPr>
          <p:cNvPr id="6" name="Rectangle 5"/>
          <p:cNvSpPr/>
          <p:nvPr/>
        </p:nvSpPr>
        <p:spPr>
          <a:xfrm>
            <a:off x="5178081" y="2179028"/>
            <a:ext cx="372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72218" y="402109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113" name="Arc 112"/>
          <p:cNvSpPr/>
          <p:nvPr/>
        </p:nvSpPr>
        <p:spPr bwMode="auto">
          <a:xfrm flipH="1">
            <a:off x="6348323" y="4261757"/>
            <a:ext cx="1335314" cy="1695159"/>
          </a:xfrm>
          <a:prstGeom prst="arc">
            <a:avLst>
              <a:gd name="adj1" fmla="val 15884253"/>
              <a:gd name="adj2" fmla="val 19249507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7" name="Arc 126"/>
          <p:cNvSpPr/>
          <p:nvPr/>
        </p:nvSpPr>
        <p:spPr bwMode="auto">
          <a:xfrm>
            <a:off x="6815386" y="4856778"/>
            <a:ext cx="461395" cy="974725"/>
          </a:xfrm>
          <a:prstGeom prst="arc">
            <a:avLst>
              <a:gd name="adj1" fmla="val 15680434"/>
              <a:gd name="adj2" fmla="val 0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4606" y="526856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00257" y="2181344"/>
            <a:ext cx="372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1" name="Text Box 3"/>
          <p:cNvSpPr txBox="1">
            <a:spLocks noChangeArrowheads="1"/>
          </p:cNvSpPr>
          <p:nvPr/>
        </p:nvSpPr>
        <p:spPr bwMode="auto">
          <a:xfrm>
            <a:off x="438945" y="5381696"/>
            <a:ext cx="438243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Once we’ve finished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heapifying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from our </a:t>
            </a:r>
            <a:r>
              <a:rPr lang="en-US" sz="2200" dirty="0">
                <a:solidFill>
                  <a:srgbClr val="FF0000"/>
                </a:solidFill>
                <a:latin typeface="Comic Sans MS" pitchFamily="66" charset="0"/>
              </a:rPr>
              <a:t>root node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, our entire array will hold a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valid </a:t>
            </a:r>
            <a:r>
              <a:rPr lang="en-US" sz="2200" dirty="0" err="1">
                <a:solidFill>
                  <a:srgbClr val="6600CC"/>
                </a:solidFill>
                <a:latin typeface="Comic Sans MS" pitchFamily="66" charset="0"/>
              </a:rPr>
              <a:t>maxheap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!</a:t>
            </a:r>
          </a:p>
        </p:txBody>
      </p:sp>
      <p:sp>
        <p:nvSpPr>
          <p:cNvPr id="123" name="Right Arrow 122"/>
          <p:cNvSpPr/>
          <p:nvPr/>
        </p:nvSpPr>
        <p:spPr bwMode="auto">
          <a:xfrm rot="5400000">
            <a:off x="4728533" y="1105671"/>
            <a:ext cx="1210866" cy="717431"/>
          </a:xfrm>
          <a:prstGeom prst="rightArrow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curNode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4" name="Right Arrow 123"/>
          <p:cNvSpPr/>
          <p:nvPr/>
        </p:nvSpPr>
        <p:spPr bwMode="auto">
          <a:xfrm rot="520988">
            <a:off x="5830578" y="3620978"/>
            <a:ext cx="1210866" cy="717431"/>
          </a:xfrm>
          <a:prstGeom prst="rightArrow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curNode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8" name="Line 177"/>
          <p:cNvSpPr>
            <a:spLocks noChangeShapeType="1"/>
          </p:cNvSpPr>
          <p:nvPr/>
        </p:nvSpPr>
        <p:spPr bwMode="auto">
          <a:xfrm>
            <a:off x="331068" y="3752199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9" name="Line 177"/>
          <p:cNvSpPr>
            <a:spLocks noChangeShapeType="1"/>
          </p:cNvSpPr>
          <p:nvPr/>
        </p:nvSpPr>
        <p:spPr bwMode="auto">
          <a:xfrm>
            <a:off x="343023" y="4179687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0" name="Rounded Rectangular Callout 139" hidden="1"/>
          <p:cNvSpPr/>
          <p:nvPr/>
        </p:nvSpPr>
        <p:spPr bwMode="auto">
          <a:xfrm>
            <a:off x="6090408" y="635429"/>
            <a:ext cx="2783646" cy="2343045"/>
          </a:xfrm>
          <a:prstGeom prst="wedgeRoundRectCallout">
            <a:avLst>
              <a:gd name="adj1" fmla="val -730"/>
              <a:gd name="adj2" fmla="val 93717"/>
              <a:gd name="adj3" fmla="val 16667"/>
            </a:avLst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Last time… </a:t>
            </a:r>
            <a:br>
              <a:rPr lang="en-US" sz="2000" dirty="0"/>
            </a:br>
            <a:br>
              <a:rPr lang="en-US" sz="1200" dirty="0"/>
            </a:br>
            <a:r>
              <a:rPr lang="en-US" sz="2000" dirty="0"/>
              <a:t>Let’s take our root value and sift it down so our whole tree turns into a valid </a:t>
            </a:r>
            <a:r>
              <a:rPr lang="en-US" sz="2000" dirty="0" err="1"/>
              <a:t>maxheap</a:t>
            </a:r>
            <a:r>
              <a:rPr lang="en-US" sz="2000" dirty="0"/>
              <a:t>!</a:t>
            </a:r>
            <a:endParaRPr lang="en-US" sz="1200" dirty="0"/>
          </a:p>
        </p:txBody>
      </p:sp>
      <p:sp>
        <p:nvSpPr>
          <p:cNvPr id="141" name="Line 177"/>
          <p:cNvSpPr>
            <a:spLocks noChangeShapeType="1"/>
          </p:cNvSpPr>
          <p:nvPr/>
        </p:nvSpPr>
        <p:spPr bwMode="auto">
          <a:xfrm>
            <a:off x="343023" y="4578766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3763267" y="2636887"/>
            <a:ext cx="2368412" cy="1844255"/>
            <a:chOff x="6944906" y="-178789"/>
            <a:chExt cx="2368412" cy="1844255"/>
          </a:xfrm>
        </p:grpSpPr>
        <p:sp>
          <p:nvSpPr>
            <p:cNvPr id="121" name="Oval Callout 120"/>
            <p:cNvSpPr/>
            <p:nvPr/>
          </p:nvSpPr>
          <p:spPr bwMode="auto">
            <a:xfrm>
              <a:off x="7116280" y="-81541"/>
              <a:ext cx="2025664" cy="1526650"/>
            </a:xfrm>
            <a:prstGeom prst="wedgeEllipseCallout">
              <a:avLst>
                <a:gd name="adj1" fmla="val 102136"/>
                <a:gd name="adj2" fmla="val 40740"/>
              </a:avLst>
            </a:prstGeom>
            <a:solidFill>
              <a:srgbClr val="FFE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I’m a </a:t>
              </a:r>
              <a:r>
                <a:rPr kumimoji="0" lang="en-US" sz="2400" b="0" i="0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maxheap</a:t>
              </a:r>
              <a:r>
                <a:rPr kumimoji="0" lang="en-US" sz="24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now!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2" name="Oval Callout 121"/>
            <p:cNvSpPr/>
            <p:nvPr/>
          </p:nvSpPr>
          <p:spPr bwMode="auto">
            <a:xfrm>
              <a:off x="6944906" y="-178789"/>
              <a:ext cx="2368412" cy="1844255"/>
            </a:xfrm>
            <a:prstGeom prst="wedgeEllipseCallout">
              <a:avLst>
                <a:gd name="adj1" fmla="val 88480"/>
                <a:gd name="adj2" fmla="val 30057"/>
              </a:avLst>
            </a:prstGeom>
            <a:solidFill>
              <a:srgbClr val="FFE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I’m a valid </a:t>
              </a:r>
              <a:r>
                <a:rPr kumimoji="0" lang="en-US" sz="2400" b="0" i="0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maxheap</a:t>
              </a:r>
              <a:r>
                <a:rPr kumimoji="0" lang="en-US" sz="24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now!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26" name="Text Box 3"/>
          <p:cNvSpPr txBox="1">
            <a:spLocks noChangeArrowheads="1"/>
          </p:cNvSpPr>
          <p:nvPr/>
        </p:nvSpPr>
        <p:spPr bwMode="auto">
          <a:xfrm>
            <a:off x="135235" y="4094905"/>
            <a:ext cx="518700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Essentially what we’ve done is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heapify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each sub-tree from the bottom-up.</a:t>
            </a:r>
          </a:p>
        </p:txBody>
      </p:sp>
      <p:sp>
        <p:nvSpPr>
          <p:cNvPr id="128" name="Text Box 3"/>
          <p:cNvSpPr txBox="1">
            <a:spLocks noChangeArrowheads="1"/>
          </p:cNvSpPr>
          <p:nvPr/>
        </p:nvSpPr>
        <p:spPr bwMode="auto">
          <a:xfrm>
            <a:off x="135235" y="5079361"/>
            <a:ext cx="518700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As we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heapify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mic Sans MS" pitchFamily="66" charset="0"/>
              </a:rPr>
              <a:t>higher sub-trees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, they rely upon the </a:t>
            </a:r>
            <a:r>
              <a:rPr lang="en-US" sz="2200" dirty="0">
                <a:solidFill>
                  <a:srgbClr val="FF0000"/>
                </a:solidFill>
                <a:latin typeface="Comic Sans MS" pitchFamily="66" charset="0"/>
              </a:rPr>
              <a:t>lower sub-trees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that were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heapified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earlier!</a:t>
            </a:r>
          </a:p>
        </p:txBody>
      </p:sp>
      <p:sp>
        <p:nvSpPr>
          <p:cNvPr id="17" name="Oval 16"/>
          <p:cNvSpPr/>
          <p:nvPr/>
        </p:nvSpPr>
        <p:spPr bwMode="auto">
          <a:xfrm rot="1574169">
            <a:off x="5685550" y="5064090"/>
            <a:ext cx="979946" cy="161704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 rot="1574169">
            <a:off x="7417842" y="4591225"/>
            <a:ext cx="1601731" cy="161704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 rot="1574169">
            <a:off x="5689640" y="4498705"/>
            <a:ext cx="1601731" cy="237994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2" name="Oval 131"/>
          <p:cNvSpPr/>
          <p:nvPr/>
        </p:nvSpPr>
        <p:spPr bwMode="auto">
          <a:xfrm>
            <a:off x="5364190" y="4021090"/>
            <a:ext cx="3741816" cy="283691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22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0.00208 L -0.08802 0.0883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4" y="430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162 L 0.0915 -0.0885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6" y="-43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46 L 0.04809 -0.0002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59259E-6 L -0.04791 0.0004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02 0.08836 L -0.04549 0.1804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460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138 L -0.04236 -0.0955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-47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-0.00024 L 0.20035 0.0009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4" y="46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-0.14931 -0.0004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32346E-6 L -0.20225 -0.28644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22" y="-143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7.40741E-7 L 0.00261 -0.40301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2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6" grpId="0"/>
      <p:bldP spid="6" grpId="1"/>
      <p:bldP spid="6" grpId="2"/>
      <p:bldP spid="6" grpId="3"/>
      <p:bldP spid="14" grpId="0"/>
      <p:bldP spid="14" grpId="1"/>
      <p:bldP spid="14" grpId="2"/>
      <p:bldP spid="14" grpId="3"/>
      <p:bldP spid="113" grpId="0" animBg="1"/>
      <p:bldP spid="113" grpId="1" animBg="1"/>
      <p:bldP spid="127" grpId="0" animBg="1"/>
      <p:bldP spid="127" grpId="1" animBg="1"/>
      <p:bldP spid="15" grpId="0"/>
      <p:bldP spid="16" grpId="0"/>
      <p:bldP spid="131" grpId="0"/>
      <p:bldP spid="131" grpId="1"/>
      <p:bldP spid="123" grpId="0" animBg="1"/>
      <p:bldP spid="124" grpId="0" animBg="1"/>
      <p:bldP spid="138" grpId="0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26" grpId="0"/>
      <p:bldP spid="128" grpId="0"/>
      <p:bldP spid="17" grpId="0" animBg="1"/>
      <p:bldP spid="129" grpId="0" animBg="1"/>
      <p:bldP spid="130" grpId="0" animBg="1"/>
      <p:bldP spid="13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 Box 3"/>
          <p:cNvSpPr txBox="1">
            <a:spLocks noChangeArrowheads="1"/>
          </p:cNvSpPr>
          <p:nvPr/>
        </p:nvSpPr>
        <p:spPr bwMode="auto">
          <a:xfrm>
            <a:off x="302233" y="912320"/>
            <a:ext cx="85913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There’s one more thing to consider!</a:t>
            </a:r>
          </a:p>
        </p:txBody>
      </p:sp>
      <p:sp>
        <p:nvSpPr>
          <p:cNvPr id="2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60CC-385F-4603-9275-90F44FE65E72}" type="slidenum">
              <a:rPr lang="en-US"/>
              <a:pPr/>
              <a:t>53</a:t>
            </a:fld>
            <a:endParaRPr lang="en-US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7465" y="-76200"/>
            <a:ext cx="8831110" cy="1143000"/>
          </a:xfrm>
        </p:spPr>
        <p:txBody>
          <a:bodyPr/>
          <a:lstStyle/>
          <a:p>
            <a:r>
              <a:rPr lang="en-US" sz="2400" dirty="0"/>
              <a:t>Step #1: Convert Your Input Array into a </a:t>
            </a:r>
            <a:r>
              <a:rPr lang="en-US" sz="2400" dirty="0" err="1"/>
              <a:t>MaxHeap</a:t>
            </a:r>
            <a:endParaRPr lang="en-US" sz="2400" dirty="0"/>
          </a:p>
        </p:txBody>
      </p:sp>
      <p:sp>
        <p:nvSpPr>
          <p:cNvPr id="131" name="Text Box 3"/>
          <p:cNvSpPr txBox="1">
            <a:spLocks noChangeArrowheads="1"/>
          </p:cNvSpPr>
          <p:nvPr/>
        </p:nvSpPr>
        <p:spPr bwMode="auto">
          <a:xfrm>
            <a:off x="343023" y="1839094"/>
            <a:ext cx="438243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If you noticed, we wasted a bunch of time looking at single-node sub-trees.</a:t>
            </a:r>
          </a:p>
        </p:txBody>
      </p:sp>
      <p:sp>
        <p:nvSpPr>
          <p:cNvPr id="140" name="Rounded Rectangular Callout 139" hidden="1"/>
          <p:cNvSpPr/>
          <p:nvPr/>
        </p:nvSpPr>
        <p:spPr bwMode="auto">
          <a:xfrm>
            <a:off x="6090408" y="635429"/>
            <a:ext cx="2783646" cy="2343045"/>
          </a:xfrm>
          <a:prstGeom prst="wedgeRoundRectCallout">
            <a:avLst>
              <a:gd name="adj1" fmla="val -730"/>
              <a:gd name="adj2" fmla="val 93717"/>
              <a:gd name="adj3" fmla="val 16667"/>
            </a:avLst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Last time… </a:t>
            </a:r>
            <a:br>
              <a:rPr lang="en-US" sz="2000" dirty="0"/>
            </a:br>
            <a:br>
              <a:rPr lang="en-US" sz="1200" dirty="0"/>
            </a:br>
            <a:r>
              <a:rPr lang="en-US" sz="2000" dirty="0"/>
              <a:t>Let’s take our root value and sift it down so our whole tree turns into a valid </a:t>
            </a:r>
            <a:r>
              <a:rPr lang="en-US" sz="2000" dirty="0" err="1"/>
              <a:t>maxheap</a:t>
            </a:r>
            <a:r>
              <a:rPr lang="en-US" sz="2000" dirty="0"/>
              <a:t>!</a:t>
            </a:r>
            <a:endParaRPr lang="en-US" sz="1200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5126149" y="2100992"/>
            <a:ext cx="3657600" cy="609600"/>
            <a:chOff x="381000" y="2997200"/>
            <a:chExt cx="3657600" cy="609600"/>
          </a:xfrm>
        </p:grpSpPr>
        <p:sp>
          <p:nvSpPr>
            <p:cNvPr id="134" name="Rectangle 4"/>
            <p:cNvSpPr>
              <a:spLocks noChangeArrowheads="1"/>
            </p:cNvSpPr>
            <p:nvPr/>
          </p:nvSpPr>
          <p:spPr bwMode="auto">
            <a:xfrm>
              <a:off x="3810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0</a:t>
              </a:r>
            </a:p>
          </p:txBody>
        </p:sp>
        <p:sp>
          <p:nvSpPr>
            <p:cNvPr id="135" name="Rectangle 5"/>
            <p:cNvSpPr>
              <a:spLocks noChangeArrowheads="1"/>
            </p:cNvSpPr>
            <p:nvPr/>
          </p:nvSpPr>
          <p:spPr bwMode="auto">
            <a:xfrm>
              <a:off x="8382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36" name="Rectangle 6"/>
            <p:cNvSpPr>
              <a:spLocks noChangeArrowheads="1"/>
            </p:cNvSpPr>
            <p:nvPr/>
          </p:nvSpPr>
          <p:spPr bwMode="auto">
            <a:xfrm>
              <a:off x="12954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9</a:t>
              </a:r>
            </a:p>
          </p:txBody>
        </p:sp>
        <p:sp>
          <p:nvSpPr>
            <p:cNvPr id="137" name="Rectangle 7"/>
            <p:cNvSpPr>
              <a:spLocks noChangeArrowheads="1"/>
            </p:cNvSpPr>
            <p:nvPr/>
          </p:nvSpPr>
          <p:spPr bwMode="auto">
            <a:xfrm>
              <a:off x="17526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42" name="Rectangle 8"/>
            <p:cNvSpPr>
              <a:spLocks noChangeArrowheads="1"/>
            </p:cNvSpPr>
            <p:nvPr/>
          </p:nvSpPr>
          <p:spPr bwMode="auto">
            <a:xfrm>
              <a:off x="22098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5</a:t>
              </a:r>
            </a:p>
          </p:txBody>
        </p:sp>
        <p:sp>
          <p:nvSpPr>
            <p:cNvPr id="143" name="Rectangle 9"/>
            <p:cNvSpPr>
              <a:spLocks noChangeArrowheads="1"/>
            </p:cNvSpPr>
            <p:nvPr/>
          </p:nvSpPr>
          <p:spPr bwMode="auto">
            <a:xfrm>
              <a:off x="26670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44" name="Rectangle 10"/>
            <p:cNvSpPr>
              <a:spLocks noChangeArrowheads="1"/>
            </p:cNvSpPr>
            <p:nvPr/>
          </p:nvSpPr>
          <p:spPr bwMode="auto">
            <a:xfrm>
              <a:off x="31242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145" name="Rectangle 11"/>
            <p:cNvSpPr>
              <a:spLocks noChangeArrowheads="1"/>
            </p:cNvSpPr>
            <p:nvPr/>
          </p:nvSpPr>
          <p:spPr bwMode="auto">
            <a:xfrm>
              <a:off x="35814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21</a:t>
              </a:r>
            </a:p>
          </p:txBody>
        </p:sp>
        <p:grpSp>
          <p:nvGrpSpPr>
            <p:cNvPr id="146" name="Group 168"/>
            <p:cNvGrpSpPr>
              <a:grpSpLocks/>
            </p:cNvGrpSpPr>
            <p:nvPr/>
          </p:nvGrpSpPr>
          <p:grpSpPr bwMode="auto">
            <a:xfrm>
              <a:off x="1295400" y="3022600"/>
              <a:ext cx="457200" cy="533400"/>
              <a:chOff x="2167" y="960"/>
              <a:chExt cx="288" cy="336"/>
            </a:xfrm>
          </p:grpSpPr>
          <p:sp>
            <p:nvSpPr>
              <p:cNvPr id="147" name="Line 169"/>
              <p:cNvSpPr>
                <a:spLocks noChangeShapeType="1"/>
              </p:cNvSpPr>
              <p:nvPr/>
            </p:nvSpPr>
            <p:spPr bwMode="auto">
              <a:xfrm>
                <a:off x="2167" y="960"/>
                <a:ext cx="0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Line 170"/>
              <p:cNvSpPr>
                <a:spLocks noChangeShapeType="1"/>
              </p:cNvSpPr>
              <p:nvPr/>
            </p:nvSpPr>
            <p:spPr bwMode="auto">
              <a:xfrm>
                <a:off x="2455" y="960"/>
                <a:ext cx="0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7" name="Group 12"/>
          <p:cNvGrpSpPr>
            <a:grpSpLocks/>
          </p:cNvGrpSpPr>
          <p:nvPr/>
        </p:nvGrpSpPr>
        <p:grpSpPr bwMode="auto">
          <a:xfrm>
            <a:off x="5695121" y="4023341"/>
            <a:ext cx="3276600" cy="2508250"/>
            <a:chOff x="3696" y="2126"/>
            <a:chExt cx="2064" cy="1580"/>
          </a:xfrm>
        </p:grpSpPr>
        <p:sp>
          <p:nvSpPr>
            <p:cNvPr id="158" name="Rectangle 13"/>
            <p:cNvSpPr>
              <a:spLocks noChangeArrowheads="1"/>
            </p:cNvSpPr>
            <p:nvPr/>
          </p:nvSpPr>
          <p:spPr bwMode="auto">
            <a:xfrm>
              <a:off x="4586" y="2160"/>
              <a:ext cx="421" cy="30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Rectangle 14"/>
            <p:cNvSpPr>
              <a:spLocks noChangeArrowheads="1"/>
            </p:cNvSpPr>
            <p:nvPr/>
          </p:nvSpPr>
          <p:spPr bwMode="auto">
            <a:xfrm>
              <a:off x="4608" y="234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Rectangle 15"/>
            <p:cNvSpPr>
              <a:spLocks noChangeArrowheads="1"/>
            </p:cNvSpPr>
            <p:nvPr/>
          </p:nvSpPr>
          <p:spPr bwMode="auto">
            <a:xfrm>
              <a:off x="4807" y="2341"/>
              <a:ext cx="178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Text Box 16"/>
            <p:cNvSpPr txBox="1">
              <a:spLocks noChangeArrowheads="1"/>
            </p:cNvSpPr>
            <p:nvPr/>
          </p:nvSpPr>
          <p:spPr bwMode="auto">
            <a:xfrm>
              <a:off x="4769" y="2309"/>
              <a:ext cx="1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62" name="Text Box 17"/>
            <p:cNvSpPr txBox="1">
              <a:spLocks noChangeArrowheads="1"/>
            </p:cNvSpPr>
            <p:nvPr/>
          </p:nvSpPr>
          <p:spPr bwMode="auto">
            <a:xfrm>
              <a:off x="4580" y="231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63" name="Text Box 18"/>
            <p:cNvSpPr txBox="1">
              <a:spLocks noChangeArrowheads="1"/>
            </p:cNvSpPr>
            <p:nvPr/>
          </p:nvSpPr>
          <p:spPr bwMode="auto">
            <a:xfrm>
              <a:off x="4686" y="212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0</a:t>
              </a:r>
            </a:p>
          </p:txBody>
        </p:sp>
        <p:sp>
          <p:nvSpPr>
            <p:cNvPr id="164" name="Rectangle 19"/>
            <p:cNvSpPr>
              <a:spLocks noChangeArrowheads="1"/>
            </p:cNvSpPr>
            <p:nvPr/>
          </p:nvSpPr>
          <p:spPr bwMode="auto">
            <a:xfrm>
              <a:off x="4096" y="2556"/>
              <a:ext cx="421" cy="30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Rectangle 20"/>
            <p:cNvSpPr>
              <a:spLocks noChangeArrowheads="1"/>
            </p:cNvSpPr>
            <p:nvPr/>
          </p:nvSpPr>
          <p:spPr bwMode="auto">
            <a:xfrm>
              <a:off x="4118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Rectangle 21"/>
            <p:cNvSpPr>
              <a:spLocks noChangeArrowheads="1"/>
            </p:cNvSpPr>
            <p:nvPr/>
          </p:nvSpPr>
          <p:spPr bwMode="auto">
            <a:xfrm>
              <a:off x="4318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Text Box 22"/>
            <p:cNvSpPr txBox="1">
              <a:spLocks noChangeArrowheads="1"/>
            </p:cNvSpPr>
            <p:nvPr/>
          </p:nvSpPr>
          <p:spPr bwMode="auto">
            <a:xfrm>
              <a:off x="4293" y="270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68" name="Text Box 23"/>
            <p:cNvSpPr txBox="1">
              <a:spLocks noChangeArrowheads="1"/>
            </p:cNvSpPr>
            <p:nvPr/>
          </p:nvSpPr>
          <p:spPr bwMode="auto">
            <a:xfrm>
              <a:off x="4101" y="2708"/>
              <a:ext cx="11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69" name="Text Box 24"/>
            <p:cNvSpPr txBox="1">
              <a:spLocks noChangeArrowheads="1"/>
            </p:cNvSpPr>
            <p:nvPr/>
          </p:nvSpPr>
          <p:spPr bwMode="auto">
            <a:xfrm>
              <a:off x="4252" y="2564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3</a:t>
              </a:r>
            </a:p>
          </p:txBody>
        </p:sp>
        <p:sp>
          <p:nvSpPr>
            <p:cNvPr id="170" name="Line 25"/>
            <p:cNvSpPr>
              <a:spLocks noChangeShapeType="1"/>
            </p:cNvSpPr>
            <p:nvPr/>
          </p:nvSpPr>
          <p:spPr bwMode="auto">
            <a:xfrm flipH="1">
              <a:off x="4382" y="2378"/>
              <a:ext cx="248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Rectangle 26"/>
            <p:cNvSpPr>
              <a:spLocks noChangeArrowheads="1"/>
            </p:cNvSpPr>
            <p:nvPr/>
          </p:nvSpPr>
          <p:spPr bwMode="auto">
            <a:xfrm>
              <a:off x="5069" y="2556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Rectangle 27"/>
            <p:cNvSpPr>
              <a:spLocks noChangeArrowheads="1"/>
            </p:cNvSpPr>
            <p:nvPr/>
          </p:nvSpPr>
          <p:spPr bwMode="auto">
            <a:xfrm>
              <a:off x="5091" y="2739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Rectangle 28"/>
            <p:cNvSpPr>
              <a:spLocks noChangeArrowheads="1"/>
            </p:cNvSpPr>
            <p:nvPr/>
          </p:nvSpPr>
          <p:spPr bwMode="auto">
            <a:xfrm>
              <a:off x="5291" y="2739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29"/>
            <p:cNvSpPr txBox="1">
              <a:spLocks noChangeArrowheads="1"/>
            </p:cNvSpPr>
            <p:nvPr/>
          </p:nvSpPr>
          <p:spPr bwMode="auto">
            <a:xfrm>
              <a:off x="5266" y="2708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75" name="Text Box 30"/>
            <p:cNvSpPr txBox="1">
              <a:spLocks noChangeArrowheads="1"/>
            </p:cNvSpPr>
            <p:nvPr/>
          </p:nvSpPr>
          <p:spPr bwMode="auto">
            <a:xfrm>
              <a:off x="5074" y="2708"/>
              <a:ext cx="11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76" name="Text Box 31"/>
            <p:cNvSpPr txBox="1">
              <a:spLocks noChangeArrowheads="1"/>
            </p:cNvSpPr>
            <p:nvPr/>
          </p:nvSpPr>
          <p:spPr bwMode="auto">
            <a:xfrm>
              <a:off x="5168" y="250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9</a:t>
              </a:r>
            </a:p>
          </p:txBody>
        </p:sp>
        <p:sp>
          <p:nvSpPr>
            <p:cNvPr id="177" name="Rectangle 32"/>
            <p:cNvSpPr>
              <a:spLocks noChangeArrowheads="1"/>
            </p:cNvSpPr>
            <p:nvPr/>
          </p:nvSpPr>
          <p:spPr bwMode="auto">
            <a:xfrm>
              <a:off x="4822" y="2346"/>
              <a:ext cx="149" cy="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33"/>
            <p:cNvSpPr>
              <a:spLocks noChangeShapeType="1"/>
            </p:cNvSpPr>
            <p:nvPr/>
          </p:nvSpPr>
          <p:spPr bwMode="auto">
            <a:xfrm>
              <a:off x="4957" y="2379"/>
              <a:ext cx="232" cy="1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Rectangle 34"/>
            <p:cNvSpPr>
              <a:spLocks noChangeArrowheads="1"/>
            </p:cNvSpPr>
            <p:nvPr/>
          </p:nvSpPr>
          <p:spPr bwMode="auto">
            <a:xfrm>
              <a:off x="4095" y="2555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Rectangle 35"/>
            <p:cNvSpPr>
              <a:spLocks noChangeArrowheads="1"/>
            </p:cNvSpPr>
            <p:nvPr/>
          </p:nvSpPr>
          <p:spPr bwMode="auto">
            <a:xfrm>
              <a:off x="4117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Rectangle 36"/>
            <p:cNvSpPr>
              <a:spLocks noChangeArrowheads="1"/>
            </p:cNvSpPr>
            <p:nvPr/>
          </p:nvSpPr>
          <p:spPr bwMode="auto">
            <a:xfrm>
              <a:off x="4316" y="273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Text Box 37"/>
            <p:cNvSpPr txBox="1">
              <a:spLocks noChangeArrowheads="1"/>
            </p:cNvSpPr>
            <p:nvPr/>
          </p:nvSpPr>
          <p:spPr bwMode="auto">
            <a:xfrm>
              <a:off x="4278" y="2705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83" name="Text Box 38"/>
            <p:cNvSpPr txBox="1">
              <a:spLocks noChangeArrowheads="1"/>
            </p:cNvSpPr>
            <p:nvPr/>
          </p:nvSpPr>
          <p:spPr bwMode="auto">
            <a:xfrm>
              <a:off x="4089" y="270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84" name="Text Box 39"/>
            <p:cNvSpPr txBox="1">
              <a:spLocks noChangeArrowheads="1"/>
            </p:cNvSpPr>
            <p:nvPr/>
          </p:nvSpPr>
          <p:spPr bwMode="auto">
            <a:xfrm>
              <a:off x="4194" y="251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3</a:t>
              </a:r>
            </a:p>
          </p:txBody>
        </p:sp>
        <p:sp>
          <p:nvSpPr>
            <p:cNvPr id="185" name="Rectangle 40"/>
            <p:cNvSpPr>
              <a:spLocks noChangeArrowheads="1"/>
            </p:cNvSpPr>
            <p:nvPr/>
          </p:nvSpPr>
          <p:spPr bwMode="auto">
            <a:xfrm>
              <a:off x="3862" y="2950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Rectangle 41"/>
            <p:cNvSpPr>
              <a:spLocks noChangeArrowheads="1"/>
            </p:cNvSpPr>
            <p:nvPr/>
          </p:nvSpPr>
          <p:spPr bwMode="auto">
            <a:xfrm>
              <a:off x="3884" y="313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Rectangle 42"/>
            <p:cNvSpPr>
              <a:spLocks noChangeArrowheads="1"/>
            </p:cNvSpPr>
            <p:nvPr/>
          </p:nvSpPr>
          <p:spPr bwMode="auto">
            <a:xfrm>
              <a:off x="4084" y="313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43"/>
            <p:cNvSpPr txBox="1">
              <a:spLocks noChangeArrowheads="1"/>
            </p:cNvSpPr>
            <p:nvPr/>
          </p:nvSpPr>
          <p:spPr bwMode="auto">
            <a:xfrm>
              <a:off x="4060" y="3099"/>
              <a:ext cx="1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89" name="Text Box 44"/>
            <p:cNvSpPr txBox="1">
              <a:spLocks noChangeArrowheads="1"/>
            </p:cNvSpPr>
            <p:nvPr/>
          </p:nvSpPr>
          <p:spPr bwMode="auto">
            <a:xfrm>
              <a:off x="3868" y="31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90" name="Text Box 45"/>
            <p:cNvSpPr txBox="1">
              <a:spLocks noChangeArrowheads="1"/>
            </p:cNvSpPr>
            <p:nvPr/>
          </p:nvSpPr>
          <p:spPr bwMode="auto">
            <a:xfrm>
              <a:off x="3963" y="2916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1</a:t>
              </a:r>
            </a:p>
          </p:txBody>
        </p:sp>
        <p:sp>
          <p:nvSpPr>
            <p:cNvPr id="191" name="Line 46"/>
            <p:cNvSpPr>
              <a:spLocks noChangeShapeType="1"/>
            </p:cNvSpPr>
            <p:nvPr/>
          </p:nvSpPr>
          <p:spPr bwMode="auto">
            <a:xfrm flipH="1">
              <a:off x="4109" y="2772"/>
              <a:ext cx="75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Rectangle 47"/>
            <p:cNvSpPr>
              <a:spLocks noChangeArrowheads="1"/>
            </p:cNvSpPr>
            <p:nvPr/>
          </p:nvSpPr>
          <p:spPr bwMode="auto">
            <a:xfrm>
              <a:off x="4325" y="2950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Rectangle 48"/>
            <p:cNvSpPr>
              <a:spLocks noChangeArrowheads="1"/>
            </p:cNvSpPr>
            <p:nvPr/>
          </p:nvSpPr>
          <p:spPr bwMode="auto">
            <a:xfrm>
              <a:off x="4347" y="3133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Rectangle 49"/>
            <p:cNvSpPr>
              <a:spLocks noChangeArrowheads="1"/>
            </p:cNvSpPr>
            <p:nvPr/>
          </p:nvSpPr>
          <p:spPr bwMode="auto">
            <a:xfrm>
              <a:off x="4547" y="3133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Text Box 50"/>
            <p:cNvSpPr txBox="1">
              <a:spLocks noChangeArrowheads="1"/>
            </p:cNvSpPr>
            <p:nvPr/>
          </p:nvSpPr>
          <p:spPr bwMode="auto">
            <a:xfrm>
              <a:off x="4523" y="3101"/>
              <a:ext cx="1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96" name="Text Box 51"/>
            <p:cNvSpPr txBox="1">
              <a:spLocks noChangeArrowheads="1"/>
            </p:cNvSpPr>
            <p:nvPr/>
          </p:nvSpPr>
          <p:spPr bwMode="auto">
            <a:xfrm>
              <a:off x="4330" y="31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97" name="Text Box 52"/>
            <p:cNvSpPr txBox="1">
              <a:spLocks noChangeArrowheads="1"/>
            </p:cNvSpPr>
            <p:nvPr/>
          </p:nvSpPr>
          <p:spPr bwMode="auto">
            <a:xfrm>
              <a:off x="4424" y="2913"/>
              <a:ext cx="23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5</a:t>
              </a:r>
            </a:p>
          </p:txBody>
        </p:sp>
        <p:sp>
          <p:nvSpPr>
            <p:cNvPr id="198" name="Rectangle 53"/>
            <p:cNvSpPr>
              <a:spLocks noChangeArrowheads="1"/>
            </p:cNvSpPr>
            <p:nvPr/>
          </p:nvSpPr>
          <p:spPr bwMode="auto">
            <a:xfrm>
              <a:off x="4331" y="2741"/>
              <a:ext cx="150" cy="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54"/>
            <p:cNvSpPr>
              <a:spLocks noChangeShapeType="1"/>
            </p:cNvSpPr>
            <p:nvPr/>
          </p:nvSpPr>
          <p:spPr bwMode="auto">
            <a:xfrm>
              <a:off x="4395" y="2773"/>
              <a:ext cx="61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Rectangle 55"/>
            <p:cNvSpPr>
              <a:spLocks noChangeArrowheads="1"/>
            </p:cNvSpPr>
            <p:nvPr/>
          </p:nvSpPr>
          <p:spPr bwMode="auto">
            <a:xfrm>
              <a:off x="4860" y="2940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Rectangle 56"/>
            <p:cNvSpPr>
              <a:spLocks noChangeArrowheads="1"/>
            </p:cNvSpPr>
            <p:nvPr/>
          </p:nvSpPr>
          <p:spPr bwMode="auto">
            <a:xfrm>
              <a:off x="4882" y="3121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Rectangle 57"/>
            <p:cNvSpPr>
              <a:spLocks noChangeArrowheads="1"/>
            </p:cNvSpPr>
            <p:nvPr/>
          </p:nvSpPr>
          <p:spPr bwMode="auto">
            <a:xfrm>
              <a:off x="5081" y="3121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Text Box 58"/>
            <p:cNvSpPr txBox="1">
              <a:spLocks noChangeArrowheads="1"/>
            </p:cNvSpPr>
            <p:nvPr/>
          </p:nvSpPr>
          <p:spPr bwMode="auto">
            <a:xfrm>
              <a:off x="5056" y="309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04" name="Text Box 59"/>
            <p:cNvSpPr txBox="1">
              <a:spLocks noChangeArrowheads="1"/>
            </p:cNvSpPr>
            <p:nvPr/>
          </p:nvSpPr>
          <p:spPr bwMode="auto">
            <a:xfrm>
              <a:off x="4864" y="3091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05" name="Text Box 60"/>
            <p:cNvSpPr txBox="1">
              <a:spLocks noChangeArrowheads="1"/>
            </p:cNvSpPr>
            <p:nvPr/>
          </p:nvSpPr>
          <p:spPr bwMode="auto">
            <a:xfrm>
              <a:off x="4920" y="2893"/>
              <a:ext cx="2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4</a:t>
              </a:r>
            </a:p>
          </p:txBody>
        </p:sp>
        <p:sp>
          <p:nvSpPr>
            <p:cNvPr id="206" name="Line 61"/>
            <p:cNvSpPr>
              <a:spLocks noChangeShapeType="1"/>
            </p:cNvSpPr>
            <p:nvPr/>
          </p:nvSpPr>
          <p:spPr bwMode="auto">
            <a:xfrm flipH="1">
              <a:off x="5107" y="2763"/>
              <a:ext cx="75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Rectangle 62"/>
            <p:cNvSpPr>
              <a:spLocks noChangeArrowheads="1"/>
            </p:cNvSpPr>
            <p:nvPr/>
          </p:nvSpPr>
          <p:spPr bwMode="auto">
            <a:xfrm>
              <a:off x="5339" y="2941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Rectangle 63"/>
            <p:cNvSpPr>
              <a:spLocks noChangeArrowheads="1"/>
            </p:cNvSpPr>
            <p:nvPr/>
          </p:nvSpPr>
          <p:spPr bwMode="auto">
            <a:xfrm>
              <a:off x="5361" y="3124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Rectangle 64"/>
            <p:cNvSpPr>
              <a:spLocks noChangeArrowheads="1"/>
            </p:cNvSpPr>
            <p:nvPr/>
          </p:nvSpPr>
          <p:spPr bwMode="auto">
            <a:xfrm>
              <a:off x="5561" y="3124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Text Box 65"/>
            <p:cNvSpPr txBox="1">
              <a:spLocks noChangeArrowheads="1"/>
            </p:cNvSpPr>
            <p:nvPr/>
          </p:nvSpPr>
          <p:spPr bwMode="auto">
            <a:xfrm>
              <a:off x="5537" y="3092"/>
              <a:ext cx="11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11" name="Text Box 66"/>
            <p:cNvSpPr txBox="1">
              <a:spLocks noChangeArrowheads="1"/>
            </p:cNvSpPr>
            <p:nvPr/>
          </p:nvSpPr>
          <p:spPr bwMode="auto">
            <a:xfrm>
              <a:off x="5344" y="309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12" name="Text Box 67"/>
            <p:cNvSpPr txBox="1">
              <a:spLocks noChangeArrowheads="1"/>
            </p:cNvSpPr>
            <p:nvPr/>
          </p:nvSpPr>
          <p:spPr bwMode="auto">
            <a:xfrm>
              <a:off x="5393" y="2905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18</a:t>
              </a:r>
            </a:p>
          </p:txBody>
        </p:sp>
        <p:sp>
          <p:nvSpPr>
            <p:cNvPr id="213" name="Line 68"/>
            <p:cNvSpPr>
              <a:spLocks noChangeShapeType="1"/>
            </p:cNvSpPr>
            <p:nvPr/>
          </p:nvSpPr>
          <p:spPr bwMode="auto">
            <a:xfrm>
              <a:off x="5409" y="2764"/>
              <a:ext cx="61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Rectangle 69"/>
            <p:cNvSpPr>
              <a:spLocks noChangeArrowheads="1"/>
            </p:cNvSpPr>
            <p:nvPr/>
          </p:nvSpPr>
          <p:spPr bwMode="auto">
            <a:xfrm>
              <a:off x="3696" y="3305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Rectangle 70"/>
            <p:cNvSpPr>
              <a:spLocks noChangeArrowheads="1"/>
            </p:cNvSpPr>
            <p:nvPr/>
          </p:nvSpPr>
          <p:spPr bwMode="auto">
            <a:xfrm>
              <a:off x="3718" y="348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Rectangle 71"/>
            <p:cNvSpPr>
              <a:spLocks noChangeArrowheads="1"/>
            </p:cNvSpPr>
            <p:nvPr/>
          </p:nvSpPr>
          <p:spPr bwMode="auto">
            <a:xfrm>
              <a:off x="3917" y="348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Text Box 72"/>
            <p:cNvSpPr txBox="1">
              <a:spLocks noChangeArrowheads="1"/>
            </p:cNvSpPr>
            <p:nvPr/>
          </p:nvSpPr>
          <p:spPr bwMode="auto">
            <a:xfrm>
              <a:off x="3893" y="345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18" name="Text Box 73"/>
            <p:cNvSpPr txBox="1">
              <a:spLocks noChangeArrowheads="1"/>
            </p:cNvSpPr>
            <p:nvPr/>
          </p:nvSpPr>
          <p:spPr bwMode="auto">
            <a:xfrm>
              <a:off x="3701" y="34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19" name="Text Box 74"/>
            <p:cNvSpPr txBox="1">
              <a:spLocks noChangeArrowheads="1"/>
            </p:cNvSpPr>
            <p:nvPr/>
          </p:nvSpPr>
          <p:spPr bwMode="auto">
            <a:xfrm>
              <a:off x="3725" y="325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21</a:t>
              </a:r>
            </a:p>
          </p:txBody>
        </p:sp>
        <p:sp>
          <p:nvSpPr>
            <p:cNvPr id="220" name="Line 75"/>
            <p:cNvSpPr>
              <a:spLocks noChangeShapeType="1"/>
            </p:cNvSpPr>
            <p:nvPr/>
          </p:nvSpPr>
          <p:spPr bwMode="auto">
            <a:xfrm flipH="1">
              <a:off x="3917" y="3176"/>
              <a:ext cx="67" cy="1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4" name="Right Arrow 223"/>
          <p:cNvSpPr/>
          <p:nvPr/>
        </p:nvSpPr>
        <p:spPr bwMode="auto">
          <a:xfrm rot="520988">
            <a:off x="4474213" y="5740186"/>
            <a:ext cx="1210866" cy="717431"/>
          </a:xfrm>
          <a:prstGeom prst="rightArrow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curNode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5" name="Right Arrow 224"/>
          <p:cNvSpPr/>
          <p:nvPr/>
        </p:nvSpPr>
        <p:spPr bwMode="auto">
          <a:xfrm rot="5400000">
            <a:off x="7960522" y="1131963"/>
            <a:ext cx="1210866" cy="717431"/>
          </a:xfrm>
          <a:prstGeom prst="rightArrow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curNode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7" name="Text Box 3"/>
          <p:cNvSpPr txBox="1">
            <a:spLocks noChangeArrowheads="1"/>
          </p:cNvSpPr>
          <p:nvPr/>
        </p:nvSpPr>
        <p:spPr bwMode="auto">
          <a:xfrm>
            <a:off x="343023" y="3142333"/>
            <a:ext cx="438243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But we only had to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reheapify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once we reached a sub-tree with at least two nodes.</a:t>
            </a:r>
          </a:p>
        </p:txBody>
      </p:sp>
      <p:sp>
        <p:nvSpPr>
          <p:cNvPr id="228" name="Text Box 3"/>
          <p:cNvSpPr txBox="1">
            <a:spLocks noChangeArrowheads="1"/>
          </p:cNvSpPr>
          <p:nvPr/>
        </p:nvSpPr>
        <p:spPr bwMode="auto">
          <a:xfrm>
            <a:off x="282063" y="4513359"/>
            <a:ext cx="438243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Wouldn’t it be great if we could jump straight to this node to save time?</a:t>
            </a:r>
          </a:p>
        </p:txBody>
      </p:sp>
      <p:sp>
        <p:nvSpPr>
          <p:cNvPr id="229" name="Text Box 3"/>
          <p:cNvSpPr txBox="1">
            <a:spLocks noChangeArrowheads="1"/>
          </p:cNvSpPr>
          <p:nvPr/>
        </p:nvSpPr>
        <p:spPr bwMode="auto">
          <a:xfrm>
            <a:off x="226033" y="5885518"/>
            <a:ext cx="438243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We can – here’s how!</a:t>
            </a:r>
          </a:p>
        </p:txBody>
      </p:sp>
    </p:spTree>
    <p:extLst>
      <p:ext uri="{BB962C8B-B14F-4D97-AF65-F5344CB8AC3E}">
        <p14:creationId xmlns:p14="http://schemas.microsoft.com/office/powerpoint/2010/main" val="92083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85185E-6 L 0.28976 -0.0884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79" y="-442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04814E-6 L -0.04878 2.0481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76 -0.08842 L 0.20504 -0.0902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6" y="-9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3 -1.11111E-6 L -0.09862 -1.11111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04 -0.09028 L 0.11285 -0.0923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8" y="-11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79 -1.11111E-6 L -0.15018 -1.11111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85 -0.09236 L 0.03785 -0.0932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122 -1.11111E-6 L -0.19775 -0.0032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40" grpId="0" animBg="1"/>
      <p:bldP spid="140" grpId="1" animBg="1"/>
      <p:bldP spid="224" grpId="0" animBg="1"/>
      <p:bldP spid="224" grpId="1" animBg="1"/>
      <p:bldP spid="224" grpId="2" animBg="1"/>
      <p:bldP spid="224" grpId="3" animBg="1"/>
      <p:bldP spid="224" grpId="4" animBg="1"/>
      <p:bldP spid="224" grpId="5" animBg="1"/>
      <p:bldP spid="225" grpId="0" animBg="1"/>
      <p:bldP spid="225" grpId="1" animBg="1"/>
      <p:bldP spid="225" grpId="2" animBg="1"/>
      <p:bldP spid="225" grpId="3" animBg="1"/>
      <p:bldP spid="225" grpId="4" animBg="1"/>
      <p:bldP spid="225" grpId="5" animBg="1"/>
      <p:bldP spid="227" grpId="0"/>
      <p:bldP spid="228" grpId="0"/>
      <p:bldP spid="22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 Box 3"/>
          <p:cNvSpPr txBox="1">
            <a:spLocks noChangeArrowheads="1"/>
          </p:cNvSpPr>
          <p:nvPr/>
        </p:nvSpPr>
        <p:spPr bwMode="auto">
          <a:xfrm>
            <a:off x="302233" y="912320"/>
            <a:ext cx="85913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There’s one more thing to consider!</a:t>
            </a:r>
          </a:p>
        </p:txBody>
      </p:sp>
      <p:sp>
        <p:nvSpPr>
          <p:cNvPr id="2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60CC-385F-4603-9275-90F44FE65E72}" type="slidenum">
              <a:rPr lang="en-US"/>
              <a:pPr/>
              <a:t>54</a:t>
            </a:fld>
            <a:endParaRPr lang="en-US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7465" y="-76200"/>
            <a:ext cx="8831110" cy="1143000"/>
          </a:xfrm>
        </p:spPr>
        <p:txBody>
          <a:bodyPr/>
          <a:lstStyle/>
          <a:p>
            <a:r>
              <a:rPr lang="en-US" sz="2400" dirty="0"/>
              <a:t>Step #1: Convert Your Input Array into a </a:t>
            </a:r>
            <a:r>
              <a:rPr lang="en-US" sz="2400" dirty="0" err="1"/>
              <a:t>MaxHeap</a:t>
            </a:r>
            <a:endParaRPr lang="en-US" sz="2400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5126149" y="2100992"/>
            <a:ext cx="3657600" cy="609600"/>
            <a:chOff x="381000" y="2997200"/>
            <a:chExt cx="3657600" cy="609600"/>
          </a:xfrm>
        </p:grpSpPr>
        <p:sp>
          <p:nvSpPr>
            <p:cNvPr id="134" name="Rectangle 4"/>
            <p:cNvSpPr>
              <a:spLocks noChangeArrowheads="1"/>
            </p:cNvSpPr>
            <p:nvPr/>
          </p:nvSpPr>
          <p:spPr bwMode="auto">
            <a:xfrm>
              <a:off x="3810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0</a:t>
              </a:r>
            </a:p>
          </p:txBody>
        </p:sp>
        <p:sp>
          <p:nvSpPr>
            <p:cNvPr id="135" name="Rectangle 5"/>
            <p:cNvSpPr>
              <a:spLocks noChangeArrowheads="1"/>
            </p:cNvSpPr>
            <p:nvPr/>
          </p:nvSpPr>
          <p:spPr bwMode="auto">
            <a:xfrm>
              <a:off x="8382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36" name="Rectangle 6"/>
            <p:cNvSpPr>
              <a:spLocks noChangeArrowheads="1"/>
            </p:cNvSpPr>
            <p:nvPr/>
          </p:nvSpPr>
          <p:spPr bwMode="auto">
            <a:xfrm>
              <a:off x="12954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9</a:t>
              </a:r>
            </a:p>
          </p:txBody>
        </p:sp>
        <p:sp>
          <p:nvSpPr>
            <p:cNvPr id="137" name="Rectangle 7"/>
            <p:cNvSpPr>
              <a:spLocks noChangeArrowheads="1"/>
            </p:cNvSpPr>
            <p:nvPr/>
          </p:nvSpPr>
          <p:spPr bwMode="auto">
            <a:xfrm>
              <a:off x="17526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42" name="Rectangle 8"/>
            <p:cNvSpPr>
              <a:spLocks noChangeArrowheads="1"/>
            </p:cNvSpPr>
            <p:nvPr/>
          </p:nvSpPr>
          <p:spPr bwMode="auto">
            <a:xfrm>
              <a:off x="22098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5</a:t>
              </a:r>
            </a:p>
          </p:txBody>
        </p:sp>
        <p:sp>
          <p:nvSpPr>
            <p:cNvPr id="143" name="Rectangle 9"/>
            <p:cNvSpPr>
              <a:spLocks noChangeArrowheads="1"/>
            </p:cNvSpPr>
            <p:nvPr/>
          </p:nvSpPr>
          <p:spPr bwMode="auto">
            <a:xfrm>
              <a:off x="26670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44" name="Rectangle 10"/>
            <p:cNvSpPr>
              <a:spLocks noChangeArrowheads="1"/>
            </p:cNvSpPr>
            <p:nvPr/>
          </p:nvSpPr>
          <p:spPr bwMode="auto">
            <a:xfrm>
              <a:off x="31242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145" name="Rectangle 11"/>
            <p:cNvSpPr>
              <a:spLocks noChangeArrowheads="1"/>
            </p:cNvSpPr>
            <p:nvPr/>
          </p:nvSpPr>
          <p:spPr bwMode="auto">
            <a:xfrm>
              <a:off x="3581400" y="2997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21</a:t>
              </a:r>
            </a:p>
          </p:txBody>
        </p:sp>
        <p:grpSp>
          <p:nvGrpSpPr>
            <p:cNvPr id="146" name="Group 168"/>
            <p:cNvGrpSpPr>
              <a:grpSpLocks/>
            </p:cNvGrpSpPr>
            <p:nvPr/>
          </p:nvGrpSpPr>
          <p:grpSpPr bwMode="auto">
            <a:xfrm>
              <a:off x="1295400" y="3022600"/>
              <a:ext cx="457200" cy="533400"/>
              <a:chOff x="2167" y="960"/>
              <a:chExt cx="288" cy="336"/>
            </a:xfrm>
          </p:grpSpPr>
          <p:sp>
            <p:nvSpPr>
              <p:cNvPr id="147" name="Line 169"/>
              <p:cNvSpPr>
                <a:spLocks noChangeShapeType="1"/>
              </p:cNvSpPr>
              <p:nvPr/>
            </p:nvSpPr>
            <p:spPr bwMode="auto">
              <a:xfrm>
                <a:off x="2167" y="960"/>
                <a:ext cx="0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Line 170"/>
              <p:cNvSpPr>
                <a:spLocks noChangeShapeType="1"/>
              </p:cNvSpPr>
              <p:nvPr/>
            </p:nvSpPr>
            <p:spPr bwMode="auto">
              <a:xfrm>
                <a:off x="2455" y="960"/>
                <a:ext cx="0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7" name="Group 12"/>
          <p:cNvGrpSpPr>
            <a:grpSpLocks/>
          </p:cNvGrpSpPr>
          <p:nvPr/>
        </p:nvGrpSpPr>
        <p:grpSpPr bwMode="auto">
          <a:xfrm>
            <a:off x="5695121" y="4023341"/>
            <a:ext cx="3276600" cy="2508250"/>
            <a:chOff x="3696" y="2126"/>
            <a:chExt cx="2064" cy="1580"/>
          </a:xfrm>
        </p:grpSpPr>
        <p:sp>
          <p:nvSpPr>
            <p:cNvPr id="158" name="Rectangle 13"/>
            <p:cNvSpPr>
              <a:spLocks noChangeArrowheads="1"/>
            </p:cNvSpPr>
            <p:nvPr/>
          </p:nvSpPr>
          <p:spPr bwMode="auto">
            <a:xfrm>
              <a:off x="4586" y="2160"/>
              <a:ext cx="421" cy="30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Rectangle 14"/>
            <p:cNvSpPr>
              <a:spLocks noChangeArrowheads="1"/>
            </p:cNvSpPr>
            <p:nvPr/>
          </p:nvSpPr>
          <p:spPr bwMode="auto">
            <a:xfrm>
              <a:off x="4608" y="234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Rectangle 15"/>
            <p:cNvSpPr>
              <a:spLocks noChangeArrowheads="1"/>
            </p:cNvSpPr>
            <p:nvPr/>
          </p:nvSpPr>
          <p:spPr bwMode="auto">
            <a:xfrm>
              <a:off x="4807" y="2341"/>
              <a:ext cx="178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Text Box 16"/>
            <p:cNvSpPr txBox="1">
              <a:spLocks noChangeArrowheads="1"/>
            </p:cNvSpPr>
            <p:nvPr/>
          </p:nvSpPr>
          <p:spPr bwMode="auto">
            <a:xfrm>
              <a:off x="4769" y="2309"/>
              <a:ext cx="1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62" name="Text Box 17"/>
            <p:cNvSpPr txBox="1">
              <a:spLocks noChangeArrowheads="1"/>
            </p:cNvSpPr>
            <p:nvPr/>
          </p:nvSpPr>
          <p:spPr bwMode="auto">
            <a:xfrm>
              <a:off x="4580" y="231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63" name="Text Box 18"/>
            <p:cNvSpPr txBox="1">
              <a:spLocks noChangeArrowheads="1"/>
            </p:cNvSpPr>
            <p:nvPr/>
          </p:nvSpPr>
          <p:spPr bwMode="auto">
            <a:xfrm>
              <a:off x="4686" y="212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0</a:t>
              </a:r>
            </a:p>
          </p:txBody>
        </p:sp>
        <p:sp>
          <p:nvSpPr>
            <p:cNvPr id="164" name="Rectangle 19"/>
            <p:cNvSpPr>
              <a:spLocks noChangeArrowheads="1"/>
            </p:cNvSpPr>
            <p:nvPr/>
          </p:nvSpPr>
          <p:spPr bwMode="auto">
            <a:xfrm>
              <a:off x="4096" y="2556"/>
              <a:ext cx="421" cy="30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Rectangle 20"/>
            <p:cNvSpPr>
              <a:spLocks noChangeArrowheads="1"/>
            </p:cNvSpPr>
            <p:nvPr/>
          </p:nvSpPr>
          <p:spPr bwMode="auto">
            <a:xfrm>
              <a:off x="4118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Rectangle 21"/>
            <p:cNvSpPr>
              <a:spLocks noChangeArrowheads="1"/>
            </p:cNvSpPr>
            <p:nvPr/>
          </p:nvSpPr>
          <p:spPr bwMode="auto">
            <a:xfrm>
              <a:off x="4318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Text Box 22"/>
            <p:cNvSpPr txBox="1">
              <a:spLocks noChangeArrowheads="1"/>
            </p:cNvSpPr>
            <p:nvPr/>
          </p:nvSpPr>
          <p:spPr bwMode="auto">
            <a:xfrm>
              <a:off x="4293" y="270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68" name="Text Box 23"/>
            <p:cNvSpPr txBox="1">
              <a:spLocks noChangeArrowheads="1"/>
            </p:cNvSpPr>
            <p:nvPr/>
          </p:nvSpPr>
          <p:spPr bwMode="auto">
            <a:xfrm>
              <a:off x="4101" y="2708"/>
              <a:ext cx="11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69" name="Text Box 24"/>
            <p:cNvSpPr txBox="1">
              <a:spLocks noChangeArrowheads="1"/>
            </p:cNvSpPr>
            <p:nvPr/>
          </p:nvSpPr>
          <p:spPr bwMode="auto">
            <a:xfrm>
              <a:off x="4252" y="2564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3</a:t>
              </a:r>
            </a:p>
          </p:txBody>
        </p:sp>
        <p:sp>
          <p:nvSpPr>
            <p:cNvPr id="170" name="Line 25"/>
            <p:cNvSpPr>
              <a:spLocks noChangeShapeType="1"/>
            </p:cNvSpPr>
            <p:nvPr/>
          </p:nvSpPr>
          <p:spPr bwMode="auto">
            <a:xfrm flipH="1">
              <a:off x="4382" y="2378"/>
              <a:ext cx="248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Rectangle 26"/>
            <p:cNvSpPr>
              <a:spLocks noChangeArrowheads="1"/>
            </p:cNvSpPr>
            <p:nvPr/>
          </p:nvSpPr>
          <p:spPr bwMode="auto">
            <a:xfrm>
              <a:off x="5069" y="2556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Rectangle 27"/>
            <p:cNvSpPr>
              <a:spLocks noChangeArrowheads="1"/>
            </p:cNvSpPr>
            <p:nvPr/>
          </p:nvSpPr>
          <p:spPr bwMode="auto">
            <a:xfrm>
              <a:off x="5091" y="2739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Rectangle 28"/>
            <p:cNvSpPr>
              <a:spLocks noChangeArrowheads="1"/>
            </p:cNvSpPr>
            <p:nvPr/>
          </p:nvSpPr>
          <p:spPr bwMode="auto">
            <a:xfrm>
              <a:off x="5291" y="2739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29"/>
            <p:cNvSpPr txBox="1">
              <a:spLocks noChangeArrowheads="1"/>
            </p:cNvSpPr>
            <p:nvPr/>
          </p:nvSpPr>
          <p:spPr bwMode="auto">
            <a:xfrm>
              <a:off x="5266" y="2708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75" name="Text Box 30"/>
            <p:cNvSpPr txBox="1">
              <a:spLocks noChangeArrowheads="1"/>
            </p:cNvSpPr>
            <p:nvPr/>
          </p:nvSpPr>
          <p:spPr bwMode="auto">
            <a:xfrm>
              <a:off x="5074" y="2708"/>
              <a:ext cx="11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76" name="Text Box 31"/>
            <p:cNvSpPr txBox="1">
              <a:spLocks noChangeArrowheads="1"/>
            </p:cNvSpPr>
            <p:nvPr/>
          </p:nvSpPr>
          <p:spPr bwMode="auto">
            <a:xfrm>
              <a:off x="5168" y="250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9</a:t>
              </a:r>
            </a:p>
          </p:txBody>
        </p:sp>
        <p:sp>
          <p:nvSpPr>
            <p:cNvPr id="177" name="Rectangle 32"/>
            <p:cNvSpPr>
              <a:spLocks noChangeArrowheads="1"/>
            </p:cNvSpPr>
            <p:nvPr/>
          </p:nvSpPr>
          <p:spPr bwMode="auto">
            <a:xfrm>
              <a:off x="4822" y="2346"/>
              <a:ext cx="149" cy="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33"/>
            <p:cNvSpPr>
              <a:spLocks noChangeShapeType="1"/>
            </p:cNvSpPr>
            <p:nvPr/>
          </p:nvSpPr>
          <p:spPr bwMode="auto">
            <a:xfrm>
              <a:off x="4957" y="2379"/>
              <a:ext cx="232" cy="1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Rectangle 34"/>
            <p:cNvSpPr>
              <a:spLocks noChangeArrowheads="1"/>
            </p:cNvSpPr>
            <p:nvPr/>
          </p:nvSpPr>
          <p:spPr bwMode="auto">
            <a:xfrm>
              <a:off x="4095" y="2555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Rectangle 35"/>
            <p:cNvSpPr>
              <a:spLocks noChangeArrowheads="1"/>
            </p:cNvSpPr>
            <p:nvPr/>
          </p:nvSpPr>
          <p:spPr bwMode="auto">
            <a:xfrm>
              <a:off x="4117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Rectangle 36"/>
            <p:cNvSpPr>
              <a:spLocks noChangeArrowheads="1"/>
            </p:cNvSpPr>
            <p:nvPr/>
          </p:nvSpPr>
          <p:spPr bwMode="auto">
            <a:xfrm>
              <a:off x="4316" y="273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Text Box 37"/>
            <p:cNvSpPr txBox="1">
              <a:spLocks noChangeArrowheads="1"/>
            </p:cNvSpPr>
            <p:nvPr/>
          </p:nvSpPr>
          <p:spPr bwMode="auto">
            <a:xfrm>
              <a:off x="4278" y="2705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83" name="Text Box 38"/>
            <p:cNvSpPr txBox="1">
              <a:spLocks noChangeArrowheads="1"/>
            </p:cNvSpPr>
            <p:nvPr/>
          </p:nvSpPr>
          <p:spPr bwMode="auto">
            <a:xfrm>
              <a:off x="4089" y="270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84" name="Text Box 39"/>
            <p:cNvSpPr txBox="1">
              <a:spLocks noChangeArrowheads="1"/>
            </p:cNvSpPr>
            <p:nvPr/>
          </p:nvSpPr>
          <p:spPr bwMode="auto">
            <a:xfrm>
              <a:off x="4194" y="251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3</a:t>
              </a:r>
            </a:p>
          </p:txBody>
        </p:sp>
        <p:sp>
          <p:nvSpPr>
            <p:cNvPr id="185" name="Rectangle 40"/>
            <p:cNvSpPr>
              <a:spLocks noChangeArrowheads="1"/>
            </p:cNvSpPr>
            <p:nvPr/>
          </p:nvSpPr>
          <p:spPr bwMode="auto">
            <a:xfrm>
              <a:off x="3862" y="2950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Rectangle 41"/>
            <p:cNvSpPr>
              <a:spLocks noChangeArrowheads="1"/>
            </p:cNvSpPr>
            <p:nvPr/>
          </p:nvSpPr>
          <p:spPr bwMode="auto">
            <a:xfrm>
              <a:off x="3884" y="313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Rectangle 42"/>
            <p:cNvSpPr>
              <a:spLocks noChangeArrowheads="1"/>
            </p:cNvSpPr>
            <p:nvPr/>
          </p:nvSpPr>
          <p:spPr bwMode="auto">
            <a:xfrm>
              <a:off x="4084" y="313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43"/>
            <p:cNvSpPr txBox="1">
              <a:spLocks noChangeArrowheads="1"/>
            </p:cNvSpPr>
            <p:nvPr/>
          </p:nvSpPr>
          <p:spPr bwMode="auto">
            <a:xfrm>
              <a:off x="4060" y="3099"/>
              <a:ext cx="1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89" name="Text Box 44"/>
            <p:cNvSpPr txBox="1">
              <a:spLocks noChangeArrowheads="1"/>
            </p:cNvSpPr>
            <p:nvPr/>
          </p:nvSpPr>
          <p:spPr bwMode="auto">
            <a:xfrm>
              <a:off x="3868" y="31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90" name="Text Box 45"/>
            <p:cNvSpPr txBox="1">
              <a:spLocks noChangeArrowheads="1"/>
            </p:cNvSpPr>
            <p:nvPr/>
          </p:nvSpPr>
          <p:spPr bwMode="auto">
            <a:xfrm>
              <a:off x="3963" y="2916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1</a:t>
              </a:r>
            </a:p>
          </p:txBody>
        </p:sp>
        <p:sp>
          <p:nvSpPr>
            <p:cNvPr id="191" name="Line 46"/>
            <p:cNvSpPr>
              <a:spLocks noChangeShapeType="1"/>
            </p:cNvSpPr>
            <p:nvPr/>
          </p:nvSpPr>
          <p:spPr bwMode="auto">
            <a:xfrm flipH="1">
              <a:off x="4109" y="2772"/>
              <a:ext cx="75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Rectangle 47"/>
            <p:cNvSpPr>
              <a:spLocks noChangeArrowheads="1"/>
            </p:cNvSpPr>
            <p:nvPr/>
          </p:nvSpPr>
          <p:spPr bwMode="auto">
            <a:xfrm>
              <a:off x="4325" y="2950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Rectangle 48"/>
            <p:cNvSpPr>
              <a:spLocks noChangeArrowheads="1"/>
            </p:cNvSpPr>
            <p:nvPr/>
          </p:nvSpPr>
          <p:spPr bwMode="auto">
            <a:xfrm>
              <a:off x="4347" y="3133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Rectangle 49"/>
            <p:cNvSpPr>
              <a:spLocks noChangeArrowheads="1"/>
            </p:cNvSpPr>
            <p:nvPr/>
          </p:nvSpPr>
          <p:spPr bwMode="auto">
            <a:xfrm>
              <a:off x="4547" y="3133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Text Box 50"/>
            <p:cNvSpPr txBox="1">
              <a:spLocks noChangeArrowheads="1"/>
            </p:cNvSpPr>
            <p:nvPr/>
          </p:nvSpPr>
          <p:spPr bwMode="auto">
            <a:xfrm>
              <a:off x="4523" y="3101"/>
              <a:ext cx="1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96" name="Text Box 51"/>
            <p:cNvSpPr txBox="1">
              <a:spLocks noChangeArrowheads="1"/>
            </p:cNvSpPr>
            <p:nvPr/>
          </p:nvSpPr>
          <p:spPr bwMode="auto">
            <a:xfrm>
              <a:off x="4330" y="31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197" name="Text Box 52"/>
            <p:cNvSpPr txBox="1">
              <a:spLocks noChangeArrowheads="1"/>
            </p:cNvSpPr>
            <p:nvPr/>
          </p:nvSpPr>
          <p:spPr bwMode="auto">
            <a:xfrm>
              <a:off x="4424" y="2913"/>
              <a:ext cx="23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5</a:t>
              </a:r>
            </a:p>
          </p:txBody>
        </p:sp>
        <p:sp>
          <p:nvSpPr>
            <p:cNvPr id="198" name="Rectangle 53"/>
            <p:cNvSpPr>
              <a:spLocks noChangeArrowheads="1"/>
            </p:cNvSpPr>
            <p:nvPr/>
          </p:nvSpPr>
          <p:spPr bwMode="auto">
            <a:xfrm>
              <a:off x="4331" y="2741"/>
              <a:ext cx="150" cy="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54"/>
            <p:cNvSpPr>
              <a:spLocks noChangeShapeType="1"/>
            </p:cNvSpPr>
            <p:nvPr/>
          </p:nvSpPr>
          <p:spPr bwMode="auto">
            <a:xfrm>
              <a:off x="4395" y="2773"/>
              <a:ext cx="61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Rectangle 55"/>
            <p:cNvSpPr>
              <a:spLocks noChangeArrowheads="1"/>
            </p:cNvSpPr>
            <p:nvPr/>
          </p:nvSpPr>
          <p:spPr bwMode="auto">
            <a:xfrm>
              <a:off x="4860" y="2940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Rectangle 56"/>
            <p:cNvSpPr>
              <a:spLocks noChangeArrowheads="1"/>
            </p:cNvSpPr>
            <p:nvPr/>
          </p:nvSpPr>
          <p:spPr bwMode="auto">
            <a:xfrm>
              <a:off x="4882" y="3121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Rectangle 57"/>
            <p:cNvSpPr>
              <a:spLocks noChangeArrowheads="1"/>
            </p:cNvSpPr>
            <p:nvPr/>
          </p:nvSpPr>
          <p:spPr bwMode="auto">
            <a:xfrm>
              <a:off x="5081" y="3121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Text Box 58"/>
            <p:cNvSpPr txBox="1">
              <a:spLocks noChangeArrowheads="1"/>
            </p:cNvSpPr>
            <p:nvPr/>
          </p:nvSpPr>
          <p:spPr bwMode="auto">
            <a:xfrm>
              <a:off x="5056" y="309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04" name="Text Box 59"/>
            <p:cNvSpPr txBox="1">
              <a:spLocks noChangeArrowheads="1"/>
            </p:cNvSpPr>
            <p:nvPr/>
          </p:nvSpPr>
          <p:spPr bwMode="auto">
            <a:xfrm>
              <a:off x="4864" y="3091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05" name="Text Box 60"/>
            <p:cNvSpPr txBox="1">
              <a:spLocks noChangeArrowheads="1"/>
            </p:cNvSpPr>
            <p:nvPr/>
          </p:nvSpPr>
          <p:spPr bwMode="auto">
            <a:xfrm>
              <a:off x="4920" y="2893"/>
              <a:ext cx="2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4</a:t>
              </a:r>
            </a:p>
          </p:txBody>
        </p:sp>
        <p:sp>
          <p:nvSpPr>
            <p:cNvPr id="206" name="Line 61"/>
            <p:cNvSpPr>
              <a:spLocks noChangeShapeType="1"/>
            </p:cNvSpPr>
            <p:nvPr/>
          </p:nvSpPr>
          <p:spPr bwMode="auto">
            <a:xfrm flipH="1">
              <a:off x="5107" y="2763"/>
              <a:ext cx="75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Rectangle 62"/>
            <p:cNvSpPr>
              <a:spLocks noChangeArrowheads="1"/>
            </p:cNvSpPr>
            <p:nvPr/>
          </p:nvSpPr>
          <p:spPr bwMode="auto">
            <a:xfrm>
              <a:off x="5339" y="2941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Rectangle 63"/>
            <p:cNvSpPr>
              <a:spLocks noChangeArrowheads="1"/>
            </p:cNvSpPr>
            <p:nvPr/>
          </p:nvSpPr>
          <p:spPr bwMode="auto">
            <a:xfrm>
              <a:off x="5361" y="3124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Rectangle 64"/>
            <p:cNvSpPr>
              <a:spLocks noChangeArrowheads="1"/>
            </p:cNvSpPr>
            <p:nvPr/>
          </p:nvSpPr>
          <p:spPr bwMode="auto">
            <a:xfrm>
              <a:off x="5561" y="3124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Text Box 65"/>
            <p:cNvSpPr txBox="1">
              <a:spLocks noChangeArrowheads="1"/>
            </p:cNvSpPr>
            <p:nvPr/>
          </p:nvSpPr>
          <p:spPr bwMode="auto">
            <a:xfrm>
              <a:off x="5537" y="3092"/>
              <a:ext cx="11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11" name="Text Box 66"/>
            <p:cNvSpPr txBox="1">
              <a:spLocks noChangeArrowheads="1"/>
            </p:cNvSpPr>
            <p:nvPr/>
          </p:nvSpPr>
          <p:spPr bwMode="auto">
            <a:xfrm>
              <a:off x="5344" y="309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12" name="Text Box 67"/>
            <p:cNvSpPr txBox="1">
              <a:spLocks noChangeArrowheads="1"/>
            </p:cNvSpPr>
            <p:nvPr/>
          </p:nvSpPr>
          <p:spPr bwMode="auto">
            <a:xfrm>
              <a:off x="5393" y="2905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18</a:t>
              </a:r>
            </a:p>
          </p:txBody>
        </p:sp>
        <p:sp>
          <p:nvSpPr>
            <p:cNvPr id="213" name="Line 68"/>
            <p:cNvSpPr>
              <a:spLocks noChangeShapeType="1"/>
            </p:cNvSpPr>
            <p:nvPr/>
          </p:nvSpPr>
          <p:spPr bwMode="auto">
            <a:xfrm>
              <a:off x="5409" y="2764"/>
              <a:ext cx="61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Rectangle 69"/>
            <p:cNvSpPr>
              <a:spLocks noChangeArrowheads="1"/>
            </p:cNvSpPr>
            <p:nvPr/>
          </p:nvSpPr>
          <p:spPr bwMode="auto">
            <a:xfrm>
              <a:off x="3696" y="3305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Rectangle 70"/>
            <p:cNvSpPr>
              <a:spLocks noChangeArrowheads="1"/>
            </p:cNvSpPr>
            <p:nvPr/>
          </p:nvSpPr>
          <p:spPr bwMode="auto">
            <a:xfrm>
              <a:off x="3718" y="348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Rectangle 71"/>
            <p:cNvSpPr>
              <a:spLocks noChangeArrowheads="1"/>
            </p:cNvSpPr>
            <p:nvPr/>
          </p:nvSpPr>
          <p:spPr bwMode="auto">
            <a:xfrm>
              <a:off x="3917" y="348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Text Box 72"/>
            <p:cNvSpPr txBox="1">
              <a:spLocks noChangeArrowheads="1"/>
            </p:cNvSpPr>
            <p:nvPr/>
          </p:nvSpPr>
          <p:spPr bwMode="auto">
            <a:xfrm>
              <a:off x="3893" y="345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18" name="Text Box 73"/>
            <p:cNvSpPr txBox="1">
              <a:spLocks noChangeArrowheads="1"/>
            </p:cNvSpPr>
            <p:nvPr/>
          </p:nvSpPr>
          <p:spPr bwMode="auto">
            <a:xfrm>
              <a:off x="3701" y="34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19" name="Text Box 74"/>
            <p:cNvSpPr txBox="1">
              <a:spLocks noChangeArrowheads="1"/>
            </p:cNvSpPr>
            <p:nvPr/>
          </p:nvSpPr>
          <p:spPr bwMode="auto">
            <a:xfrm>
              <a:off x="3725" y="325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21</a:t>
              </a:r>
            </a:p>
          </p:txBody>
        </p:sp>
        <p:sp>
          <p:nvSpPr>
            <p:cNvPr id="220" name="Line 75"/>
            <p:cNvSpPr>
              <a:spLocks noChangeShapeType="1"/>
            </p:cNvSpPr>
            <p:nvPr/>
          </p:nvSpPr>
          <p:spPr bwMode="auto">
            <a:xfrm flipH="1">
              <a:off x="3917" y="3176"/>
              <a:ext cx="67" cy="1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76445" y="2884266"/>
            <a:ext cx="6026041" cy="2031412"/>
            <a:chOff x="392530" y="3229549"/>
            <a:chExt cx="6026041" cy="2031412"/>
          </a:xfrm>
        </p:grpSpPr>
        <p:sp>
          <p:nvSpPr>
            <p:cNvPr id="91" name="Rectangle 90"/>
            <p:cNvSpPr/>
            <p:nvPr/>
          </p:nvSpPr>
          <p:spPr>
            <a:xfrm>
              <a:off x="392530" y="3229549"/>
              <a:ext cx="602466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2200" dirty="0"/>
                <a:t>for (</a:t>
              </a:r>
              <a:r>
                <a:rPr lang="en-US" sz="2200" dirty="0" err="1"/>
                <a:t>curNode</a:t>
              </a:r>
              <a:r>
                <a:rPr lang="en-US" sz="2200" dirty="0"/>
                <a:t> = </a:t>
              </a:r>
              <a:r>
                <a:rPr lang="en-US" sz="2200" dirty="0" err="1">
                  <a:solidFill>
                    <a:srgbClr val="7030A0"/>
                  </a:solidFill>
                </a:rPr>
                <a:t>lastNode</a:t>
              </a:r>
              <a:r>
                <a:rPr lang="en-US" sz="2200" dirty="0">
                  <a:solidFill>
                    <a:srgbClr val="7030A0"/>
                  </a:solidFill>
                </a:rPr>
                <a:t> </a:t>
              </a:r>
              <a:r>
                <a:rPr lang="en-US" sz="2200" dirty="0"/>
                <a:t>thru </a:t>
              </a:r>
              <a:r>
                <a:rPr lang="en-US" sz="2200" dirty="0" err="1">
                  <a:solidFill>
                    <a:srgbClr val="7030A0"/>
                  </a:solidFill>
                </a:rPr>
                <a:t>rootNode</a:t>
              </a:r>
              <a:r>
                <a:rPr lang="en-US" sz="2200" dirty="0"/>
                <a:t>):</a:t>
              </a:r>
            </a:p>
            <a:p>
              <a:pPr algn="l"/>
              <a:endParaRPr lang="en-US" sz="2200" dirty="0"/>
            </a:p>
          </p:txBody>
        </p:sp>
        <p:sp>
          <p:nvSpPr>
            <p:cNvPr id="93" name="Text Box 3"/>
            <p:cNvSpPr txBox="1">
              <a:spLocks noChangeArrowheads="1"/>
            </p:cNvSpPr>
            <p:nvPr/>
          </p:nvSpPr>
          <p:spPr bwMode="auto">
            <a:xfrm>
              <a:off x="824151" y="4152965"/>
              <a:ext cx="477067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indent="0"/>
              <a:r>
                <a:rPr lang="en-US" sz="2000" dirty="0">
                  <a:latin typeface="Comic Sans MS" pitchFamily="66" charset="0"/>
                </a:rPr>
                <a:t>Think of this </a:t>
              </a:r>
              <a:r>
                <a:rPr lang="en-US" sz="2000" dirty="0" err="1">
                  <a:latin typeface="Comic Sans MS" pitchFamily="66" charset="0"/>
                </a:rPr>
                <a:t>subtree</a:t>
              </a:r>
              <a:r>
                <a:rPr lang="en-US" sz="2000" dirty="0">
                  <a:latin typeface="Comic Sans MS" pitchFamily="66" charset="0"/>
                </a:rPr>
                <a:t> as a </a:t>
              </a:r>
              <a:r>
                <a:rPr lang="en-US" sz="2000" dirty="0" err="1">
                  <a:latin typeface="Comic Sans MS" pitchFamily="66" charset="0"/>
                </a:rPr>
                <a:t>maxheap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</p:txBody>
        </p:sp>
        <p:sp>
          <p:nvSpPr>
            <p:cNvPr id="94" name="Text Box 3"/>
            <p:cNvSpPr txBox="1">
              <a:spLocks noChangeArrowheads="1"/>
            </p:cNvSpPr>
            <p:nvPr/>
          </p:nvSpPr>
          <p:spPr bwMode="auto">
            <a:xfrm>
              <a:off x="824151" y="3720640"/>
              <a:ext cx="559442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indent="0"/>
              <a:r>
                <a:rPr lang="en-US" sz="2000" dirty="0">
                  <a:latin typeface="Comic Sans MS" pitchFamily="66" charset="0"/>
                </a:rPr>
                <a:t>Focus on the </a:t>
              </a:r>
              <a:r>
                <a:rPr lang="en-US" sz="2000" dirty="0" err="1">
                  <a:latin typeface="Comic Sans MS" pitchFamily="66" charset="0"/>
                </a:rPr>
                <a:t>subtree</a:t>
              </a:r>
              <a:r>
                <a:rPr lang="en-US" sz="2000" dirty="0">
                  <a:latin typeface="Comic Sans MS" pitchFamily="66" charset="0"/>
                </a:rPr>
                <a:t> rooted at </a:t>
              </a:r>
              <a:r>
                <a:rPr lang="en-US" sz="2000" dirty="0" err="1">
                  <a:latin typeface="Comic Sans MS" pitchFamily="66" charset="0"/>
                </a:rPr>
                <a:t>curNode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</p:txBody>
        </p:sp>
        <p:sp>
          <p:nvSpPr>
            <p:cNvPr id="95" name="Text Box 3"/>
            <p:cNvSpPr txBox="1">
              <a:spLocks noChangeArrowheads="1"/>
            </p:cNvSpPr>
            <p:nvPr/>
          </p:nvSpPr>
          <p:spPr bwMode="auto">
            <a:xfrm>
              <a:off x="824151" y="4553075"/>
              <a:ext cx="538849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indent="0"/>
              <a:r>
                <a:rPr lang="en-US" sz="2000" dirty="0">
                  <a:latin typeface="Comic Sans MS" pitchFamily="66" charset="0"/>
                </a:rPr>
                <a:t>Keep shifting the top value down until </a:t>
              </a:r>
              <a:br>
                <a:rPr lang="en-US" sz="2000" dirty="0">
                  <a:latin typeface="Comic Sans MS" pitchFamily="66" charset="0"/>
                </a:rPr>
              </a:br>
              <a:r>
                <a:rPr lang="en-US" sz="2000" dirty="0">
                  <a:latin typeface="Comic Sans MS" pitchFamily="66" charset="0"/>
                </a:rPr>
                <a:t>your </a:t>
              </a:r>
              <a:r>
                <a:rPr lang="en-US" sz="2000" dirty="0" err="1">
                  <a:latin typeface="Comic Sans MS" pitchFamily="66" charset="0"/>
                </a:rPr>
                <a:t>subtree</a:t>
              </a:r>
              <a:r>
                <a:rPr lang="en-US" sz="2000" dirty="0">
                  <a:latin typeface="Comic Sans MS" pitchFamily="66" charset="0"/>
                </a:rPr>
                <a:t> becomes a valid </a:t>
              </a:r>
              <a:r>
                <a:rPr lang="en-US" sz="2000" dirty="0" err="1">
                  <a:latin typeface="Comic Sans MS" pitchFamily="66" charset="0"/>
                </a:rPr>
                <a:t>maxheap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</p:txBody>
        </p:sp>
      </p:grpSp>
      <p:sp>
        <p:nvSpPr>
          <p:cNvPr id="96" name="Text Box 3"/>
          <p:cNvSpPr txBox="1">
            <a:spLocks noChangeArrowheads="1"/>
          </p:cNvSpPr>
          <p:nvPr/>
        </p:nvSpPr>
        <p:spPr bwMode="auto">
          <a:xfrm>
            <a:off x="365019" y="1597650"/>
            <a:ext cx="438243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Let’s update our </a:t>
            </a:r>
            <a:br>
              <a:rPr lang="en-US" sz="22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shuffling algorithm slightly!</a:t>
            </a:r>
          </a:p>
        </p:txBody>
      </p:sp>
      <p:sp>
        <p:nvSpPr>
          <p:cNvPr id="97" name="Text Box 3"/>
          <p:cNvSpPr txBox="1">
            <a:spLocks noChangeArrowheads="1"/>
          </p:cNvSpPr>
          <p:nvPr/>
        </p:nvSpPr>
        <p:spPr bwMode="auto">
          <a:xfrm>
            <a:off x="215487" y="2957686"/>
            <a:ext cx="438243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/>
            <a:r>
              <a:rPr lang="en-US" sz="22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startNode</a:t>
            </a:r>
            <a:r>
              <a:rPr lang="en-US" sz="2200" dirty="0">
                <a:latin typeface="Comic Sans MS" pitchFamily="66" charset="0"/>
              </a:rPr>
              <a:t> = </a:t>
            </a:r>
            <a:r>
              <a:rPr lang="en-US" sz="2200" dirty="0">
                <a:solidFill>
                  <a:srgbClr val="FF0000"/>
                </a:solidFill>
                <a:latin typeface="Comic Sans MS" pitchFamily="66" charset="0"/>
              </a:rPr>
              <a:t>N</a:t>
            </a:r>
            <a:r>
              <a:rPr lang="en-US" sz="2200" dirty="0">
                <a:latin typeface="Comic Sans MS" pitchFamily="66" charset="0"/>
              </a:rPr>
              <a:t>/2 - 1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56315" y="1520704"/>
            <a:ext cx="774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N=8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01045" y="2680612"/>
            <a:ext cx="4130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6666"/>
                </a:solidFill>
              </a:rPr>
              <a:t>0   1   2 </a:t>
            </a:r>
            <a:r>
              <a:rPr lang="en-US" sz="2800" dirty="0">
                <a:solidFill>
                  <a:srgbClr val="006666"/>
                </a:solidFill>
              </a:rPr>
              <a:t> </a:t>
            </a:r>
            <a:r>
              <a:rPr lang="en-US" dirty="0">
                <a:solidFill>
                  <a:srgbClr val="006666"/>
                </a:solidFill>
              </a:rPr>
              <a:t> 3   4   5   6   7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266741" y="3569728"/>
            <a:ext cx="1222908" cy="246489"/>
          </a:xfrm>
          <a:prstGeom prst="line">
            <a:avLst/>
          </a:prstGeom>
          <a:solidFill>
            <a:srgbClr val="FFEF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Rectangle 102"/>
          <p:cNvSpPr/>
          <p:nvPr/>
        </p:nvSpPr>
        <p:spPr bwMode="auto">
          <a:xfrm>
            <a:off x="2215759" y="3433662"/>
            <a:ext cx="1302537" cy="473969"/>
          </a:xfrm>
          <a:prstGeom prst="rect">
            <a:avLst/>
          </a:prstGeom>
          <a:solidFill>
            <a:srgbClr val="FFFFFF">
              <a:alpha val="9215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8199" y="3496349"/>
            <a:ext cx="15135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startNode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05" name="Line 177"/>
          <p:cNvSpPr>
            <a:spLocks noChangeShapeType="1"/>
          </p:cNvSpPr>
          <p:nvPr/>
        </p:nvSpPr>
        <p:spPr bwMode="auto">
          <a:xfrm>
            <a:off x="-129231" y="3170330"/>
            <a:ext cx="403459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6" name="Rounded Rectangular Callout 105"/>
          <p:cNvSpPr/>
          <p:nvPr/>
        </p:nvSpPr>
        <p:spPr bwMode="auto">
          <a:xfrm>
            <a:off x="1403819" y="959541"/>
            <a:ext cx="3636907" cy="1636699"/>
          </a:xfrm>
          <a:prstGeom prst="wedgeRoundRectCallout">
            <a:avLst>
              <a:gd name="adj1" fmla="val -59828"/>
              <a:gd name="adj2" fmla="val 75187"/>
              <a:gd name="adj3" fmla="val 16667"/>
            </a:avLst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OK, let’s see: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startNode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/>
              <a:t>= </a:t>
            </a:r>
            <a:r>
              <a:rPr lang="en-US" sz="2000" dirty="0">
                <a:solidFill>
                  <a:srgbClr val="FF0000"/>
                </a:solidFill>
              </a:rPr>
              <a:t>8</a:t>
            </a:r>
            <a:r>
              <a:rPr lang="en-US" sz="2000" dirty="0"/>
              <a:t>/2 – 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That means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startNode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/>
              <a:t>= </a:t>
            </a:r>
            <a:r>
              <a:rPr lang="en-US" sz="2000" dirty="0">
                <a:solidFill>
                  <a:srgbClr val="FF0000"/>
                </a:solidFill>
              </a:rPr>
              <a:t>3</a:t>
            </a:r>
            <a:r>
              <a:rPr lang="en-US" sz="2000" dirty="0"/>
              <a:t>.</a:t>
            </a:r>
            <a:endParaRPr lang="en-US" sz="1200" dirty="0"/>
          </a:p>
        </p:txBody>
      </p:sp>
      <p:sp>
        <p:nvSpPr>
          <p:cNvPr id="107" name="Right Arrow 106"/>
          <p:cNvSpPr/>
          <p:nvPr/>
        </p:nvSpPr>
        <p:spPr bwMode="auto">
          <a:xfrm rot="520988">
            <a:off x="4581667" y="4928776"/>
            <a:ext cx="1432634" cy="717431"/>
          </a:xfrm>
          <a:prstGeom prst="rightArrow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startNode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8" name="Right Arrow 107"/>
          <p:cNvSpPr/>
          <p:nvPr/>
        </p:nvSpPr>
        <p:spPr bwMode="auto">
          <a:xfrm rot="5400000">
            <a:off x="5994690" y="1010619"/>
            <a:ext cx="1463316" cy="717431"/>
          </a:xfrm>
          <a:prstGeom prst="rightArrow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startNode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9" name="Text Box 3"/>
          <p:cNvSpPr txBox="1">
            <a:spLocks noChangeArrowheads="1"/>
          </p:cNvSpPr>
          <p:nvPr/>
        </p:nvSpPr>
        <p:spPr bwMode="auto">
          <a:xfrm>
            <a:off x="365019" y="5413158"/>
            <a:ext cx="46612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endParaRPr lang="en-US" sz="1800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0" name="Text Box 3"/>
          <p:cNvSpPr txBox="1">
            <a:spLocks noChangeArrowheads="1"/>
          </p:cNvSpPr>
          <p:nvPr/>
        </p:nvSpPr>
        <p:spPr bwMode="auto">
          <a:xfrm>
            <a:off x="361003" y="6131062"/>
            <a:ext cx="46612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endParaRPr lang="en-US" sz="1800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1" name="Rounded Rectangular Callout 110"/>
          <p:cNvSpPr/>
          <p:nvPr/>
        </p:nvSpPr>
        <p:spPr bwMode="auto">
          <a:xfrm>
            <a:off x="1723398" y="180475"/>
            <a:ext cx="4376536" cy="2267568"/>
          </a:xfrm>
          <a:prstGeom prst="wedgeRoundRectCallout">
            <a:avLst>
              <a:gd name="adj1" fmla="val -59828"/>
              <a:gd name="adj2" fmla="val 75187"/>
              <a:gd name="adj3" fmla="val 16667"/>
            </a:avLst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This locates the lowest, right-most node in the tree that has </a:t>
            </a:r>
            <a:r>
              <a:rPr lang="en-US" sz="2000" dirty="0">
                <a:solidFill>
                  <a:srgbClr val="FF0000"/>
                </a:solidFill>
              </a:rPr>
              <a:t>at least one child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/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Allowing us to skip </a:t>
            </a:r>
            <a:r>
              <a:rPr lang="en-US" sz="2000" dirty="0">
                <a:solidFill>
                  <a:srgbClr val="FF0000"/>
                </a:solidFill>
              </a:rPr>
              <a:t>all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of the </a:t>
            </a:r>
            <a:r>
              <a:rPr lang="en-US" sz="2000" dirty="0">
                <a:solidFill>
                  <a:srgbClr val="FF0000"/>
                </a:solidFill>
              </a:rPr>
              <a:t>single-element trees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– that’s roughly </a:t>
            </a:r>
            <a:r>
              <a:rPr lang="en-US" sz="2000" dirty="0">
                <a:solidFill>
                  <a:srgbClr val="FF0000"/>
                </a:solidFill>
              </a:rPr>
              <a:t>50%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of all the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subtrees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112" name="Right Arrow 111"/>
          <p:cNvSpPr/>
          <p:nvPr/>
        </p:nvSpPr>
        <p:spPr bwMode="auto">
          <a:xfrm rot="20466279">
            <a:off x="4687239" y="5998532"/>
            <a:ext cx="996595" cy="717431"/>
          </a:xfrm>
          <a:prstGeom prst="rightArrow">
            <a:avLst/>
          </a:prstGeom>
          <a:solidFill>
            <a:srgbClr val="FFAFA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SKIP!</a:t>
            </a:r>
          </a:p>
        </p:txBody>
      </p:sp>
      <p:sp>
        <p:nvSpPr>
          <p:cNvPr id="113" name="Right Arrow 112"/>
          <p:cNvSpPr/>
          <p:nvPr/>
        </p:nvSpPr>
        <p:spPr bwMode="auto">
          <a:xfrm rot="16863351">
            <a:off x="8056851" y="6015714"/>
            <a:ext cx="996595" cy="717431"/>
          </a:xfrm>
          <a:prstGeom prst="rightArrow">
            <a:avLst/>
          </a:prstGeom>
          <a:solidFill>
            <a:srgbClr val="FFAFA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SKIP!</a:t>
            </a:r>
          </a:p>
        </p:txBody>
      </p:sp>
      <p:sp>
        <p:nvSpPr>
          <p:cNvPr id="115" name="Right Arrow 114"/>
          <p:cNvSpPr/>
          <p:nvPr/>
        </p:nvSpPr>
        <p:spPr bwMode="auto">
          <a:xfrm rot="16863351">
            <a:off x="7311022" y="6015714"/>
            <a:ext cx="996595" cy="717431"/>
          </a:xfrm>
          <a:prstGeom prst="rightArrow">
            <a:avLst/>
          </a:prstGeom>
          <a:solidFill>
            <a:srgbClr val="FFAFA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SKIP!</a:t>
            </a:r>
          </a:p>
        </p:txBody>
      </p:sp>
      <p:sp>
        <p:nvSpPr>
          <p:cNvPr id="116" name="Right Arrow 115"/>
          <p:cNvSpPr/>
          <p:nvPr/>
        </p:nvSpPr>
        <p:spPr bwMode="auto">
          <a:xfrm rot="16863351">
            <a:off x="6477996" y="6036562"/>
            <a:ext cx="996595" cy="717431"/>
          </a:xfrm>
          <a:prstGeom prst="rightArrow">
            <a:avLst/>
          </a:prstGeom>
          <a:solidFill>
            <a:srgbClr val="FFAFA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SKIP!</a:t>
            </a:r>
          </a:p>
        </p:txBody>
      </p:sp>
      <p:sp>
        <p:nvSpPr>
          <p:cNvPr id="117" name="Text Box 3"/>
          <p:cNvSpPr txBox="1">
            <a:spLocks noChangeArrowheads="1"/>
          </p:cNvSpPr>
          <p:nvPr/>
        </p:nvSpPr>
        <p:spPr bwMode="auto">
          <a:xfrm>
            <a:off x="224574" y="5803926"/>
            <a:ext cx="4215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This is the complete version of the efficient shuffling algorithm!</a:t>
            </a:r>
          </a:p>
        </p:txBody>
      </p:sp>
    </p:spTree>
    <p:extLst>
      <p:ext uri="{BB962C8B-B14F-4D97-AF65-F5344CB8AC3E}">
        <p14:creationId xmlns:p14="http://schemas.microsoft.com/office/powerpoint/2010/main" val="273386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05253E-6 L -0.00034 0.0867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43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2" grpId="0"/>
      <p:bldP spid="99" grpId="0"/>
      <p:bldP spid="103" grpId="0" animBg="1"/>
      <p:bldP spid="6" grpId="0"/>
      <p:bldP spid="105" grpId="0" animBg="1"/>
      <p:bldP spid="105" grpId="1" animBg="1"/>
      <p:bldP spid="106" grpId="0" animBg="1"/>
      <p:bldP spid="106" grpId="1" animBg="1"/>
      <p:bldP spid="107" grpId="0" animBg="1"/>
      <p:bldP spid="108" grpId="0" animBg="1"/>
      <p:bldP spid="109" grpId="0"/>
      <p:bldP spid="110" grpId="0"/>
      <p:bldP spid="111" grpId="0" animBg="1"/>
      <p:bldP spid="111" grpId="1" animBg="1"/>
      <p:bldP spid="112" grpId="0" animBg="1"/>
      <p:bldP spid="113" grpId="0" animBg="1"/>
      <p:bldP spid="115" grpId="0" animBg="1"/>
      <p:bldP spid="116" grpId="0" animBg="1"/>
      <p:bldP spid="11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Box 3"/>
          <p:cNvSpPr txBox="1">
            <a:spLocks noChangeArrowheads="1"/>
          </p:cNvSpPr>
          <p:nvPr/>
        </p:nvSpPr>
        <p:spPr bwMode="auto">
          <a:xfrm>
            <a:off x="302233" y="731840"/>
            <a:ext cx="469087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Alright, so we’ve completed Step #1 and our input array now holds a valid 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maxheap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. On to Step #2!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68" y="-242760"/>
            <a:ext cx="7772400" cy="1143000"/>
          </a:xfrm>
        </p:spPr>
        <p:txBody>
          <a:bodyPr/>
          <a:lstStyle/>
          <a:p>
            <a:r>
              <a:rPr lang="en-US" sz="3200" dirty="0"/>
              <a:t>Efficient </a:t>
            </a:r>
            <a:r>
              <a:rPr lang="en-US" sz="3200" dirty="0" err="1"/>
              <a:t>Heapsort</a:t>
            </a:r>
            <a:r>
              <a:rPr lang="en-US" sz="3200" dirty="0"/>
              <a:t>: Step #2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C0DB-09A0-4F09-8653-154CD242EDD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300" y="3766423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Now here’s Step #2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1619" y="4704558"/>
            <a:ext cx="95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1. </a:t>
            </a:r>
            <a:r>
              <a:rPr lang="en-US" sz="2000" dirty="0">
                <a:solidFill>
                  <a:srgbClr val="6600CC"/>
                </a:solidFill>
              </a:rPr>
              <a:t>Extract the biggest value </a:t>
            </a:r>
            <a:r>
              <a:rPr lang="en-US" sz="2000" dirty="0"/>
              <a:t>from the </a:t>
            </a:r>
            <a:r>
              <a:rPr lang="en-US" sz="2000" dirty="0" err="1"/>
              <a:t>maxheap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6600CC"/>
                </a:solidFill>
              </a:rPr>
              <a:t>re-</a:t>
            </a:r>
            <a:r>
              <a:rPr lang="en-US" sz="2000" dirty="0" err="1">
                <a:solidFill>
                  <a:srgbClr val="6600CC"/>
                </a:solidFill>
              </a:rPr>
              <a:t>heapify</a:t>
            </a:r>
            <a:br>
              <a:rPr lang="en-US" sz="2000" dirty="0">
                <a:solidFill>
                  <a:srgbClr val="6600CC"/>
                </a:solidFill>
              </a:rPr>
            </a:br>
            <a:r>
              <a:rPr lang="en-US" sz="2000" dirty="0"/>
              <a:t>    (just as we learned about 20 slides ago)</a:t>
            </a: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541568" y="2114438"/>
            <a:ext cx="457200" cy="609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 </a:t>
            </a:r>
          </a:p>
        </p:txBody>
      </p:sp>
      <p:sp>
        <p:nvSpPr>
          <p:cNvPr id="78" name="Rectangle 5"/>
          <p:cNvSpPr>
            <a:spLocks noChangeArrowheads="1"/>
          </p:cNvSpPr>
          <p:nvPr/>
        </p:nvSpPr>
        <p:spPr bwMode="auto">
          <a:xfrm>
            <a:off x="998768" y="2114438"/>
            <a:ext cx="457200" cy="609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79" name="Rectangle 6"/>
          <p:cNvSpPr>
            <a:spLocks noChangeArrowheads="1"/>
          </p:cNvSpPr>
          <p:nvPr/>
        </p:nvSpPr>
        <p:spPr bwMode="auto">
          <a:xfrm>
            <a:off x="1455968" y="2114438"/>
            <a:ext cx="457200" cy="609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0" name="Rectangle 7"/>
          <p:cNvSpPr>
            <a:spLocks noChangeArrowheads="1"/>
          </p:cNvSpPr>
          <p:nvPr/>
        </p:nvSpPr>
        <p:spPr bwMode="auto">
          <a:xfrm>
            <a:off x="1913168" y="2114438"/>
            <a:ext cx="457200" cy="609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2370368" y="2114438"/>
            <a:ext cx="457200" cy="609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0</a:t>
            </a:r>
          </a:p>
        </p:txBody>
      </p:sp>
      <p:sp>
        <p:nvSpPr>
          <p:cNvPr id="82" name="Rectangle 9"/>
          <p:cNvSpPr>
            <a:spLocks noChangeArrowheads="1"/>
          </p:cNvSpPr>
          <p:nvPr/>
        </p:nvSpPr>
        <p:spPr bwMode="auto">
          <a:xfrm>
            <a:off x="2827568" y="2114438"/>
            <a:ext cx="457200" cy="609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4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3284768" y="2114438"/>
            <a:ext cx="457200" cy="609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4" name="Rectangle 11"/>
          <p:cNvSpPr>
            <a:spLocks noChangeArrowheads="1"/>
          </p:cNvSpPr>
          <p:nvPr/>
        </p:nvSpPr>
        <p:spPr bwMode="auto">
          <a:xfrm>
            <a:off x="3741968" y="2114438"/>
            <a:ext cx="457200" cy="609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85" name="Group 168"/>
          <p:cNvGrpSpPr>
            <a:grpSpLocks/>
          </p:cNvGrpSpPr>
          <p:nvPr/>
        </p:nvGrpSpPr>
        <p:grpSpPr bwMode="auto">
          <a:xfrm>
            <a:off x="1455968" y="2139838"/>
            <a:ext cx="457200" cy="533400"/>
            <a:chOff x="2167" y="960"/>
            <a:chExt cx="288" cy="336"/>
          </a:xfrm>
        </p:grpSpPr>
        <p:sp>
          <p:nvSpPr>
            <p:cNvPr id="86" name="Line 169"/>
            <p:cNvSpPr>
              <a:spLocks noChangeShapeType="1"/>
            </p:cNvSpPr>
            <p:nvPr/>
          </p:nvSpPr>
          <p:spPr bwMode="auto">
            <a:xfrm>
              <a:off x="2167" y="960"/>
              <a:ext cx="0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70"/>
            <p:cNvSpPr>
              <a:spLocks noChangeShapeType="1"/>
            </p:cNvSpPr>
            <p:nvPr/>
          </p:nvSpPr>
          <p:spPr bwMode="auto">
            <a:xfrm>
              <a:off x="2455" y="960"/>
              <a:ext cx="0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8" name="Rectangle 13"/>
          <p:cNvSpPr>
            <a:spLocks noChangeArrowheads="1"/>
          </p:cNvSpPr>
          <p:nvPr/>
        </p:nvSpPr>
        <p:spPr bwMode="auto">
          <a:xfrm>
            <a:off x="6932859" y="1296766"/>
            <a:ext cx="668339" cy="477839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Rectangle 14"/>
          <p:cNvSpPr>
            <a:spLocks noChangeArrowheads="1"/>
          </p:cNvSpPr>
          <p:nvPr/>
        </p:nvSpPr>
        <p:spPr bwMode="auto">
          <a:xfrm>
            <a:off x="6967784" y="1584104"/>
            <a:ext cx="280988" cy="142875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Rectangle 15"/>
          <p:cNvSpPr>
            <a:spLocks noChangeArrowheads="1"/>
          </p:cNvSpPr>
          <p:nvPr/>
        </p:nvSpPr>
        <p:spPr bwMode="auto">
          <a:xfrm>
            <a:off x="7283697" y="1584104"/>
            <a:ext cx="282576" cy="142875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Text Box 16"/>
          <p:cNvSpPr txBox="1">
            <a:spLocks noChangeArrowheads="1"/>
          </p:cNvSpPr>
          <p:nvPr/>
        </p:nvSpPr>
        <p:spPr bwMode="auto">
          <a:xfrm>
            <a:off x="7223372" y="1533304"/>
            <a:ext cx="185738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2000">
              <a:solidFill>
                <a:srgbClr val="FFFFCC"/>
              </a:solidFill>
            </a:endParaRPr>
          </a:p>
        </p:txBody>
      </p:sp>
      <p:sp>
        <p:nvSpPr>
          <p:cNvPr id="162" name="Text Box 17"/>
          <p:cNvSpPr txBox="1">
            <a:spLocks noChangeArrowheads="1"/>
          </p:cNvSpPr>
          <p:nvPr/>
        </p:nvSpPr>
        <p:spPr bwMode="auto">
          <a:xfrm>
            <a:off x="6923334" y="1534892"/>
            <a:ext cx="184150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2000">
              <a:solidFill>
                <a:srgbClr val="FFFFCC"/>
              </a:solidFill>
            </a:endParaRPr>
          </a:p>
        </p:txBody>
      </p:sp>
      <p:sp>
        <p:nvSpPr>
          <p:cNvPr id="164" name="Rectangle 19"/>
          <p:cNvSpPr>
            <a:spLocks noChangeArrowheads="1"/>
          </p:cNvSpPr>
          <p:nvPr/>
        </p:nvSpPr>
        <p:spPr bwMode="auto">
          <a:xfrm>
            <a:off x="6154982" y="1925418"/>
            <a:ext cx="668339" cy="477839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Rectangle 20"/>
          <p:cNvSpPr>
            <a:spLocks noChangeArrowheads="1"/>
          </p:cNvSpPr>
          <p:nvPr/>
        </p:nvSpPr>
        <p:spPr bwMode="auto">
          <a:xfrm>
            <a:off x="6189907" y="2211168"/>
            <a:ext cx="280988" cy="14446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Rectangle 21"/>
          <p:cNvSpPr>
            <a:spLocks noChangeArrowheads="1"/>
          </p:cNvSpPr>
          <p:nvPr/>
        </p:nvSpPr>
        <p:spPr bwMode="auto">
          <a:xfrm>
            <a:off x="6507408" y="2211168"/>
            <a:ext cx="280988" cy="14446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Text Box 22"/>
          <p:cNvSpPr txBox="1">
            <a:spLocks noChangeArrowheads="1"/>
          </p:cNvSpPr>
          <p:nvPr/>
        </p:nvSpPr>
        <p:spPr bwMode="auto">
          <a:xfrm>
            <a:off x="6467721" y="2163543"/>
            <a:ext cx="184150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2000">
              <a:solidFill>
                <a:srgbClr val="FFFFCC"/>
              </a:solidFill>
            </a:endParaRPr>
          </a:p>
        </p:txBody>
      </p:sp>
      <p:sp>
        <p:nvSpPr>
          <p:cNvPr id="168" name="Text Box 23"/>
          <p:cNvSpPr txBox="1">
            <a:spLocks noChangeArrowheads="1"/>
          </p:cNvSpPr>
          <p:nvPr/>
        </p:nvSpPr>
        <p:spPr bwMode="auto">
          <a:xfrm>
            <a:off x="6162920" y="2166718"/>
            <a:ext cx="18415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2000">
              <a:solidFill>
                <a:srgbClr val="FFFFCC"/>
              </a:solidFill>
            </a:endParaRPr>
          </a:p>
        </p:txBody>
      </p:sp>
      <p:sp>
        <p:nvSpPr>
          <p:cNvPr id="169" name="Text Box 24"/>
          <p:cNvSpPr txBox="1">
            <a:spLocks noChangeArrowheads="1"/>
          </p:cNvSpPr>
          <p:nvPr/>
        </p:nvSpPr>
        <p:spPr bwMode="auto">
          <a:xfrm>
            <a:off x="6402633" y="1938118"/>
            <a:ext cx="3683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3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3796513" y="2202881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Line 25"/>
          <p:cNvSpPr>
            <a:spLocks noChangeShapeType="1"/>
          </p:cNvSpPr>
          <p:nvPr/>
        </p:nvSpPr>
        <p:spPr bwMode="auto">
          <a:xfrm flipH="1">
            <a:off x="6609008" y="1642842"/>
            <a:ext cx="393701" cy="2905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Rectangle 26"/>
          <p:cNvSpPr>
            <a:spLocks noChangeArrowheads="1"/>
          </p:cNvSpPr>
          <p:nvPr/>
        </p:nvSpPr>
        <p:spPr bwMode="auto">
          <a:xfrm>
            <a:off x="7699623" y="1925418"/>
            <a:ext cx="668339" cy="484189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Rectangle 27"/>
          <p:cNvSpPr>
            <a:spLocks noChangeArrowheads="1"/>
          </p:cNvSpPr>
          <p:nvPr/>
        </p:nvSpPr>
        <p:spPr bwMode="auto">
          <a:xfrm>
            <a:off x="7734548" y="2215931"/>
            <a:ext cx="280988" cy="14446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Rectangle 28"/>
          <p:cNvSpPr>
            <a:spLocks noChangeArrowheads="1"/>
          </p:cNvSpPr>
          <p:nvPr/>
        </p:nvSpPr>
        <p:spPr bwMode="auto">
          <a:xfrm>
            <a:off x="8052049" y="2215931"/>
            <a:ext cx="280988" cy="14446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Text Box 29"/>
          <p:cNvSpPr txBox="1">
            <a:spLocks noChangeArrowheads="1"/>
          </p:cNvSpPr>
          <p:nvPr/>
        </p:nvSpPr>
        <p:spPr bwMode="auto">
          <a:xfrm>
            <a:off x="8012361" y="2166718"/>
            <a:ext cx="184150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2000">
              <a:solidFill>
                <a:srgbClr val="FFFFCC"/>
              </a:solidFill>
            </a:endParaRPr>
          </a:p>
        </p:txBody>
      </p:sp>
      <p:sp>
        <p:nvSpPr>
          <p:cNvPr id="175" name="Text Box 30"/>
          <p:cNvSpPr txBox="1">
            <a:spLocks noChangeArrowheads="1"/>
          </p:cNvSpPr>
          <p:nvPr/>
        </p:nvSpPr>
        <p:spPr bwMode="auto">
          <a:xfrm>
            <a:off x="7707561" y="2166718"/>
            <a:ext cx="1841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2000">
              <a:solidFill>
                <a:srgbClr val="FFFFCC"/>
              </a:solidFill>
            </a:endParaRPr>
          </a:p>
        </p:txBody>
      </p:sp>
      <p:sp>
        <p:nvSpPr>
          <p:cNvPr id="177" name="Rectangle 32"/>
          <p:cNvSpPr>
            <a:spLocks noChangeArrowheads="1"/>
          </p:cNvSpPr>
          <p:nvPr/>
        </p:nvSpPr>
        <p:spPr bwMode="auto">
          <a:xfrm>
            <a:off x="7307510" y="1592042"/>
            <a:ext cx="236538" cy="127000"/>
          </a:xfrm>
          <a:prstGeom prst="rect">
            <a:avLst/>
          </a:prstGeom>
          <a:solidFill>
            <a:srgbClr val="800000"/>
          </a:solidFill>
          <a:ln w="31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Line 33"/>
          <p:cNvSpPr>
            <a:spLocks noChangeShapeType="1"/>
          </p:cNvSpPr>
          <p:nvPr/>
        </p:nvSpPr>
        <p:spPr bwMode="auto">
          <a:xfrm>
            <a:off x="7521823" y="1644429"/>
            <a:ext cx="368301" cy="296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Rectangle 34"/>
          <p:cNvSpPr>
            <a:spLocks noChangeArrowheads="1"/>
          </p:cNvSpPr>
          <p:nvPr/>
        </p:nvSpPr>
        <p:spPr bwMode="auto">
          <a:xfrm>
            <a:off x="6153395" y="1923830"/>
            <a:ext cx="668339" cy="479426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Rectangle 35"/>
          <p:cNvSpPr>
            <a:spLocks noChangeArrowheads="1"/>
          </p:cNvSpPr>
          <p:nvPr/>
        </p:nvSpPr>
        <p:spPr bwMode="auto">
          <a:xfrm>
            <a:off x="6188320" y="2211168"/>
            <a:ext cx="280988" cy="14446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Rectangle 36"/>
          <p:cNvSpPr>
            <a:spLocks noChangeArrowheads="1"/>
          </p:cNvSpPr>
          <p:nvPr/>
        </p:nvSpPr>
        <p:spPr bwMode="auto">
          <a:xfrm>
            <a:off x="6504233" y="2211168"/>
            <a:ext cx="282576" cy="14446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Text Box 37"/>
          <p:cNvSpPr txBox="1">
            <a:spLocks noChangeArrowheads="1"/>
          </p:cNvSpPr>
          <p:nvPr/>
        </p:nvSpPr>
        <p:spPr bwMode="auto">
          <a:xfrm>
            <a:off x="6443908" y="2161956"/>
            <a:ext cx="184150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2000">
              <a:solidFill>
                <a:srgbClr val="FFFFCC"/>
              </a:solidFill>
            </a:endParaRPr>
          </a:p>
        </p:txBody>
      </p:sp>
      <p:sp>
        <p:nvSpPr>
          <p:cNvPr id="183" name="Text Box 38"/>
          <p:cNvSpPr txBox="1">
            <a:spLocks noChangeArrowheads="1"/>
          </p:cNvSpPr>
          <p:nvPr/>
        </p:nvSpPr>
        <p:spPr bwMode="auto">
          <a:xfrm>
            <a:off x="6143870" y="2163543"/>
            <a:ext cx="184150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2000">
              <a:solidFill>
                <a:srgbClr val="FFFFCC"/>
              </a:solidFill>
            </a:endParaRPr>
          </a:p>
        </p:txBody>
      </p:sp>
      <p:sp>
        <p:nvSpPr>
          <p:cNvPr id="184" name="Text Box 39"/>
          <p:cNvSpPr txBox="1">
            <a:spLocks noChangeArrowheads="1"/>
          </p:cNvSpPr>
          <p:nvPr/>
        </p:nvSpPr>
        <p:spPr bwMode="auto">
          <a:xfrm>
            <a:off x="6310558" y="1861917"/>
            <a:ext cx="369888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5</a:t>
            </a:r>
          </a:p>
        </p:txBody>
      </p:sp>
      <p:sp>
        <p:nvSpPr>
          <p:cNvPr id="185" name="Rectangle 40"/>
          <p:cNvSpPr>
            <a:spLocks noChangeArrowheads="1"/>
          </p:cNvSpPr>
          <p:nvPr/>
        </p:nvSpPr>
        <p:spPr bwMode="auto">
          <a:xfrm>
            <a:off x="5783507" y="2550894"/>
            <a:ext cx="668339" cy="479426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Rectangle 41"/>
          <p:cNvSpPr>
            <a:spLocks noChangeArrowheads="1"/>
          </p:cNvSpPr>
          <p:nvPr/>
        </p:nvSpPr>
        <p:spPr bwMode="auto">
          <a:xfrm>
            <a:off x="5818432" y="2838232"/>
            <a:ext cx="280988" cy="142875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Rectangle 42"/>
          <p:cNvSpPr>
            <a:spLocks noChangeArrowheads="1"/>
          </p:cNvSpPr>
          <p:nvPr/>
        </p:nvSpPr>
        <p:spPr bwMode="auto">
          <a:xfrm>
            <a:off x="6135932" y="2838232"/>
            <a:ext cx="280988" cy="142875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Text Box 43"/>
          <p:cNvSpPr txBox="1">
            <a:spLocks noChangeArrowheads="1"/>
          </p:cNvSpPr>
          <p:nvPr/>
        </p:nvSpPr>
        <p:spPr bwMode="auto">
          <a:xfrm>
            <a:off x="6097832" y="2787432"/>
            <a:ext cx="182563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2000">
              <a:solidFill>
                <a:srgbClr val="FFFFCC"/>
              </a:solidFill>
            </a:endParaRPr>
          </a:p>
        </p:txBody>
      </p:sp>
      <p:sp>
        <p:nvSpPr>
          <p:cNvPr id="189" name="Text Box 44"/>
          <p:cNvSpPr txBox="1">
            <a:spLocks noChangeArrowheads="1"/>
          </p:cNvSpPr>
          <p:nvPr/>
        </p:nvSpPr>
        <p:spPr bwMode="auto">
          <a:xfrm>
            <a:off x="5793032" y="2792195"/>
            <a:ext cx="184150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2000">
              <a:solidFill>
                <a:srgbClr val="FFFFCC"/>
              </a:solidFill>
            </a:endParaRPr>
          </a:p>
        </p:txBody>
      </p:sp>
      <p:sp>
        <p:nvSpPr>
          <p:cNvPr id="190" name="Text Box 45"/>
          <p:cNvSpPr txBox="1">
            <a:spLocks noChangeArrowheads="1"/>
          </p:cNvSpPr>
          <p:nvPr/>
        </p:nvSpPr>
        <p:spPr bwMode="auto">
          <a:xfrm>
            <a:off x="5943844" y="2496919"/>
            <a:ext cx="371476" cy="46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3</a:t>
            </a:r>
          </a:p>
        </p:txBody>
      </p:sp>
      <p:sp>
        <p:nvSpPr>
          <p:cNvPr id="191" name="Line 46"/>
          <p:cNvSpPr>
            <a:spLocks noChangeShapeType="1"/>
          </p:cNvSpPr>
          <p:nvPr/>
        </p:nvSpPr>
        <p:spPr bwMode="auto">
          <a:xfrm flipH="1">
            <a:off x="6175620" y="2268318"/>
            <a:ext cx="119063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Rectangle 47"/>
          <p:cNvSpPr>
            <a:spLocks noChangeArrowheads="1"/>
          </p:cNvSpPr>
          <p:nvPr/>
        </p:nvSpPr>
        <p:spPr bwMode="auto">
          <a:xfrm>
            <a:off x="6518521" y="2550894"/>
            <a:ext cx="668339" cy="484189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Rectangle 48"/>
          <p:cNvSpPr>
            <a:spLocks noChangeArrowheads="1"/>
          </p:cNvSpPr>
          <p:nvPr/>
        </p:nvSpPr>
        <p:spPr bwMode="auto">
          <a:xfrm>
            <a:off x="6553446" y="2841407"/>
            <a:ext cx="280988" cy="14446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Rectangle 49"/>
          <p:cNvSpPr>
            <a:spLocks noChangeArrowheads="1"/>
          </p:cNvSpPr>
          <p:nvPr/>
        </p:nvSpPr>
        <p:spPr bwMode="auto">
          <a:xfrm>
            <a:off x="6870946" y="2841407"/>
            <a:ext cx="280988" cy="14446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Text Box 50"/>
          <p:cNvSpPr txBox="1">
            <a:spLocks noChangeArrowheads="1"/>
          </p:cNvSpPr>
          <p:nvPr/>
        </p:nvSpPr>
        <p:spPr bwMode="auto">
          <a:xfrm>
            <a:off x="6832846" y="2790607"/>
            <a:ext cx="182563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2000">
              <a:solidFill>
                <a:srgbClr val="FFFFCC"/>
              </a:solidFill>
            </a:endParaRPr>
          </a:p>
        </p:txBody>
      </p:sp>
      <p:sp>
        <p:nvSpPr>
          <p:cNvPr id="196" name="Text Box 51"/>
          <p:cNvSpPr txBox="1">
            <a:spLocks noChangeArrowheads="1"/>
          </p:cNvSpPr>
          <p:nvPr/>
        </p:nvSpPr>
        <p:spPr bwMode="auto">
          <a:xfrm>
            <a:off x="6526458" y="2792195"/>
            <a:ext cx="184150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2000">
              <a:solidFill>
                <a:srgbClr val="FFFFCC"/>
              </a:solidFill>
            </a:endParaRPr>
          </a:p>
        </p:txBody>
      </p:sp>
      <p:sp>
        <p:nvSpPr>
          <p:cNvPr id="197" name="Text Box 52"/>
          <p:cNvSpPr txBox="1">
            <a:spLocks noChangeArrowheads="1"/>
          </p:cNvSpPr>
          <p:nvPr/>
        </p:nvSpPr>
        <p:spPr bwMode="auto">
          <a:xfrm>
            <a:off x="6675683" y="2492156"/>
            <a:ext cx="369888" cy="458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198" name="Rectangle 53"/>
          <p:cNvSpPr>
            <a:spLocks noChangeArrowheads="1"/>
          </p:cNvSpPr>
          <p:nvPr/>
        </p:nvSpPr>
        <p:spPr bwMode="auto">
          <a:xfrm>
            <a:off x="6528046" y="2219106"/>
            <a:ext cx="238126" cy="127000"/>
          </a:xfrm>
          <a:prstGeom prst="rect">
            <a:avLst/>
          </a:prstGeom>
          <a:solidFill>
            <a:srgbClr val="800000"/>
          </a:solidFill>
          <a:ln w="31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54"/>
          <p:cNvSpPr>
            <a:spLocks noChangeShapeType="1"/>
          </p:cNvSpPr>
          <p:nvPr/>
        </p:nvSpPr>
        <p:spPr bwMode="auto">
          <a:xfrm>
            <a:off x="6629646" y="2269906"/>
            <a:ext cx="96838" cy="2857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Rectangle 55"/>
          <p:cNvSpPr>
            <a:spLocks noChangeArrowheads="1"/>
          </p:cNvSpPr>
          <p:nvPr/>
        </p:nvSpPr>
        <p:spPr bwMode="auto">
          <a:xfrm>
            <a:off x="7367835" y="2535019"/>
            <a:ext cx="668339" cy="479426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Rectangle 56"/>
          <p:cNvSpPr>
            <a:spLocks noChangeArrowheads="1"/>
          </p:cNvSpPr>
          <p:nvPr/>
        </p:nvSpPr>
        <p:spPr bwMode="auto">
          <a:xfrm>
            <a:off x="7402760" y="2822357"/>
            <a:ext cx="282576" cy="14446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Rectangle 57"/>
          <p:cNvSpPr>
            <a:spLocks noChangeArrowheads="1"/>
          </p:cNvSpPr>
          <p:nvPr/>
        </p:nvSpPr>
        <p:spPr bwMode="auto">
          <a:xfrm>
            <a:off x="7718673" y="2822357"/>
            <a:ext cx="282576" cy="14446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Text Box 58"/>
          <p:cNvSpPr txBox="1">
            <a:spLocks noChangeArrowheads="1"/>
          </p:cNvSpPr>
          <p:nvPr/>
        </p:nvSpPr>
        <p:spPr bwMode="auto">
          <a:xfrm>
            <a:off x="7678986" y="2773145"/>
            <a:ext cx="184150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2000">
              <a:solidFill>
                <a:srgbClr val="FFFFCC"/>
              </a:solidFill>
            </a:endParaRPr>
          </a:p>
        </p:txBody>
      </p:sp>
      <p:sp>
        <p:nvSpPr>
          <p:cNvPr id="204" name="Text Box 59"/>
          <p:cNvSpPr txBox="1">
            <a:spLocks noChangeArrowheads="1"/>
          </p:cNvSpPr>
          <p:nvPr/>
        </p:nvSpPr>
        <p:spPr bwMode="auto">
          <a:xfrm>
            <a:off x="7374185" y="2774732"/>
            <a:ext cx="184150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2000">
              <a:solidFill>
                <a:srgbClr val="FFFFCC"/>
              </a:solidFill>
            </a:endParaRPr>
          </a:p>
        </p:txBody>
      </p:sp>
      <p:sp>
        <p:nvSpPr>
          <p:cNvPr id="205" name="Text Box 60"/>
          <p:cNvSpPr txBox="1">
            <a:spLocks noChangeArrowheads="1"/>
          </p:cNvSpPr>
          <p:nvPr/>
        </p:nvSpPr>
        <p:spPr bwMode="auto">
          <a:xfrm>
            <a:off x="7391647" y="2452469"/>
            <a:ext cx="369888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4</a:t>
            </a:r>
          </a:p>
        </p:txBody>
      </p:sp>
      <p:sp>
        <p:nvSpPr>
          <p:cNvPr id="206" name="Line 61"/>
          <p:cNvSpPr>
            <a:spLocks noChangeShapeType="1"/>
          </p:cNvSpPr>
          <p:nvPr/>
        </p:nvSpPr>
        <p:spPr bwMode="auto">
          <a:xfrm flipH="1">
            <a:off x="7759948" y="2254031"/>
            <a:ext cx="119063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Rectangle 62"/>
          <p:cNvSpPr>
            <a:spLocks noChangeArrowheads="1"/>
          </p:cNvSpPr>
          <p:nvPr/>
        </p:nvSpPr>
        <p:spPr bwMode="auto">
          <a:xfrm>
            <a:off x="8128249" y="2536607"/>
            <a:ext cx="668339" cy="484189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Rectangle 63"/>
          <p:cNvSpPr>
            <a:spLocks noChangeArrowheads="1"/>
          </p:cNvSpPr>
          <p:nvPr/>
        </p:nvSpPr>
        <p:spPr bwMode="auto">
          <a:xfrm>
            <a:off x="8163174" y="2827120"/>
            <a:ext cx="280988" cy="14446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Rectangle 64"/>
          <p:cNvSpPr>
            <a:spLocks noChangeArrowheads="1"/>
          </p:cNvSpPr>
          <p:nvPr/>
        </p:nvSpPr>
        <p:spPr bwMode="auto">
          <a:xfrm>
            <a:off x="8480675" y="2827120"/>
            <a:ext cx="280988" cy="14446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Text Box 65"/>
          <p:cNvSpPr txBox="1">
            <a:spLocks noChangeArrowheads="1"/>
          </p:cNvSpPr>
          <p:nvPr/>
        </p:nvSpPr>
        <p:spPr bwMode="auto">
          <a:xfrm>
            <a:off x="8442575" y="2776320"/>
            <a:ext cx="182563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2000">
              <a:solidFill>
                <a:srgbClr val="FFFFCC"/>
              </a:solidFill>
            </a:endParaRPr>
          </a:p>
        </p:txBody>
      </p:sp>
      <p:sp>
        <p:nvSpPr>
          <p:cNvPr id="211" name="Text Box 66"/>
          <p:cNvSpPr txBox="1">
            <a:spLocks noChangeArrowheads="1"/>
          </p:cNvSpPr>
          <p:nvPr/>
        </p:nvSpPr>
        <p:spPr bwMode="auto">
          <a:xfrm>
            <a:off x="8136187" y="2779495"/>
            <a:ext cx="184150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2000">
              <a:solidFill>
                <a:srgbClr val="FFFFCC"/>
              </a:solidFill>
            </a:endParaRPr>
          </a:p>
        </p:txBody>
      </p:sp>
      <p:sp>
        <p:nvSpPr>
          <p:cNvPr id="212" name="Text Box 67"/>
          <p:cNvSpPr txBox="1">
            <a:spLocks noChangeArrowheads="1"/>
          </p:cNvSpPr>
          <p:nvPr/>
        </p:nvSpPr>
        <p:spPr bwMode="auto">
          <a:xfrm>
            <a:off x="8285412" y="2479456"/>
            <a:ext cx="371476" cy="46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9</a:t>
            </a:r>
          </a:p>
        </p:txBody>
      </p:sp>
      <p:sp>
        <p:nvSpPr>
          <p:cNvPr id="213" name="Line 68"/>
          <p:cNvSpPr>
            <a:spLocks noChangeShapeType="1"/>
          </p:cNvSpPr>
          <p:nvPr/>
        </p:nvSpPr>
        <p:spPr bwMode="auto">
          <a:xfrm>
            <a:off x="8239374" y="2255618"/>
            <a:ext cx="96838" cy="2857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Rectangle 69"/>
          <p:cNvSpPr>
            <a:spLocks noChangeArrowheads="1"/>
          </p:cNvSpPr>
          <p:nvPr/>
        </p:nvSpPr>
        <p:spPr bwMode="auto">
          <a:xfrm>
            <a:off x="5519981" y="3114458"/>
            <a:ext cx="668339" cy="479426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5736950" y="3026440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219" name="Text Box 74"/>
          <p:cNvSpPr txBox="1">
            <a:spLocks noChangeArrowheads="1"/>
          </p:cNvSpPr>
          <p:nvPr/>
        </p:nvSpPr>
        <p:spPr bwMode="auto">
          <a:xfrm>
            <a:off x="5731119" y="3030320"/>
            <a:ext cx="322263" cy="46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215" name="Rectangle 70"/>
          <p:cNvSpPr>
            <a:spLocks noChangeArrowheads="1"/>
          </p:cNvSpPr>
          <p:nvPr/>
        </p:nvSpPr>
        <p:spPr bwMode="auto">
          <a:xfrm>
            <a:off x="5554906" y="3401796"/>
            <a:ext cx="282576" cy="14446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Rectangle 71"/>
          <p:cNvSpPr>
            <a:spLocks noChangeArrowheads="1"/>
          </p:cNvSpPr>
          <p:nvPr/>
        </p:nvSpPr>
        <p:spPr bwMode="auto">
          <a:xfrm>
            <a:off x="5870819" y="3401796"/>
            <a:ext cx="282576" cy="14446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Text Box 72"/>
          <p:cNvSpPr txBox="1">
            <a:spLocks noChangeArrowheads="1"/>
          </p:cNvSpPr>
          <p:nvPr/>
        </p:nvSpPr>
        <p:spPr bwMode="auto">
          <a:xfrm>
            <a:off x="5832719" y="3350996"/>
            <a:ext cx="184150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2000">
              <a:solidFill>
                <a:srgbClr val="FFFFCC"/>
              </a:solidFill>
            </a:endParaRPr>
          </a:p>
        </p:txBody>
      </p:sp>
      <p:sp>
        <p:nvSpPr>
          <p:cNvPr id="218" name="Text Box 73"/>
          <p:cNvSpPr txBox="1">
            <a:spLocks noChangeArrowheads="1"/>
          </p:cNvSpPr>
          <p:nvPr/>
        </p:nvSpPr>
        <p:spPr bwMode="auto">
          <a:xfrm>
            <a:off x="5527919" y="3354171"/>
            <a:ext cx="184150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2000">
              <a:solidFill>
                <a:srgbClr val="FFFFCC"/>
              </a:solidFill>
            </a:endParaRPr>
          </a:p>
        </p:txBody>
      </p:sp>
      <p:sp>
        <p:nvSpPr>
          <p:cNvPr id="220" name="Line 75"/>
          <p:cNvSpPr>
            <a:spLocks noChangeShapeType="1"/>
          </p:cNvSpPr>
          <p:nvPr/>
        </p:nvSpPr>
        <p:spPr bwMode="auto">
          <a:xfrm flipH="1">
            <a:off x="5853357" y="2857282"/>
            <a:ext cx="12065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528868" y="2188405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843044" y="6152418"/>
            <a:ext cx="955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2. Now </a:t>
            </a:r>
            <a:r>
              <a:rPr lang="en-US" sz="2000" dirty="0">
                <a:solidFill>
                  <a:srgbClr val="6600CC"/>
                </a:solidFill>
              </a:rPr>
              <a:t>put the extracted value into this freed-up slot </a:t>
            </a:r>
            <a:r>
              <a:rPr lang="en-US" sz="2000" dirty="0"/>
              <a:t>of the array.</a:t>
            </a:r>
          </a:p>
        </p:txBody>
      </p:sp>
      <p:sp>
        <p:nvSpPr>
          <p:cNvPr id="225" name="Text Box 18"/>
          <p:cNvSpPr txBox="1">
            <a:spLocks noChangeArrowheads="1"/>
          </p:cNvSpPr>
          <p:nvPr/>
        </p:nvSpPr>
        <p:spPr bwMode="auto">
          <a:xfrm>
            <a:off x="7016981" y="1230082"/>
            <a:ext cx="5095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21</a:t>
            </a:r>
          </a:p>
        </p:txBody>
      </p:sp>
      <p:sp>
        <p:nvSpPr>
          <p:cNvPr id="305" name="Rectangle 304"/>
          <p:cNvSpPr/>
          <p:nvPr/>
        </p:nvSpPr>
        <p:spPr>
          <a:xfrm>
            <a:off x="843044" y="5404072"/>
            <a:ext cx="7832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   This </a:t>
            </a:r>
            <a:r>
              <a:rPr lang="en-US" sz="2000" dirty="0">
                <a:solidFill>
                  <a:srgbClr val="6600CC"/>
                </a:solidFill>
              </a:rPr>
              <a:t>frees up the last slot </a:t>
            </a:r>
            <a:r>
              <a:rPr lang="en-US" sz="2000" dirty="0"/>
              <a:t>in the array</a:t>
            </a:r>
            <a:br>
              <a:rPr lang="en-US" sz="2000" dirty="0"/>
            </a:br>
            <a:r>
              <a:rPr lang="en-US" sz="2000" dirty="0"/>
              <a:t>    (since the heap now has 1 fewer value in it)</a:t>
            </a:r>
          </a:p>
        </p:txBody>
      </p:sp>
      <p:cxnSp>
        <p:nvCxnSpPr>
          <p:cNvPr id="307" name="Straight Arrow Connector 306"/>
          <p:cNvCxnSpPr/>
          <p:nvPr/>
        </p:nvCxnSpPr>
        <p:spPr bwMode="auto">
          <a:xfrm flipV="1">
            <a:off x="3665768" y="2827120"/>
            <a:ext cx="304800" cy="574676"/>
          </a:xfrm>
          <a:prstGeom prst="straightConnector1">
            <a:avLst/>
          </a:prstGeom>
          <a:solidFill>
            <a:srgbClr val="FFEFFF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9" name="Rectangle 308"/>
          <p:cNvSpPr/>
          <p:nvPr/>
        </p:nvSpPr>
        <p:spPr>
          <a:xfrm>
            <a:off x="58968" y="2914538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21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314006" y="4236374"/>
            <a:ext cx="955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While there are numbers left in the heap:</a:t>
            </a:r>
          </a:p>
        </p:txBody>
      </p:sp>
      <p:grpSp>
        <p:nvGrpSpPr>
          <p:cNvPr id="284" name="Group 283"/>
          <p:cNvGrpSpPr/>
          <p:nvPr/>
        </p:nvGrpSpPr>
        <p:grpSpPr>
          <a:xfrm>
            <a:off x="2485698" y="242034"/>
            <a:ext cx="3540955" cy="1539470"/>
            <a:chOff x="2485698" y="242034"/>
            <a:chExt cx="3540955" cy="1539470"/>
          </a:xfrm>
        </p:grpSpPr>
        <p:sp>
          <p:nvSpPr>
            <p:cNvPr id="282" name="Rounded Rectangular Callout 281"/>
            <p:cNvSpPr/>
            <p:nvPr/>
          </p:nvSpPr>
          <p:spPr bwMode="auto">
            <a:xfrm>
              <a:off x="2490952" y="247290"/>
              <a:ext cx="3535701" cy="1534214"/>
            </a:xfrm>
            <a:prstGeom prst="wedgeRoundRectCallout">
              <a:avLst>
                <a:gd name="adj1" fmla="val -95805"/>
                <a:gd name="adj2" fmla="val 70510"/>
                <a:gd name="adj3" fmla="val 16667"/>
              </a:avLst>
            </a:prstGeom>
            <a:solidFill>
              <a:srgbClr val="FFE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But once we remove the top item, we have to </a:t>
              </a:r>
              <a:r>
                <a:rPr lang="en-US" dirty="0" err="1"/>
                <a:t>reheapify</a:t>
              </a:r>
              <a:r>
                <a:rPr lang="en-US" dirty="0"/>
                <a:t> our heap!</a:t>
              </a:r>
            </a:p>
          </p:txBody>
        </p:sp>
        <p:sp>
          <p:nvSpPr>
            <p:cNvPr id="283" name="Rounded Rectangular Callout 282"/>
            <p:cNvSpPr/>
            <p:nvPr/>
          </p:nvSpPr>
          <p:spPr bwMode="auto">
            <a:xfrm>
              <a:off x="2485698" y="242034"/>
              <a:ext cx="3535701" cy="1534214"/>
            </a:xfrm>
            <a:prstGeom prst="wedgeRoundRectCallout">
              <a:avLst>
                <a:gd name="adj1" fmla="val 74973"/>
                <a:gd name="adj2" fmla="val 32489"/>
                <a:gd name="adj3" fmla="val 16667"/>
              </a:avLst>
            </a:prstGeom>
            <a:solidFill>
              <a:srgbClr val="FFE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2000" dirty="0"/>
                <a:t>But once we remove the top item, we have to </a:t>
              </a:r>
              <a:r>
                <a:rPr lang="en-US" sz="2000" dirty="0" err="1"/>
                <a:t>reheapify</a:t>
              </a:r>
              <a:r>
                <a:rPr lang="en-US" sz="2000" dirty="0"/>
                <a:t> our heap!</a:t>
              </a:r>
            </a:p>
            <a:p>
              <a:endParaRPr lang="en-US" sz="1100" dirty="0"/>
            </a:p>
            <a:p>
              <a:r>
                <a:rPr lang="en-US" sz="2000" dirty="0">
                  <a:solidFill>
                    <a:srgbClr val="FF0000"/>
                  </a:solidFill>
                </a:rPr>
                <a:t>Lets do it!</a:t>
              </a:r>
            </a:p>
          </p:txBody>
        </p:sp>
      </p:grpSp>
      <p:sp>
        <p:nvSpPr>
          <p:cNvPr id="306" name="Rectangle 305"/>
          <p:cNvSpPr/>
          <p:nvPr/>
        </p:nvSpPr>
        <p:spPr bwMode="auto">
          <a:xfrm>
            <a:off x="0" y="3641836"/>
            <a:ext cx="5580993" cy="3153099"/>
          </a:xfrm>
          <a:prstGeom prst="rect">
            <a:avLst/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err="1">
                <a:solidFill>
                  <a:srgbClr val="FF0000"/>
                </a:solidFill>
              </a:rPr>
              <a:t>Reheapification</a:t>
            </a:r>
            <a:r>
              <a:rPr lang="en-US" sz="2000" dirty="0">
                <a:solidFill>
                  <a:srgbClr val="FF0000"/>
                </a:solidFill>
              </a:rPr>
              <a:t> Algorithm </a:t>
            </a:r>
            <a:r>
              <a:rPr lang="en-US" sz="1800" dirty="0">
                <a:solidFill>
                  <a:srgbClr val="FF0000"/>
                </a:solidFill>
              </a:rPr>
              <a:t>(same as before)</a:t>
            </a:r>
          </a:p>
          <a:p>
            <a:pPr marL="457200" indent="-457200" algn="l">
              <a:spcBef>
                <a:spcPct val="50000"/>
              </a:spcBef>
              <a:buAutoNum type="arabicPeriod"/>
            </a:pPr>
            <a:r>
              <a:rPr lang="en-US" sz="1900" dirty="0"/>
              <a:t>Copy the value from the right-most node in the bottom-most row to the root node.</a:t>
            </a:r>
          </a:p>
          <a:p>
            <a:pPr marL="457200" indent="-457200" algn="l">
              <a:spcBef>
                <a:spcPct val="50000"/>
              </a:spcBef>
              <a:buAutoNum type="arabicPeriod"/>
            </a:pPr>
            <a:r>
              <a:rPr lang="en-US" sz="1900" dirty="0"/>
              <a:t>Delete the right-most node in the bottom-most row.</a:t>
            </a:r>
          </a:p>
          <a:p>
            <a:pPr marL="457200" indent="-457200" algn="l">
              <a:spcBef>
                <a:spcPct val="50000"/>
              </a:spcBef>
              <a:buAutoNum type="arabicPeriod"/>
            </a:pPr>
            <a:r>
              <a:rPr lang="en-US" sz="1900" dirty="0"/>
              <a:t>Repeatedly swap the just-moved value with the larger of its two children until the value is greater than or equal to both of its children. 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3795864" y="2202208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0" name="Line 177"/>
          <p:cNvSpPr>
            <a:spLocks noChangeShapeType="1"/>
          </p:cNvSpPr>
          <p:nvPr/>
        </p:nvSpPr>
        <p:spPr bwMode="auto">
          <a:xfrm>
            <a:off x="62961" y="4264537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1" name="Line 177"/>
          <p:cNvSpPr>
            <a:spLocks noChangeShapeType="1"/>
          </p:cNvSpPr>
          <p:nvPr/>
        </p:nvSpPr>
        <p:spPr bwMode="auto">
          <a:xfrm>
            <a:off x="57701" y="501604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2" name="Line 177"/>
          <p:cNvSpPr>
            <a:spLocks noChangeShapeType="1"/>
          </p:cNvSpPr>
          <p:nvPr/>
        </p:nvSpPr>
        <p:spPr bwMode="auto">
          <a:xfrm>
            <a:off x="36675" y="5736021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3" name="Rounded Rectangular Callout 312"/>
          <p:cNvSpPr/>
          <p:nvPr/>
        </p:nvSpPr>
        <p:spPr bwMode="auto">
          <a:xfrm>
            <a:off x="4219074" y="0"/>
            <a:ext cx="4924925" cy="1936427"/>
          </a:xfrm>
          <a:prstGeom prst="wedgeRoundRectCallout">
            <a:avLst>
              <a:gd name="adj1" fmla="val -51217"/>
              <a:gd name="adj2" fmla="val 63284"/>
              <a:gd name="adj3" fmla="val 16667"/>
            </a:avLst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Note – this </a:t>
            </a:r>
            <a:r>
              <a:rPr lang="en-US" dirty="0">
                <a:solidFill>
                  <a:srgbClr val="FF0000"/>
                </a:solidFill>
              </a:rPr>
              <a:t>frees up the last slot</a:t>
            </a:r>
            <a:r>
              <a:rPr lang="en-US" dirty="0"/>
              <a:t> in the array!</a:t>
            </a:r>
            <a:br>
              <a:rPr lang="en-US" dirty="0"/>
            </a:br>
            <a:endParaRPr lang="en-US" sz="1400" dirty="0"/>
          </a:p>
          <a:p>
            <a:r>
              <a:rPr lang="en-US" dirty="0"/>
              <a:t>Our heap now only occupies the </a:t>
            </a:r>
            <a:r>
              <a:rPr lang="en-US" dirty="0">
                <a:solidFill>
                  <a:srgbClr val="FF0000"/>
                </a:solidFill>
              </a:rPr>
              <a:t>first N-1 slots</a:t>
            </a:r>
            <a:r>
              <a:rPr lang="en-US" dirty="0"/>
              <a:t> of the array!</a:t>
            </a:r>
          </a:p>
        </p:txBody>
      </p:sp>
      <p:sp>
        <p:nvSpPr>
          <p:cNvPr id="176" name="Text Box 31"/>
          <p:cNvSpPr txBox="1">
            <a:spLocks noChangeArrowheads="1"/>
          </p:cNvSpPr>
          <p:nvPr/>
        </p:nvSpPr>
        <p:spPr bwMode="auto">
          <a:xfrm>
            <a:off x="7753598" y="1847630"/>
            <a:ext cx="509589" cy="46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18</a:t>
            </a:r>
          </a:p>
        </p:txBody>
      </p:sp>
      <p:sp>
        <p:nvSpPr>
          <p:cNvPr id="315" name="Rectangle 314"/>
          <p:cNvSpPr/>
          <p:nvPr/>
        </p:nvSpPr>
        <p:spPr>
          <a:xfrm>
            <a:off x="1449046" y="2200632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316" name="Rectangle 315"/>
          <p:cNvSpPr/>
          <p:nvPr/>
        </p:nvSpPr>
        <p:spPr>
          <a:xfrm>
            <a:off x="3311855" y="2198608"/>
            <a:ext cx="372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18" name="Rectangle 317"/>
          <p:cNvSpPr/>
          <p:nvPr/>
        </p:nvSpPr>
        <p:spPr bwMode="auto">
          <a:xfrm>
            <a:off x="497305" y="2053389"/>
            <a:ext cx="3272590" cy="78606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19" name="Group 318"/>
          <p:cNvGrpSpPr/>
          <p:nvPr/>
        </p:nvGrpSpPr>
        <p:grpSpPr>
          <a:xfrm>
            <a:off x="2445594" y="217972"/>
            <a:ext cx="3540955" cy="1539470"/>
            <a:chOff x="2485698" y="242034"/>
            <a:chExt cx="3540955" cy="1539470"/>
          </a:xfrm>
        </p:grpSpPr>
        <p:sp>
          <p:nvSpPr>
            <p:cNvPr id="320" name="Rounded Rectangular Callout 319"/>
            <p:cNvSpPr/>
            <p:nvPr/>
          </p:nvSpPr>
          <p:spPr bwMode="auto">
            <a:xfrm>
              <a:off x="2490952" y="247290"/>
              <a:ext cx="3535701" cy="1534214"/>
            </a:xfrm>
            <a:prstGeom prst="wedgeRoundRectCallout">
              <a:avLst>
                <a:gd name="adj1" fmla="val -95805"/>
                <a:gd name="adj2" fmla="val 70510"/>
                <a:gd name="adj3" fmla="val 16667"/>
              </a:avLst>
            </a:prstGeom>
            <a:solidFill>
              <a:srgbClr val="FFE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But once we remove the top item, we have to </a:t>
              </a:r>
              <a:r>
                <a:rPr lang="en-US" dirty="0" err="1"/>
                <a:t>reheapify</a:t>
              </a:r>
              <a:r>
                <a:rPr lang="en-US" dirty="0"/>
                <a:t> our heap!</a:t>
              </a:r>
            </a:p>
          </p:txBody>
        </p:sp>
        <p:sp>
          <p:nvSpPr>
            <p:cNvPr id="321" name="Rounded Rectangular Callout 320"/>
            <p:cNvSpPr/>
            <p:nvPr/>
          </p:nvSpPr>
          <p:spPr bwMode="auto">
            <a:xfrm>
              <a:off x="2485698" y="242034"/>
              <a:ext cx="3535701" cy="1534214"/>
            </a:xfrm>
            <a:prstGeom prst="wedgeRoundRectCallout">
              <a:avLst>
                <a:gd name="adj1" fmla="val -6242"/>
                <a:gd name="adj2" fmla="val 79542"/>
                <a:gd name="adj3" fmla="val 16667"/>
              </a:avLst>
            </a:prstGeom>
            <a:solidFill>
              <a:srgbClr val="FFE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2000" dirty="0"/>
                <a:t>When we finish </a:t>
              </a:r>
              <a:r>
                <a:rPr lang="en-US" sz="2000" dirty="0" err="1"/>
                <a:t>reheapifying</a:t>
              </a:r>
              <a:r>
                <a:rPr lang="en-US" sz="2000" dirty="0"/>
                <a:t>, our </a:t>
              </a:r>
              <a:r>
                <a:rPr lang="en-US" sz="2000" dirty="0">
                  <a:solidFill>
                    <a:srgbClr val="FF0000"/>
                  </a:solidFill>
                </a:rPr>
                <a:t>first N-1 slots</a:t>
              </a:r>
              <a:r>
                <a:rPr lang="en-US" sz="2000" dirty="0"/>
                <a:t> hold a valid </a:t>
              </a:r>
              <a:r>
                <a:rPr lang="en-US" sz="2000" dirty="0" err="1">
                  <a:solidFill>
                    <a:srgbClr val="6600CC"/>
                  </a:solidFill>
                </a:rPr>
                <a:t>maxheap</a:t>
              </a:r>
              <a:r>
                <a:rPr lang="en-US" sz="2000" dirty="0"/>
                <a:t> AND the </a:t>
              </a:r>
              <a:r>
                <a:rPr lang="en-US" sz="2000" dirty="0">
                  <a:solidFill>
                    <a:srgbClr val="FF0000"/>
                  </a:solidFill>
                </a:rPr>
                <a:t>last slot </a:t>
              </a:r>
              <a:r>
                <a:rPr lang="en-US" sz="2000" dirty="0"/>
                <a:t>of the array is </a:t>
              </a:r>
              <a:r>
                <a:rPr lang="en-US" sz="2000" dirty="0">
                  <a:solidFill>
                    <a:srgbClr val="6600CC"/>
                  </a:solidFill>
                </a:rPr>
                <a:t>empty</a:t>
              </a:r>
              <a:r>
                <a:rPr lang="en-US" sz="2000" dirty="0"/>
                <a:t>!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2" name="Rounded Rectangular Callout 221"/>
          <p:cNvSpPr/>
          <p:nvPr/>
        </p:nvSpPr>
        <p:spPr bwMode="auto">
          <a:xfrm>
            <a:off x="4115449" y="67734"/>
            <a:ext cx="3081938" cy="2099733"/>
          </a:xfrm>
          <a:prstGeom prst="wedgeRoundRectCallout">
            <a:avLst>
              <a:gd name="adj1" fmla="val -60133"/>
              <a:gd name="adj2" fmla="val 53041"/>
              <a:gd name="adj3" fmla="val 16667"/>
            </a:avLst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Now the biggest value is stored in the last slot of the array!</a:t>
            </a:r>
          </a:p>
        </p:txBody>
      </p:sp>
      <p:sp>
        <p:nvSpPr>
          <p:cNvPr id="105" name="Rounded Rectangular Callout 104"/>
          <p:cNvSpPr/>
          <p:nvPr/>
        </p:nvSpPr>
        <p:spPr bwMode="auto">
          <a:xfrm>
            <a:off x="4653023" y="729189"/>
            <a:ext cx="4443200" cy="1697282"/>
          </a:xfrm>
          <a:prstGeom prst="wedgeRoundRectCallout">
            <a:avLst>
              <a:gd name="adj1" fmla="val -61110"/>
              <a:gd name="adj2" fmla="val 132777"/>
              <a:gd name="adj3" fmla="val 16667"/>
            </a:avLst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200" dirty="0"/>
              <a:t>Guess what! </a:t>
            </a:r>
          </a:p>
          <a:p>
            <a:endParaRPr lang="en-US" sz="1000" dirty="0"/>
          </a:p>
          <a:p>
            <a:r>
              <a:rPr lang="en-US" sz="2200" dirty="0"/>
              <a:t>Step #2 of our </a:t>
            </a:r>
            <a:r>
              <a:rPr lang="en-US" sz="2200" dirty="0">
                <a:solidFill>
                  <a:srgbClr val="FF0000"/>
                </a:solidFill>
              </a:rPr>
              <a:t>efficient </a:t>
            </a:r>
            <a:r>
              <a:rPr lang="en-US" sz="2200" dirty="0" err="1">
                <a:solidFill>
                  <a:srgbClr val="FF0000"/>
                </a:solidFill>
              </a:rPr>
              <a:t>heapsort</a:t>
            </a:r>
            <a:r>
              <a:rPr lang="en-US" sz="2200" dirty="0"/>
              <a:t> is virtually identical to Step #2 of </a:t>
            </a:r>
            <a:r>
              <a:rPr lang="en-US" sz="2200" dirty="0">
                <a:solidFill>
                  <a:srgbClr val="FF0000"/>
                </a:solidFill>
              </a:rPr>
              <a:t>naïve </a:t>
            </a:r>
            <a:r>
              <a:rPr lang="en-US" sz="2200" dirty="0" err="1">
                <a:solidFill>
                  <a:srgbClr val="FF0000"/>
                </a:solidFill>
              </a:rPr>
              <a:t>heapsort</a:t>
            </a:r>
            <a:r>
              <a:rPr lang="en-US" sz="2200" dirty="0"/>
              <a:t>!</a:t>
            </a:r>
          </a:p>
          <a:p>
            <a:endParaRPr lang="en-US" sz="8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595930" y="3641836"/>
            <a:ext cx="3524006" cy="3216164"/>
          </a:xfrm>
          <a:prstGeom prst="rect">
            <a:avLst/>
          </a:prstGeom>
          <a:solidFill>
            <a:srgbClr val="FFFFFF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6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-0.05139 0.1055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527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0.10573 -0.032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7.03704E-6 L 0.15347 -0.26203 " pathEditMode="relative" ptsTypes="AA">
                                      <p:cBhvr>
                                        <p:cTn id="63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347 L -0.34497 0.0034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8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47 -0.26204 L 0.23281 -0.16783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47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416 L -0.07812 -0.08933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" y="-47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0.00115 L -0.10069 -0.00162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496 0.00347 L -0.24826 0.00277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16 -0.16605 L 0.28229 -0.08117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42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0611E-6 L -0.04687 -0.08649 " pathEditMode="relative" ptsTypes="AA">
                                      <p:cBhvr>
                                        <p:cTn id="140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826 0.00277 L -0.04826 0.00162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1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347 L -0.1974 -0.00439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2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2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9583 -3.33333E-6 L 0.4 -0.1 " pathEditMode="relative" rAng="0" ptsTypes="AAA">
                                      <p:cBhvr>
                                        <p:cTn id="195" dur="2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-5000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314" grpId="0"/>
      <p:bldP spid="212" grpId="0"/>
      <p:bldP spid="214" grpId="0" animBg="1"/>
      <p:bldP spid="317" grpId="0"/>
      <p:bldP spid="219" grpId="0"/>
      <p:bldP spid="219" grpId="1"/>
      <p:bldP spid="219" grpId="2"/>
      <p:bldP spid="219" grpId="3"/>
      <p:bldP spid="219" grpId="4"/>
      <p:bldP spid="215" grpId="0" animBg="1"/>
      <p:bldP spid="216" grpId="0" animBg="1"/>
      <p:bldP spid="220" grpId="0" animBg="1"/>
      <p:bldP spid="223" grpId="0"/>
      <p:bldP spid="223" grpId="1"/>
      <p:bldP spid="224" grpId="0"/>
      <p:bldP spid="225" grpId="0"/>
      <p:bldP spid="225" grpId="1"/>
      <p:bldP spid="305" grpId="0"/>
      <p:bldP spid="309" grpId="0"/>
      <p:bldP spid="309" grpId="1"/>
      <p:bldP spid="221" grpId="0"/>
      <p:bldP spid="306" grpId="0" animBg="1"/>
      <p:bldP spid="306" grpId="1" animBg="1"/>
      <p:bldP spid="308" grpId="0"/>
      <p:bldP spid="308" grpId="1"/>
      <p:bldP spid="308" grpId="2"/>
      <p:bldP spid="308" grpId="3"/>
      <p:bldP spid="308" grpId="4"/>
      <p:bldP spid="310" grpId="0" animBg="1"/>
      <p:bldP spid="310" grpId="1" animBg="1"/>
      <p:bldP spid="311" grpId="0" animBg="1"/>
      <p:bldP spid="311" grpId="1" animBg="1"/>
      <p:bldP spid="312" grpId="0" animBg="1"/>
      <p:bldP spid="312" grpId="1" animBg="1"/>
      <p:bldP spid="313" grpId="0" animBg="1"/>
      <p:bldP spid="313" grpId="1" animBg="1"/>
      <p:bldP spid="176" grpId="0"/>
      <p:bldP spid="315" grpId="0"/>
      <p:bldP spid="316" grpId="0"/>
      <p:bldP spid="318" grpId="0" animBg="1"/>
      <p:bldP spid="318" grpId="1" animBg="1"/>
      <p:bldP spid="222" grpId="0" animBg="1"/>
      <p:bldP spid="105" grpId="0" animBg="1"/>
      <p:bldP spid="105" grpId="1" animBg="1"/>
      <p:bldP spid="4" grpId="0" animBg="1"/>
      <p:bldP spid="4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12"/>
          <p:cNvGrpSpPr>
            <a:grpSpLocks/>
          </p:cNvGrpSpPr>
          <p:nvPr/>
        </p:nvGrpSpPr>
        <p:grpSpPr bwMode="auto">
          <a:xfrm>
            <a:off x="5721901" y="1316451"/>
            <a:ext cx="3065468" cy="2451106"/>
            <a:chOff x="3829" y="2160"/>
            <a:chExt cx="1931" cy="1544"/>
          </a:xfrm>
        </p:grpSpPr>
        <p:sp>
          <p:nvSpPr>
            <p:cNvPr id="227" name="Rectangle 13"/>
            <p:cNvSpPr>
              <a:spLocks noChangeArrowheads="1"/>
            </p:cNvSpPr>
            <p:nvPr/>
          </p:nvSpPr>
          <p:spPr bwMode="auto">
            <a:xfrm>
              <a:off x="4586" y="2160"/>
              <a:ext cx="421" cy="30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Rectangle 14"/>
            <p:cNvSpPr>
              <a:spLocks noChangeArrowheads="1"/>
            </p:cNvSpPr>
            <p:nvPr/>
          </p:nvSpPr>
          <p:spPr bwMode="auto">
            <a:xfrm>
              <a:off x="4608" y="234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Rectangle 15"/>
            <p:cNvSpPr>
              <a:spLocks noChangeArrowheads="1"/>
            </p:cNvSpPr>
            <p:nvPr/>
          </p:nvSpPr>
          <p:spPr bwMode="auto">
            <a:xfrm>
              <a:off x="4807" y="2341"/>
              <a:ext cx="178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Text Box 16"/>
            <p:cNvSpPr txBox="1">
              <a:spLocks noChangeArrowheads="1"/>
            </p:cNvSpPr>
            <p:nvPr/>
          </p:nvSpPr>
          <p:spPr bwMode="auto">
            <a:xfrm>
              <a:off x="4769" y="2309"/>
              <a:ext cx="1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31" name="Text Box 17"/>
            <p:cNvSpPr txBox="1">
              <a:spLocks noChangeArrowheads="1"/>
            </p:cNvSpPr>
            <p:nvPr/>
          </p:nvSpPr>
          <p:spPr bwMode="auto">
            <a:xfrm>
              <a:off x="4580" y="231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32" name="Rectangle 19"/>
            <p:cNvSpPr>
              <a:spLocks noChangeArrowheads="1"/>
            </p:cNvSpPr>
            <p:nvPr/>
          </p:nvSpPr>
          <p:spPr bwMode="auto">
            <a:xfrm>
              <a:off x="4096" y="2556"/>
              <a:ext cx="421" cy="30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Rectangle 20"/>
            <p:cNvSpPr>
              <a:spLocks noChangeArrowheads="1"/>
            </p:cNvSpPr>
            <p:nvPr/>
          </p:nvSpPr>
          <p:spPr bwMode="auto">
            <a:xfrm>
              <a:off x="4118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Rectangle 21"/>
            <p:cNvSpPr>
              <a:spLocks noChangeArrowheads="1"/>
            </p:cNvSpPr>
            <p:nvPr/>
          </p:nvSpPr>
          <p:spPr bwMode="auto">
            <a:xfrm>
              <a:off x="4318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Text Box 22"/>
            <p:cNvSpPr txBox="1">
              <a:spLocks noChangeArrowheads="1"/>
            </p:cNvSpPr>
            <p:nvPr/>
          </p:nvSpPr>
          <p:spPr bwMode="auto">
            <a:xfrm>
              <a:off x="4293" y="270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36" name="Text Box 23"/>
            <p:cNvSpPr txBox="1">
              <a:spLocks noChangeArrowheads="1"/>
            </p:cNvSpPr>
            <p:nvPr/>
          </p:nvSpPr>
          <p:spPr bwMode="auto">
            <a:xfrm>
              <a:off x="4101" y="2708"/>
              <a:ext cx="11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37" name="Text Box 24"/>
            <p:cNvSpPr txBox="1">
              <a:spLocks noChangeArrowheads="1"/>
            </p:cNvSpPr>
            <p:nvPr/>
          </p:nvSpPr>
          <p:spPr bwMode="auto">
            <a:xfrm>
              <a:off x="4252" y="2564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3</a:t>
              </a:r>
            </a:p>
          </p:txBody>
        </p:sp>
        <p:sp>
          <p:nvSpPr>
            <p:cNvPr id="238" name="Line 25"/>
            <p:cNvSpPr>
              <a:spLocks noChangeShapeType="1"/>
            </p:cNvSpPr>
            <p:nvPr/>
          </p:nvSpPr>
          <p:spPr bwMode="auto">
            <a:xfrm flipH="1">
              <a:off x="4382" y="2378"/>
              <a:ext cx="248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Rectangle 26"/>
            <p:cNvSpPr>
              <a:spLocks noChangeArrowheads="1"/>
            </p:cNvSpPr>
            <p:nvPr/>
          </p:nvSpPr>
          <p:spPr bwMode="auto">
            <a:xfrm>
              <a:off x="5069" y="2556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Rectangle 27"/>
            <p:cNvSpPr>
              <a:spLocks noChangeArrowheads="1"/>
            </p:cNvSpPr>
            <p:nvPr/>
          </p:nvSpPr>
          <p:spPr bwMode="auto">
            <a:xfrm>
              <a:off x="5091" y="2739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Rectangle 28"/>
            <p:cNvSpPr>
              <a:spLocks noChangeArrowheads="1"/>
            </p:cNvSpPr>
            <p:nvPr/>
          </p:nvSpPr>
          <p:spPr bwMode="auto">
            <a:xfrm>
              <a:off x="5291" y="2739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Text Box 29"/>
            <p:cNvSpPr txBox="1">
              <a:spLocks noChangeArrowheads="1"/>
            </p:cNvSpPr>
            <p:nvPr/>
          </p:nvSpPr>
          <p:spPr bwMode="auto">
            <a:xfrm>
              <a:off x="5266" y="2708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43" name="Text Box 30"/>
            <p:cNvSpPr txBox="1">
              <a:spLocks noChangeArrowheads="1"/>
            </p:cNvSpPr>
            <p:nvPr/>
          </p:nvSpPr>
          <p:spPr bwMode="auto">
            <a:xfrm>
              <a:off x="5074" y="2708"/>
              <a:ext cx="11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44" name="Text Box 31"/>
            <p:cNvSpPr txBox="1">
              <a:spLocks noChangeArrowheads="1"/>
            </p:cNvSpPr>
            <p:nvPr/>
          </p:nvSpPr>
          <p:spPr bwMode="auto">
            <a:xfrm>
              <a:off x="5190" y="2507"/>
              <a:ext cx="2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9</a:t>
              </a:r>
            </a:p>
          </p:txBody>
        </p:sp>
        <p:sp>
          <p:nvSpPr>
            <p:cNvPr id="245" name="Rectangle 32"/>
            <p:cNvSpPr>
              <a:spLocks noChangeArrowheads="1"/>
            </p:cNvSpPr>
            <p:nvPr/>
          </p:nvSpPr>
          <p:spPr bwMode="auto">
            <a:xfrm>
              <a:off x="4822" y="2346"/>
              <a:ext cx="149" cy="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33"/>
            <p:cNvSpPr>
              <a:spLocks noChangeShapeType="1"/>
            </p:cNvSpPr>
            <p:nvPr/>
          </p:nvSpPr>
          <p:spPr bwMode="auto">
            <a:xfrm>
              <a:off x="4957" y="2379"/>
              <a:ext cx="232" cy="1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Rectangle 34"/>
            <p:cNvSpPr>
              <a:spLocks noChangeArrowheads="1"/>
            </p:cNvSpPr>
            <p:nvPr/>
          </p:nvSpPr>
          <p:spPr bwMode="auto">
            <a:xfrm>
              <a:off x="4095" y="2555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Rectangle 35"/>
            <p:cNvSpPr>
              <a:spLocks noChangeArrowheads="1"/>
            </p:cNvSpPr>
            <p:nvPr/>
          </p:nvSpPr>
          <p:spPr bwMode="auto">
            <a:xfrm>
              <a:off x="4117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Rectangle 36"/>
            <p:cNvSpPr>
              <a:spLocks noChangeArrowheads="1"/>
            </p:cNvSpPr>
            <p:nvPr/>
          </p:nvSpPr>
          <p:spPr bwMode="auto">
            <a:xfrm>
              <a:off x="4316" y="273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Text Box 37"/>
            <p:cNvSpPr txBox="1">
              <a:spLocks noChangeArrowheads="1"/>
            </p:cNvSpPr>
            <p:nvPr/>
          </p:nvSpPr>
          <p:spPr bwMode="auto">
            <a:xfrm>
              <a:off x="4278" y="2705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51" name="Text Box 38"/>
            <p:cNvSpPr txBox="1">
              <a:spLocks noChangeArrowheads="1"/>
            </p:cNvSpPr>
            <p:nvPr/>
          </p:nvSpPr>
          <p:spPr bwMode="auto">
            <a:xfrm>
              <a:off x="4089" y="270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52" name="Text Box 39"/>
            <p:cNvSpPr txBox="1">
              <a:spLocks noChangeArrowheads="1"/>
            </p:cNvSpPr>
            <p:nvPr/>
          </p:nvSpPr>
          <p:spPr bwMode="auto">
            <a:xfrm>
              <a:off x="4194" y="251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5</a:t>
              </a:r>
            </a:p>
          </p:txBody>
        </p:sp>
        <p:sp>
          <p:nvSpPr>
            <p:cNvPr id="253" name="Rectangle 40"/>
            <p:cNvSpPr>
              <a:spLocks noChangeArrowheads="1"/>
            </p:cNvSpPr>
            <p:nvPr/>
          </p:nvSpPr>
          <p:spPr bwMode="auto">
            <a:xfrm>
              <a:off x="3862" y="2950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Rectangle 41"/>
            <p:cNvSpPr>
              <a:spLocks noChangeArrowheads="1"/>
            </p:cNvSpPr>
            <p:nvPr/>
          </p:nvSpPr>
          <p:spPr bwMode="auto">
            <a:xfrm>
              <a:off x="3884" y="313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Rectangle 42"/>
            <p:cNvSpPr>
              <a:spLocks noChangeArrowheads="1"/>
            </p:cNvSpPr>
            <p:nvPr/>
          </p:nvSpPr>
          <p:spPr bwMode="auto">
            <a:xfrm>
              <a:off x="4084" y="313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Text Box 43"/>
            <p:cNvSpPr txBox="1">
              <a:spLocks noChangeArrowheads="1"/>
            </p:cNvSpPr>
            <p:nvPr/>
          </p:nvSpPr>
          <p:spPr bwMode="auto">
            <a:xfrm>
              <a:off x="4060" y="3099"/>
              <a:ext cx="1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57" name="Text Box 44"/>
            <p:cNvSpPr txBox="1">
              <a:spLocks noChangeArrowheads="1"/>
            </p:cNvSpPr>
            <p:nvPr/>
          </p:nvSpPr>
          <p:spPr bwMode="auto">
            <a:xfrm>
              <a:off x="3868" y="31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58" name="Text Box 45"/>
            <p:cNvSpPr txBox="1">
              <a:spLocks noChangeArrowheads="1"/>
            </p:cNvSpPr>
            <p:nvPr/>
          </p:nvSpPr>
          <p:spPr bwMode="auto">
            <a:xfrm>
              <a:off x="3963" y="2916"/>
              <a:ext cx="2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3</a:t>
              </a:r>
            </a:p>
          </p:txBody>
        </p:sp>
        <p:sp>
          <p:nvSpPr>
            <p:cNvPr id="259" name="Line 46"/>
            <p:cNvSpPr>
              <a:spLocks noChangeShapeType="1"/>
            </p:cNvSpPr>
            <p:nvPr/>
          </p:nvSpPr>
          <p:spPr bwMode="auto">
            <a:xfrm flipH="1">
              <a:off x="4109" y="2772"/>
              <a:ext cx="75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Rectangle 47"/>
            <p:cNvSpPr>
              <a:spLocks noChangeArrowheads="1"/>
            </p:cNvSpPr>
            <p:nvPr/>
          </p:nvSpPr>
          <p:spPr bwMode="auto">
            <a:xfrm>
              <a:off x="4325" y="2950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Rectangle 48"/>
            <p:cNvSpPr>
              <a:spLocks noChangeArrowheads="1"/>
            </p:cNvSpPr>
            <p:nvPr/>
          </p:nvSpPr>
          <p:spPr bwMode="auto">
            <a:xfrm>
              <a:off x="4347" y="3133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Rectangle 49"/>
            <p:cNvSpPr>
              <a:spLocks noChangeArrowheads="1"/>
            </p:cNvSpPr>
            <p:nvPr/>
          </p:nvSpPr>
          <p:spPr bwMode="auto">
            <a:xfrm>
              <a:off x="4547" y="3133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Text Box 50"/>
            <p:cNvSpPr txBox="1">
              <a:spLocks noChangeArrowheads="1"/>
            </p:cNvSpPr>
            <p:nvPr/>
          </p:nvSpPr>
          <p:spPr bwMode="auto">
            <a:xfrm>
              <a:off x="4523" y="3101"/>
              <a:ext cx="1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64" name="Text Box 51"/>
            <p:cNvSpPr txBox="1">
              <a:spLocks noChangeArrowheads="1"/>
            </p:cNvSpPr>
            <p:nvPr/>
          </p:nvSpPr>
          <p:spPr bwMode="auto">
            <a:xfrm>
              <a:off x="4330" y="31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65" name="Text Box 52"/>
            <p:cNvSpPr txBox="1">
              <a:spLocks noChangeArrowheads="1"/>
            </p:cNvSpPr>
            <p:nvPr/>
          </p:nvSpPr>
          <p:spPr bwMode="auto">
            <a:xfrm>
              <a:off x="4424" y="2913"/>
              <a:ext cx="23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0</a:t>
              </a:r>
            </a:p>
          </p:txBody>
        </p:sp>
        <p:sp>
          <p:nvSpPr>
            <p:cNvPr id="266" name="Rectangle 53"/>
            <p:cNvSpPr>
              <a:spLocks noChangeArrowheads="1"/>
            </p:cNvSpPr>
            <p:nvPr/>
          </p:nvSpPr>
          <p:spPr bwMode="auto">
            <a:xfrm>
              <a:off x="4331" y="2741"/>
              <a:ext cx="150" cy="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54"/>
            <p:cNvSpPr>
              <a:spLocks noChangeShapeType="1"/>
            </p:cNvSpPr>
            <p:nvPr/>
          </p:nvSpPr>
          <p:spPr bwMode="auto">
            <a:xfrm>
              <a:off x="4395" y="2773"/>
              <a:ext cx="61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Rectangle 55"/>
            <p:cNvSpPr>
              <a:spLocks noChangeArrowheads="1"/>
            </p:cNvSpPr>
            <p:nvPr/>
          </p:nvSpPr>
          <p:spPr bwMode="auto">
            <a:xfrm>
              <a:off x="4860" y="2940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Rectangle 56"/>
            <p:cNvSpPr>
              <a:spLocks noChangeArrowheads="1"/>
            </p:cNvSpPr>
            <p:nvPr/>
          </p:nvSpPr>
          <p:spPr bwMode="auto">
            <a:xfrm>
              <a:off x="4882" y="3121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Rectangle 57"/>
            <p:cNvSpPr>
              <a:spLocks noChangeArrowheads="1"/>
            </p:cNvSpPr>
            <p:nvPr/>
          </p:nvSpPr>
          <p:spPr bwMode="auto">
            <a:xfrm>
              <a:off x="5081" y="3121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Text Box 58"/>
            <p:cNvSpPr txBox="1">
              <a:spLocks noChangeArrowheads="1"/>
            </p:cNvSpPr>
            <p:nvPr/>
          </p:nvSpPr>
          <p:spPr bwMode="auto">
            <a:xfrm>
              <a:off x="5056" y="309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72" name="Text Box 59"/>
            <p:cNvSpPr txBox="1">
              <a:spLocks noChangeArrowheads="1"/>
            </p:cNvSpPr>
            <p:nvPr/>
          </p:nvSpPr>
          <p:spPr bwMode="auto">
            <a:xfrm>
              <a:off x="4864" y="3091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73" name="Text Box 60"/>
            <p:cNvSpPr txBox="1">
              <a:spLocks noChangeArrowheads="1"/>
            </p:cNvSpPr>
            <p:nvPr/>
          </p:nvSpPr>
          <p:spPr bwMode="auto">
            <a:xfrm>
              <a:off x="4875" y="288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4</a:t>
              </a:r>
            </a:p>
          </p:txBody>
        </p:sp>
        <p:sp>
          <p:nvSpPr>
            <p:cNvPr id="274" name="Line 61"/>
            <p:cNvSpPr>
              <a:spLocks noChangeShapeType="1"/>
            </p:cNvSpPr>
            <p:nvPr/>
          </p:nvSpPr>
          <p:spPr bwMode="auto">
            <a:xfrm flipH="1">
              <a:off x="5107" y="2763"/>
              <a:ext cx="75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Rectangle 62"/>
            <p:cNvSpPr>
              <a:spLocks noChangeArrowheads="1"/>
            </p:cNvSpPr>
            <p:nvPr/>
          </p:nvSpPr>
          <p:spPr bwMode="auto">
            <a:xfrm>
              <a:off x="5339" y="2941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Rectangle 63"/>
            <p:cNvSpPr>
              <a:spLocks noChangeArrowheads="1"/>
            </p:cNvSpPr>
            <p:nvPr/>
          </p:nvSpPr>
          <p:spPr bwMode="auto">
            <a:xfrm>
              <a:off x="5361" y="3124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Rectangle 64"/>
            <p:cNvSpPr>
              <a:spLocks noChangeArrowheads="1"/>
            </p:cNvSpPr>
            <p:nvPr/>
          </p:nvSpPr>
          <p:spPr bwMode="auto">
            <a:xfrm>
              <a:off x="5561" y="3124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Text Box 65"/>
            <p:cNvSpPr txBox="1">
              <a:spLocks noChangeArrowheads="1"/>
            </p:cNvSpPr>
            <p:nvPr/>
          </p:nvSpPr>
          <p:spPr bwMode="auto">
            <a:xfrm>
              <a:off x="5537" y="3092"/>
              <a:ext cx="11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79" name="Text Box 66"/>
            <p:cNvSpPr txBox="1">
              <a:spLocks noChangeArrowheads="1"/>
            </p:cNvSpPr>
            <p:nvPr/>
          </p:nvSpPr>
          <p:spPr bwMode="auto">
            <a:xfrm>
              <a:off x="5344" y="309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80" name="Text Box 67"/>
            <p:cNvSpPr txBox="1">
              <a:spLocks noChangeArrowheads="1"/>
            </p:cNvSpPr>
            <p:nvPr/>
          </p:nvSpPr>
          <p:spPr bwMode="auto">
            <a:xfrm>
              <a:off x="5438" y="2905"/>
              <a:ext cx="2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1</a:t>
              </a:r>
            </a:p>
          </p:txBody>
        </p:sp>
        <p:sp>
          <p:nvSpPr>
            <p:cNvPr id="281" name="Line 68"/>
            <p:cNvSpPr>
              <a:spLocks noChangeShapeType="1"/>
            </p:cNvSpPr>
            <p:nvPr/>
          </p:nvSpPr>
          <p:spPr bwMode="auto">
            <a:xfrm>
              <a:off x="5409" y="2764"/>
              <a:ext cx="61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Text Box 72"/>
            <p:cNvSpPr txBox="1">
              <a:spLocks noChangeArrowheads="1"/>
            </p:cNvSpPr>
            <p:nvPr/>
          </p:nvSpPr>
          <p:spPr bwMode="auto">
            <a:xfrm>
              <a:off x="3893" y="345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87" name="Text Box 74"/>
            <p:cNvSpPr txBox="1">
              <a:spLocks noChangeArrowheads="1"/>
            </p:cNvSpPr>
            <p:nvPr/>
          </p:nvSpPr>
          <p:spPr bwMode="auto">
            <a:xfrm>
              <a:off x="3829" y="325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C0DB-09A0-4F09-8653-154CD242EDD8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549584" y="2115052"/>
            <a:ext cx="457200" cy="609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 </a:t>
            </a:r>
          </a:p>
        </p:txBody>
      </p:sp>
      <p:sp>
        <p:nvSpPr>
          <p:cNvPr id="78" name="Rectangle 5"/>
          <p:cNvSpPr>
            <a:spLocks noChangeArrowheads="1"/>
          </p:cNvSpPr>
          <p:nvPr/>
        </p:nvSpPr>
        <p:spPr bwMode="auto">
          <a:xfrm>
            <a:off x="1006784" y="2115052"/>
            <a:ext cx="457200" cy="609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79" name="Rectangle 6"/>
          <p:cNvSpPr>
            <a:spLocks noChangeArrowheads="1"/>
          </p:cNvSpPr>
          <p:nvPr/>
        </p:nvSpPr>
        <p:spPr bwMode="auto">
          <a:xfrm>
            <a:off x="1463984" y="2115052"/>
            <a:ext cx="457200" cy="609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9</a:t>
            </a:r>
          </a:p>
        </p:txBody>
      </p:sp>
      <p:sp>
        <p:nvSpPr>
          <p:cNvPr id="80" name="Rectangle 7"/>
          <p:cNvSpPr>
            <a:spLocks noChangeArrowheads="1"/>
          </p:cNvSpPr>
          <p:nvPr/>
        </p:nvSpPr>
        <p:spPr bwMode="auto">
          <a:xfrm>
            <a:off x="1921184" y="2115052"/>
            <a:ext cx="457200" cy="609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2378384" y="2115052"/>
            <a:ext cx="457200" cy="609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0</a:t>
            </a:r>
          </a:p>
        </p:txBody>
      </p:sp>
      <p:sp>
        <p:nvSpPr>
          <p:cNvPr id="82" name="Rectangle 9"/>
          <p:cNvSpPr>
            <a:spLocks noChangeArrowheads="1"/>
          </p:cNvSpPr>
          <p:nvPr/>
        </p:nvSpPr>
        <p:spPr bwMode="auto">
          <a:xfrm>
            <a:off x="2835584" y="2115052"/>
            <a:ext cx="457200" cy="609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4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3292784" y="2115052"/>
            <a:ext cx="457200" cy="609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84" name="Rectangle 11"/>
          <p:cNvSpPr>
            <a:spLocks noChangeArrowheads="1"/>
          </p:cNvSpPr>
          <p:nvPr/>
        </p:nvSpPr>
        <p:spPr bwMode="auto">
          <a:xfrm>
            <a:off x="3749984" y="2115052"/>
            <a:ext cx="457200" cy="609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>
                <a:solidFill>
                  <a:srgbClr val="FF3300"/>
                </a:solidFill>
              </a:rPr>
              <a:t>21</a:t>
            </a:r>
          </a:p>
        </p:txBody>
      </p:sp>
      <p:grpSp>
        <p:nvGrpSpPr>
          <p:cNvPr id="85" name="Group 168"/>
          <p:cNvGrpSpPr>
            <a:grpSpLocks/>
          </p:cNvGrpSpPr>
          <p:nvPr/>
        </p:nvGrpSpPr>
        <p:grpSpPr bwMode="auto">
          <a:xfrm>
            <a:off x="1463984" y="2140452"/>
            <a:ext cx="457200" cy="533400"/>
            <a:chOff x="2167" y="960"/>
            <a:chExt cx="288" cy="336"/>
          </a:xfrm>
        </p:grpSpPr>
        <p:sp>
          <p:nvSpPr>
            <p:cNvPr id="86" name="Line 169"/>
            <p:cNvSpPr>
              <a:spLocks noChangeShapeType="1"/>
            </p:cNvSpPr>
            <p:nvPr/>
          </p:nvSpPr>
          <p:spPr bwMode="auto">
            <a:xfrm>
              <a:off x="2167" y="960"/>
              <a:ext cx="0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70"/>
            <p:cNvSpPr>
              <a:spLocks noChangeShapeType="1"/>
            </p:cNvSpPr>
            <p:nvPr/>
          </p:nvSpPr>
          <p:spPr bwMode="auto">
            <a:xfrm>
              <a:off x="2455" y="960"/>
              <a:ext cx="0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3" name="Rectangle 222"/>
          <p:cNvSpPr/>
          <p:nvPr/>
        </p:nvSpPr>
        <p:spPr>
          <a:xfrm>
            <a:off x="536884" y="2189019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225" name="Text Box 18"/>
          <p:cNvSpPr txBox="1">
            <a:spLocks noChangeArrowheads="1"/>
          </p:cNvSpPr>
          <p:nvPr/>
        </p:nvSpPr>
        <p:spPr bwMode="auto">
          <a:xfrm>
            <a:off x="7024997" y="1230696"/>
            <a:ext cx="510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18</a:t>
            </a:r>
          </a:p>
        </p:txBody>
      </p:sp>
      <p:grpSp>
        <p:nvGrpSpPr>
          <p:cNvPr id="303" name="Group 302"/>
          <p:cNvGrpSpPr/>
          <p:nvPr/>
        </p:nvGrpSpPr>
        <p:grpSpPr>
          <a:xfrm>
            <a:off x="549584" y="2116554"/>
            <a:ext cx="3657600" cy="609600"/>
            <a:chOff x="-3162300" y="5791200"/>
            <a:chExt cx="3657600" cy="609600"/>
          </a:xfrm>
        </p:grpSpPr>
        <p:sp>
          <p:nvSpPr>
            <p:cNvPr id="291" name="Rectangle 4"/>
            <p:cNvSpPr>
              <a:spLocks noChangeArrowheads="1"/>
            </p:cNvSpPr>
            <p:nvPr/>
          </p:nvSpPr>
          <p:spPr bwMode="auto">
            <a:xfrm>
              <a:off x="-3162300" y="5791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92" name="Rectangle 5"/>
            <p:cNvSpPr>
              <a:spLocks noChangeArrowheads="1"/>
            </p:cNvSpPr>
            <p:nvPr/>
          </p:nvSpPr>
          <p:spPr bwMode="auto">
            <a:xfrm>
              <a:off x="-2705100" y="5791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93" name="Rectangle 6"/>
            <p:cNvSpPr>
              <a:spLocks noChangeArrowheads="1"/>
            </p:cNvSpPr>
            <p:nvPr/>
          </p:nvSpPr>
          <p:spPr bwMode="auto">
            <a:xfrm>
              <a:off x="-2247900" y="5791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94" name="Rectangle 7"/>
            <p:cNvSpPr>
              <a:spLocks noChangeArrowheads="1"/>
            </p:cNvSpPr>
            <p:nvPr/>
          </p:nvSpPr>
          <p:spPr bwMode="auto">
            <a:xfrm>
              <a:off x="-1790700" y="5791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95" name="Rectangle 8"/>
            <p:cNvSpPr>
              <a:spLocks noChangeArrowheads="1"/>
            </p:cNvSpPr>
            <p:nvPr/>
          </p:nvSpPr>
          <p:spPr bwMode="auto">
            <a:xfrm>
              <a:off x="-1333500" y="5791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96" name="Rectangle 9"/>
            <p:cNvSpPr>
              <a:spLocks noChangeArrowheads="1"/>
            </p:cNvSpPr>
            <p:nvPr/>
          </p:nvSpPr>
          <p:spPr bwMode="auto">
            <a:xfrm>
              <a:off x="-876300" y="5791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97" name="Rectangle 10"/>
            <p:cNvSpPr>
              <a:spLocks noChangeArrowheads="1"/>
            </p:cNvSpPr>
            <p:nvPr/>
          </p:nvSpPr>
          <p:spPr bwMode="auto">
            <a:xfrm>
              <a:off x="-419100" y="5791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8" name="Rectangle 11"/>
            <p:cNvSpPr>
              <a:spLocks noChangeArrowheads="1"/>
            </p:cNvSpPr>
            <p:nvPr/>
          </p:nvSpPr>
          <p:spPr bwMode="auto">
            <a:xfrm>
              <a:off x="38100" y="5791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>
                  <a:solidFill>
                    <a:srgbClr val="FF3300"/>
                  </a:solidFill>
                </a:rPr>
                <a:t>21</a:t>
              </a:r>
            </a:p>
          </p:txBody>
        </p:sp>
        <p:grpSp>
          <p:nvGrpSpPr>
            <p:cNvPr id="299" name="Group 168"/>
            <p:cNvGrpSpPr>
              <a:grpSpLocks/>
            </p:cNvGrpSpPr>
            <p:nvPr/>
          </p:nvGrpSpPr>
          <p:grpSpPr bwMode="auto">
            <a:xfrm>
              <a:off x="-2247900" y="5816600"/>
              <a:ext cx="457200" cy="533400"/>
              <a:chOff x="2167" y="960"/>
              <a:chExt cx="288" cy="336"/>
            </a:xfrm>
          </p:grpSpPr>
          <p:sp>
            <p:nvSpPr>
              <p:cNvPr id="300" name="Line 169"/>
              <p:cNvSpPr>
                <a:spLocks noChangeShapeType="1"/>
              </p:cNvSpPr>
              <p:nvPr/>
            </p:nvSpPr>
            <p:spPr bwMode="auto">
              <a:xfrm>
                <a:off x="2167" y="960"/>
                <a:ext cx="0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" name="Line 170"/>
              <p:cNvSpPr>
                <a:spLocks noChangeShapeType="1"/>
              </p:cNvSpPr>
              <p:nvPr/>
            </p:nvSpPr>
            <p:spPr bwMode="auto">
              <a:xfrm>
                <a:off x="2455" y="960"/>
                <a:ext cx="0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2" name="Rectangle 301"/>
            <p:cNvSpPr/>
            <p:nvPr/>
          </p:nvSpPr>
          <p:spPr>
            <a:xfrm>
              <a:off x="-3106071" y="5865167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cxnSp>
        <p:nvCxnSpPr>
          <p:cNvPr id="307" name="Straight Arrow Connector 306"/>
          <p:cNvCxnSpPr/>
          <p:nvPr/>
        </p:nvCxnSpPr>
        <p:spPr bwMode="auto">
          <a:xfrm flipV="1">
            <a:off x="3140384" y="2816538"/>
            <a:ext cx="304800" cy="574676"/>
          </a:xfrm>
          <a:prstGeom prst="straightConnector1">
            <a:avLst/>
          </a:prstGeom>
          <a:solidFill>
            <a:srgbClr val="FFEFFF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9" name="Rectangle 308"/>
          <p:cNvSpPr/>
          <p:nvPr/>
        </p:nvSpPr>
        <p:spPr>
          <a:xfrm>
            <a:off x="66984" y="2915152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18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21107" y="1245453"/>
            <a:ext cx="2894018" cy="2523251"/>
            <a:chOff x="9855200" y="2812880"/>
            <a:chExt cx="2894018" cy="2523251"/>
          </a:xfrm>
        </p:grpSpPr>
        <p:grpSp>
          <p:nvGrpSpPr>
            <p:cNvPr id="163" name="Group 12"/>
            <p:cNvGrpSpPr>
              <a:grpSpLocks/>
            </p:cNvGrpSpPr>
            <p:nvPr/>
          </p:nvGrpSpPr>
          <p:grpSpPr bwMode="auto">
            <a:xfrm>
              <a:off x="9855200" y="2885025"/>
              <a:ext cx="2894018" cy="2451106"/>
              <a:chOff x="3829" y="2160"/>
              <a:chExt cx="1823" cy="1544"/>
            </a:xfrm>
          </p:grpSpPr>
          <p:sp>
            <p:nvSpPr>
              <p:cNvPr id="221" name="Rectangle 13"/>
              <p:cNvSpPr>
                <a:spLocks noChangeArrowheads="1"/>
              </p:cNvSpPr>
              <p:nvPr/>
            </p:nvSpPr>
            <p:spPr bwMode="auto">
              <a:xfrm>
                <a:off x="4586" y="2160"/>
                <a:ext cx="421" cy="30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Rectangle 14"/>
              <p:cNvSpPr>
                <a:spLocks noChangeArrowheads="1"/>
              </p:cNvSpPr>
              <p:nvPr/>
            </p:nvSpPr>
            <p:spPr bwMode="auto">
              <a:xfrm>
                <a:off x="4608" y="2341"/>
                <a:ext cx="177" cy="90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" name="Rectangle 15"/>
              <p:cNvSpPr>
                <a:spLocks noChangeArrowheads="1"/>
              </p:cNvSpPr>
              <p:nvPr/>
            </p:nvSpPr>
            <p:spPr bwMode="auto">
              <a:xfrm>
                <a:off x="4807" y="2341"/>
                <a:ext cx="178" cy="90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" name="Text Box 16"/>
              <p:cNvSpPr txBox="1">
                <a:spLocks noChangeArrowheads="1"/>
              </p:cNvSpPr>
              <p:nvPr/>
            </p:nvSpPr>
            <p:spPr bwMode="auto">
              <a:xfrm>
                <a:off x="4769" y="2309"/>
                <a:ext cx="1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284" name="Text Box 17"/>
              <p:cNvSpPr txBox="1">
                <a:spLocks noChangeArrowheads="1"/>
              </p:cNvSpPr>
              <p:nvPr/>
            </p:nvSpPr>
            <p:spPr bwMode="auto">
              <a:xfrm>
                <a:off x="4580" y="231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286" name="Rectangle 19"/>
              <p:cNvSpPr>
                <a:spLocks noChangeArrowheads="1"/>
              </p:cNvSpPr>
              <p:nvPr/>
            </p:nvSpPr>
            <p:spPr bwMode="auto">
              <a:xfrm>
                <a:off x="4096" y="2556"/>
                <a:ext cx="421" cy="30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Rectangle 20"/>
              <p:cNvSpPr>
                <a:spLocks noChangeArrowheads="1"/>
              </p:cNvSpPr>
              <p:nvPr/>
            </p:nvSpPr>
            <p:spPr bwMode="auto">
              <a:xfrm>
                <a:off x="4118" y="2736"/>
                <a:ext cx="177" cy="9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Rectangle 21"/>
              <p:cNvSpPr>
                <a:spLocks noChangeArrowheads="1"/>
              </p:cNvSpPr>
              <p:nvPr/>
            </p:nvSpPr>
            <p:spPr bwMode="auto">
              <a:xfrm>
                <a:off x="4318" y="2736"/>
                <a:ext cx="177" cy="9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6" name="Text Box 22"/>
              <p:cNvSpPr txBox="1">
                <a:spLocks noChangeArrowheads="1"/>
              </p:cNvSpPr>
              <p:nvPr/>
            </p:nvSpPr>
            <p:spPr bwMode="auto">
              <a:xfrm>
                <a:off x="4293" y="270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308" name="Text Box 23"/>
              <p:cNvSpPr txBox="1">
                <a:spLocks noChangeArrowheads="1"/>
              </p:cNvSpPr>
              <p:nvPr/>
            </p:nvSpPr>
            <p:spPr bwMode="auto">
              <a:xfrm>
                <a:off x="4101" y="2708"/>
                <a:ext cx="11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310" name="Text Box 24"/>
              <p:cNvSpPr txBox="1">
                <a:spLocks noChangeArrowheads="1"/>
              </p:cNvSpPr>
              <p:nvPr/>
            </p:nvSpPr>
            <p:spPr bwMode="auto">
              <a:xfrm>
                <a:off x="4252" y="2564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3</a:t>
                </a:r>
              </a:p>
            </p:txBody>
          </p:sp>
          <p:sp>
            <p:nvSpPr>
              <p:cNvPr id="311" name="Line 25"/>
              <p:cNvSpPr>
                <a:spLocks noChangeShapeType="1"/>
              </p:cNvSpPr>
              <p:nvPr/>
            </p:nvSpPr>
            <p:spPr bwMode="auto">
              <a:xfrm flipH="1">
                <a:off x="4382" y="2378"/>
                <a:ext cx="248" cy="1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Rectangle 26"/>
              <p:cNvSpPr>
                <a:spLocks noChangeArrowheads="1"/>
              </p:cNvSpPr>
              <p:nvPr/>
            </p:nvSpPr>
            <p:spPr bwMode="auto">
              <a:xfrm>
                <a:off x="5069" y="2556"/>
                <a:ext cx="421" cy="30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Rectangle 27"/>
              <p:cNvSpPr>
                <a:spLocks noChangeArrowheads="1"/>
              </p:cNvSpPr>
              <p:nvPr/>
            </p:nvSpPr>
            <p:spPr bwMode="auto">
              <a:xfrm>
                <a:off x="5091" y="2739"/>
                <a:ext cx="177" cy="9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" name="Rectangle 28"/>
              <p:cNvSpPr>
                <a:spLocks noChangeArrowheads="1"/>
              </p:cNvSpPr>
              <p:nvPr/>
            </p:nvSpPr>
            <p:spPr bwMode="auto">
              <a:xfrm>
                <a:off x="5291" y="2739"/>
                <a:ext cx="177" cy="9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Text Box 29"/>
              <p:cNvSpPr txBox="1">
                <a:spLocks noChangeArrowheads="1"/>
              </p:cNvSpPr>
              <p:nvPr/>
            </p:nvSpPr>
            <p:spPr bwMode="auto">
              <a:xfrm>
                <a:off x="5266" y="270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316" name="Text Box 30"/>
              <p:cNvSpPr txBox="1">
                <a:spLocks noChangeArrowheads="1"/>
              </p:cNvSpPr>
              <p:nvPr/>
            </p:nvSpPr>
            <p:spPr bwMode="auto">
              <a:xfrm>
                <a:off x="5074" y="2708"/>
                <a:ext cx="116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317" name="Text Box 31"/>
              <p:cNvSpPr txBox="1">
                <a:spLocks noChangeArrowheads="1"/>
              </p:cNvSpPr>
              <p:nvPr/>
            </p:nvSpPr>
            <p:spPr bwMode="auto">
              <a:xfrm>
                <a:off x="5190" y="2507"/>
                <a:ext cx="23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/>
                  <a:t>4</a:t>
                </a:r>
              </a:p>
            </p:txBody>
          </p:sp>
          <p:sp>
            <p:nvSpPr>
              <p:cNvPr id="318" name="Rectangle 32"/>
              <p:cNvSpPr>
                <a:spLocks noChangeArrowheads="1"/>
              </p:cNvSpPr>
              <p:nvPr/>
            </p:nvSpPr>
            <p:spPr bwMode="auto">
              <a:xfrm>
                <a:off x="4822" y="2346"/>
                <a:ext cx="149" cy="80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" name="Line 33"/>
              <p:cNvSpPr>
                <a:spLocks noChangeShapeType="1"/>
              </p:cNvSpPr>
              <p:nvPr/>
            </p:nvSpPr>
            <p:spPr bwMode="auto">
              <a:xfrm>
                <a:off x="4957" y="2379"/>
                <a:ext cx="232" cy="18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0" name="Rectangle 34"/>
              <p:cNvSpPr>
                <a:spLocks noChangeArrowheads="1"/>
              </p:cNvSpPr>
              <p:nvPr/>
            </p:nvSpPr>
            <p:spPr bwMode="auto">
              <a:xfrm>
                <a:off x="4095" y="2555"/>
                <a:ext cx="421" cy="30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1" name="Rectangle 35"/>
              <p:cNvSpPr>
                <a:spLocks noChangeArrowheads="1"/>
              </p:cNvSpPr>
              <p:nvPr/>
            </p:nvSpPr>
            <p:spPr bwMode="auto">
              <a:xfrm>
                <a:off x="4117" y="2736"/>
                <a:ext cx="177" cy="9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2" name="Rectangle 36"/>
              <p:cNvSpPr>
                <a:spLocks noChangeArrowheads="1"/>
              </p:cNvSpPr>
              <p:nvPr/>
            </p:nvSpPr>
            <p:spPr bwMode="auto">
              <a:xfrm>
                <a:off x="4316" y="2736"/>
                <a:ext cx="178" cy="9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3" name="Text Box 37"/>
              <p:cNvSpPr txBox="1">
                <a:spLocks noChangeArrowheads="1"/>
              </p:cNvSpPr>
              <p:nvPr/>
            </p:nvSpPr>
            <p:spPr bwMode="auto">
              <a:xfrm>
                <a:off x="4278" y="2705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324" name="Text Box 38"/>
              <p:cNvSpPr txBox="1">
                <a:spLocks noChangeArrowheads="1"/>
              </p:cNvSpPr>
              <p:nvPr/>
            </p:nvSpPr>
            <p:spPr bwMode="auto">
              <a:xfrm>
                <a:off x="4089" y="270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325" name="Text Box 39"/>
              <p:cNvSpPr txBox="1">
                <a:spLocks noChangeArrowheads="1"/>
              </p:cNvSpPr>
              <p:nvPr/>
            </p:nvSpPr>
            <p:spPr bwMode="auto">
              <a:xfrm>
                <a:off x="4194" y="251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/>
                  <a:t>5</a:t>
                </a:r>
              </a:p>
            </p:txBody>
          </p:sp>
          <p:sp>
            <p:nvSpPr>
              <p:cNvPr id="326" name="Rectangle 40"/>
              <p:cNvSpPr>
                <a:spLocks noChangeArrowheads="1"/>
              </p:cNvSpPr>
              <p:nvPr/>
            </p:nvSpPr>
            <p:spPr bwMode="auto">
              <a:xfrm>
                <a:off x="3862" y="2950"/>
                <a:ext cx="421" cy="30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" name="Rectangle 41"/>
              <p:cNvSpPr>
                <a:spLocks noChangeArrowheads="1"/>
              </p:cNvSpPr>
              <p:nvPr/>
            </p:nvSpPr>
            <p:spPr bwMode="auto">
              <a:xfrm>
                <a:off x="3884" y="3131"/>
                <a:ext cx="177" cy="90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" name="Rectangle 42"/>
              <p:cNvSpPr>
                <a:spLocks noChangeArrowheads="1"/>
              </p:cNvSpPr>
              <p:nvPr/>
            </p:nvSpPr>
            <p:spPr bwMode="auto">
              <a:xfrm>
                <a:off x="4084" y="3131"/>
                <a:ext cx="177" cy="90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" name="Text Box 43"/>
              <p:cNvSpPr txBox="1">
                <a:spLocks noChangeArrowheads="1"/>
              </p:cNvSpPr>
              <p:nvPr/>
            </p:nvSpPr>
            <p:spPr bwMode="auto">
              <a:xfrm>
                <a:off x="4060" y="3099"/>
                <a:ext cx="11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330" name="Text Box 44"/>
              <p:cNvSpPr txBox="1">
                <a:spLocks noChangeArrowheads="1"/>
              </p:cNvSpPr>
              <p:nvPr/>
            </p:nvSpPr>
            <p:spPr bwMode="auto">
              <a:xfrm>
                <a:off x="3868" y="310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331" name="Text Box 45"/>
              <p:cNvSpPr txBox="1">
                <a:spLocks noChangeArrowheads="1"/>
              </p:cNvSpPr>
              <p:nvPr/>
            </p:nvSpPr>
            <p:spPr bwMode="auto">
              <a:xfrm>
                <a:off x="3963" y="2916"/>
                <a:ext cx="23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/>
                  <a:t>3</a:t>
                </a:r>
              </a:p>
            </p:txBody>
          </p:sp>
          <p:sp>
            <p:nvSpPr>
              <p:cNvPr id="332" name="Line 46"/>
              <p:cNvSpPr>
                <a:spLocks noChangeShapeType="1"/>
              </p:cNvSpPr>
              <p:nvPr/>
            </p:nvSpPr>
            <p:spPr bwMode="auto">
              <a:xfrm flipH="1">
                <a:off x="4109" y="2772"/>
                <a:ext cx="75" cy="1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" name="Rectangle 47"/>
              <p:cNvSpPr>
                <a:spLocks noChangeArrowheads="1"/>
              </p:cNvSpPr>
              <p:nvPr/>
            </p:nvSpPr>
            <p:spPr bwMode="auto">
              <a:xfrm>
                <a:off x="4325" y="2950"/>
                <a:ext cx="421" cy="30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" name="Rectangle 48"/>
              <p:cNvSpPr>
                <a:spLocks noChangeArrowheads="1"/>
              </p:cNvSpPr>
              <p:nvPr/>
            </p:nvSpPr>
            <p:spPr bwMode="auto">
              <a:xfrm>
                <a:off x="4347" y="3133"/>
                <a:ext cx="177" cy="9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" name="Rectangle 49"/>
              <p:cNvSpPr>
                <a:spLocks noChangeArrowheads="1"/>
              </p:cNvSpPr>
              <p:nvPr/>
            </p:nvSpPr>
            <p:spPr bwMode="auto">
              <a:xfrm>
                <a:off x="4547" y="3133"/>
                <a:ext cx="177" cy="9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6" name="Text Box 50"/>
              <p:cNvSpPr txBox="1">
                <a:spLocks noChangeArrowheads="1"/>
              </p:cNvSpPr>
              <p:nvPr/>
            </p:nvSpPr>
            <p:spPr bwMode="auto">
              <a:xfrm>
                <a:off x="4523" y="3101"/>
                <a:ext cx="11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337" name="Text Box 51"/>
              <p:cNvSpPr txBox="1">
                <a:spLocks noChangeArrowheads="1"/>
              </p:cNvSpPr>
              <p:nvPr/>
            </p:nvSpPr>
            <p:spPr bwMode="auto">
              <a:xfrm>
                <a:off x="4330" y="310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338" name="Text Box 52"/>
              <p:cNvSpPr txBox="1">
                <a:spLocks noChangeArrowheads="1"/>
              </p:cNvSpPr>
              <p:nvPr/>
            </p:nvSpPr>
            <p:spPr bwMode="auto">
              <a:xfrm>
                <a:off x="4424" y="2913"/>
                <a:ext cx="233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/>
                  <a:t>0</a:t>
                </a:r>
              </a:p>
            </p:txBody>
          </p:sp>
          <p:sp>
            <p:nvSpPr>
              <p:cNvPr id="339" name="Rectangle 53"/>
              <p:cNvSpPr>
                <a:spLocks noChangeArrowheads="1"/>
              </p:cNvSpPr>
              <p:nvPr/>
            </p:nvSpPr>
            <p:spPr bwMode="auto">
              <a:xfrm>
                <a:off x="4331" y="2741"/>
                <a:ext cx="150" cy="80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" name="Line 54"/>
              <p:cNvSpPr>
                <a:spLocks noChangeShapeType="1"/>
              </p:cNvSpPr>
              <p:nvPr/>
            </p:nvSpPr>
            <p:spPr bwMode="auto">
              <a:xfrm>
                <a:off x="4395" y="2773"/>
                <a:ext cx="61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" name="Rectangle 55"/>
              <p:cNvSpPr>
                <a:spLocks noChangeArrowheads="1"/>
              </p:cNvSpPr>
              <p:nvPr/>
            </p:nvSpPr>
            <p:spPr bwMode="auto">
              <a:xfrm>
                <a:off x="4860" y="2940"/>
                <a:ext cx="421" cy="30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2" name="Rectangle 56"/>
              <p:cNvSpPr>
                <a:spLocks noChangeArrowheads="1"/>
              </p:cNvSpPr>
              <p:nvPr/>
            </p:nvSpPr>
            <p:spPr bwMode="auto">
              <a:xfrm>
                <a:off x="4882" y="3121"/>
                <a:ext cx="178" cy="9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" name="Rectangle 57"/>
              <p:cNvSpPr>
                <a:spLocks noChangeArrowheads="1"/>
              </p:cNvSpPr>
              <p:nvPr/>
            </p:nvSpPr>
            <p:spPr bwMode="auto">
              <a:xfrm>
                <a:off x="5081" y="3121"/>
                <a:ext cx="178" cy="9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" name="Text Box 58"/>
              <p:cNvSpPr txBox="1">
                <a:spLocks noChangeArrowheads="1"/>
              </p:cNvSpPr>
              <p:nvPr/>
            </p:nvSpPr>
            <p:spPr bwMode="auto">
              <a:xfrm>
                <a:off x="5056" y="309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345" name="Text Box 59"/>
              <p:cNvSpPr txBox="1">
                <a:spLocks noChangeArrowheads="1"/>
              </p:cNvSpPr>
              <p:nvPr/>
            </p:nvSpPr>
            <p:spPr bwMode="auto">
              <a:xfrm>
                <a:off x="4864" y="309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346" name="Text Box 60"/>
              <p:cNvSpPr txBox="1">
                <a:spLocks noChangeArrowheads="1"/>
              </p:cNvSpPr>
              <p:nvPr/>
            </p:nvSpPr>
            <p:spPr bwMode="auto">
              <a:xfrm>
                <a:off x="4875" y="2888"/>
                <a:ext cx="20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/>
                  <a:t>1</a:t>
                </a:r>
              </a:p>
            </p:txBody>
          </p:sp>
          <p:sp>
            <p:nvSpPr>
              <p:cNvPr id="347" name="Line 61"/>
              <p:cNvSpPr>
                <a:spLocks noChangeShapeType="1"/>
              </p:cNvSpPr>
              <p:nvPr/>
            </p:nvSpPr>
            <p:spPr bwMode="auto">
              <a:xfrm flipH="1">
                <a:off x="5107" y="2763"/>
                <a:ext cx="75" cy="1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" name="Text Box 65"/>
              <p:cNvSpPr txBox="1">
                <a:spLocks noChangeArrowheads="1"/>
              </p:cNvSpPr>
              <p:nvPr/>
            </p:nvSpPr>
            <p:spPr bwMode="auto">
              <a:xfrm>
                <a:off x="5537" y="3092"/>
                <a:ext cx="11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355" name="Text Box 72"/>
              <p:cNvSpPr txBox="1">
                <a:spLocks noChangeArrowheads="1"/>
              </p:cNvSpPr>
              <p:nvPr/>
            </p:nvSpPr>
            <p:spPr bwMode="auto">
              <a:xfrm>
                <a:off x="3893" y="3454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356" name="Text Box 74"/>
              <p:cNvSpPr txBox="1">
                <a:spLocks noChangeArrowheads="1"/>
              </p:cNvSpPr>
              <p:nvPr/>
            </p:nvSpPr>
            <p:spPr bwMode="auto">
              <a:xfrm>
                <a:off x="3829" y="3252"/>
                <a:ext cx="11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dirty="0"/>
              </a:p>
            </p:txBody>
          </p:sp>
        </p:grpSp>
        <p:sp>
          <p:nvSpPr>
            <p:cNvPr id="357" name="Text Box 31"/>
            <p:cNvSpPr txBox="1">
              <a:spLocks noChangeArrowheads="1"/>
            </p:cNvSpPr>
            <p:nvPr/>
          </p:nvSpPr>
          <p:spPr bwMode="auto">
            <a:xfrm>
              <a:off x="11193464" y="2812880"/>
              <a:ext cx="371476" cy="461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9</a:t>
              </a: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41619" y="4704558"/>
            <a:ext cx="95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1. </a:t>
            </a:r>
            <a:r>
              <a:rPr lang="en-US" sz="2000" dirty="0">
                <a:solidFill>
                  <a:srgbClr val="6600CC"/>
                </a:solidFill>
              </a:rPr>
              <a:t>Extract the biggest value </a:t>
            </a:r>
            <a:r>
              <a:rPr lang="en-US" sz="2000" dirty="0"/>
              <a:t>from the </a:t>
            </a:r>
            <a:r>
              <a:rPr lang="en-US" sz="2000" dirty="0" err="1"/>
              <a:t>maxheap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6600CC"/>
                </a:solidFill>
              </a:rPr>
              <a:t>re-</a:t>
            </a:r>
            <a:r>
              <a:rPr lang="en-US" sz="2000" dirty="0" err="1">
                <a:solidFill>
                  <a:srgbClr val="6600CC"/>
                </a:solidFill>
              </a:rPr>
              <a:t>heapify</a:t>
            </a:r>
            <a:br>
              <a:rPr lang="en-US" sz="2000" dirty="0">
                <a:solidFill>
                  <a:srgbClr val="6600CC"/>
                </a:solidFill>
              </a:rPr>
            </a:br>
            <a:r>
              <a:rPr lang="en-US" sz="2000" dirty="0"/>
              <a:t>    (just as we learned about 20 slides ago)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43044" y="6152418"/>
            <a:ext cx="955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2. Now </a:t>
            </a:r>
            <a:r>
              <a:rPr lang="en-US" sz="2000" dirty="0">
                <a:solidFill>
                  <a:srgbClr val="6600CC"/>
                </a:solidFill>
              </a:rPr>
              <a:t>put the extracted value into this freed-up slot </a:t>
            </a:r>
            <a:r>
              <a:rPr lang="en-US" sz="2000" dirty="0"/>
              <a:t>of the array.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43044" y="5404072"/>
            <a:ext cx="7832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   This </a:t>
            </a:r>
            <a:r>
              <a:rPr lang="en-US" sz="2000" dirty="0">
                <a:solidFill>
                  <a:srgbClr val="6600CC"/>
                </a:solidFill>
              </a:rPr>
              <a:t>frees up the second-to-last slot</a:t>
            </a:r>
            <a:r>
              <a:rPr lang="en-US" sz="2000" dirty="0"/>
              <a:t> in the array</a:t>
            </a:r>
            <a:br>
              <a:rPr lang="en-US" sz="2000" dirty="0"/>
            </a:br>
            <a:r>
              <a:rPr lang="en-US" sz="2000" dirty="0"/>
              <a:t>    (since the heap now has 1 fewer value in it)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14006" y="4236374"/>
            <a:ext cx="955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While there are numbers left in the heap:</a:t>
            </a:r>
          </a:p>
        </p:txBody>
      </p:sp>
      <p:sp>
        <p:nvSpPr>
          <p:cNvPr id="368" name="Title 1"/>
          <p:cNvSpPr>
            <a:spLocks noGrp="1"/>
          </p:cNvSpPr>
          <p:nvPr>
            <p:ph type="title"/>
          </p:nvPr>
        </p:nvSpPr>
        <p:spPr>
          <a:xfrm>
            <a:off x="770168" y="-242760"/>
            <a:ext cx="7772400" cy="1143000"/>
          </a:xfrm>
        </p:spPr>
        <p:txBody>
          <a:bodyPr/>
          <a:lstStyle/>
          <a:p>
            <a:r>
              <a:rPr lang="en-US" sz="3200" dirty="0"/>
              <a:t>Efficient </a:t>
            </a:r>
            <a:r>
              <a:rPr lang="en-US" sz="3200" dirty="0" err="1"/>
              <a:t>Heapsort</a:t>
            </a:r>
            <a:r>
              <a:rPr lang="en-US" sz="3200" dirty="0"/>
              <a:t>: Step #2</a:t>
            </a:r>
          </a:p>
        </p:txBody>
      </p:sp>
      <p:sp>
        <p:nvSpPr>
          <p:cNvPr id="430" name="Rounded Rectangular Callout 429"/>
          <p:cNvSpPr/>
          <p:nvPr/>
        </p:nvSpPr>
        <p:spPr bwMode="auto">
          <a:xfrm>
            <a:off x="4080450" y="142185"/>
            <a:ext cx="3081938" cy="1936427"/>
          </a:xfrm>
          <a:prstGeom prst="wedgeRoundRectCallout">
            <a:avLst>
              <a:gd name="adj1" fmla="val -60133"/>
              <a:gd name="adj2" fmla="val 53041"/>
              <a:gd name="adj3" fmla="val 16667"/>
            </a:avLst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Now the last two slots of the array hold the two biggest values </a:t>
            </a:r>
            <a:r>
              <a:rPr lang="en-US"/>
              <a:t>in sorted order!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0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-0.05139 0.105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52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0.10573 -0.032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023 L 0.34636 -0.00023 L 0.35 -0.10618 " pathEditMode="relative" rAng="0" ptsTypes="AAA">
                                      <p:cBhvr>
                                        <p:cTn id="46" dur="2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-529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/>
      <p:bldP spid="223" grpId="1"/>
      <p:bldP spid="225" grpId="0"/>
      <p:bldP spid="225" grpId="1"/>
      <p:bldP spid="309" grpId="0"/>
      <p:bldP spid="309" grpId="1"/>
      <p:bldP spid="155" grpId="0"/>
      <p:bldP spid="156" grpId="0"/>
      <p:bldP spid="157" grpId="0"/>
      <p:bldP spid="43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12"/>
          <p:cNvGrpSpPr>
            <a:grpSpLocks/>
          </p:cNvGrpSpPr>
          <p:nvPr/>
        </p:nvGrpSpPr>
        <p:grpSpPr bwMode="auto">
          <a:xfrm>
            <a:off x="5721902" y="1316451"/>
            <a:ext cx="2894018" cy="2451106"/>
            <a:chOff x="3829" y="2160"/>
            <a:chExt cx="1823" cy="1544"/>
          </a:xfrm>
        </p:grpSpPr>
        <p:sp>
          <p:nvSpPr>
            <p:cNvPr id="227" name="Rectangle 13"/>
            <p:cNvSpPr>
              <a:spLocks noChangeArrowheads="1"/>
            </p:cNvSpPr>
            <p:nvPr/>
          </p:nvSpPr>
          <p:spPr bwMode="auto">
            <a:xfrm>
              <a:off x="4586" y="2160"/>
              <a:ext cx="421" cy="30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8" name="Rectangle 14"/>
            <p:cNvSpPr>
              <a:spLocks noChangeArrowheads="1"/>
            </p:cNvSpPr>
            <p:nvPr/>
          </p:nvSpPr>
          <p:spPr bwMode="auto">
            <a:xfrm>
              <a:off x="4608" y="234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Rectangle 15"/>
            <p:cNvSpPr>
              <a:spLocks noChangeArrowheads="1"/>
            </p:cNvSpPr>
            <p:nvPr/>
          </p:nvSpPr>
          <p:spPr bwMode="auto">
            <a:xfrm>
              <a:off x="4807" y="2341"/>
              <a:ext cx="178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Text Box 16"/>
            <p:cNvSpPr txBox="1">
              <a:spLocks noChangeArrowheads="1"/>
            </p:cNvSpPr>
            <p:nvPr/>
          </p:nvSpPr>
          <p:spPr bwMode="auto">
            <a:xfrm>
              <a:off x="4769" y="2309"/>
              <a:ext cx="1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31" name="Text Box 17"/>
            <p:cNvSpPr txBox="1">
              <a:spLocks noChangeArrowheads="1"/>
            </p:cNvSpPr>
            <p:nvPr/>
          </p:nvSpPr>
          <p:spPr bwMode="auto">
            <a:xfrm>
              <a:off x="4580" y="231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32" name="Rectangle 19"/>
            <p:cNvSpPr>
              <a:spLocks noChangeArrowheads="1"/>
            </p:cNvSpPr>
            <p:nvPr/>
          </p:nvSpPr>
          <p:spPr bwMode="auto">
            <a:xfrm>
              <a:off x="4096" y="2556"/>
              <a:ext cx="421" cy="301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Rectangle 20"/>
            <p:cNvSpPr>
              <a:spLocks noChangeArrowheads="1"/>
            </p:cNvSpPr>
            <p:nvPr/>
          </p:nvSpPr>
          <p:spPr bwMode="auto">
            <a:xfrm>
              <a:off x="4118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Rectangle 21"/>
            <p:cNvSpPr>
              <a:spLocks noChangeArrowheads="1"/>
            </p:cNvSpPr>
            <p:nvPr/>
          </p:nvSpPr>
          <p:spPr bwMode="auto">
            <a:xfrm>
              <a:off x="4318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Text Box 22"/>
            <p:cNvSpPr txBox="1">
              <a:spLocks noChangeArrowheads="1"/>
            </p:cNvSpPr>
            <p:nvPr/>
          </p:nvSpPr>
          <p:spPr bwMode="auto">
            <a:xfrm>
              <a:off x="4293" y="270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36" name="Text Box 23"/>
            <p:cNvSpPr txBox="1">
              <a:spLocks noChangeArrowheads="1"/>
            </p:cNvSpPr>
            <p:nvPr/>
          </p:nvSpPr>
          <p:spPr bwMode="auto">
            <a:xfrm>
              <a:off x="4101" y="2708"/>
              <a:ext cx="11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37" name="Text Box 24"/>
            <p:cNvSpPr txBox="1">
              <a:spLocks noChangeArrowheads="1"/>
            </p:cNvSpPr>
            <p:nvPr/>
          </p:nvSpPr>
          <p:spPr bwMode="auto">
            <a:xfrm>
              <a:off x="4252" y="2564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3</a:t>
              </a:r>
            </a:p>
          </p:txBody>
        </p:sp>
        <p:sp>
          <p:nvSpPr>
            <p:cNvPr id="238" name="Line 25"/>
            <p:cNvSpPr>
              <a:spLocks noChangeShapeType="1"/>
            </p:cNvSpPr>
            <p:nvPr/>
          </p:nvSpPr>
          <p:spPr bwMode="auto">
            <a:xfrm flipH="1">
              <a:off x="4382" y="2378"/>
              <a:ext cx="248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Rectangle 26"/>
            <p:cNvSpPr>
              <a:spLocks noChangeArrowheads="1"/>
            </p:cNvSpPr>
            <p:nvPr/>
          </p:nvSpPr>
          <p:spPr bwMode="auto">
            <a:xfrm>
              <a:off x="5069" y="2556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Rectangle 27"/>
            <p:cNvSpPr>
              <a:spLocks noChangeArrowheads="1"/>
            </p:cNvSpPr>
            <p:nvPr/>
          </p:nvSpPr>
          <p:spPr bwMode="auto">
            <a:xfrm>
              <a:off x="5091" y="2739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Rectangle 28"/>
            <p:cNvSpPr>
              <a:spLocks noChangeArrowheads="1"/>
            </p:cNvSpPr>
            <p:nvPr/>
          </p:nvSpPr>
          <p:spPr bwMode="auto">
            <a:xfrm>
              <a:off x="5291" y="2739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Text Box 29"/>
            <p:cNvSpPr txBox="1">
              <a:spLocks noChangeArrowheads="1"/>
            </p:cNvSpPr>
            <p:nvPr/>
          </p:nvSpPr>
          <p:spPr bwMode="auto">
            <a:xfrm>
              <a:off x="5266" y="2708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43" name="Text Box 30"/>
            <p:cNvSpPr txBox="1">
              <a:spLocks noChangeArrowheads="1"/>
            </p:cNvSpPr>
            <p:nvPr/>
          </p:nvSpPr>
          <p:spPr bwMode="auto">
            <a:xfrm>
              <a:off x="5074" y="2708"/>
              <a:ext cx="11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44" name="Text Box 31"/>
            <p:cNvSpPr txBox="1">
              <a:spLocks noChangeArrowheads="1"/>
            </p:cNvSpPr>
            <p:nvPr/>
          </p:nvSpPr>
          <p:spPr bwMode="auto">
            <a:xfrm>
              <a:off x="5190" y="2507"/>
              <a:ext cx="2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4</a:t>
              </a:r>
            </a:p>
          </p:txBody>
        </p:sp>
        <p:sp>
          <p:nvSpPr>
            <p:cNvPr id="245" name="Rectangle 32"/>
            <p:cNvSpPr>
              <a:spLocks noChangeArrowheads="1"/>
            </p:cNvSpPr>
            <p:nvPr/>
          </p:nvSpPr>
          <p:spPr bwMode="auto">
            <a:xfrm>
              <a:off x="4822" y="2346"/>
              <a:ext cx="149" cy="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33"/>
            <p:cNvSpPr>
              <a:spLocks noChangeShapeType="1"/>
            </p:cNvSpPr>
            <p:nvPr/>
          </p:nvSpPr>
          <p:spPr bwMode="auto">
            <a:xfrm>
              <a:off x="4957" y="2379"/>
              <a:ext cx="232" cy="1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Rectangle 34"/>
            <p:cNvSpPr>
              <a:spLocks noChangeArrowheads="1"/>
            </p:cNvSpPr>
            <p:nvPr/>
          </p:nvSpPr>
          <p:spPr bwMode="auto">
            <a:xfrm>
              <a:off x="4095" y="2555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Rectangle 35"/>
            <p:cNvSpPr>
              <a:spLocks noChangeArrowheads="1"/>
            </p:cNvSpPr>
            <p:nvPr/>
          </p:nvSpPr>
          <p:spPr bwMode="auto">
            <a:xfrm>
              <a:off x="4117" y="2736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Rectangle 36"/>
            <p:cNvSpPr>
              <a:spLocks noChangeArrowheads="1"/>
            </p:cNvSpPr>
            <p:nvPr/>
          </p:nvSpPr>
          <p:spPr bwMode="auto">
            <a:xfrm>
              <a:off x="4316" y="2736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Text Box 37"/>
            <p:cNvSpPr txBox="1">
              <a:spLocks noChangeArrowheads="1"/>
            </p:cNvSpPr>
            <p:nvPr/>
          </p:nvSpPr>
          <p:spPr bwMode="auto">
            <a:xfrm>
              <a:off x="4278" y="2705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51" name="Text Box 38"/>
            <p:cNvSpPr txBox="1">
              <a:spLocks noChangeArrowheads="1"/>
            </p:cNvSpPr>
            <p:nvPr/>
          </p:nvSpPr>
          <p:spPr bwMode="auto">
            <a:xfrm>
              <a:off x="4089" y="270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52" name="Text Box 39"/>
            <p:cNvSpPr txBox="1">
              <a:spLocks noChangeArrowheads="1"/>
            </p:cNvSpPr>
            <p:nvPr/>
          </p:nvSpPr>
          <p:spPr bwMode="auto">
            <a:xfrm>
              <a:off x="4194" y="251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5</a:t>
              </a:r>
            </a:p>
          </p:txBody>
        </p:sp>
        <p:sp>
          <p:nvSpPr>
            <p:cNvPr id="253" name="Rectangle 40"/>
            <p:cNvSpPr>
              <a:spLocks noChangeArrowheads="1"/>
            </p:cNvSpPr>
            <p:nvPr/>
          </p:nvSpPr>
          <p:spPr bwMode="auto">
            <a:xfrm>
              <a:off x="3862" y="2950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Rectangle 41"/>
            <p:cNvSpPr>
              <a:spLocks noChangeArrowheads="1"/>
            </p:cNvSpPr>
            <p:nvPr/>
          </p:nvSpPr>
          <p:spPr bwMode="auto">
            <a:xfrm>
              <a:off x="3884" y="313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Rectangle 42"/>
            <p:cNvSpPr>
              <a:spLocks noChangeArrowheads="1"/>
            </p:cNvSpPr>
            <p:nvPr/>
          </p:nvSpPr>
          <p:spPr bwMode="auto">
            <a:xfrm>
              <a:off x="4084" y="3131"/>
              <a:ext cx="177" cy="9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Text Box 43"/>
            <p:cNvSpPr txBox="1">
              <a:spLocks noChangeArrowheads="1"/>
            </p:cNvSpPr>
            <p:nvPr/>
          </p:nvSpPr>
          <p:spPr bwMode="auto">
            <a:xfrm>
              <a:off x="4060" y="3099"/>
              <a:ext cx="1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57" name="Text Box 44"/>
            <p:cNvSpPr txBox="1">
              <a:spLocks noChangeArrowheads="1"/>
            </p:cNvSpPr>
            <p:nvPr/>
          </p:nvSpPr>
          <p:spPr bwMode="auto">
            <a:xfrm>
              <a:off x="3868" y="31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58" name="Text Box 45"/>
            <p:cNvSpPr txBox="1">
              <a:spLocks noChangeArrowheads="1"/>
            </p:cNvSpPr>
            <p:nvPr/>
          </p:nvSpPr>
          <p:spPr bwMode="auto">
            <a:xfrm>
              <a:off x="3963" y="2916"/>
              <a:ext cx="2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3</a:t>
              </a:r>
            </a:p>
          </p:txBody>
        </p:sp>
        <p:sp>
          <p:nvSpPr>
            <p:cNvPr id="259" name="Line 46"/>
            <p:cNvSpPr>
              <a:spLocks noChangeShapeType="1"/>
            </p:cNvSpPr>
            <p:nvPr/>
          </p:nvSpPr>
          <p:spPr bwMode="auto">
            <a:xfrm flipH="1">
              <a:off x="4109" y="2772"/>
              <a:ext cx="75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Rectangle 47"/>
            <p:cNvSpPr>
              <a:spLocks noChangeArrowheads="1"/>
            </p:cNvSpPr>
            <p:nvPr/>
          </p:nvSpPr>
          <p:spPr bwMode="auto">
            <a:xfrm>
              <a:off x="4325" y="2950"/>
              <a:ext cx="421" cy="30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Rectangle 48"/>
            <p:cNvSpPr>
              <a:spLocks noChangeArrowheads="1"/>
            </p:cNvSpPr>
            <p:nvPr/>
          </p:nvSpPr>
          <p:spPr bwMode="auto">
            <a:xfrm>
              <a:off x="4347" y="3133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Rectangle 49"/>
            <p:cNvSpPr>
              <a:spLocks noChangeArrowheads="1"/>
            </p:cNvSpPr>
            <p:nvPr/>
          </p:nvSpPr>
          <p:spPr bwMode="auto">
            <a:xfrm>
              <a:off x="4547" y="3133"/>
              <a:ext cx="177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Text Box 50"/>
            <p:cNvSpPr txBox="1">
              <a:spLocks noChangeArrowheads="1"/>
            </p:cNvSpPr>
            <p:nvPr/>
          </p:nvSpPr>
          <p:spPr bwMode="auto">
            <a:xfrm>
              <a:off x="4523" y="3101"/>
              <a:ext cx="1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64" name="Text Box 51"/>
            <p:cNvSpPr txBox="1">
              <a:spLocks noChangeArrowheads="1"/>
            </p:cNvSpPr>
            <p:nvPr/>
          </p:nvSpPr>
          <p:spPr bwMode="auto">
            <a:xfrm>
              <a:off x="4330" y="31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65" name="Text Box 52"/>
            <p:cNvSpPr txBox="1">
              <a:spLocks noChangeArrowheads="1"/>
            </p:cNvSpPr>
            <p:nvPr/>
          </p:nvSpPr>
          <p:spPr bwMode="auto">
            <a:xfrm>
              <a:off x="4424" y="2913"/>
              <a:ext cx="23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0</a:t>
              </a:r>
            </a:p>
          </p:txBody>
        </p:sp>
        <p:sp>
          <p:nvSpPr>
            <p:cNvPr id="266" name="Rectangle 53"/>
            <p:cNvSpPr>
              <a:spLocks noChangeArrowheads="1"/>
            </p:cNvSpPr>
            <p:nvPr/>
          </p:nvSpPr>
          <p:spPr bwMode="auto">
            <a:xfrm>
              <a:off x="4331" y="2741"/>
              <a:ext cx="150" cy="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54"/>
            <p:cNvSpPr>
              <a:spLocks noChangeShapeType="1"/>
            </p:cNvSpPr>
            <p:nvPr/>
          </p:nvSpPr>
          <p:spPr bwMode="auto">
            <a:xfrm>
              <a:off x="4395" y="2773"/>
              <a:ext cx="61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Rectangle 55"/>
            <p:cNvSpPr>
              <a:spLocks noChangeArrowheads="1"/>
            </p:cNvSpPr>
            <p:nvPr/>
          </p:nvSpPr>
          <p:spPr bwMode="auto">
            <a:xfrm>
              <a:off x="4860" y="2940"/>
              <a:ext cx="421" cy="30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Rectangle 56"/>
            <p:cNvSpPr>
              <a:spLocks noChangeArrowheads="1"/>
            </p:cNvSpPr>
            <p:nvPr/>
          </p:nvSpPr>
          <p:spPr bwMode="auto">
            <a:xfrm>
              <a:off x="4882" y="3121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Rectangle 57"/>
            <p:cNvSpPr>
              <a:spLocks noChangeArrowheads="1"/>
            </p:cNvSpPr>
            <p:nvPr/>
          </p:nvSpPr>
          <p:spPr bwMode="auto">
            <a:xfrm>
              <a:off x="5081" y="3121"/>
              <a:ext cx="178" cy="91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Text Box 58"/>
            <p:cNvSpPr txBox="1">
              <a:spLocks noChangeArrowheads="1"/>
            </p:cNvSpPr>
            <p:nvPr/>
          </p:nvSpPr>
          <p:spPr bwMode="auto">
            <a:xfrm>
              <a:off x="5056" y="309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72" name="Text Box 59"/>
            <p:cNvSpPr txBox="1">
              <a:spLocks noChangeArrowheads="1"/>
            </p:cNvSpPr>
            <p:nvPr/>
          </p:nvSpPr>
          <p:spPr bwMode="auto">
            <a:xfrm>
              <a:off x="4864" y="3091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73" name="Text Box 60"/>
            <p:cNvSpPr txBox="1">
              <a:spLocks noChangeArrowheads="1"/>
            </p:cNvSpPr>
            <p:nvPr/>
          </p:nvSpPr>
          <p:spPr bwMode="auto">
            <a:xfrm>
              <a:off x="4985" y="2888"/>
              <a:ext cx="2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1</a:t>
              </a:r>
            </a:p>
          </p:txBody>
        </p:sp>
        <p:sp>
          <p:nvSpPr>
            <p:cNvPr id="274" name="Line 61"/>
            <p:cNvSpPr>
              <a:spLocks noChangeShapeType="1"/>
            </p:cNvSpPr>
            <p:nvPr/>
          </p:nvSpPr>
          <p:spPr bwMode="auto">
            <a:xfrm flipH="1">
              <a:off x="5107" y="2763"/>
              <a:ext cx="75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Text Box 65"/>
            <p:cNvSpPr txBox="1">
              <a:spLocks noChangeArrowheads="1"/>
            </p:cNvSpPr>
            <p:nvPr/>
          </p:nvSpPr>
          <p:spPr bwMode="auto">
            <a:xfrm>
              <a:off x="5537" y="3092"/>
              <a:ext cx="11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85" name="Text Box 72"/>
            <p:cNvSpPr txBox="1">
              <a:spLocks noChangeArrowheads="1"/>
            </p:cNvSpPr>
            <p:nvPr/>
          </p:nvSpPr>
          <p:spPr bwMode="auto">
            <a:xfrm>
              <a:off x="3893" y="345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000">
                <a:solidFill>
                  <a:srgbClr val="FFFFCC"/>
                </a:solidFill>
              </a:endParaRPr>
            </a:p>
          </p:txBody>
        </p:sp>
        <p:sp>
          <p:nvSpPr>
            <p:cNvPr id="287" name="Text Box 74"/>
            <p:cNvSpPr txBox="1">
              <a:spLocks noChangeArrowheads="1"/>
            </p:cNvSpPr>
            <p:nvPr/>
          </p:nvSpPr>
          <p:spPr bwMode="auto">
            <a:xfrm>
              <a:off x="3829" y="325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C0DB-09A0-4F09-8653-154CD242EDD8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549584" y="2115052"/>
            <a:ext cx="457200" cy="609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 </a:t>
            </a:r>
          </a:p>
        </p:txBody>
      </p:sp>
      <p:sp>
        <p:nvSpPr>
          <p:cNvPr id="78" name="Rectangle 5"/>
          <p:cNvSpPr>
            <a:spLocks noChangeArrowheads="1"/>
          </p:cNvSpPr>
          <p:nvPr/>
        </p:nvSpPr>
        <p:spPr bwMode="auto">
          <a:xfrm>
            <a:off x="1006784" y="2115052"/>
            <a:ext cx="457200" cy="609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79" name="Rectangle 6"/>
          <p:cNvSpPr>
            <a:spLocks noChangeArrowheads="1"/>
          </p:cNvSpPr>
          <p:nvPr/>
        </p:nvSpPr>
        <p:spPr bwMode="auto">
          <a:xfrm>
            <a:off x="1463984" y="2115052"/>
            <a:ext cx="457200" cy="609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4</a:t>
            </a:r>
          </a:p>
        </p:txBody>
      </p:sp>
      <p:sp>
        <p:nvSpPr>
          <p:cNvPr id="80" name="Rectangle 7"/>
          <p:cNvSpPr>
            <a:spLocks noChangeArrowheads="1"/>
          </p:cNvSpPr>
          <p:nvPr/>
        </p:nvSpPr>
        <p:spPr bwMode="auto">
          <a:xfrm>
            <a:off x="1921184" y="2115052"/>
            <a:ext cx="457200" cy="609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2378384" y="2115052"/>
            <a:ext cx="457200" cy="609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0</a:t>
            </a:r>
          </a:p>
        </p:txBody>
      </p:sp>
      <p:sp>
        <p:nvSpPr>
          <p:cNvPr id="82" name="Rectangle 9"/>
          <p:cNvSpPr>
            <a:spLocks noChangeArrowheads="1"/>
          </p:cNvSpPr>
          <p:nvPr/>
        </p:nvSpPr>
        <p:spPr bwMode="auto">
          <a:xfrm>
            <a:off x="2835584" y="2115052"/>
            <a:ext cx="457200" cy="609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3292784" y="2115052"/>
            <a:ext cx="457200" cy="609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84" name="Rectangle 11"/>
          <p:cNvSpPr>
            <a:spLocks noChangeArrowheads="1"/>
          </p:cNvSpPr>
          <p:nvPr/>
        </p:nvSpPr>
        <p:spPr bwMode="auto">
          <a:xfrm>
            <a:off x="3749984" y="2115052"/>
            <a:ext cx="457200" cy="609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>
                <a:solidFill>
                  <a:srgbClr val="FF3300"/>
                </a:solidFill>
              </a:rPr>
              <a:t>21</a:t>
            </a:r>
          </a:p>
        </p:txBody>
      </p:sp>
      <p:grpSp>
        <p:nvGrpSpPr>
          <p:cNvPr id="85" name="Group 168"/>
          <p:cNvGrpSpPr>
            <a:grpSpLocks/>
          </p:cNvGrpSpPr>
          <p:nvPr/>
        </p:nvGrpSpPr>
        <p:grpSpPr bwMode="auto">
          <a:xfrm>
            <a:off x="1463984" y="2140452"/>
            <a:ext cx="457200" cy="533400"/>
            <a:chOff x="2167" y="960"/>
            <a:chExt cx="288" cy="336"/>
          </a:xfrm>
        </p:grpSpPr>
        <p:sp>
          <p:nvSpPr>
            <p:cNvPr id="86" name="Line 169"/>
            <p:cNvSpPr>
              <a:spLocks noChangeShapeType="1"/>
            </p:cNvSpPr>
            <p:nvPr/>
          </p:nvSpPr>
          <p:spPr bwMode="auto">
            <a:xfrm>
              <a:off x="2167" y="960"/>
              <a:ext cx="0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70"/>
            <p:cNvSpPr>
              <a:spLocks noChangeShapeType="1"/>
            </p:cNvSpPr>
            <p:nvPr/>
          </p:nvSpPr>
          <p:spPr bwMode="auto">
            <a:xfrm>
              <a:off x="2455" y="960"/>
              <a:ext cx="0" cy="3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3" name="Rectangle 222"/>
          <p:cNvSpPr/>
          <p:nvPr/>
        </p:nvSpPr>
        <p:spPr>
          <a:xfrm>
            <a:off x="605813" y="218901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25" name="Text Box 18"/>
          <p:cNvSpPr txBox="1">
            <a:spLocks noChangeArrowheads="1"/>
          </p:cNvSpPr>
          <p:nvPr/>
        </p:nvSpPr>
        <p:spPr bwMode="auto">
          <a:xfrm>
            <a:off x="7073549" y="1230696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9</a:t>
            </a:r>
          </a:p>
        </p:txBody>
      </p:sp>
      <p:cxnSp>
        <p:nvCxnSpPr>
          <p:cNvPr id="307" name="Straight Arrow Connector 306"/>
          <p:cNvCxnSpPr/>
          <p:nvPr/>
        </p:nvCxnSpPr>
        <p:spPr bwMode="auto">
          <a:xfrm flipV="1">
            <a:off x="2746572" y="2799938"/>
            <a:ext cx="304800" cy="574676"/>
          </a:xfrm>
          <a:prstGeom prst="straightConnector1">
            <a:avLst/>
          </a:prstGeom>
          <a:solidFill>
            <a:srgbClr val="FFEFFF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5719364" y="1244526"/>
            <a:ext cx="2894018" cy="2523251"/>
            <a:chOff x="9855200" y="2812880"/>
            <a:chExt cx="2894018" cy="2523251"/>
          </a:xfrm>
        </p:grpSpPr>
        <p:grpSp>
          <p:nvGrpSpPr>
            <p:cNvPr id="163" name="Group 12"/>
            <p:cNvGrpSpPr>
              <a:grpSpLocks/>
            </p:cNvGrpSpPr>
            <p:nvPr/>
          </p:nvGrpSpPr>
          <p:grpSpPr bwMode="auto">
            <a:xfrm>
              <a:off x="9855200" y="2885025"/>
              <a:ext cx="2894018" cy="2451106"/>
              <a:chOff x="3829" y="2160"/>
              <a:chExt cx="1823" cy="1544"/>
            </a:xfrm>
          </p:grpSpPr>
          <p:sp>
            <p:nvSpPr>
              <p:cNvPr id="221" name="Rectangle 13"/>
              <p:cNvSpPr>
                <a:spLocks noChangeArrowheads="1"/>
              </p:cNvSpPr>
              <p:nvPr/>
            </p:nvSpPr>
            <p:spPr bwMode="auto">
              <a:xfrm>
                <a:off x="4586" y="2160"/>
                <a:ext cx="421" cy="30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Rectangle 14"/>
              <p:cNvSpPr>
                <a:spLocks noChangeArrowheads="1"/>
              </p:cNvSpPr>
              <p:nvPr/>
            </p:nvSpPr>
            <p:spPr bwMode="auto">
              <a:xfrm>
                <a:off x="4608" y="2341"/>
                <a:ext cx="177" cy="90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" name="Rectangle 15"/>
              <p:cNvSpPr>
                <a:spLocks noChangeArrowheads="1"/>
              </p:cNvSpPr>
              <p:nvPr/>
            </p:nvSpPr>
            <p:spPr bwMode="auto">
              <a:xfrm>
                <a:off x="4807" y="2341"/>
                <a:ext cx="178" cy="90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" name="Text Box 16"/>
              <p:cNvSpPr txBox="1">
                <a:spLocks noChangeArrowheads="1"/>
              </p:cNvSpPr>
              <p:nvPr/>
            </p:nvSpPr>
            <p:spPr bwMode="auto">
              <a:xfrm>
                <a:off x="4769" y="2309"/>
                <a:ext cx="1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284" name="Text Box 17"/>
              <p:cNvSpPr txBox="1">
                <a:spLocks noChangeArrowheads="1"/>
              </p:cNvSpPr>
              <p:nvPr/>
            </p:nvSpPr>
            <p:spPr bwMode="auto">
              <a:xfrm>
                <a:off x="4580" y="231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286" name="Rectangle 19"/>
              <p:cNvSpPr>
                <a:spLocks noChangeArrowheads="1"/>
              </p:cNvSpPr>
              <p:nvPr/>
            </p:nvSpPr>
            <p:spPr bwMode="auto">
              <a:xfrm>
                <a:off x="4096" y="2556"/>
                <a:ext cx="421" cy="301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Rectangle 20"/>
              <p:cNvSpPr>
                <a:spLocks noChangeArrowheads="1"/>
              </p:cNvSpPr>
              <p:nvPr/>
            </p:nvSpPr>
            <p:spPr bwMode="auto">
              <a:xfrm>
                <a:off x="4118" y="2736"/>
                <a:ext cx="177" cy="9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Rectangle 21"/>
              <p:cNvSpPr>
                <a:spLocks noChangeArrowheads="1"/>
              </p:cNvSpPr>
              <p:nvPr/>
            </p:nvSpPr>
            <p:spPr bwMode="auto">
              <a:xfrm>
                <a:off x="4318" y="2736"/>
                <a:ext cx="177" cy="9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6" name="Text Box 22"/>
              <p:cNvSpPr txBox="1">
                <a:spLocks noChangeArrowheads="1"/>
              </p:cNvSpPr>
              <p:nvPr/>
            </p:nvSpPr>
            <p:spPr bwMode="auto">
              <a:xfrm>
                <a:off x="4293" y="270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308" name="Text Box 23"/>
              <p:cNvSpPr txBox="1">
                <a:spLocks noChangeArrowheads="1"/>
              </p:cNvSpPr>
              <p:nvPr/>
            </p:nvSpPr>
            <p:spPr bwMode="auto">
              <a:xfrm>
                <a:off x="4101" y="2708"/>
                <a:ext cx="11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310" name="Text Box 24"/>
              <p:cNvSpPr txBox="1">
                <a:spLocks noChangeArrowheads="1"/>
              </p:cNvSpPr>
              <p:nvPr/>
            </p:nvSpPr>
            <p:spPr bwMode="auto">
              <a:xfrm>
                <a:off x="4252" y="2564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3</a:t>
                </a:r>
              </a:p>
            </p:txBody>
          </p:sp>
          <p:sp>
            <p:nvSpPr>
              <p:cNvPr id="311" name="Line 25"/>
              <p:cNvSpPr>
                <a:spLocks noChangeShapeType="1"/>
              </p:cNvSpPr>
              <p:nvPr/>
            </p:nvSpPr>
            <p:spPr bwMode="auto">
              <a:xfrm flipH="1">
                <a:off x="4382" y="2378"/>
                <a:ext cx="248" cy="1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Rectangle 26"/>
              <p:cNvSpPr>
                <a:spLocks noChangeArrowheads="1"/>
              </p:cNvSpPr>
              <p:nvPr/>
            </p:nvSpPr>
            <p:spPr bwMode="auto">
              <a:xfrm>
                <a:off x="5069" y="2556"/>
                <a:ext cx="421" cy="30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Rectangle 27"/>
              <p:cNvSpPr>
                <a:spLocks noChangeArrowheads="1"/>
              </p:cNvSpPr>
              <p:nvPr/>
            </p:nvSpPr>
            <p:spPr bwMode="auto">
              <a:xfrm>
                <a:off x="5091" y="2739"/>
                <a:ext cx="177" cy="9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" name="Rectangle 28"/>
              <p:cNvSpPr>
                <a:spLocks noChangeArrowheads="1"/>
              </p:cNvSpPr>
              <p:nvPr/>
            </p:nvSpPr>
            <p:spPr bwMode="auto">
              <a:xfrm>
                <a:off x="5291" y="2739"/>
                <a:ext cx="177" cy="9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Text Box 29"/>
              <p:cNvSpPr txBox="1">
                <a:spLocks noChangeArrowheads="1"/>
              </p:cNvSpPr>
              <p:nvPr/>
            </p:nvSpPr>
            <p:spPr bwMode="auto">
              <a:xfrm>
                <a:off x="5266" y="270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316" name="Text Box 30"/>
              <p:cNvSpPr txBox="1">
                <a:spLocks noChangeArrowheads="1"/>
              </p:cNvSpPr>
              <p:nvPr/>
            </p:nvSpPr>
            <p:spPr bwMode="auto">
              <a:xfrm>
                <a:off x="5074" y="2708"/>
                <a:ext cx="116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317" name="Text Box 31"/>
              <p:cNvSpPr txBox="1">
                <a:spLocks noChangeArrowheads="1"/>
              </p:cNvSpPr>
              <p:nvPr/>
            </p:nvSpPr>
            <p:spPr bwMode="auto">
              <a:xfrm>
                <a:off x="5190" y="2507"/>
                <a:ext cx="23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/>
                  <a:t>4</a:t>
                </a:r>
              </a:p>
            </p:txBody>
          </p:sp>
          <p:sp>
            <p:nvSpPr>
              <p:cNvPr id="318" name="Rectangle 32"/>
              <p:cNvSpPr>
                <a:spLocks noChangeArrowheads="1"/>
              </p:cNvSpPr>
              <p:nvPr/>
            </p:nvSpPr>
            <p:spPr bwMode="auto">
              <a:xfrm>
                <a:off x="4822" y="2346"/>
                <a:ext cx="149" cy="80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" name="Line 33"/>
              <p:cNvSpPr>
                <a:spLocks noChangeShapeType="1"/>
              </p:cNvSpPr>
              <p:nvPr/>
            </p:nvSpPr>
            <p:spPr bwMode="auto">
              <a:xfrm>
                <a:off x="4957" y="2379"/>
                <a:ext cx="232" cy="18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0" name="Rectangle 34"/>
              <p:cNvSpPr>
                <a:spLocks noChangeArrowheads="1"/>
              </p:cNvSpPr>
              <p:nvPr/>
            </p:nvSpPr>
            <p:spPr bwMode="auto">
              <a:xfrm>
                <a:off x="4095" y="2555"/>
                <a:ext cx="421" cy="30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1" name="Rectangle 35"/>
              <p:cNvSpPr>
                <a:spLocks noChangeArrowheads="1"/>
              </p:cNvSpPr>
              <p:nvPr/>
            </p:nvSpPr>
            <p:spPr bwMode="auto">
              <a:xfrm>
                <a:off x="4117" y="2736"/>
                <a:ext cx="177" cy="9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2" name="Rectangle 36"/>
              <p:cNvSpPr>
                <a:spLocks noChangeArrowheads="1"/>
              </p:cNvSpPr>
              <p:nvPr/>
            </p:nvSpPr>
            <p:spPr bwMode="auto">
              <a:xfrm>
                <a:off x="4316" y="2736"/>
                <a:ext cx="178" cy="9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3" name="Text Box 37"/>
              <p:cNvSpPr txBox="1">
                <a:spLocks noChangeArrowheads="1"/>
              </p:cNvSpPr>
              <p:nvPr/>
            </p:nvSpPr>
            <p:spPr bwMode="auto">
              <a:xfrm>
                <a:off x="4278" y="2705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324" name="Text Box 38"/>
              <p:cNvSpPr txBox="1">
                <a:spLocks noChangeArrowheads="1"/>
              </p:cNvSpPr>
              <p:nvPr/>
            </p:nvSpPr>
            <p:spPr bwMode="auto">
              <a:xfrm>
                <a:off x="4089" y="270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325" name="Text Box 39"/>
              <p:cNvSpPr txBox="1">
                <a:spLocks noChangeArrowheads="1"/>
              </p:cNvSpPr>
              <p:nvPr/>
            </p:nvSpPr>
            <p:spPr bwMode="auto">
              <a:xfrm>
                <a:off x="4194" y="251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/>
                  <a:t>3</a:t>
                </a:r>
              </a:p>
            </p:txBody>
          </p:sp>
          <p:sp>
            <p:nvSpPr>
              <p:cNvPr id="326" name="Rectangle 40"/>
              <p:cNvSpPr>
                <a:spLocks noChangeArrowheads="1"/>
              </p:cNvSpPr>
              <p:nvPr/>
            </p:nvSpPr>
            <p:spPr bwMode="auto">
              <a:xfrm>
                <a:off x="3862" y="2950"/>
                <a:ext cx="421" cy="30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" name="Rectangle 41"/>
              <p:cNvSpPr>
                <a:spLocks noChangeArrowheads="1"/>
              </p:cNvSpPr>
              <p:nvPr/>
            </p:nvSpPr>
            <p:spPr bwMode="auto">
              <a:xfrm>
                <a:off x="3884" y="3131"/>
                <a:ext cx="177" cy="90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" name="Rectangle 42"/>
              <p:cNvSpPr>
                <a:spLocks noChangeArrowheads="1"/>
              </p:cNvSpPr>
              <p:nvPr/>
            </p:nvSpPr>
            <p:spPr bwMode="auto">
              <a:xfrm>
                <a:off x="4084" y="3131"/>
                <a:ext cx="177" cy="90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" name="Text Box 43"/>
              <p:cNvSpPr txBox="1">
                <a:spLocks noChangeArrowheads="1"/>
              </p:cNvSpPr>
              <p:nvPr/>
            </p:nvSpPr>
            <p:spPr bwMode="auto">
              <a:xfrm>
                <a:off x="4060" y="3099"/>
                <a:ext cx="11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330" name="Text Box 44"/>
              <p:cNvSpPr txBox="1">
                <a:spLocks noChangeArrowheads="1"/>
              </p:cNvSpPr>
              <p:nvPr/>
            </p:nvSpPr>
            <p:spPr bwMode="auto">
              <a:xfrm>
                <a:off x="3868" y="310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331" name="Text Box 45"/>
              <p:cNvSpPr txBox="1">
                <a:spLocks noChangeArrowheads="1"/>
              </p:cNvSpPr>
              <p:nvPr/>
            </p:nvSpPr>
            <p:spPr bwMode="auto">
              <a:xfrm>
                <a:off x="3963" y="2916"/>
                <a:ext cx="20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/>
                  <a:t>1</a:t>
                </a:r>
              </a:p>
            </p:txBody>
          </p:sp>
          <p:sp>
            <p:nvSpPr>
              <p:cNvPr id="332" name="Line 46"/>
              <p:cNvSpPr>
                <a:spLocks noChangeShapeType="1"/>
              </p:cNvSpPr>
              <p:nvPr/>
            </p:nvSpPr>
            <p:spPr bwMode="auto">
              <a:xfrm flipH="1">
                <a:off x="4109" y="2772"/>
                <a:ext cx="75" cy="1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" name="Rectangle 47"/>
              <p:cNvSpPr>
                <a:spLocks noChangeArrowheads="1"/>
              </p:cNvSpPr>
              <p:nvPr/>
            </p:nvSpPr>
            <p:spPr bwMode="auto">
              <a:xfrm>
                <a:off x="4325" y="2950"/>
                <a:ext cx="421" cy="30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" name="Rectangle 48"/>
              <p:cNvSpPr>
                <a:spLocks noChangeArrowheads="1"/>
              </p:cNvSpPr>
              <p:nvPr/>
            </p:nvSpPr>
            <p:spPr bwMode="auto">
              <a:xfrm>
                <a:off x="4347" y="3133"/>
                <a:ext cx="177" cy="9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" name="Rectangle 49"/>
              <p:cNvSpPr>
                <a:spLocks noChangeArrowheads="1"/>
              </p:cNvSpPr>
              <p:nvPr/>
            </p:nvSpPr>
            <p:spPr bwMode="auto">
              <a:xfrm>
                <a:off x="4547" y="3133"/>
                <a:ext cx="177" cy="9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6" name="Text Box 50"/>
              <p:cNvSpPr txBox="1">
                <a:spLocks noChangeArrowheads="1"/>
              </p:cNvSpPr>
              <p:nvPr/>
            </p:nvSpPr>
            <p:spPr bwMode="auto">
              <a:xfrm>
                <a:off x="4523" y="3101"/>
                <a:ext cx="11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337" name="Text Box 51"/>
              <p:cNvSpPr txBox="1">
                <a:spLocks noChangeArrowheads="1"/>
              </p:cNvSpPr>
              <p:nvPr/>
            </p:nvSpPr>
            <p:spPr bwMode="auto">
              <a:xfrm>
                <a:off x="4330" y="310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338" name="Text Box 52"/>
              <p:cNvSpPr txBox="1">
                <a:spLocks noChangeArrowheads="1"/>
              </p:cNvSpPr>
              <p:nvPr/>
            </p:nvSpPr>
            <p:spPr bwMode="auto">
              <a:xfrm>
                <a:off x="4424" y="2913"/>
                <a:ext cx="233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/>
                  <a:t>0</a:t>
                </a:r>
              </a:p>
            </p:txBody>
          </p:sp>
          <p:sp>
            <p:nvSpPr>
              <p:cNvPr id="339" name="Rectangle 53"/>
              <p:cNvSpPr>
                <a:spLocks noChangeArrowheads="1"/>
              </p:cNvSpPr>
              <p:nvPr/>
            </p:nvSpPr>
            <p:spPr bwMode="auto">
              <a:xfrm>
                <a:off x="4331" y="2741"/>
                <a:ext cx="150" cy="80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" name="Line 54"/>
              <p:cNvSpPr>
                <a:spLocks noChangeShapeType="1"/>
              </p:cNvSpPr>
              <p:nvPr/>
            </p:nvSpPr>
            <p:spPr bwMode="auto">
              <a:xfrm>
                <a:off x="4395" y="2773"/>
                <a:ext cx="61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" name="Text Box 58"/>
              <p:cNvSpPr txBox="1">
                <a:spLocks noChangeArrowheads="1"/>
              </p:cNvSpPr>
              <p:nvPr/>
            </p:nvSpPr>
            <p:spPr bwMode="auto">
              <a:xfrm>
                <a:off x="5056" y="309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345" name="Text Box 59"/>
              <p:cNvSpPr txBox="1">
                <a:spLocks noChangeArrowheads="1"/>
              </p:cNvSpPr>
              <p:nvPr/>
            </p:nvSpPr>
            <p:spPr bwMode="auto">
              <a:xfrm>
                <a:off x="4864" y="309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351" name="Text Box 65"/>
              <p:cNvSpPr txBox="1">
                <a:spLocks noChangeArrowheads="1"/>
              </p:cNvSpPr>
              <p:nvPr/>
            </p:nvSpPr>
            <p:spPr bwMode="auto">
              <a:xfrm>
                <a:off x="5537" y="3092"/>
                <a:ext cx="11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355" name="Text Box 72"/>
              <p:cNvSpPr txBox="1">
                <a:spLocks noChangeArrowheads="1"/>
              </p:cNvSpPr>
              <p:nvPr/>
            </p:nvSpPr>
            <p:spPr bwMode="auto">
              <a:xfrm>
                <a:off x="3893" y="3454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356" name="Text Box 74"/>
              <p:cNvSpPr txBox="1">
                <a:spLocks noChangeArrowheads="1"/>
              </p:cNvSpPr>
              <p:nvPr/>
            </p:nvSpPr>
            <p:spPr bwMode="auto">
              <a:xfrm>
                <a:off x="3829" y="3252"/>
                <a:ext cx="11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dirty="0"/>
              </a:p>
            </p:txBody>
          </p:sp>
        </p:grpSp>
        <p:sp>
          <p:nvSpPr>
            <p:cNvPr id="357" name="Text Box 31"/>
            <p:cNvSpPr txBox="1">
              <a:spLocks noChangeArrowheads="1"/>
            </p:cNvSpPr>
            <p:nvPr/>
          </p:nvSpPr>
          <p:spPr bwMode="auto">
            <a:xfrm>
              <a:off x="11193464" y="2812880"/>
              <a:ext cx="371476" cy="461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5</a:t>
              </a: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41619" y="4704558"/>
            <a:ext cx="95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1. </a:t>
            </a:r>
            <a:r>
              <a:rPr lang="en-US" sz="2000" dirty="0">
                <a:solidFill>
                  <a:srgbClr val="6600CC"/>
                </a:solidFill>
              </a:rPr>
              <a:t>Extract the biggest value </a:t>
            </a:r>
            <a:r>
              <a:rPr lang="en-US" sz="2000" dirty="0"/>
              <a:t>from the </a:t>
            </a:r>
            <a:r>
              <a:rPr lang="en-US" sz="2000" dirty="0" err="1"/>
              <a:t>maxheap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6600CC"/>
                </a:solidFill>
              </a:rPr>
              <a:t>re-</a:t>
            </a:r>
            <a:r>
              <a:rPr lang="en-US" sz="2000" dirty="0" err="1">
                <a:solidFill>
                  <a:srgbClr val="6600CC"/>
                </a:solidFill>
              </a:rPr>
              <a:t>heapify</a:t>
            </a:r>
            <a:br>
              <a:rPr lang="en-US" sz="2000" dirty="0">
                <a:solidFill>
                  <a:srgbClr val="6600CC"/>
                </a:solidFill>
              </a:rPr>
            </a:br>
            <a:r>
              <a:rPr lang="en-US" sz="2000" dirty="0"/>
              <a:t>    (just as we learned about 20 slides ago)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43044" y="6152418"/>
            <a:ext cx="955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2. Now </a:t>
            </a:r>
            <a:r>
              <a:rPr lang="en-US" sz="2000" dirty="0">
                <a:solidFill>
                  <a:srgbClr val="6600CC"/>
                </a:solidFill>
              </a:rPr>
              <a:t>put the extracted value into this freed-up slot </a:t>
            </a:r>
            <a:r>
              <a:rPr lang="en-US" sz="2000" dirty="0"/>
              <a:t>of the array.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43044" y="5404072"/>
            <a:ext cx="7832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   This </a:t>
            </a:r>
            <a:r>
              <a:rPr lang="en-US" sz="2000" dirty="0">
                <a:solidFill>
                  <a:srgbClr val="6600CC"/>
                </a:solidFill>
              </a:rPr>
              <a:t>frees up the third-to-last slot </a:t>
            </a:r>
            <a:r>
              <a:rPr lang="en-US" sz="2000" dirty="0"/>
              <a:t>in the array</a:t>
            </a:r>
            <a:br>
              <a:rPr lang="en-US" sz="2000" dirty="0"/>
            </a:br>
            <a:r>
              <a:rPr lang="en-US" sz="2000" dirty="0"/>
              <a:t>    (since the heap now has 1 fewer value in it)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14006" y="4236374"/>
            <a:ext cx="955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While there are numbers left in the heap:</a:t>
            </a:r>
          </a:p>
        </p:txBody>
      </p:sp>
      <p:sp>
        <p:nvSpPr>
          <p:cNvPr id="368" name="Title 1"/>
          <p:cNvSpPr>
            <a:spLocks noGrp="1"/>
          </p:cNvSpPr>
          <p:nvPr>
            <p:ph type="title"/>
          </p:nvPr>
        </p:nvSpPr>
        <p:spPr>
          <a:xfrm>
            <a:off x="770168" y="-242760"/>
            <a:ext cx="7772400" cy="1143000"/>
          </a:xfrm>
        </p:spPr>
        <p:txBody>
          <a:bodyPr/>
          <a:lstStyle/>
          <a:p>
            <a:r>
              <a:rPr lang="en-US" sz="3200" dirty="0"/>
              <a:t>Efficient </a:t>
            </a:r>
            <a:r>
              <a:rPr lang="en-US" sz="3200" dirty="0" err="1"/>
              <a:t>Heapsort</a:t>
            </a:r>
            <a:r>
              <a:rPr lang="en-US" sz="3200" dirty="0"/>
              <a:t>: Step #2</a:t>
            </a:r>
          </a:p>
        </p:txBody>
      </p:sp>
      <p:sp>
        <p:nvSpPr>
          <p:cNvPr id="153" name="Rectangle 11"/>
          <p:cNvSpPr>
            <a:spLocks noChangeArrowheads="1"/>
          </p:cNvSpPr>
          <p:nvPr/>
        </p:nvSpPr>
        <p:spPr bwMode="auto">
          <a:xfrm>
            <a:off x="3292784" y="2115052"/>
            <a:ext cx="457200" cy="609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>
                <a:solidFill>
                  <a:srgbClr val="FF3300"/>
                </a:solidFill>
              </a:rPr>
              <a:t>18</a:t>
            </a:r>
          </a:p>
        </p:txBody>
      </p:sp>
      <p:grpSp>
        <p:nvGrpSpPr>
          <p:cNvPr id="303" name="Group 302"/>
          <p:cNvGrpSpPr/>
          <p:nvPr/>
        </p:nvGrpSpPr>
        <p:grpSpPr>
          <a:xfrm>
            <a:off x="541492" y="2113710"/>
            <a:ext cx="3657600" cy="609600"/>
            <a:chOff x="-3162300" y="5791200"/>
            <a:chExt cx="3657600" cy="609600"/>
          </a:xfrm>
        </p:grpSpPr>
        <p:sp>
          <p:nvSpPr>
            <p:cNvPr id="291" name="Rectangle 4"/>
            <p:cNvSpPr>
              <a:spLocks noChangeArrowheads="1"/>
            </p:cNvSpPr>
            <p:nvPr/>
          </p:nvSpPr>
          <p:spPr bwMode="auto">
            <a:xfrm>
              <a:off x="-3162300" y="5791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92" name="Rectangle 5"/>
            <p:cNvSpPr>
              <a:spLocks noChangeArrowheads="1"/>
            </p:cNvSpPr>
            <p:nvPr/>
          </p:nvSpPr>
          <p:spPr bwMode="auto">
            <a:xfrm>
              <a:off x="-2705100" y="5791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93" name="Rectangle 6"/>
            <p:cNvSpPr>
              <a:spLocks noChangeArrowheads="1"/>
            </p:cNvSpPr>
            <p:nvPr/>
          </p:nvSpPr>
          <p:spPr bwMode="auto">
            <a:xfrm>
              <a:off x="-2247900" y="5791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94" name="Rectangle 7"/>
            <p:cNvSpPr>
              <a:spLocks noChangeArrowheads="1"/>
            </p:cNvSpPr>
            <p:nvPr/>
          </p:nvSpPr>
          <p:spPr bwMode="auto">
            <a:xfrm>
              <a:off x="-1790700" y="5791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95" name="Rectangle 8"/>
            <p:cNvSpPr>
              <a:spLocks noChangeArrowheads="1"/>
            </p:cNvSpPr>
            <p:nvPr/>
          </p:nvSpPr>
          <p:spPr bwMode="auto">
            <a:xfrm>
              <a:off x="-1333500" y="5791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96" name="Rectangle 9"/>
            <p:cNvSpPr>
              <a:spLocks noChangeArrowheads="1"/>
            </p:cNvSpPr>
            <p:nvPr/>
          </p:nvSpPr>
          <p:spPr bwMode="auto">
            <a:xfrm>
              <a:off x="-876300" y="5791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97" name="Rectangle 10"/>
            <p:cNvSpPr>
              <a:spLocks noChangeArrowheads="1"/>
            </p:cNvSpPr>
            <p:nvPr/>
          </p:nvSpPr>
          <p:spPr bwMode="auto">
            <a:xfrm>
              <a:off x="-419100" y="5791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>
                  <a:solidFill>
                    <a:srgbClr val="FF0000"/>
                  </a:solidFill>
                </a:rPr>
                <a:t>18</a:t>
              </a:r>
            </a:p>
          </p:txBody>
        </p:sp>
        <p:sp>
          <p:nvSpPr>
            <p:cNvPr id="298" name="Rectangle 11"/>
            <p:cNvSpPr>
              <a:spLocks noChangeArrowheads="1"/>
            </p:cNvSpPr>
            <p:nvPr/>
          </p:nvSpPr>
          <p:spPr bwMode="auto">
            <a:xfrm>
              <a:off x="38100" y="5791200"/>
              <a:ext cx="457200" cy="6096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>
                  <a:solidFill>
                    <a:srgbClr val="FF3300"/>
                  </a:solidFill>
                </a:rPr>
                <a:t>21</a:t>
              </a:r>
            </a:p>
          </p:txBody>
        </p:sp>
        <p:grpSp>
          <p:nvGrpSpPr>
            <p:cNvPr id="299" name="Group 168"/>
            <p:cNvGrpSpPr>
              <a:grpSpLocks/>
            </p:cNvGrpSpPr>
            <p:nvPr/>
          </p:nvGrpSpPr>
          <p:grpSpPr bwMode="auto">
            <a:xfrm>
              <a:off x="-2247900" y="5816600"/>
              <a:ext cx="457200" cy="533400"/>
              <a:chOff x="2167" y="960"/>
              <a:chExt cx="288" cy="336"/>
            </a:xfrm>
          </p:grpSpPr>
          <p:sp>
            <p:nvSpPr>
              <p:cNvPr id="300" name="Line 169"/>
              <p:cNvSpPr>
                <a:spLocks noChangeShapeType="1"/>
              </p:cNvSpPr>
              <p:nvPr/>
            </p:nvSpPr>
            <p:spPr bwMode="auto">
              <a:xfrm>
                <a:off x="2167" y="960"/>
                <a:ext cx="0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" name="Line 170"/>
              <p:cNvSpPr>
                <a:spLocks noChangeShapeType="1"/>
              </p:cNvSpPr>
              <p:nvPr/>
            </p:nvSpPr>
            <p:spPr bwMode="auto">
              <a:xfrm>
                <a:off x="2455" y="960"/>
                <a:ext cx="0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2" name="Rectangle 301"/>
            <p:cNvSpPr/>
            <p:nvPr/>
          </p:nvSpPr>
          <p:spPr>
            <a:xfrm>
              <a:off x="-3106071" y="5865167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309" name="Rectangle 308"/>
          <p:cNvSpPr/>
          <p:nvPr/>
        </p:nvSpPr>
        <p:spPr>
          <a:xfrm>
            <a:off x="135913" y="2915152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59" name="Rounded Rectangular Callout 158"/>
          <p:cNvSpPr/>
          <p:nvPr/>
        </p:nvSpPr>
        <p:spPr bwMode="auto">
          <a:xfrm>
            <a:off x="3772329" y="142185"/>
            <a:ext cx="3081938" cy="1936427"/>
          </a:xfrm>
          <a:prstGeom prst="wedgeRoundRectCallout">
            <a:avLst>
              <a:gd name="adj1" fmla="val -60133"/>
              <a:gd name="adj2" fmla="val 53041"/>
              <a:gd name="adj3" fmla="val 16667"/>
            </a:avLst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Now the last three slots of the array hold the three biggest values in sorted order!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636735" y="1092425"/>
            <a:ext cx="4353516" cy="2419764"/>
          </a:xfrm>
          <a:prstGeom prst="wedgeRoundRectCallout">
            <a:avLst>
              <a:gd name="adj1" fmla="val -119427"/>
              <a:gd name="adj2" fmla="val 81466"/>
              <a:gd name="adj3" fmla="val 16667"/>
            </a:avLst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If you keep repeating this </a:t>
            </a:r>
            <a:br>
              <a:rPr lang="en-US" dirty="0"/>
            </a:br>
            <a:r>
              <a:rPr lang="en-US" dirty="0">
                <a:solidFill>
                  <a:srgbClr val="7030A0"/>
                </a:solidFill>
              </a:rPr>
              <a:t>extraction/</a:t>
            </a:r>
            <a:r>
              <a:rPr lang="en-US" dirty="0" err="1">
                <a:solidFill>
                  <a:srgbClr val="7030A0"/>
                </a:solidFill>
              </a:rPr>
              <a:t>reheapification</a:t>
            </a:r>
            <a:r>
              <a:rPr lang="en-US" dirty="0">
                <a:solidFill>
                  <a:srgbClr val="7030A0"/>
                </a:solidFill>
              </a:rPr>
              <a:t>/insertion process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/>
              <a:t>the array will be completely sorted!</a:t>
            </a:r>
          </a:p>
        </p:txBody>
      </p:sp>
    </p:spTree>
    <p:extLst>
      <p:ext uri="{BB962C8B-B14F-4D97-AF65-F5344CB8AC3E}">
        <p14:creationId xmlns:p14="http://schemas.microsoft.com/office/powerpoint/2010/main" val="114156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-0.05139 0.105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52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0.10573 -0.032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023 L 0.29705 -0.00023 L 0.30052 -0.10479 " pathEditMode="relative" rAng="0" ptsTypes="AAA">
                                      <p:cBhvr>
                                        <p:cTn id="46" dur="2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17" y="-522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/>
      <p:bldP spid="223" grpId="1"/>
      <p:bldP spid="225" grpId="0"/>
      <p:bldP spid="225" grpId="1"/>
      <p:bldP spid="155" grpId="0"/>
      <p:bldP spid="156" grpId="0"/>
      <p:bldP spid="157" grpId="0"/>
      <p:bldP spid="309" grpId="0"/>
      <p:bldP spid="309" grpId="1"/>
      <p:bldP spid="159" grpId="0" animBg="1"/>
      <p:bldP spid="159" grpId="1" animBg="1"/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22694"/>
            <a:ext cx="7772400" cy="1143000"/>
          </a:xfrm>
        </p:spPr>
        <p:txBody>
          <a:bodyPr/>
          <a:lstStyle/>
          <a:p>
            <a:r>
              <a:rPr lang="en-US" dirty="0"/>
              <a:t>Big-O of </a:t>
            </a:r>
            <a:r>
              <a:rPr lang="en-US" dirty="0" err="1"/>
              <a:t>Heapsort</a:t>
            </a:r>
            <a:r>
              <a:rPr lang="en-US" dirty="0"/>
              <a:t>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C0DB-09A0-4F09-8653-154CD242EDD8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96369" y="4369997"/>
            <a:ext cx="4594397" cy="2426010"/>
          </a:xfrm>
          <a:prstGeom prst="roundRect">
            <a:avLst/>
          </a:prstGeom>
          <a:solidFill>
            <a:srgbClr val="FFFFE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Times New Roman" pitchFamily="18" charset="0"/>
              </a:rPr>
              <a:t>Ste</a:t>
            </a:r>
            <a:r>
              <a:rPr lang="en-US" dirty="0">
                <a:solidFill>
                  <a:srgbClr val="0070C0"/>
                </a:solidFill>
              </a:rPr>
              <a:t>p #2: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35059" y="813662"/>
            <a:ext cx="4594397" cy="3485200"/>
          </a:xfrm>
          <a:prstGeom prst="roundRect">
            <a:avLst/>
          </a:prstGeom>
          <a:solidFill>
            <a:srgbClr val="FFFFE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Times New Roman" pitchFamily="18" charset="0"/>
              </a:rPr>
              <a:t>Ste</a:t>
            </a:r>
            <a:r>
              <a:rPr lang="en-US" dirty="0">
                <a:solidFill>
                  <a:srgbClr val="0070C0"/>
                </a:solidFill>
              </a:rPr>
              <a:t>p #1: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051" y="1385506"/>
            <a:ext cx="449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First we take our N-item array (shown here as a tree) and </a:t>
            </a:r>
            <a:r>
              <a:rPr lang="en-US" sz="2200" dirty="0">
                <a:solidFill>
                  <a:srgbClr val="6600CC"/>
                </a:solidFill>
              </a:rPr>
              <a:t>convert it into a </a:t>
            </a:r>
            <a:r>
              <a:rPr lang="en-US" sz="2200" dirty="0" err="1">
                <a:solidFill>
                  <a:srgbClr val="6600CC"/>
                </a:solidFill>
              </a:rPr>
              <a:t>maxheap</a:t>
            </a:r>
            <a:r>
              <a:rPr lang="en-US" sz="22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492" y="2652732"/>
            <a:ext cx="45054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 do this from the </a:t>
            </a:r>
            <a:r>
              <a:rPr lang="en-US" sz="2200" dirty="0">
                <a:solidFill>
                  <a:srgbClr val="6600CC"/>
                </a:solidFill>
              </a:rPr>
              <a:t>bottom up </a:t>
            </a:r>
            <a:r>
              <a:rPr lang="en-US" sz="2200" dirty="0"/>
              <a:t>by converting successively larger </a:t>
            </a:r>
            <a:r>
              <a:rPr lang="en-US" sz="2200" dirty="0" err="1">
                <a:solidFill>
                  <a:srgbClr val="6600CC"/>
                </a:solidFill>
              </a:rPr>
              <a:t>subtrees</a:t>
            </a:r>
            <a:r>
              <a:rPr lang="en-US" sz="2200" dirty="0">
                <a:solidFill>
                  <a:srgbClr val="6600CC"/>
                </a:solidFill>
              </a:rPr>
              <a:t> </a:t>
            </a:r>
            <a:r>
              <a:rPr lang="en-US" sz="2200" dirty="0"/>
              <a:t>into </a:t>
            </a:r>
            <a:r>
              <a:rPr lang="en-US" sz="2200" dirty="0" err="1">
                <a:solidFill>
                  <a:srgbClr val="6600CC"/>
                </a:solidFill>
              </a:rPr>
              <a:t>maxheaps</a:t>
            </a:r>
            <a:r>
              <a:rPr lang="en-US" sz="2200" dirty="0">
                <a:solidFill>
                  <a:srgbClr val="6600CC"/>
                </a:solidFill>
              </a:rPr>
              <a:t> </a:t>
            </a:r>
            <a:r>
              <a:rPr lang="en-US" sz="2200" dirty="0"/>
              <a:t>until the entire tree has been converted.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011" y="4883595"/>
            <a:ext cx="43590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Then we repeatedly </a:t>
            </a:r>
            <a:r>
              <a:rPr lang="en-US" sz="2200" dirty="0">
                <a:solidFill>
                  <a:srgbClr val="6600CC"/>
                </a:solidFill>
              </a:rPr>
              <a:t>extract the </a:t>
            </a:r>
            <a:r>
              <a:rPr lang="en-US" sz="2200" dirty="0" err="1">
                <a:solidFill>
                  <a:srgbClr val="FF3300"/>
                </a:solidFill>
              </a:rPr>
              <a:t>j</a:t>
            </a:r>
            <a:r>
              <a:rPr lang="en-US" sz="2200" baseline="30000" dirty="0" err="1">
                <a:solidFill>
                  <a:srgbClr val="FF3300"/>
                </a:solidFill>
              </a:rPr>
              <a:t>th</a:t>
            </a:r>
            <a:r>
              <a:rPr lang="en-US" sz="2200" dirty="0">
                <a:solidFill>
                  <a:srgbClr val="6600CC"/>
                </a:solidFill>
              </a:rPr>
              <a:t> largest item</a:t>
            </a:r>
            <a:r>
              <a:rPr lang="en-US" sz="2200" dirty="0"/>
              <a:t> from the </a:t>
            </a:r>
            <a:r>
              <a:rPr lang="en-US" sz="2200" dirty="0" err="1"/>
              <a:t>maxheap</a:t>
            </a:r>
            <a:r>
              <a:rPr lang="en-US" sz="2200" dirty="0"/>
              <a:t> and place that item </a:t>
            </a:r>
            <a:br>
              <a:rPr lang="en-US" sz="2200" dirty="0"/>
            </a:br>
            <a:r>
              <a:rPr lang="en-US" sz="2200" dirty="0">
                <a:solidFill>
                  <a:srgbClr val="6600CC"/>
                </a:solidFill>
              </a:rPr>
              <a:t>back into the array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3300"/>
                </a:solidFill>
              </a:rPr>
              <a:t>j</a:t>
            </a:r>
            <a:r>
              <a:rPr lang="en-US" sz="2200" dirty="0">
                <a:solidFill>
                  <a:srgbClr val="6600CC"/>
                </a:solidFill>
              </a:rPr>
              <a:t> slots from the end</a:t>
            </a:r>
            <a:r>
              <a:rPr lang="en-US" sz="220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13702" y="1270866"/>
            <a:ext cx="399856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 #1 has a Big-O of </a:t>
            </a:r>
            <a:r>
              <a:rPr lang="en-US" sz="2000" dirty="0">
                <a:solidFill>
                  <a:srgbClr val="6600CC"/>
                </a:solidFill>
              </a:rPr>
              <a:t>O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N</a:t>
            </a:r>
            <a:r>
              <a:rPr lang="en-US" sz="2000" dirty="0"/>
              <a:t>).</a:t>
            </a:r>
            <a:br>
              <a:rPr lang="en-US" sz="2000" dirty="0"/>
            </a:br>
            <a:br>
              <a:rPr lang="en-US" sz="1400" dirty="0"/>
            </a:br>
            <a:r>
              <a:rPr lang="en-US" sz="2000" dirty="0"/>
              <a:t>In other words, we can convert a random array into a </a:t>
            </a:r>
            <a:r>
              <a:rPr lang="en-US" sz="2000" dirty="0" err="1"/>
              <a:t>maxheap</a:t>
            </a:r>
            <a:r>
              <a:rPr lang="en-US" sz="2000" dirty="0"/>
              <a:t> in just </a:t>
            </a:r>
            <a:r>
              <a:rPr lang="en-US" sz="2000" dirty="0">
                <a:solidFill>
                  <a:srgbClr val="6600CC"/>
                </a:solidFill>
              </a:rPr>
              <a:t>O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N</a:t>
            </a:r>
            <a:r>
              <a:rPr lang="en-US" sz="2000" dirty="0"/>
              <a:t>) steps!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91850" y="4760484"/>
            <a:ext cx="435215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 #2 has a Big-O of </a:t>
            </a:r>
            <a:br>
              <a:rPr lang="en-US" sz="2000" dirty="0"/>
            </a:br>
            <a:r>
              <a:rPr lang="en-US" sz="2000" dirty="0">
                <a:solidFill>
                  <a:srgbClr val="6600CC"/>
                </a:solidFill>
              </a:rPr>
              <a:t>O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N log</a:t>
            </a:r>
            <a:r>
              <a:rPr lang="en-US" sz="2000" baseline="-25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N</a:t>
            </a:r>
            <a:r>
              <a:rPr lang="en-US" sz="2000" dirty="0"/>
              <a:t>).</a:t>
            </a:r>
            <a:br>
              <a:rPr lang="en-US" sz="2000" dirty="0"/>
            </a:br>
            <a:br>
              <a:rPr lang="en-US" sz="1400" dirty="0"/>
            </a:br>
            <a:r>
              <a:rPr lang="en-US" sz="1600" dirty="0"/>
              <a:t>Why? Each time we remove an item from the </a:t>
            </a:r>
            <a:r>
              <a:rPr lang="en-US" sz="1600" dirty="0" err="1"/>
              <a:t>maxheap</a:t>
            </a:r>
            <a:r>
              <a:rPr lang="en-US" sz="1600" dirty="0"/>
              <a:t>, it takes </a:t>
            </a:r>
            <a:r>
              <a:rPr lang="en-US" sz="1600" dirty="0">
                <a:solidFill>
                  <a:srgbClr val="FF0000"/>
                </a:solidFill>
              </a:rPr>
              <a:t>log</a:t>
            </a:r>
            <a:r>
              <a:rPr lang="en-US" sz="1600" baseline="-25000" dirty="0">
                <a:solidFill>
                  <a:srgbClr val="FF0000"/>
                </a:solidFill>
              </a:rPr>
              <a:t>2</a:t>
            </a:r>
            <a:r>
              <a:rPr lang="en-US" sz="1600" dirty="0">
                <a:solidFill>
                  <a:srgbClr val="FF0000"/>
                </a:solidFill>
              </a:rPr>
              <a:t>N</a:t>
            </a:r>
            <a:r>
              <a:rPr lang="en-US" sz="1600" dirty="0"/>
              <a:t> steps.</a:t>
            </a:r>
            <a:br>
              <a:rPr lang="en-US" sz="1600" dirty="0"/>
            </a:br>
            <a:r>
              <a:rPr lang="en-US" sz="1600" dirty="0"/>
              <a:t>We perform this extraction operation  </a:t>
            </a:r>
            <a:r>
              <a:rPr lang="en-US" sz="1600" dirty="0">
                <a:solidFill>
                  <a:srgbClr val="FF0000"/>
                </a:solidFill>
              </a:rPr>
              <a:t>N</a:t>
            </a:r>
            <a:r>
              <a:rPr lang="en-US" sz="1600" dirty="0"/>
              <a:t> times to sort the entire array.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53938" y="2595974"/>
            <a:ext cx="518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13702" y="5433823"/>
            <a:ext cx="39985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Therefore, </a:t>
            </a:r>
            <a:r>
              <a:rPr lang="en-US" sz="2000" dirty="0" err="1"/>
              <a:t>Heapsort</a:t>
            </a:r>
            <a:r>
              <a:rPr lang="en-US" sz="2000" dirty="0"/>
              <a:t> is </a:t>
            </a:r>
            <a:br>
              <a:rPr lang="en-US" sz="2000" dirty="0"/>
            </a:br>
            <a:r>
              <a:rPr lang="en-US" sz="2000" dirty="0">
                <a:solidFill>
                  <a:srgbClr val="6600CC"/>
                </a:solidFill>
              </a:rPr>
              <a:t>O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N + N log</a:t>
            </a:r>
            <a:r>
              <a:rPr lang="en-US" sz="2000" baseline="-25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N</a:t>
            </a:r>
            <a:r>
              <a:rPr lang="en-US" sz="2000" dirty="0"/>
              <a:t>),</a:t>
            </a:r>
            <a:br>
              <a:rPr lang="en-US" sz="2000" dirty="0"/>
            </a:br>
            <a:r>
              <a:rPr lang="en-US" sz="2000" dirty="0"/>
              <a:t>which as you know, is just</a:t>
            </a:r>
          </a:p>
          <a:p>
            <a:r>
              <a:rPr lang="en-US" sz="2000" dirty="0">
                <a:solidFill>
                  <a:srgbClr val="6600CC"/>
                </a:solidFill>
              </a:rPr>
              <a:t>O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N log</a:t>
            </a:r>
            <a:r>
              <a:rPr lang="en-US" sz="2000" baseline="-25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N</a:t>
            </a:r>
            <a:r>
              <a:rPr lang="en-US" sz="2000" dirty="0"/>
              <a:t>).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44319" y="4817178"/>
            <a:ext cx="537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7281646" y="23252"/>
            <a:ext cx="1800361" cy="953142"/>
          </a:xfrm>
          <a:prstGeom prst="wedgeRoundRectCallout">
            <a:avLst>
              <a:gd name="adj1" fmla="val 4618"/>
              <a:gd name="adj2" fmla="val 83850"/>
              <a:gd name="adj3" fmla="val 16667"/>
            </a:avLst>
          </a:prstGeom>
          <a:solidFill>
            <a:srgbClr val="FFE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100" dirty="0"/>
              <a:t>If you think it should be O(N log2N), I did too. </a:t>
            </a:r>
            <a:r>
              <a:rPr lang="en-US" sz="1100" dirty="0">
                <a:sym typeface="Wingdings" pitchFamily="2" charset="2"/>
              </a:rPr>
              <a:t> </a:t>
            </a:r>
            <a:r>
              <a:rPr lang="en-US" sz="1100" dirty="0"/>
              <a:t>Come to office hours for an explanation.</a:t>
            </a:r>
          </a:p>
        </p:txBody>
      </p:sp>
    </p:spTree>
    <p:extLst>
      <p:ext uri="{BB962C8B-B14F-4D97-AF65-F5344CB8AC3E}">
        <p14:creationId xmlns:p14="http://schemas.microsoft.com/office/powerpoint/2010/main" val="194027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-2.77778E-7 -0.2293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build="p"/>
      <p:bldP spid="8" grpId="0"/>
      <p:bldP spid="9" grpId="0"/>
      <p:bldP spid="10" grpId="0"/>
      <p:bldP spid="10" grpId="1"/>
      <p:bldP spid="11" grpId="0"/>
      <p:bldP spid="13" grpId="0"/>
      <p:bldP spid="14" grpId="0"/>
      <p:bldP spid="15" grpId="0" animBg="1"/>
      <p:bldP spid="15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E3FB-F634-4516-9E7B-8613588AD740}" type="slidenum">
              <a:rPr lang="en-US"/>
              <a:pPr/>
              <a:t>59</a:t>
            </a:fld>
            <a:endParaRPr lang="en-US"/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HeapSort Challenge</a:t>
            </a:r>
          </a:p>
        </p:txBody>
      </p:sp>
      <p:sp>
        <p:nvSpPr>
          <p:cNvPr id="799747" name="Text Box 3"/>
          <p:cNvSpPr txBox="1">
            <a:spLocks noChangeArrowheads="1"/>
          </p:cNvSpPr>
          <p:nvPr/>
        </p:nvSpPr>
        <p:spPr bwMode="auto">
          <a:xfrm>
            <a:off x="206375" y="1066800"/>
            <a:ext cx="88153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Challenge</a:t>
            </a:r>
            <a:r>
              <a:rPr lang="en-US"/>
              <a:t>: Show how to do an in-place heap-sort with the following array of numbers.</a:t>
            </a:r>
          </a:p>
        </p:txBody>
      </p:sp>
      <p:sp>
        <p:nvSpPr>
          <p:cNvPr id="799748" name="Rectangle 4"/>
          <p:cNvSpPr>
            <a:spLocks noChangeArrowheads="1"/>
          </p:cNvSpPr>
          <p:nvPr/>
        </p:nvSpPr>
        <p:spPr bwMode="auto">
          <a:xfrm>
            <a:off x="2971800" y="2209800"/>
            <a:ext cx="419100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5</a:t>
            </a:r>
          </a:p>
        </p:txBody>
      </p:sp>
      <p:sp>
        <p:nvSpPr>
          <p:cNvPr id="799749" name="Rectangle 5"/>
          <p:cNvSpPr>
            <a:spLocks noChangeArrowheads="1"/>
          </p:cNvSpPr>
          <p:nvPr/>
        </p:nvSpPr>
        <p:spPr bwMode="auto">
          <a:xfrm>
            <a:off x="3352800" y="2209800"/>
            <a:ext cx="419100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799750" name="Rectangle 6"/>
          <p:cNvSpPr>
            <a:spLocks noChangeArrowheads="1"/>
          </p:cNvSpPr>
          <p:nvPr/>
        </p:nvSpPr>
        <p:spPr bwMode="auto">
          <a:xfrm>
            <a:off x="3733800" y="2209800"/>
            <a:ext cx="419100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9</a:t>
            </a:r>
          </a:p>
        </p:txBody>
      </p:sp>
      <p:sp>
        <p:nvSpPr>
          <p:cNvPr id="799751" name="Rectangle 7"/>
          <p:cNvSpPr>
            <a:spLocks noChangeArrowheads="1"/>
          </p:cNvSpPr>
          <p:nvPr/>
        </p:nvSpPr>
        <p:spPr bwMode="auto">
          <a:xfrm>
            <a:off x="4152900" y="2209800"/>
            <a:ext cx="419100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6</a:t>
            </a:r>
          </a:p>
        </p:txBody>
      </p:sp>
      <p:sp>
        <p:nvSpPr>
          <p:cNvPr id="799752" name="Rectangle 8"/>
          <p:cNvSpPr>
            <a:spLocks noChangeArrowheads="1"/>
          </p:cNvSpPr>
          <p:nvPr/>
        </p:nvSpPr>
        <p:spPr bwMode="auto">
          <a:xfrm>
            <a:off x="4572000" y="2209800"/>
            <a:ext cx="419100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15</a:t>
            </a:r>
          </a:p>
        </p:txBody>
      </p:sp>
      <p:sp>
        <p:nvSpPr>
          <p:cNvPr id="799753" name="Rectangle 9"/>
          <p:cNvSpPr>
            <a:spLocks noChangeArrowheads="1"/>
          </p:cNvSpPr>
          <p:nvPr/>
        </p:nvSpPr>
        <p:spPr bwMode="auto">
          <a:xfrm>
            <a:off x="4991100" y="2209800"/>
            <a:ext cx="419100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4</a:t>
            </a:r>
          </a:p>
        </p:txBody>
      </p:sp>
      <p:sp>
        <p:nvSpPr>
          <p:cNvPr id="799754" name="Rectangle 10"/>
          <p:cNvSpPr>
            <a:spLocks noChangeArrowheads="1"/>
          </p:cNvSpPr>
          <p:nvPr/>
        </p:nvSpPr>
        <p:spPr bwMode="auto">
          <a:xfrm>
            <a:off x="5410200" y="2209800"/>
            <a:ext cx="419100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11</a:t>
            </a:r>
          </a:p>
        </p:txBody>
      </p:sp>
      <p:sp>
        <p:nvSpPr>
          <p:cNvPr id="799755" name="Text Box 11"/>
          <p:cNvSpPr txBox="1">
            <a:spLocks noChangeArrowheads="1"/>
          </p:cNvSpPr>
          <p:nvPr/>
        </p:nvSpPr>
        <p:spPr bwMode="auto">
          <a:xfrm>
            <a:off x="452438" y="3313113"/>
            <a:ext cx="83835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Step 1</a:t>
            </a:r>
            <a:r>
              <a:rPr lang="en-US"/>
              <a:t>: Show the array after each non-leaf is “sifted down” in the array until a valid heap is formed.</a:t>
            </a:r>
          </a:p>
        </p:txBody>
      </p:sp>
      <p:sp>
        <p:nvSpPr>
          <p:cNvPr id="799756" name="Rectangle 12"/>
          <p:cNvSpPr>
            <a:spLocks noChangeArrowheads="1"/>
          </p:cNvSpPr>
          <p:nvPr/>
        </p:nvSpPr>
        <p:spPr bwMode="auto">
          <a:xfrm>
            <a:off x="5829300" y="2209800"/>
            <a:ext cx="419100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16</a:t>
            </a:r>
          </a:p>
        </p:txBody>
      </p:sp>
      <p:sp>
        <p:nvSpPr>
          <p:cNvPr id="799757" name="Text Box 13"/>
          <p:cNvSpPr txBox="1">
            <a:spLocks noChangeArrowheads="1"/>
          </p:cNvSpPr>
          <p:nvPr/>
        </p:nvSpPr>
        <p:spPr bwMode="auto">
          <a:xfrm>
            <a:off x="457200" y="4511675"/>
            <a:ext cx="83835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Step 2</a:t>
            </a:r>
            <a:r>
              <a:rPr lang="en-US"/>
              <a:t>: Show the array after the first 3 items have been removed from the heap and inserted at the end of the array.</a:t>
            </a:r>
          </a:p>
        </p:txBody>
      </p:sp>
      <p:sp>
        <p:nvSpPr>
          <p:cNvPr id="799758" name="Rectangle 14"/>
          <p:cNvSpPr>
            <a:spLocks noChangeArrowheads="1"/>
          </p:cNvSpPr>
          <p:nvPr/>
        </p:nvSpPr>
        <p:spPr bwMode="auto">
          <a:xfrm>
            <a:off x="457200" y="60960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/>
            <a:r>
              <a:rPr lang="en-US"/>
              <a:t>(Remember: Sift  from j=</a:t>
            </a:r>
            <a:r>
              <a:rPr lang="en-US">
                <a:solidFill>
                  <a:srgbClr val="6600CC"/>
                </a:solidFill>
              </a:rPr>
              <a:t>N/2-1</a:t>
            </a:r>
            <a:r>
              <a:rPr lang="en-US"/>
              <a:t> down-to j=0)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5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DEEF-DAE0-4F72-B8C8-A7A7F553B8E1}" type="slidenum">
              <a:rPr lang="en-US"/>
              <a:pPr/>
              <a:t>6</a:t>
            </a:fld>
            <a:endParaRPr lang="en-US"/>
          </a:p>
        </p:txBody>
      </p:sp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Queues</a:t>
            </a:r>
          </a:p>
        </p:txBody>
      </p:sp>
      <p:sp>
        <p:nvSpPr>
          <p:cNvPr id="822275" name="Text Box 3"/>
          <p:cNvSpPr txBox="1">
            <a:spLocks noChangeArrowheads="1"/>
          </p:cNvSpPr>
          <p:nvPr/>
        </p:nvSpPr>
        <p:spPr bwMode="auto">
          <a:xfrm>
            <a:off x="381000" y="1235075"/>
            <a:ext cx="8413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Ok, but what data structure should we use if we have a huge number of priorities? Hmmm!</a:t>
            </a:r>
          </a:p>
        </p:txBody>
      </p:sp>
      <p:sp>
        <p:nvSpPr>
          <p:cNvPr id="822276" name="Text Box 4"/>
          <p:cNvSpPr txBox="1">
            <a:spLocks noChangeArrowheads="1"/>
          </p:cNvSpPr>
          <p:nvPr/>
        </p:nvSpPr>
        <p:spPr bwMode="auto">
          <a:xfrm>
            <a:off x="246063" y="2622550"/>
            <a:ext cx="54689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 </a:t>
            </a:r>
            <a:r>
              <a:rPr lang="en-US">
                <a:solidFill>
                  <a:srgbClr val="006666"/>
                </a:solidFill>
              </a:rPr>
              <a:t>HEAP</a:t>
            </a:r>
            <a:r>
              <a:rPr lang="en-US"/>
              <a:t> data structure is one of the most efficient ones we can use to implement a Priority Queue.</a:t>
            </a:r>
          </a:p>
        </p:txBody>
      </p:sp>
      <p:sp>
        <p:nvSpPr>
          <p:cNvPr id="822279" name="Text Box 7"/>
          <p:cNvSpPr txBox="1">
            <a:spLocks noChangeArrowheads="1"/>
          </p:cNvSpPr>
          <p:nvPr/>
        </p:nvSpPr>
        <p:spPr bwMode="auto">
          <a:xfrm>
            <a:off x="284163" y="4511675"/>
            <a:ext cx="86312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 heap data structure uses a special type of </a:t>
            </a:r>
            <a:r>
              <a:rPr lang="en-US">
                <a:solidFill>
                  <a:srgbClr val="6600CC"/>
                </a:solidFill>
              </a:rPr>
              <a:t>binary tree</a:t>
            </a:r>
            <a:r>
              <a:rPr lang="en-US"/>
              <a:t> to hold its data.</a:t>
            </a:r>
          </a:p>
        </p:txBody>
      </p:sp>
      <p:sp>
        <p:nvSpPr>
          <p:cNvPr id="822280" name="Text Box 8"/>
          <p:cNvSpPr txBox="1">
            <a:spLocks noChangeArrowheads="1"/>
          </p:cNvSpPr>
          <p:nvPr/>
        </p:nvSpPr>
        <p:spPr bwMode="auto">
          <a:xfrm>
            <a:off x="228600" y="5654675"/>
            <a:ext cx="8631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As we’ll see, while a heap does use a binary tree to store its data, a heap is </a:t>
            </a:r>
            <a:r>
              <a:rPr lang="en-US">
                <a:solidFill>
                  <a:srgbClr val="FF3300"/>
                </a:solidFill>
              </a:rPr>
              <a:t>NOT </a:t>
            </a:r>
            <a:r>
              <a:rPr lang="en-US"/>
              <a:t>a </a:t>
            </a:r>
            <a:r>
              <a:rPr lang="en-US">
                <a:solidFill>
                  <a:srgbClr val="6600CC"/>
                </a:solidFill>
              </a:rPr>
              <a:t>binary search tree</a:t>
            </a:r>
            <a:r>
              <a:rPr lang="en-US"/>
              <a:t>.</a:t>
            </a:r>
          </a:p>
        </p:txBody>
      </p:sp>
      <p:pic>
        <p:nvPicPr>
          <p:cNvPr id="822282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2260600"/>
            <a:ext cx="2743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5" grpId="0"/>
      <p:bldP spid="822276" grpId="0"/>
      <p:bldP spid="822279" grpId="0"/>
      <p:bldP spid="82228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4892-A957-4AE1-A8C9-C39066303A42}" type="slidenum">
              <a:rPr lang="en-US"/>
              <a:pPr/>
              <a:t>60</a:t>
            </a:fld>
            <a:endParaRPr lang="en-US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687107" name="Text Box 3"/>
          <p:cNvSpPr txBox="1">
            <a:spLocks noChangeArrowheads="1"/>
          </p:cNvSpPr>
          <p:nvPr/>
        </p:nvSpPr>
        <p:spPr bwMode="auto">
          <a:xfrm>
            <a:off x="496888" y="1343025"/>
            <a:ext cx="839946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Consider a tri-nary tree, where each node has three children, represented by an array.  Given a node </a:t>
            </a:r>
            <a:r>
              <a:rPr lang="en-US" i="1" dirty="0" err="1">
                <a:cs typeface="Courier New" pitchFamily="49" charset="0"/>
              </a:rPr>
              <a:t>i</a:t>
            </a:r>
            <a:r>
              <a:rPr lang="en-US" dirty="0">
                <a:cs typeface="Courier New" pitchFamily="49" charset="0"/>
              </a:rPr>
              <a:t> , where can you find its 3 children in the array? Where can you find its parent?</a:t>
            </a:r>
            <a:endParaRPr lang="en-US" dirty="0"/>
          </a:p>
        </p:txBody>
      </p:sp>
      <p:sp>
        <p:nvSpPr>
          <p:cNvPr id="687108" name="Text Box 4"/>
          <p:cNvSpPr txBox="1">
            <a:spLocks noChangeArrowheads="1"/>
          </p:cNvSpPr>
          <p:nvPr/>
        </p:nvSpPr>
        <p:spPr bwMode="auto">
          <a:xfrm>
            <a:off x="457200" y="3460750"/>
            <a:ext cx="8399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cs typeface="Courier New" pitchFamily="49" charset="0"/>
              </a:rPr>
              <a:t>: You need to do a fast table search and you also need to print out records in alphabetical order. </a:t>
            </a:r>
            <a:r>
              <a:rPr lang="en-US"/>
              <a:t>Which table ADT will you use?</a:t>
            </a:r>
          </a:p>
        </p:txBody>
      </p:sp>
      <p:sp>
        <p:nvSpPr>
          <p:cNvPr id="687109" name="Text Box 5"/>
          <p:cNvSpPr txBox="1">
            <a:spLocks noChangeArrowheads="1"/>
          </p:cNvSpPr>
          <p:nvPr/>
        </p:nvSpPr>
        <p:spPr bwMode="auto">
          <a:xfrm>
            <a:off x="457200" y="5121275"/>
            <a:ext cx="83994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cs typeface="Courier New" pitchFamily="49" charset="0"/>
              </a:rPr>
              <a:t>: What is the big-oh of traversing a binary search tree?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7" grpId="0"/>
      <p:bldP spid="687108" grpId="0"/>
      <p:bldP spid="6871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-4627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/>
              <a:t>The Heap ADT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What’s the big picture?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73865" y="1138372"/>
            <a:ext cx="6277764" cy="55672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8CD23-D98D-4623-8D03-138522E86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135434"/>
            <a:ext cx="1657656" cy="1064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9A2296-FBB7-4B9C-BDA7-C839D8ECAE92}"/>
              </a:ext>
            </a:extLst>
          </p:cNvPr>
          <p:cNvSpPr txBox="1"/>
          <p:nvPr/>
        </p:nvSpPr>
        <p:spPr>
          <a:xfrm>
            <a:off x="230154" y="1161192"/>
            <a:ext cx="6355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 heap is a tree-based data structure used to implement </a:t>
            </a:r>
            <a:r>
              <a:rPr lang="en-US" sz="2000" dirty="0">
                <a:solidFill>
                  <a:schemeClr val="accent6"/>
                </a:solidFill>
              </a:rPr>
              <a:t>priority queues </a:t>
            </a:r>
            <a:r>
              <a:rPr lang="en-US" sz="2000" dirty="0">
                <a:solidFill>
                  <a:schemeClr val="tx1"/>
                </a:solidFill>
              </a:rPr>
              <a:t>and do efficient </a:t>
            </a:r>
            <a:r>
              <a:rPr lang="en-US" sz="2000" dirty="0">
                <a:solidFill>
                  <a:schemeClr val="accent6"/>
                </a:solidFill>
              </a:rPr>
              <a:t>sorting*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208CB-C5BF-41F5-92E2-869DDEEB0F89}"/>
              </a:ext>
            </a:extLst>
          </p:cNvPr>
          <p:cNvSpPr txBox="1"/>
          <p:nvPr/>
        </p:nvSpPr>
        <p:spPr>
          <a:xfrm>
            <a:off x="391456" y="2010992"/>
            <a:ext cx="6277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There are two types of heaps:</a:t>
            </a: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minheaps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dirty="0">
                <a:solidFill>
                  <a:srgbClr val="FF0000"/>
                </a:solidFill>
              </a:rPr>
              <a:t>maxheaps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E968A-2CD6-493F-8FD5-E60E64330E24}"/>
              </a:ext>
            </a:extLst>
          </p:cNvPr>
          <p:cNvSpPr txBox="1"/>
          <p:nvPr/>
        </p:nvSpPr>
        <p:spPr>
          <a:xfrm>
            <a:off x="230154" y="2806461"/>
            <a:ext cx="6439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 a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minheap</a:t>
            </a:r>
            <a:r>
              <a:rPr lang="en-US" sz="2000" dirty="0">
                <a:solidFill>
                  <a:schemeClr val="tx1"/>
                </a:solidFill>
              </a:rPr>
              <a:t>, the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smallest item is always at the tree’s root</a:t>
            </a:r>
            <a:r>
              <a:rPr lang="en-US" sz="2000" dirty="0">
                <a:solidFill>
                  <a:schemeClr val="tx1"/>
                </a:solidFill>
              </a:rPr>
              <a:t>. Every time you extract or add an item, you update the tree to maintain this property.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E2613-AFD4-4C2D-97F2-0E27C15BCC0D}"/>
              </a:ext>
            </a:extLst>
          </p:cNvPr>
          <p:cNvSpPr txBox="1"/>
          <p:nvPr/>
        </p:nvSpPr>
        <p:spPr>
          <a:xfrm>
            <a:off x="1001487" y="3818600"/>
            <a:ext cx="505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(In a </a:t>
            </a:r>
            <a:r>
              <a:rPr lang="en-US" sz="1400" dirty="0">
                <a:solidFill>
                  <a:srgbClr val="FF0000"/>
                </a:solidFill>
              </a:rPr>
              <a:t>maxheap</a:t>
            </a:r>
            <a:r>
              <a:rPr lang="en-US" sz="1400" dirty="0">
                <a:solidFill>
                  <a:schemeClr val="tx1"/>
                </a:solidFill>
              </a:rPr>
              <a:t>, the </a:t>
            </a:r>
            <a:r>
              <a:rPr lang="en-US" sz="1400" dirty="0">
                <a:solidFill>
                  <a:srgbClr val="FF0000"/>
                </a:solidFill>
              </a:rPr>
              <a:t>largest item is at the root</a:t>
            </a:r>
            <a:r>
              <a:rPr lang="en-US" sz="1400" dirty="0">
                <a:solidFill>
                  <a:schemeClr val="tx1"/>
                </a:solidFill>
              </a:rPr>
              <a:t>.)</a:t>
            </a:r>
          </a:p>
        </p:txBody>
      </p:sp>
      <p:grpSp>
        <p:nvGrpSpPr>
          <p:cNvPr id="29" name="Group 88">
            <a:extLst>
              <a:ext uri="{FF2B5EF4-FFF2-40B4-BE49-F238E27FC236}">
                <a16:creationId xmlns:a16="http://schemas.microsoft.com/office/drawing/2014/main" id="{7D9AF8E2-02F6-4596-AE5A-6BE720CF549E}"/>
              </a:ext>
            </a:extLst>
          </p:cNvPr>
          <p:cNvGrpSpPr>
            <a:grpSpLocks/>
          </p:cNvGrpSpPr>
          <p:nvPr/>
        </p:nvGrpSpPr>
        <p:grpSpPr bwMode="auto">
          <a:xfrm>
            <a:off x="3984171" y="4393406"/>
            <a:ext cx="2530310" cy="2305320"/>
            <a:chOff x="3264" y="1056"/>
            <a:chExt cx="1941" cy="1677"/>
          </a:xfrm>
        </p:grpSpPr>
        <p:grpSp>
          <p:nvGrpSpPr>
            <p:cNvPr id="30" name="Group 89">
              <a:extLst>
                <a:ext uri="{FF2B5EF4-FFF2-40B4-BE49-F238E27FC236}">
                  <a16:creationId xmlns:a16="http://schemas.microsoft.com/office/drawing/2014/main" id="{64023655-9BEC-4417-B938-28886FAECD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1056"/>
              <a:ext cx="1461" cy="1677"/>
              <a:chOff x="2016" y="1056"/>
              <a:chExt cx="1461" cy="1677"/>
            </a:xfrm>
          </p:grpSpPr>
          <p:grpSp>
            <p:nvGrpSpPr>
              <p:cNvPr id="42" name="Group 90">
                <a:extLst>
                  <a:ext uri="{FF2B5EF4-FFF2-40B4-BE49-F238E27FC236}">
                    <a16:creationId xmlns:a16="http://schemas.microsoft.com/office/drawing/2014/main" id="{96D840DE-F4A2-4267-87DE-533F7E688C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6" y="1056"/>
                <a:ext cx="1461" cy="1076"/>
                <a:chOff x="251" y="1674"/>
                <a:chExt cx="1909" cy="1133"/>
              </a:xfrm>
            </p:grpSpPr>
            <p:grpSp>
              <p:nvGrpSpPr>
                <p:cNvPr id="53" name="Group 91">
                  <a:extLst>
                    <a:ext uri="{FF2B5EF4-FFF2-40B4-BE49-F238E27FC236}">
                      <a16:creationId xmlns:a16="http://schemas.microsoft.com/office/drawing/2014/main" id="{33EFE46E-FEF8-4701-A915-1F9A380FF5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83" y="1674"/>
                  <a:ext cx="912" cy="502"/>
                  <a:chOff x="4032" y="1200"/>
                  <a:chExt cx="912" cy="502"/>
                </a:xfrm>
              </p:grpSpPr>
              <p:sp>
                <p:nvSpPr>
                  <p:cNvPr id="73" name="Rectangle 92">
                    <a:extLst>
                      <a:ext uri="{FF2B5EF4-FFF2-40B4-BE49-F238E27FC236}">
                        <a16:creationId xmlns:a16="http://schemas.microsoft.com/office/drawing/2014/main" id="{2C0974D0-BFD8-49A8-8AD8-D37E38D171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200"/>
                    <a:ext cx="912" cy="480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Rectangle 93">
                    <a:extLst>
                      <a:ext uri="{FF2B5EF4-FFF2-40B4-BE49-F238E27FC236}">
                        <a16:creationId xmlns:a16="http://schemas.microsoft.com/office/drawing/2014/main" id="{BC478A32-FE4E-4525-AFFE-AFC8BE8A5F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488"/>
                    <a:ext cx="384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Rectangle 94">
                    <a:extLst>
                      <a:ext uri="{FF2B5EF4-FFF2-40B4-BE49-F238E27FC236}">
                        <a16:creationId xmlns:a16="http://schemas.microsoft.com/office/drawing/2014/main" id="{7C3DA556-F5CF-4D88-9C14-92DD59909A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1488"/>
                    <a:ext cx="384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Text Box 95">
                    <a:extLst>
                      <a:ext uri="{FF2B5EF4-FFF2-40B4-BE49-F238E27FC236}">
                        <a16:creationId xmlns:a16="http://schemas.microsoft.com/office/drawing/2014/main" id="{51D2F412-1B4D-4158-899D-D6344283482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81" y="1437"/>
                    <a:ext cx="152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endParaRPr lang="en-US" sz="2000">
                      <a:solidFill>
                        <a:srgbClr val="FFFFCC"/>
                      </a:solidFill>
                    </a:endParaRPr>
                  </a:p>
                </p:txBody>
              </p:sp>
              <p:sp>
                <p:nvSpPr>
                  <p:cNvPr id="77" name="Text Box 96">
                    <a:extLst>
                      <a:ext uri="{FF2B5EF4-FFF2-40B4-BE49-F238E27FC236}">
                        <a16:creationId xmlns:a16="http://schemas.microsoft.com/office/drawing/2014/main" id="{0D9CB61F-9F1D-4829-8B36-5E0FF73F90D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69" y="1439"/>
                    <a:ext cx="151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endParaRPr lang="en-US" sz="2000">
                      <a:solidFill>
                        <a:srgbClr val="FFFFCC"/>
                      </a:solidFill>
                    </a:endParaRPr>
                  </a:p>
                </p:txBody>
              </p:sp>
              <p:sp>
                <p:nvSpPr>
                  <p:cNvPr id="78" name="Text Box 97">
                    <a:extLst>
                      <a:ext uri="{FF2B5EF4-FFF2-40B4-BE49-F238E27FC236}">
                        <a16:creationId xmlns:a16="http://schemas.microsoft.com/office/drawing/2014/main" id="{691F4D54-3520-49A2-9F63-7F139C4286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9" y="1212"/>
                    <a:ext cx="304" cy="3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/>
                      <a:t>8</a:t>
                    </a:r>
                  </a:p>
                </p:txBody>
              </p:sp>
            </p:grpSp>
            <p:grpSp>
              <p:nvGrpSpPr>
                <p:cNvPr id="54" name="Group 98">
                  <a:extLst>
                    <a:ext uri="{FF2B5EF4-FFF2-40B4-BE49-F238E27FC236}">
                      <a16:creationId xmlns:a16="http://schemas.microsoft.com/office/drawing/2014/main" id="{872930D2-B93E-47C8-90A8-80236CFC2DD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1" y="2304"/>
                  <a:ext cx="912" cy="503"/>
                  <a:chOff x="4032" y="1200"/>
                  <a:chExt cx="912" cy="503"/>
                </a:xfrm>
              </p:grpSpPr>
              <p:sp>
                <p:nvSpPr>
                  <p:cNvPr id="67" name="Rectangle 99">
                    <a:extLst>
                      <a:ext uri="{FF2B5EF4-FFF2-40B4-BE49-F238E27FC236}">
                        <a16:creationId xmlns:a16="http://schemas.microsoft.com/office/drawing/2014/main" id="{DC1CC645-4A0B-4EDA-A848-9297FD7B99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200"/>
                    <a:ext cx="912" cy="480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Rectangle 100">
                    <a:extLst>
                      <a:ext uri="{FF2B5EF4-FFF2-40B4-BE49-F238E27FC236}">
                        <a16:creationId xmlns:a16="http://schemas.microsoft.com/office/drawing/2014/main" id="{80DF0D58-960D-44E3-A59D-19063B6356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488"/>
                    <a:ext cx="384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Rectangle 101">
                    <a:extLst>
                      <a:ext uri="{FF2B5EF4-FFF2-40B4-BE49-F238E27FC236}">
                        <a16:creationId xmlns:a16="http://schemas.microsoft.com/office/drawing/2014/main" id="{F67BE916-3E4C-47EE-8B81-B7CDBBB8D4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1488"/>
                    <a:ext cx="384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" name="Text Box 102">
                    <a:extLst>
                      <a:ext uri="{FF2B5EF4-FFF2-40B4-BE49-F238E27FC236}">
                        <a16:creationId xmlns:a16="http://schemas.microsoft.com/office/drawing/2014/main" id="{6A8A12BD-6C08-450D-9AF1-884DEC63D13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06" y="1439"/>
                    <a:ext cx="214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>
                        <a:solidFill>
                          <a:srgbClr val="FFFFCC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71" name="Text Box 103">
                    <a:extLst>
                      <a:ext uri="{FF2B5EF4-FFF2-40B4-BE49-F238E27FC236}">
                        <a16:creationId xmlns:a16="http://schemas.microsoft.com/office/drawing/2014/main" id="{71A0F8F4-F8D3-4363-959C-B2F2EC8F9D4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1440"/>
                    <a:ext cx="215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>
                        <a:solidFill>
                          <a:srgbClr val="FFFFCC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72" name="Text Box 104">
                    <a:extLst>
                      <a:ext uri="{FF2B5EF4-FFF2-40B4-BE49-F238E27FC236}">
                        <a16:creationId xmlns:a16="http://schemas.microsoft.com/office/drawing/2014/main" id="{3FB67FD7-0443-4EF6-9DA6-646926B600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70" y="1210"/>
                    <a:ext cx="304" cy="3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dirty="0"/>
                      <a:t>6</a:t>
                    </a:r>
                  </a:p>
                </p:txBody>
              </p:sp>
            </p:grpSp>
            <p:grpSp>
              <p:nvGrpSpPr>
                <p:cNvPr id="55" name="Group 105">
                  <a:extLst>
                    <a:ext uri="{FF2B5EF4-FFF2-40B4-BE49-F238E27FC236}">
                      <a16:creationId xmlns:a16="http://schemas.microsoft.com/office/drawing/2014/main" id="{DE0CF3E8-C118-401C-9E38-09F2B574E6F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48" y="2290"/>
                  <a:ext cx="912" cy="494"/>
                  <a:chOff x="4032" y="1186"/>
                  <a:chExt cx="912" cy="494"/>
                </a:xfrm>
              </p:grpSpPr>
              <p:sp>
                <p:nvSpPr>
                  <p:cNvPr id="58" name="Rectangle 106">
                    <a:extLst>
                      <a:ext uri="{FF2B5EF4-FFF2-40B4-BE49-F238E27FC236}">
                        <a16:creationId xmlns:a16="http://schemas.microsoft.com/office/drawing/2014/main" id="{8C460BC4-3826-4652-9267-0E1DA656C7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200"/>
                    <a:ext cx="912" cy="480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Rectangle 107">
                    <a:extLst>
                      <a:ext uri="{FF2B5EF4-FFF2-40B4-BE49-F238E27FC236}">
                        <a16:creationId xmlns:a16="http://schemas.microsoft.com/office/drawing/2014/main" id="{3906396A-7481-45EF-A8B9-B9501285D6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488"/>
                    <a:ext cx="384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Rectangle 108">
                    <a:extLst>
                      <a:ext uri="{FF2B5EF4-FFF2-40B4-BE49-F238E27FC236}">
                        <a16:creationId xmlns:a16="http://schemas.microsoft.com/office/drawing/2014/main" id="{44A9DBB2-30D8-4843-A24A-4D28D699CE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1488"/>
                    <a:ext cx="384" cy="144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6" name="Text Box 111">
                    <a:extLst>
                      <a:ext uri="{FF2B5EF4-FFF2-40B4-BE49-F238E27FC236}">
                        <a16:creationId xmlns:a16="http://schemas.microsoft.com/office/drawing/2014/main" id="{030AD167-05D9-437A-8DBE-19C8886F788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9" y="1186"/>
                    <a:ext cx="305" cy="3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dirty="0"/>
                      <a:t>2</a:t>
                    </a:r>
                  </a:p>
                </p:txBody>
              </p:sp>
            </p:grpSp>
            <p:sp>
              <p:nvSpPr>
                <p:cNvPr id="56" name="Line 112">
                  <a:extLst>
                    <a:ext uri="{FF2B5EF4-FFF2-40B4-BE49-F238E27FC236}">
                      <a16:creationId xmlns:a16="http://schemas.microsoft.com/office/drawing/2014/main" id="{9B87889B-E4A8-4834-B0F7-E5926CD85F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68" y="2020"/>
                  <a:ext cx="155" cy="2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13">
                  <a:extLst>
                    <a:ext uri="{FF2B5EF4-FFF2-40B4-BE49-F238E27FC236}">
                      <a16:creationId xmlns:a16="http://schemas.microsoft.com/office/drawing/2014/main" id="{2CA5AAAA-D8E2-4A31-A3CA-EBE6F1A23D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7" y="2035"/>
                  <a:ext cx="64" cy="26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114">
                <a:extLst>
                  <a:ext uri="{FF2B5EF4-FFF2-40B4-BE49-F238E27FC236}">
                    <a16:creationId xmlns:a16="http://schemas.microsoft.com/office/drawing/2014/main" id="{4C7E833A-2001-4709-A23E-3167EDFB51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26" y="2256"/>
                <a:ext cx="698" cy="477"/>
                <a:chOff x="4032" y="1200"/>
                <a:chExt cx="912" cy="502"/>
              </a:xfrm>
            </p:grpSpPr>
            <p:sp>
              <p:nvSpPr>
                <p:cNvPr id="47" name="Rectangle 115">
                  <a:extLst>
                    <a:ext uri="{FF2B5EF4-FFF2-40B4-BE49-F238E27FC236}">
                      <a16:creationId xmlns:a16="http://schemas.microsoft.com/office/drawing/2014/main" id="{CFAE60F2-6162-40A4-ACF4-459F30E894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200"/>
                  <a:ext cx="912" cy="480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Rectangle 116">
                  <a:extLst>
                    <a:ext uri="{FF2B5EF4-FFF2-40B4-BE49-F238E27FC236}">
                      <a16:creationId xmlns:a16="http://schemas.microsoft.com/office/drawing/2014/main" id="{17320DF9-D8DB-499E-BF2C-1B1546F8C7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1488"/>
                  <a:ext cx="384" cy="144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Rectangle 117">
                  <a:extLst>
                    <a:ext uri="{FF2B5EF4-FFF2-40B4-BE49-F238E27FC236}">
                      <a16:creationId xmlns:a16="http://schemas.microsoft.com/office/drawing/2014/main" id="{20AC30DC-09EF-4EF9-BABF-9DDE2443CD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2" y="1488"/>
                  <a:ext cx="384" cy="144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Text Box 118">
                  <a:extLst>
                    <a:ext uri="{FF2B5EF4-FFF2-40B4-BE49-F238E27FC236}">
                      <a16:creationId xmlns:a16="http://schemas.microsoft.com/office/drawing/2014/main" id="{FFA8E020-573D-4A86-B4D9-636669BD9A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81" y="1438"/>
                  <a:ext cx="152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endParaRPr lang="en-US" sz="2000">
                    <a:solidFill>
                      <a:srgbClr val="FFFFCC"/>
                    </a:solidFill>
                  </a:endParaRPr>
                </a:p>
              </p:txBody>
            </p:sp>
            <p:sp>
              <p:nvSpPr>
                <p:cNvPr id="51" name="Text Box 119">
                  <a:extLst>
                    <a:ext uri="{FF2B5EF4-FFF2-40B4-BE49-F238E27FC236}">
                      <a16:creationId xmlns:a16="http://schemas.microsoft.com/office/drawing/2014/main" id="{7FAE7216-EDCE-4C9C-8877-AFDB95B371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69" y="1439"/>
                  <a:ext cx="151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endParaRPr lang="en-US" sz="2000">
                    <a:solidFill>
                      <a:srgbClr val="FFFFCC"/>
                    </a:solidFill>
                  </a:endParaRPr>
                </a:p>
              </p:txBody>
            </p:sp>
            <p:sp>
              <p:nvSpPr>
                <p:cNvPr id="52" name="Text Box 120">
                  <a:extLst>
                    <a:ext uri="{FF2B5EF4-FFF2-40B4-BE49-F238E27FC236}">
                      <a16:creationId xmlns:a16="http://schemas.microsoft.com/office/drawing/2014/main" id="{7B3E9C92-5BEB-4489-B9ED-F7CE0A5432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69" y="1212"/>
                  <a:ext cx="304" cy="3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5</a:t>
                  </a:r>
                </a:p>
              </p:txBody>
            </p:sp>
          </p:grpSp>
          <p:sp>
            <p:nvSpPr>
              <p:cNvPr id="44" name="Line 121">
                <a:extLst>
                  <a:ext uri="{FF2B5EF4-FFF2-40B4-BE49-F238E27FC236}">
                    <a16:creationId xmlns:a16="http://schemas.microsoft.com/office/drawing/2014/main" id="{88D8FD44-72BA-4FB0-A165-941E3D11E8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2" y="2010"/>
                <a:ext cx="113" cy="24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" name="Group 125">
              <a:extLst>
                <a:ext uri="{FF2B5EF4-FFF2-40B4-BE49-F238E27FC236}">
                  <a16:creationId xmlns:a16="http://schemas.microsoft.com/office/drawing/2014/main" id="{7F861722-470F-4D5A-8398-2EB597ABF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256"/>
              <a:ext cx="698" cy="477"/>
              <a:chOff x="4032" y="1200"/>
              <a:chExt cx="912" cy="502"/>
            </a:xfrm>
          </p:grpSpPr>
          <p:sp>
            <p:nvSpPr>
              <p:cNvPr id="36" name="Rectangle 126">
                <a:extLst>
                  <a:ext uri="{FF2B5EF4-FFF2-40B4-BE49-F238E27FC236}">
                    <a16:creationId xmlns:a16="http://schemas.microsoft.com/office/drawing/2014/main" id="{2AD4F071-E9AD-44D3-882F-2A0BFFAEC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1200"/>
                <a:ext cx="912" cy="48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127">
                <a:extLst>
                  <a:ext uri="{FF2B5EF4-FFF2-40B4-BE49-F238E27FC236}">
                    <a16:creationId xmlns:a16="http://schemas.microsoft.com/office/drawing/2014/main" id="{04389A78-5028-4310-AF19-BBA2840F1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1488"/>
                <a:ext cx="384" cy="144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128">
                <a:extLst>
                  <a:ext uri="{FF2B5EF4-FFF2-40B4-BE49-F238E27FC236}">
                    <a16:creationId xmlns:a16="http://schemas.microsoft.com/office/drawing/2014/main" id="{F8E3FBA2-E647-4D40-95B8-3505B6497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488"/>
                <a:ext cx="384" cy="144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129">
                <a:extLst>
                  <a:ext uri="{FF2B5EF4-FFF2-40B4-BE49-F238E27FC236}">
                    <a16:creationId xmlns:a16="http://schemas.microsoft.com/office/drawing/2014/main" id="{1D3C5192-68AF-40E0-8779-78F61F73EC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1" y="1438"/>
                <a:ext cx="152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40" name="Text Box 130">
                <a:extLst>
                  <a:ext uri="{FF2B5EF4-FFF2-40B4-BE49-F238E27FC236}">
                    <a16:creationId xmlns:a16="http://schemas.microsoft.com/office/drawing/2014/main" id="{2EFE6D3D-D216-47B9-81ED-71C570F9E3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9" y="1439"/>
                <a:ext cx="151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41" name="Text Box 131">
                <a:extLst>
                  <a:ext uri="{FF2B5EF4-FFF2-40B4-BE49-F238E27FC236}">
                    <a16:creationId xmlns:a16="http://schemas.microsoft.com/office/drawing/2014/main" id="{D805B36E-728B-400D-962F-560D18D408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9" y="1212"/>
                <a:ext cx="304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3</a:t>
                </a:r>
              </a:p>
            </p:txBody>
          </p:sp>
        </p:grpSp>
        <p:sp>
          <p:nvSpPr>
            <p:cNvPr id="32" name="Line 134">
              <a:extLst>
                <a:ext uri="{FF2B5EF4-FFF2-40B4-BE49-F238E27FC236}">
                  <a16:creationId xmlns:a16="http://schemas.microsoft.com/office/drawing/2014/main" id="{897735CA-6176-4206-94E8-2841F008B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1987"/>
              <a:ext cx="119" cy="2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019B5D2-3D49-46C9-853D-3D75DB70B9F8}"/>
              </a:ext>
            </a:extLst>
          </p:cNvPr>
          <p:cNvSpPr txBox="1"/>
          <p:nvPr/>
        </p:nvSpPr>
        <p:spPr>
          <a:xfrm>
            <a:off x="3320572" y="4472774"/>
            <a:ext cx="1765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Maxheap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11D920-8ADE-4453-AEC8-56F52755A4AA}"/>
              </a:ext>
            </a:extLst>
          </p:cNvPr>
          <p:cNvSpPr txBox="1"/>
          <p:nvPr/>
        </p:nvSpPr>
        <p:spPr>
          <a:xfrm>
            <a:off x="331457" y="4707971"/>
            <a:ext cx="32334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Due to clever use of an array to implement the tree, it’s fast - O(log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n) - to keep the proper item at the top when you extract/insert items!</a:t>
            </a:r>
          </a:p>
        </p:txBody>
      </p:sp>
      <p:sp>
        <p:nvSpPr>
          <p:cNvPr id="60" name="Rectangle: Beveled 59">
            <a:extLst>
              <a:ext uri="{FF2B5EF4-FFF2-40B4-BE49-F238E27FC236}">
                <a16:creationId xmlns:a16="http://schemas.microsoft.com/office/drawing/2014/main" id="{EADAD02D-18E8-4B4F-B22E-BFF70F978389}"/>
              </a:ext>
            </a:extLst>
          </p:cNvPr>
          <p:cNvSpPr/>
          <p:nvPr/>
        </p:nvSpPr>
        <p:spPr bwMode="auto">
          <a:xfrm>
            <a:off x="6551319" y="4376973"/>
            <a:ext cx="2569418" cy="2324614"/>
          </a:xfrm>
          <a:prstGeom prst="bevel">
            <a:avLst>
              <a:gd name="adj" fmla="val 504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cs typeface="Times New Roman" pitchFamily="18" charset="0"/>
              </a:rPr>
              <a:t>Uses: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00" dirty="0">
              <a:latin typeface="+mj-lt"/>
            </a:endParaRPr>
          </a:p>
          <a:p>
            <a:r>
              <a:rPr lang="en-US" sz="1600" dirty="0"/>
              <a:t>Prioritize processing of data, find the shortest path for route navigation, sort arrays efficiently, merge streams of ordered data, etc.</a:t>
            </a:r>
          </a:p>
        </p:txBody>
      </p:sp>
    </p:spTree>
    <p:extLst>
      <p:ext uri="{BB962C8B-B14F-4D97-AF65-F5344CB8AC3E}">
        <p14:creationId xmlns:p14="http://schemas.microsoft.com/office/powerpoint/2010/main" val="144895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2" grpId="0"/>
      <p:bldP spid="13" grpId="0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6A14-19AB-4586-9CB8-A05A674E7970}" type="slidenum">
              <a:rPr lang="en-US"/>
              <a:pPr/>
              <a:t>8</a:t>
            </a:fld>
            <a:endParaRPr lang="en-US"/>
          </a:p>
        </p:txBody>
      </p:sp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-152400"/>
            <a:ext cx="8864600" cy="1143000"/>
          </a:xfrm>
        </p:spPr>
        <p:txBody>
          <a:bodyPr/>
          <a:lstStyle/>
          <a:p>
            <a:r>
              <a:rPr lang="en-US" sz="3600" dirty="0">
                <a:solidFill>
                  <a:srgbClr val="6600CC"/>
                </a:solidFill>
              </a:rPr>
              <a:t>All Heaps Use a “Complete” Binary Tree</a:t>
            </a:r>
            <a:endParaRPr lang="en-US" sz="3600" dirty="0"/>
          </a:p>
        </p:txBody>
      </p:sp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271463" y="855663"/>
            <a:ext cx="857567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A </a:t>
            </a: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complete binary tree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is one in which:</a:t>
            </a:r>
          </a:p>
          <a:p>
            <a:pPr algn="l"/>
            <a:endParaRPr lang="en-US" sz="1000" dirty="0">
              <a:solidFill>
                <a:schemeClr val="tx1"/>
              </a:solidFill>
            </a:endParaRPr>
          </a:p>
          <a:p>
            <a:pPr lvl="1" algn="l">
              <a:buFontTx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dirty="0"/>
              <a:t>The top N-1 levels of the tree are completely filled </a:t>
            </a:r>
            <a:br>
              <a:rPr lang="en-US" dirty="0"/>
            </a:br>
            <a:r>
              <a:rPr lang="en-US" dirty="0"/>
              <a:t>   with nodes</a:t>
            </a:r>
          </a:p>
          <a:p>
            <a:pPr lvl="1" algn="l">
              <a:buFontTx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lvl="1" algn="l">
              <a:buFontTx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All nodes on the bottom-most level must be as far left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  as possible (with no empty slots between nodes!)</a:t>
            </a:r>
          </a:p>
        </p:txBody>
      </p:sp>
      <p:sp>
        <p:nvSpPr>
          <p:cNvPr id="771076" name="Rectangle 4"/>
          <p:cNvSpPr>
            <a:spLocks noChangeArrowheads="1"/>
          </p:cNvSpPr>
          <p:nvPr/>
        </p:nvSpPr>
        <p:spPr bwMode="auto">
          <a:xfrm>
            <a:off x="5730875" y="3556000"/>
            <a:ext cx="2346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A50021"/>
                </a:solidFill>
              </a:rPr>
              <a:t>Is it complete?</a:t>
            </a:r>
          </a:p>
        </p:txBody>
      </p:sp>
      <p:grpSp>
        <p:nvGrpSpPr>
          <p:cNvPr id="771077" name="Group 5"/>
          <p:cNvGrpSpPr>
            <a:grpSpLocks/>
          </p:cNvGrpSpPr>
          <p:nvPr/>
        </p:nvGrpSpPr>
        <p:grpSpPr bwMode="auto">
          <a:xfrm>
            <a:off x="2122488" y="3505200"/>
            <a:ext cx="3659187" cy="1946275"/>
            <a:chOff x="541" y="2208"/>
            <a:chExt cx="2305" cy="1226"/>
          </a:xfrm>
        </p:grpSpPr>
        <p:sp>
          <p:nvSpPr>
            <p:cNvPr id="771078" name="Rectangle 6"/>
            <p:cNvSpPr>
              <a:spLocks noChangeArrowheads="1"/>
            </p:cNvSpPr>
            <p:nvPr/>
          </p:nvSpPr>
          <p:spPr bwMode="auto">
            <a:xfrm>
              <a:off x="1920" y="2208"/>
              <a:ext cx="9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/>
                <a:t>root ptr</a:t>
              </a:r>
            </a:p>
          </p:txBody>
        </p:sp>
        <p:grpSp>
          <p:nvGrpSpPr>
            <p:cNvPr id="771079" name="Group 7"/>
            <p:cNvGrpSpPr>
              <a:grpSpLocks/>
            </p:cNvGrpSpPr>
            <p:nvPr/>
          </p:nvGrpSpPr>
          <p:grpSpPr bwMode="auto">
            <a:xfrm>
              <a:off x="541" y="2310"/>
              <a:ext cx="1408" cy="1124"/>
              <a:chOff x="541" y="2310"/>
              <a:chExt cx="1408" cy="1124"/>
            </a:xfrm>
          </p:grpSpPr>
          <p:sp>
            <p:nvSpPr>
              <p:cNvPr id="771080" name="Rectangle 8"/>
              <p:cNvSpPr>
                <a:spLocks noChangeArrowheads="1"/>
              </p:cNvSpPr>
              <p:nvPr/>
            </p:nvSpPr>
            <p:spPr bwMode="auto">
              <a:xfrm>
                <a:off x="1575" y="2310"/>
                <a:ext cx="374" cy="11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1081" name="Line 9"/>
              <p:cNvSpPr>
                <a:spLocks noChangeShapeType="1"/>
              </p:cNvSpPr>
              <p:nvPr/>
            </p:nvSpPr>
            <p:spPr bwMode="auto">
              <a:xfrm flipH="1">
                <a:off x="1298" y="2377"/>
                <a:ext cx="412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71082" name="Group 10"/>
              <p:cNvGrpSpPr>
                <a:grpSpLocks/>
              </p:cNvGrpSpPr>
              <p:nvPr/>
            </p:nvGrpSpPr>
            <p:grpSpPr bwMode="auto">
              <a:xfrm>
                <a:off x="912" y="2544"/>
                <a:ext cx="601" cy="373"/>
                <a:chOff x="3643" y="2705"/>
                <a:chExt cx="601" cy="373"/>
              </a:xfrm>
            </p:grpSpPr>
            <p:grpSp>
              <p:nvGrpSpPr>
                <p:cNvPr id="771083" name="Group 11"/>
                <p:cNvGrpSpPr>
                  <a:grpSpLocks/>
                </p:cNvGrpSpPr>
                <p:nvPr/>
              </p:nvGrpSpPr>
              <p:grpSpPr bwMode="auto">
                <a:xfrm>
                  <a:off x="3677" y="2705"/>
                  <a:ext cx="499" cy="373"/>
                  <a:chOff x="3511" y="3072"/>
                  <a:chExt cx="729" cy="624"/>
                </a:xfrm>
              </p:grpSpPr>
              <p:sp>
                <p:nvSpPr>
                  <p:cNvPr id="77108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511" y="3072"/>
                    <a:ext cx="729" cy="62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1085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550" y="3473"/>
                    <a:ext cx="297" cy="192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108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895" y="3476"/>
                    <a:ext cx="297" cy="192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108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3120"/>
                    <a:ext cx="636" cy="308"/>
                  </a:xfrm>
                  <a:prstGeom prst="rect">
                    <a:avLst/>
                  </a:prstGeom>
                  <a:solidFill>
                    <a:srgbClr val="CCFFCC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7108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643" y="2717"/>
                  <a:ext cx="60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“carey”</a:t>
                  </a:r>
                </a:p>
              </p:txBody>
            </p:sp>
          </p:grpSp>
          <p:grpSp>
            <p:nvGrpSpPr>
              <p:cNvPr id="771089" name="Group 17"/>
              <p:cNvGrpSpPr>
                <a:grpSpLocks/>
              </p:cNvGrpSpPr>
              <p:nvPr/>
            </p:nvGrpSpPr>
            <p:grpSpPr bwMode="auto">
              <a:xfrm>
                <a:off x="541" y="3041"/>
                <a:ext cx="560" cy="393"/>
                <a:chOff x="3059" y="3339"/>
                <a:chExt cx="560" cy="393"/>
              </a:xfrm>
            </p:grpSpPr>
            <p:grpSp>
              <p:nvGrpSpPr>
                <p:cNvPr id="771090" name="Group 18"/>
                <p:cNvGrpSpPr>
                  <a:grpSpLocks/>
                </p:cNvGrpSpPr>
                <p:nvPr/>
              </p:nvGrpSpPr>
              <p:grpSpPr bwMode="auto">
                <a:xfrm>
                  <a:off x="3079" y="3339"/>
                  <a:ext cx="499" cy="373"/>
                  <a:chOff x="3511" y="3072"/>
                  <a:chExt cx="729" cy="624"/>
                </a:xfrm>
              </p:grpSpPr>
              <p:sp>
                <p:nvSpPr>
                  <p:cNvPr id="77109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511" y="3072"/>
                    <a:ext cx="729" cy="62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1092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550" y="3473"/>
                    <a:ext cx="297" cy="192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109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895" y="3476"/>
                    <a:ext cx="297" cy="192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1094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3120"/>
                    <a:ext cx="636" cy="308"/>
                  </a:xfrm>
                  <a:prstGeom prst="rect">
                    <a:avLst/>
                  </a:prstGeom>
                  <a:solidFill>
                    <a:srgbClr val="CCFFCC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7109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067" y="3365"/>
                  <a:ext cx="499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“leon”</a:t>
                  </a:r>
                </a:p>
              </p:txBody>
            </p:sp>
            <p:sp>
              <p:nvSpPr>
                <p:cNvPr id="77109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059" y="3574"/>
                  <a:ext cx="328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000" b="1">
                      <a:solidFill>
                        <a:srgbClr val="FFFFCC"/>
                      </a:solidFill>
                    </a:rPr>
                    <a:t>NULL</a:t>
                  </a:r>
                </a:p>
              </p:txBody>
            </p:sp>
            <p:sp>
              <p:nvSpPr>
                <p:cNvPr id="77109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291" y="3578"/>
                  <a:ext cx="328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000" b="1">
                      <a:solidFill>
                        <a:srgbClr val="FFFFCC"/>
                      </a:solidFill>
                    </a:rPr>
                    <a:t>NULL</a:t>
                  </a:r>
                </a:p>
              </p:txBody>
            </p:sp>
          </p:grpSp>
          <p:sp>
            <p:nvSpPr>
              <p:cNvPr id="771098" name="Line 26"/>
              <p:cNvSpPr>
                <a:spLocks noChangeShapeType="1"/>
              </p:cNvSpPr>
              <p:nvPr/>
            </p:nvSpPr>
            <p:spPr bwMode="auto">
              <a:xfrm flipH="1">
                <a:off x="983" y="2858"/>
                <a:ext cx="106" cy="201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71099" name="Group 27"/>
              <p:cNvGrpSpPr>
                <a:grpSpLocks/>
              </p:cNvGrpSpPr>
              <p:nvPr/>
            </p:nvGrpSpPr>
            <p:grpSpPr bwMode="auto">
              <a:xfrm>
                <a:off x="1247" y="3037"/>
                <a:ext cx="560" cy="393"/>
                <a:chOff x="3059" y="3339"/>
                <a:chExt cx="560" cy="393"/>
              </a:xfrm>
            </p:grpSpPr>
            <p:grpSp>
              <p:nvGrpSpPr>
                <p:cNvPr id="771100" name="Group 28"/>
                <p:cNvGrpSpPr>
                  <a:grpSpLocks/>
                </p:cNvGrpSpPr>
                <p:nvPr/>
              </p:nvGrpSpPr>
              <p:grpSpPr bwMode="auto">
                <a:xfrm>
                  <a:off x="3079" y="3339"/>
                  <a:ext cx="499" cy="373"/>
                  <a:chOff x="3511" y="3072"/>
                  <a:chExt cx="729" cy="624"/>
                </a:xfrm>
              </p:grpSpPr>
              <p:sp>
                <p:nvSpPr>
                  <p:cNvPr id="771101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511" y="3072"/>
                    <a:ext cx="729" cy="62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1102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550" y="3473"/>
                    <a:ext cx="297" cy="192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1103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895" y="3476"/>
                    <a:ext cx="297" cy="192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1104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3120"/>
                    <a:ext cx="636" cy="308"/>
                  </a:xfrm>
                  <a:prstGeom prst="rect">
                    <a:avLst/>
                  </a:prstGeom>
                  <a:solidFill>
                    <a:srgbClr val="CCFFCC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7110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067" y="3365"/>
                  <a:ext cx="499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“leon”</a:t>
                  </a:r>
                </a:p>
              </p:txBody>
            </p:sp>
            <p:sp>
              <p:nvSpPr>
                <p:cNvPr id="77110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059" y="3574"/>
                  <a:ext cx="328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000" b="1">
                      <a:solidFill>
                        <a:srgbClr val="FFFFCC"/>
                      </a:solidFill>
                    </a:rPr>
                    <a:t>NULL</a:t>
                  </a:r>
                </a:p>
              </p:txBody>
            </p:sp>
            <p:sp>
              <p:nvSpPr>
                <p:cNvPr id="77110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291" y="3578"/>
                  <a:ext cx="328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000" b="1">
                      <a:solidFill>
                        <a:srgbClr val="FFFFCC"/>
                      </a:solidFill>
                    </a:rPr>
                    <a:t>NULL</a:t>
                  </a:r>
                </a:p>
              </p:txBody>
            </p:sp>
          </p:grpSp>
          <p:sp>
            <p:nvSpPr>
              <p:cNvPr id="771108" name="Line 36"/>
              <p:cNvSpPr>
                <a:spLocks noChangeShapeType="1"/>
              </p:cNvSpPr>
              <p:nvPr/>
            </p:nvSpPr>
            <p:spPr bwMode="auto">
              <a:xfrm>
                <a:off x="1297" y="2872"/>
                <a:ext cx="81" cy="193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71109" name="Group 37"/>
          <p:cNvGrpSpPr>
            <a:grpSpLocks/>
          </p:cNvGrpSpPr>
          <p:nvPr/>
        </p:nvGrpSpPr>
        <p:grpSpPr bwMode="auto">
          <a:xfrm>
            <a:off x="1358900" y="5248275"/>
            <a:ext cx="1162050" cy="973138"/>
            <a:chOff x="67" y="3306"/>
            <a:chExt cx="732" cy="613"/>
          </a:xfrm>
        </p:grpSpPr>
        <p:sp>
          <p:nvSpPr>
            <p:cNvPr id="771110" name="Rectangle 38"/>
            <p:cNvSpPr>
              <a:spLocks noChangeArrowheads="1"/>
            </p:cNvSpPr>
            <p:nvPr/>
          </p:nvSpPr>
          <p:spPr bwMode="auto">
            <a:xfrm>
              <a:off x="605" y="3306"/>
              <a:ext cx="194" cy="83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1111" name="Group 39"/>
            <p:cNvGrpSpPr>
              <a:grpSpLocks/>
            </p:cNvGrpSpPr>
            <p:nvPr/>
          </p:nvGrpSpPr>
          <p:grpSpPr bwMode="auto">
            <a:xfrm>
              <a:off x="67" y="3339"/>
              <a:ext cx="646" cy="580"/>
              <a:chOff x="2582" y="3600"/>
              <a:chExt cx="646" cy="580"/>
            </a:xfrm>
          </p:grpSpPr>
          <p:sp>
            <p:nvSpPr>
              <p:cNvPr id="771112" name="Line 40"/>
              <p:cNvSpPr>
                <a:spLocks noChangeShapeType="1"/>
              </p:cNvSpPr>
              <p:nvPr/>
            </p:nvSpPr>
            <p:spPr bwMode="auto">
              <a:xfrm flipH="1">
                <a:off x="3033" y="3600"/>
                <a:ext cx="195" cy="223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71113" name="Group 41"/>
              <p:cNvGrpSpPr>
                <a:grpSpLocks/>
              </p:cNvGrpSpPr>
              <p:nvPr/>
            </p:nvGrpSpPr>
            <p:grpSpPr bwMode="auto">
              <a:xfrm>
                <a:off x="2586" y="3787"/>
                <a:ext cx="560" cy="393"/>
                <a:chOff x="3059" y="3339"/>
                <a:chExt cx="560" cy="393"/>
              </a:xfrm>
            </p:grpSpPr>
            <p:grpSp>
              <p:nvGrpSpPr>
                <p:cNvPr id="771114" name="Group 42"/>
                <p:cNvGrpSpPr>
                  <a:grpSpLocks/>
                </p:cNvGrpSpPr>
                <p:nvPr/>
              </p:nvGrpSpPr>
              <p:grpSpPr bwMode="auto">
                <a:xfrm>
                  <a:off x="3079" y="3339"/>
                  <a:ext cx="499" cy="373"/>
                  <a:chOff x="3511" y="3072"/>
                  <a:chExt cx="729" cy="624"/>
                </a:xfrm>
              </p:grpSpPr>
              <p:sp>
                <p:nvSpPr>
                  <p:cNvPr id="771115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511" y="3072"/>
                    <a:ext cx="729" cy="62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1116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550" y="3473"/>
                    <a:ext cx="297" cy="192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1117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3895" y="3476"/>
                    <a:ext cx="297" cy="192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1118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3120"/>
                    <a:ext cx="636" cy="308"/>
                  </a:xfrm>
                  <a:prstGeom prst="rect">
                    <a:avLst/>
                  </a:prstGeom>
                  <a:solidFill>
                    <a:srgbClr val="CCFFCC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7111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067" y="3365"/>
                  <a:ext cx="50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 “mel”</a:t>
                  </a:r>
                </a:p>
              </p:txBody>
            </p:sp>
            <p:sp>
              <p:nvSpPr>
                <p:cNvPr id="77112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059" y="3574"/>
                  <a:ext cx="11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endParaRPr lang="en-US" sz="1000" b="1">
                    <a:solidFill>
                      <a:srgbClr val="FFFFCC"/>
                    </a:solidFill>
                  </a:endParaRPr>
                </a:p>
              </p:txBody>
            </p:sp>
            <p:sp>
              <p:nvSpPr>
                <p:cNvPr id="771121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291" y="3578"/>
                  <a:ext cx="328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000" b="1">
                      <a:solidFill>
                        <a:srgbClr val="FFFFCC"/>
                      </a:solidFill>
                    </a:rPr>
                    <a:t>NULL</a:t>
                  </a:r>
                </a:p>
              </p:txBody>
            </p:sp>
          </p:grpSp>
          <p:sp>
            <p:nvSpPr>
              <p:cNvPr id="771122" name="Rectangle 50"/>
              <p:cNvSpPr>
                <a:spLocks noChangeArrowheads="1"/>
              </p:cNvSpPr>
              <p:nvPr/>
            </p:nvSpPr>
            <p:spPr bwMode="auto">
              <a:xfrm>
                <a:off x="2582" y="4025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771123" name="Group 51"/>
          <p:cNvGrpSpPr>
            <a:grpSpLocks/>
          </p:cNvGrpSpPr>
          <p:nvPr/>
        </p:nvGrpSpPr>
        <p:grpSpPr bwMode="auto">
          <a:xfrm>
            <a:off x="2589213" y="5260975"/>
            <a:ext cx="1062037" cy="949325"/>
            <a:chOff x="2487" y="3375"/>
            <a:chExt cx="669" cy="598"/>
          </a:xfrm>
        </p:grpSpPr>
        <p:sp>
          <p:nvSpPr>
            <p:cNvPr id="771124" name="Rectangle 52"/>
            <p:cNvSpPr>
              <a:spLocks noChangeArrowheads="1"/>
            </p:cNvSpPr>
            <p:nvPr/>
          </p:nvSpPr>
          <p:spPr bwMode="auto">
            <a:xfrm>
              <a:off x="2487" y="3375"/>
              <a:ext cx="194" cy="83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1125" name="Line 53"/>
            <p:cNvSpPr>
              <a:spLocks noChangeShapeType="1"/>
            </p:cNvSpPr>
            <p:nvPr/>
          </p:nvSpPr>
          <p:spPr bwMode="auto">
            <a:xfrm>
              <a:off x="2595" y="3408"/>
              <a:ext cx="149" cy="181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1126" name="Group 54"/>
            <p:cNvGrpSpPr>
              <a:grpSpLocks/>
            </p:cNvGrpSpPr>
            <p:nvPr/>
          </p:nvGrpSpPr>
          <p:grpSpPr bwMode="auto">
            <a:xfrm>
              <a:off x="2596" y="3580"/>
              <a:ext cx="560" cy="393"/>
              <a:chOff x="3059" y="3339"/>
              <a:chExt cx="560" cy="393"/>
            </a:xfrm>
          </p:grpSpPr>
          <p:grpSp>
            <p:nvGrpSpPr>
              <p:cNvPr id="771127" name="Group 55"/>
              <p:cNvGrpSpPr>
                <a:grpSpLocks/>
              </p:cNvGrpSpPr>
              <p:nvPr/>
            </p:nvGrpSpPr>
            <p:grpSpPr bwMode="auto">
              <a:xfrm>
                <a:off x="3079" y="3339"/>
                <a:ext cx="499" cy="373"/>
                <a:chOff x="3511" y="3072"/>
                <a:chExt cx="729" cy="624"/>
              </a:xfrm>
            </p:grpSpPr>
            <p:sp>
              <p:nvSpPr>
                <p:cNvPr id="771128" name="Rectangle 56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1129" name="Rectangle 57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1130" name="Rectangle 58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1131" name="Rectangle 59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71132" name="Text Box 60"/>
              <p:cNvSpPr txBox="1">
                <a:spLocks noChangeArrowheads="1"/>
              </p:cNvSpPr>
              <p:nvPr/>
            </p:nvSpPr>
            <p:spPr bwMode="auto">
              <a:xfrm>
                <a:off x="3067" y="3365"/>
                <a:ext cx="5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 “liza”</a:t>
                </a:r>
              </a:p>
            </p:txBody>
          </p:sp>
          <p:sp>
            <p:nvSpPr>
              <p:cNvPr id="771133" name="Text Box 61"/>
              <p:cNvSpPr txBox="1">
                <a:spLocks noChangeArrowheads="1"/>
              </p:cNvSpPr>
              <p:nvPr/>
            </p:nvSpPr>
            <p:spPr bwMode="auto">
              <a:xfrm>
                <a:off x="3059" y="3574"/>
                <a:ext cx="11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1000" b="1">
                  <a:solidFill>
                    <a:srgbClr val="FFFFCC"/>
                  </a:solidFill>
                </a:endParaRPr>
              </a:p>
            </p:txBody>
          </p:sp>
          <p:sp>
            <p:nvSpPr>
              <p:cNvPr id="771134" name="Text Box 62"/>
              <p:cNvSpPr txBox="1">
                <a:spLocks noChangeArrowheads="1"/>
              </p:cNvSpPr>
              <p:nvPr/>
            </p:nvSpPr>
            <p:spPr bwMode="auto">
              <a:xfrm>
                <a:off x="3291" y="357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771135" name="Rectangle 63"/>
            <p:cNvSpPr>
              <a:spLocks noChangeArrowheads="1"/>
            </p:cNvSpPr>
            <p:nvPr/>
          </p:nvSpPr>
          <p:spPr bwMode="auto">
            <a:xfrm>
              <a:off x="2592" y="3818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771136" name="Group 64"/>
          <p:cNvGrpSpPr>
            <a:grpSpLocks/>
          </p:cNvGrpSpPr>
          <p:nvPr/>
        </p:nvGrpSpPr>
        <p:grpSpPr bwMode="auto">
          <a:xfrm>
            <a:off x="3706813" y="5257800"/>
            <a:ext cx="1062037" cy="949325"/>
            <a:chOff x="2487" y="3375"/>
            <a:chExt cx="669" cy="598"/>
          </a:xfrm>
        </p:grpSpPr>
        <p:sp>
          <p:nvSpPr>
            <p:cNvPr id="771137" name="Rectangle 65"/>
            <p:cNvSpPr>
              <a:spLocks noChangeArrowheads="1"/>
            </p:cNvSpPr>
            <p:nvPr/>
          </p:nvSpPr>
          <p:spPr bwMode="auto">
            <a:xfrm>
              <a:off x="2487" y="3375"/>
              <a:ext cx="194" cy="83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1138" name="Line 66"/>
            <p:cNvSpPr>
              <a:spLocks noChangeShapeType="1"/>
            </p:cNvSpPr>
            <p:nvPr/>
          </p:nvSpPr>
          <p:spPr bwMode="auto">
            <a:xfrm>
              <a:off x="2595" y="3408"/>
              <a:ext cx="149" cy="181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1139" name="Group 67"/>
            <p:cNvGrpSpPr>
              <a:grpSpLocks/>
            </p:cNvGrpSpPr>
            <p:nvPr/>
          </p:nvGrpSpPr>
          <p:grpSpPr bwMode="auto">
            <a:xfrm>
              <a:off x="2596" y="3580"/>
              <a:ext cx="560" cy="393"/>
              <a:chOff x="3059" y="3339"/>
              <a:chExt cx="560" cy="393"/>
            </a:xfrm>
          </p:grpSpPr>
          <p:grpSp>
            <p:nvGrpSpPr>
              <p:cNvPr id="771140" name="Group 68"/>
              <p:cNvGrpSpPr>
                <a:grpSpLocks/>
              </p:cNvGrpSpPr>
              <p:nvPr/>
            </p:nvGrpSpPr>
            <p:grpSpPr bwMode="auto">
              <a:xfrm>
                <a:off x="3079" y="3339"/>
                <a:ext cx="499" cy="373"/>
                <a:chOff x="3511" y="3072"/>
                <a:chExt cx="729" cy="624"/>
              </a:xfrm>
            </p:grpSpPr>
            <p:sp>
              <p:nvSpPr>
                <p:cNvPr id="771141" name="Rectangle 6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1142" name="Rectangle 7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1143" name="Rectangle 7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1144" name="Rectangle 7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71145" name="Text Box 73"/>
              <p:cNvSpPr txBox="1">
                <a:spLocks noChangeArrowheads="1"/>
              </p:cNvSpPr>
              <p:nvPr/>
            </p:nvSpPr>
            <p:spPr bwMode="auto">
              <a:xfrm>
                <a:off x="3067" y="3365"/>
                <a:ext cx="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 “lyn”</a:t>
                </a:r>
              </a:p>
            </p:txBody>
          </p:sp>
          <p:sp>
            <p:nvSpPr>
              <p:cNvPr id="771146" name="Text Box 74"/>
              <p:cNvSpPr txBox="1">
                <a:spLocks noChangeArrowheads="1"/>
              </p:cNvSpPr>
              <p:nvPr/>
            </p:nvSpPr>
            <p:spPr bwMode="auto">
              <a:xfrm>
                <a:off x="3059" y="3574"/>
                <a:ext cx="11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 sz="1000" b="1">
                  <a:solidFill>
                    <a:srgbClr val="FFFFCC"/>
                  </a:solidFill>
                </a:endParaRPr>
              </a:p>
            </p:txBody>
          </p:sp>
          <p:sp>
            <p:nvSpPr>
              <p:cNvPr id="771147" name="Text Box 75"/>
              <p:cNvSpPr txBox="1">
                <a:spLocks noChangeArrowheads="1"/>
              </p:cNvSpPr>
              <p:nvPr/>
            </p:nvSpPr>
            <p:spPr bwMode="auto">
              <a:xfrm>
                <a:off x="3291" y="357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771148" name="Rectangle 76"/>
            <p:cNvSpPr>
              <a:spLocks noChangeArrowheads="1"/>
            </p:cNvSpPr>
            <p:nvPr/>
          </p:nvSpPr>
          <p:spPr bwMode="auto">
            <a:xfrm>
              <a:off x="2592" y="3818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771149" name="Group 77"/>
          <p:cNvGrpSpPr>
            <a:grpSpLocks/>
          </p:cNvGrpSpPr>
          <p:nvPr/>
        </p:nvGrpSpPr>
        <p:grpSpPr bwMode="auto">
          <a:xfrm>
            <a:off x="3090863" y="4419600"/>
            <a:ext cx="1976437" cy="1800225"/>
            <a:chOff x="1151" y="2784"/>
            <a:chExt cx="1245" cy="1134"/>
          </a:xfrm>
        </p:grpSpPr>
        <p:grpSp>
          <p:nvGrpSpPr>
            <p:cNvPr id="771150" name="Group 78"/>
            <p:cNvGrpSpPr>
              <a:grpSpLocks/>
            </p:cNvGrpSpPr>
            <p:nvPr/>
          </p:nvGrpSpPr>
          <p:grpSpPr bwMode="auto">
            <a:xfrm>
              <a:off x="1200" y="2931"/>
              <a:ext cx="1196" cy="987"/>
              <a:chOff x="1200" y="2976"/>
              <a:chExt cx="1196" cy="987"/>
            </a:xfrm>
          </p:grpSpPr>
          <p:sp>
            <p:nvSpPr>
              <p:cNvPr id="771151" name="Rectangle 79"/>
              <p:cNvSpPr>
                <a:spLocks noChangeArrowheads="1"/>
              </p:cNvSpPr>
              <p:nvPr/>
            </p:nvSpPr>
            <p:spPr bwMode="auto">
              <a:xfrm>
                <a:off x="1200" y="2976"/>
                <a:ext cx="816" cy="48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1152" name="Rectangle 80"/>
              <p:cNvSpPr>
                <a:spLocks noChangeArrowheads="1"/>
              </p:cNvSpPr>
              <p:nvPr/>
            </p:nvSpPr>
            <p:spPr bwMode="auto">
              <a:xfrm>
                <a:off x="1580" y="3386"/>
                <a:ext cx="816" cy="57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1153" name="Text Box 81"/>
            <p:cNvSpPr txBox="1">
              <a:spLocks noChangeArrowheads="1"/>
            </p:cNvSpPr>
            <p:nvPr/>
          </p:nvSpPr>
          <p:spPr bwMode="auto">
            <a:xfrm>
              <a:off x="1151" y="2784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771154" name="Text Box 82"/>
          <p:cNvSpPr txBox="1">
            <a:spLocks noChangeArrowheads="1"/>
          </p:cNvSpPr>
          <p:nvPr/>
        </p:nvSpPr>
        <p:spPr bwMode="auto">
          <a:xfrm>
            <a:off x="6334125" y="4191000"/>
            <a:ext cx="3482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Yes!</a:t>
            </a:r>
          </a:p>
        </p:txBody>
      </p:sp>
      <p:sp>
        <p:nvSpPr>
          <p:cNvPr id="771155" name="Text Box 83"/>
          <p:cNvSpPr txBox="1">
            <a:spLocks noChangeArrowheads="1"/>
          </p:cNvSpPr>
          <p:nvPr/>
        </p:nvSpPr>
        <p:spPr bwMode="auto">
          <a:xfrm>
            <a:off x="6324600" y="4195763"/>
            <a:ext cx="76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Yes!</a:t>
            </a:r>
          </a:p>
        </p:txBody>
      </p:sp>
      <p:sp>
        <p:nvSpPr>
          <p:cNvPr id="771156" name="Text Box 84"/>
          <p:cNvSpPr txBox="1">
            <a:spLocks noChangeArrowheads="1"/>
          </p:cNvSpPr>
          <p:nvPr/>
        </p:nvSpPr>
        <p:spPr bwMode="auto">
          <a:xfrm>
            <a:off x="6324600" y="4195763"/>
            <a:ext cx="76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Yes!</a:t>
            </a:r>
          </a:p>
        </p:txBody>
      </p:sp>
      <p:sp>
        <p:nvSpPr>
          <p:cNvPr id="771157" name="Text Box 85"/>
          <p:cNvSpPr txBox="1">
            <a:spLocks noChangeArrowheads="1"/>
          </p:cNvSpPr>
          <p:nvPr/>
        </p:nvSpPr>
        <p:spPr bwMode="auto">
          <a:xfrm>
            <a:off x="5067300" y="4203700"/>
            <a:ext cx="3911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No! Not all of the nodes on the bottom level are as far left as possible!</a:t>
            </a:r>
          </a:p>
        </p:txBody>
      </p:sp>
      <p:sp>
        <p:nvSpPr>
          <p:cNvPr id="771158" name="Text Box 86"/>
          <p:cNvSpPr txBox="1">
            <a:spLocks noChangeArrowheads="1"/>
          </p:cNvSpPr>
          <p:nvPr/>
        </p:nvSpPr>
        <p:spPr bwMode="auto">
          <a:xfrm>
            <a:off x="5080000" y="4191000"/>
            <a:ext cx="3911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No! There are missing nodes in the top N-1 levels of the tree!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7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7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7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7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5" grpId="0" build="p" bldLvl="2"/>
      <p:bldP spid="771076" grpId="0" autoUpdateAnimBg="0"/>
      <p:bldP spid="771154" grpId="0"/>
      <p:bldP spid="771154" grpId="1"/>
      <p:bldP spid="771155" grpId="0"/>
      <p:bldP spid="771155" grpId="1"/>
      <p:bldP spid="771156" grpId="0"/>
      <p:bldP spid="771156" grpId="1"/>
      <p:bldP spid="771157" grpId="0"/>
      <p:bldP spid="771157" grpId="1"/>
      <p:bldP spid="771158" grpId="0"/>
      <p:bldP spid="77115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9066-55CD-4497-BDE4-FC7F707E2A6E}" type="slidenum">
              <a:rPr lang="en-US"/>
              <a:pPr/>
              <a:t>9</a:t>
            </a:fld>
            <a:endParaRPr lang="en-US"/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Heaps… of… </a:t>
            </a:r>
          </a:p>
        </p:txBody>
      </p:sp>
      <p:sp>
        <p:nvSpPr>
          <p:cNvPr id="773123" name="Text Box 3"/>
          <p:cNvSpPr txBox="1">
            <a:spLocks noChangeArrowheads="1"/>
          </p:cNvSpPr>
          <p:nvPr/>
        </p:nvSpPr>
        <p:spPr bwMode="auto">
          <a:xfrm>
            <a:off x="403225" y="1036638"/>
            <a:ext cx="83121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A heap is a special type of </a:t>
            </a:r>
            <a:r>
              <a:rPr lang="en-US" dirty="0">
                <a:solidFill>
                  <a:srgbClr val="A50021"/>
                </a:solidFill>
              </a:rPr>
              <a:t>complete binary tree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(it’s </a:t>
            </a:r>
            <a:r>
              <a:rPr lang="en-US" b="1" dirty="0"/>
              <a:t>not </a:t>
            </a:r>
            <a:r>
              <a:rPr lang="en-US" dirty="0"/>
              <a:t>a binary search tree).</a:t>
            </a:r>
          </a:p>
          <a:p>
            <a:endParaRPr lang="en-US" dirty="0"/>
          </a:p>
          <a:p>
            <a:r>
              <a:rPr lang="en-US" dirty="0"/>
              <a:t>There are two types of heaps, </a:t>
            </a:r>
            <a:r>
              <a:rPr lang="en-US" dirty="0" err="1">
                <a:solidFill>
                  <a:srgbClr val="A50021"/>
                </a:solidFill>
              </a:rPr>
              <a:t>minheaps</a:t>
            </a:r>
            <a:r>
              <a:rPr lang="en-US" dirty="0">
                <a:solidFill>
                  <a:srgbClr val="A50021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A50021"/>
                </a:solidFill>
              </a:rPr>
              <a:t>maxheaps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773124" name="Rectangle 4"/>
          <p:cNvSpPr>
            <a:spLocks noChangeArrowheads="1"/>
          </p:cNvSpPr>
          <p:nvPr/>
        </p:nvSpPr>
        <p:spPr bwMode="auto">
          <a:xfrm>
            <a:off x="533400" y="2897188"/>
            <a:ext cx="8562975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Maxheap</a:t>
            </a:r>
            <a:r>
              <a:rPr lang="en-US"/>
              <a:t>:</a:t>
            </a:r>
          </a:p>
          <a:p>
            <a:pPr algn="l">
              <a:spcBef>
                <a:spcPct val="50000"/>
              </a:spcBef>
            </a:pPr>
            <a:r>
              <a:rPr lang="en-US"/>
              <a:t>  1. Quickly insert a new item into the heap</a:t>
            </a:r>
            <a:br>
              <a:rPr lang="en-US"/>
            </a:br>
            <a:r>
              <a:rPr lang="en-US"/>
              <a:t>  2. Quickly retrieve the </a:t>
            </a:r>
            <a:r>
              <a:rPr lang="en-US">
                <a:solidFill>
                  <a:srgbClr val="006666"/>
                </a:solidFill>
              </a:rPr>
              <a:t>largest</a:t>
            </a:r>
            <a:r>
              <a:rPr lang="en-US"/>
              <a:t> item from the heap</a:t>
            </a:r>
          </a:p>
        </p:txBody>
      </p:sp>
      <p:sp>
        <p:nvSpPr>
          <p:cNvPr id="773125" name="Rectangle 5"/>
          <p:cNvSpPr>
            <a:spLocks noChangeArrowheads="1"/>
          </p:cNvSpPr>
          <p:nvPr/>
        </p:nvSpPr>
        <p:spPr bwMode="auto">
          <a:xfrm>
            <a:off x="457200" y="4421188"/>
            <a:ext cx="8562975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Minheap</a:t>
            </a:r>
            <a:r>
              <a:rPr lang="en-US"/>
              <a:t>:</a:t>
            </a:r>
          </a:p>
          <a:p>
            <a:pPr algn="l">
              <a:spcBef>
                <a:spcPct val="50000"/>
              </a:spcBef>
            </a:pPr>
            <a:r>
              <a:rPr lang="en-US"/>
              <a:t>  1. Quickly insert a new item into the heap</a:t>
            </a:r>
            <a:br>
              <a:rPr lang="en-US"/>
            </a:br>
            <a:r>
              <a:rPr lang="en-US"/>
              <a:t>  2. Quickly retrieve the </a:t>
            </a:r>
            <a:r>
              <a:rPr lang="en-US">
                <a:solidFill>
                  <a:srgbClr val="006666"/>
                </a:solidFill>
              </a:rPr>
              <a:t>smallest</a:t>
            </a:r>
            <a:r>
              <a:rPr lang="en-US"/>
              <a:t> item from the 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7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3" grpId="0" build="p"/>
      <p:bldP spid="773124" grpId="0" autoUpdateAnimBg="0"/>
      <p:bldP spid="773125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EFFF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EFFF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50988</TotalTime>
  <Words>8377</Words>
  <Application>Microsoft Macintosh PowerPoint</Application>
  <PresentationFormat>On-screen Show (4:3)</PresentationFormat>
  <Paragraphs>2002</Paragraphs>
  <Slides>60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Comic Sans MS</vt:lpstr>
      <vt:lpstr>Courier New</vt:lpstr>
      <vt:lpstr>Times New Roman</vt:lpstr>
      <vt:lpstr>Default Design</vt:lpstr>
      <vt:lpstr>PowerPoint Presentation</vt:lpstr>
      <vt:lpstr>Priority Queues</vt:lpstr>
      <vt:lpstr>Priority Queues</vt:lpstr>
      <vt:lpstr>Priority Queues</vt:lpstr>
      <vt:lpstr>Priority Queues</vt:lpstr>
      <vt:lpstr>Priority Queues</vt:lpstr>
      <vt:lpstr>PowerPoint Presentation</vt:lpstr>
      <vt:lpstr>All Heaps Use a “Complete” Binary Tree</vt:lpstr>
      <vt:lpstr>Heaps… of… </vt:lpstr>
      <vt:lpstr>The Maxheap</vt:lpstr>
      <vt:lpstr>The Maxheap</vt:lpstr>
      <vt:lpstr>The Maxheap</vt:lpstr>
      <vt:lpstr>Operations on a Maxheap</vt:lpstr>
      <vt:lpstr>Extracting the Biggest Item</vt:lpstr>
      <vt:lpstr>Extraction Challenge!</vt:lpstr>
      <vt:lpstr>PowerPoint Presentation</vt:lpstr>
      <vt:lpstr>Insertion Challenge!</vt:lpstr>
      <vt:lpstr>Implementing A Heap</vt:lpstr>
      <vt:lpstr>Implementing A Heap</vt:lpstr>
      <vt:lpstr>Implementing A Heap</vt:lpstr>
      <vt:lpstr>Implementing A Heap</vt:lpstr>
      <vt:lpstr>Implementing A Heap</vt:lpstr>
      <vt:lpstr>Implementing A Heap</vt:lpstr>
      <vt:lpstr>Implementing A Heap</vt:lpstr>
      <vt:lpstr>Implementing A Heap</vt:lpstr>
      <vt:lpstr>Heap in an Array Summary</vt:lpstr>
      <vt:lpstr>A Heap Helper Class</vt:lpstr>
      <vt:lpstr>A Heap Helper Class</vt:lpstr>
      <vt:lpstr>Using an Array to Implement a Heap</vt:lpstr>
      <vt:lpstr>Extracting from a Maxheap –  The Array Version!</vt:lpstr>
      <vt:lpstr>Implementing A Heap</vt:lpstr>
      <vt:lpstr>PowerPoint Presentation</vt:lpstr>
      <vt:lpstr>Heap Insertion Challenge</vt:lpstr>
      <vt:lpstr>Class Challenge</vt:lpstr>
      <vt:lpstr>Class Challenge #2</vt:lpstr>
      <vt:lpstr>Complexity of the Heap</vt:lpstr>
      <vt:lpstr>Heapsort</vt:lpstr>
      <vt:lpstr>PowerPoint Presentation</vt:lpstr>
      <vt:lpstr>The Heapsort</vt:lpstr>
      <vt:lpstr>PowerPoint Presentation</vt:lpstr>
      <vt:lpstr>The Efficient Heapsort</vt:lpstr>
      <vt:lpstr>The Efficient (Official) Heapsort</vt:lpstr>
      <vt:lpstr>PowerPoint Presentation</vt:lpstr>
      <vt:lpstr>Step #1: Convert Your Input Array into a MaxHeap</vt:lpstr>
      <vt:lpstr>Step #1: Convert Your Input Array into a MaxHeap</vt:lpstr>
      <vt:lpstr>Step #1: Convert Your Input Array into a MaxHeap</vt:lpstr>
      <vt:lpstr>Step #1: Convert Your Input Array into a MaxHeap</vt:lpstr>
      <vt:lpstr>Step #1: Convert Your Input Array into a MaxHeap</vt:lpstr>
      <vt:lpstr>Step #1: Convert Your Input Array into a MaxHeap</vt:lpstr>
      <vt:lpstr>Step #1: Convert Your Input Array into a MaxHeap</vt:lpstr>
      <vt:lpstr>Step #1: Convert Your Input Array into a MaxHeap</vt:lpstr>
      <vt:lpstr>Step #1: Convert Your Input Array into a MaxHeap</vt:lpstr>
      <vt:lpstr>Step #1: Convert Your Input Array into a MaxHeap</vt:lpstr>
      <vt:lpstr>Step #1: Convert Your Input Array into a MaxHeap</vt:lpstr>
      <vt:lpstr>Efficient Heapsort: Step #2</vt:lpstr>
      <vt:lpstr>Efficient Heapsort: Step #2</vt:lpstr>
      <vt:lpstr>Efficient Heapsort: Step #2</vt:lpstr>
      <vt:lpstr>Big-O of Heapsort!</vt:lpstr>
      <vt:lpstr>HeapSort Challenge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Saman Zonouz</cp:lastModifiedBy>
  <cp:revision>5290</cp:revision>
  <dcterms:created xsi:type="dcterms:W3CDTF">2002-10-09T05:27:34Z</dcterms:created>
  <dcterms:modified xsi:type="dcterms:W3CDTF">2022-04-02T19:37:29Z</dcterms:modified>
</cp:coreProperties>
</file>