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6858000" cx="9144000"/>
  <p:notesSz cx="6858000" cy="911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8" roundtripDataSignature="AMtx7mhyCWt4I7O3dVOchX/3R84rnIcB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198806-2AF0-4FA2-893A-9AB640397F5A}">
  <a:tblStyle styleId="{51198806-2AF0-4FA2-893A-9AB640397F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8E01AD-EB13-4DC0-9620-58E6457D0776}" styleName="Table_1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8FA4A66-A45E-4516-A2BE-778C67FEDB69}" styleName="Table_2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71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8" name="Google Shape;7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Google Shape;72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8" name="Google Shape;7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9" name="Google Shape;75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Google Shape;77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2" name="Google Shape;78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2" name="Google Shape;7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0" name="Google Shape;9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1" name="Google Shape;91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/>
              <a:t>So it eventually solves the simplest subproblem and returns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0" name="Google Shape;9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8" name="Google Shape;9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7" name="Google Shape;10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8" name="Google Shape;106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0" name="Google Shape;11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1" name="Google Shape;112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7" name="Google Shape;117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8" name="Google Shape;117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4" name="Google Shape;12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5" name="Google Shape;122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7" name="Google Shape;12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7" name="Google Shape;129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8" name="Google Shape;129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6" name="Google Shape;13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7" name="Google Shape;130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6" name="Google Shape;171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7" name="Google Shape;171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0" name="Google Shape;175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1" name="Google Shape;175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5" name="Google Shape;178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6" name="Google Shape;178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7" name="Google Shape;18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8" name="Google Shape;182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6" name="Google Shape;187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7" name="Google Shape;187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2" name="Google Shape;192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3" name="Google Shape;192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5" name="Google Shape;20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6" name="Google Shape;200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3" name="Google Shape;209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4" name="Google Shape;209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2" name="Google Shape;219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3" name="Google Shape;219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6" name="Google Shape;228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7" name="Google Shape;228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6" name="Google Shape;238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7" name="Google Shape;238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7" name="Google Shape;248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8" name="Google Shape;248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7" name="Google Shape;249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8" name="Google Shape;2498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8" name="Google Shape;254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9" name="Google Shape;2549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6" name="Google Shape;260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7" name="Google Shape;260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5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9" name="Google Shape;271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0" name="Google Shape;2720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5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3" name="Google Shape;285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4" name="Google Shape;285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/>
          <p:nvPr>
            <p:ph type="title"/>
          </p:nvPr>
        </p:nvSpPr>
        <p:spPr>
          <a:xfrm rot="5400000">
            <a:off x="4400550" y="2038350"/>
            <a:ext cx="6172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" type="body"/>
          </p:nvPr>
        </p:nvSpPr>
        <p:spPr>
          <a:xfrm rot="5400000">
            <a:off x="438150" y="171450"/>
            <a:ext cx="6172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54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53" name="Google Shape;53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9pPr>
          </a:lstStyle>
          <a:p/>
        </p:txBody>
      </p:sp>
      <p:sp>
        <p:nvSpPr>
          <p:cNvPr id="59" name="Google Shape;59;p6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"/>
          <p:cNvSpPr txBox="1"/>
          <p:nvPr>
            <p:ph idx="1" type="body"/>
          </p:nvPr>
        </p:nvSpPr>
        <p:spPr>
          <a:xfrm>
            <a:off x="696310" y="1161420"/>
            <a:ext cx="426457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omic Sans MS"/>
              <a:buChar char="•"/>
            </a:pPr>
            <a:r>
              <a:rPr lang="en-US" sz="2800">
                <a:solidFill>
                  <a:srgbClr val="7030A0"/>
                </a:solidFill>
              </a:rPr>
              <a:t>Intro to Graphs</a:t>
            </a:r>
            <a:endParaRPr sz="2400">
              <a:solidFill>
                <a:srgbClr val="7030A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omic Sans MS"/>
              <a:buChar char="•"/>
            </a:pPr>
            <a:r>
              <a:rPr lang="en-US" sz="2800">
                <a:solidFill>
                  <a:srgbClr val="7030A0"/>
                </a:solidFill>
              </a:rPr>
              <a:t>Graph Traversals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omic Sans MS"/>
              <a:buChar char="–"/>
            </a:pPr>
            <a:r>
              <a:rPr lang="en-US" sz="2400">
                <a:solidFill>
                  <a:srgbClr val="7030A0"/>
                </a:solidFill>
              </a:rPr>
              <a:t>Depth-first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omic Sans MS"/>
              <a:buChar char="–"/>
            </a:pPr>
            <a:r>
              <a:rPr lang="en-US" sz="2400">
                <a:solidFill>
                  <a:srgbClr val="7030A0"/>
                </a:solidFill>
              </a:rPr>
              <a:t>Breadth-first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omic Sans MS"/>
              <a:buChar char="•"/>
            </a:pPr>
            <a:r>
              <a:rPr lang="en-US" sz="2800">
                <a:solidFill>
                  <a:srgbClr val="7030A0"/>
                </a:solidFill>
              </a:rPr>
              <a:t>Dijkstra’s Algorithm</a:t>
            </a:r>
            <a:endParaRPr/>
          </a:p>
        </p:txBody>
      </p:sp>
      <p:graphicFrame>
        <p:nvGraphicFramePr>
          <p:cNvPr id="105" name="Google Shape;105;p1"/>
          <p:cNvGraphicFramePr/>
          <p:nvPr/>
        </p:nvGraphicFramePr>
        <p:xfrm>
          <a:off x="1371600" y="530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{51198806-2AF0-4FA2-893A-9AB640397F5A}</a:tableStyleId>
              </a:tblPr>
              <a:tblGrid>
                <a:gridCol w="6629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mic Sans M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0" name="Google Shape;420;p10"/>
          <p:cNvGrpSpPr/>
          <p:nvPr/>
        </p:nvGrpSpPr>
        <p:grpSpPr>
          <a:xfrm>
            <a:off x="5257800" y="1086288"/>
            <a:ext cx="2765638" cy="2506225"/>
            <a:chOff x="3312" y="780"/>
            <a:chExt cx="1742" cy="1579"/>
          </a:xfrm>
        </p:grpSpPr>
        <p:grpSp>
          <p:nvGrpSpPr>
            <p:cNvPr id="421" name="Google Shape;421;p10"/>
            <p:cNvGrpSpPr/>
            <p:nvPr/>
          </p:nvGrpSpPr>
          <p:grpSpPr>
            <a:xfrm>
              <a:off x="3312" y="792"/>
              <a:ext cx="1742" cy="1567"/>
              <a:chOff x="3312" y="792"/>
              <a:chExt cx="1742" cy="1567"/>
            </a:xfrm>
          </p:grpSpPr>
          <p:grpSp>
            <p:nvGrpSpPr>
              <p:cNvPr id="422" name="Google Shape;422;p10"/>
              <p:cNvGrpSpPr/>
              <p:nvPr/>
            </p:nvGrpSpPr>
            <p:grpSpPr>
              <a:xfrm>
                <a:off x="3312" y="792"/>
                <a:ext cx="1742" cy="1561"/>
                <a:chOff x="3188" y="652"/>
                <a:chExt cx="1964" cy="1863"/>
              </a:xfrm>
            </p:grpSpPr>
            <p:grpSp>
              <p:nvGrpSpPr>
                <p:cNvPr id="423" name="Google Shape;423;p10"/>
                <p:cNvGrpSpPr/>
                <p:nvPr/>
              </p:nvGrpSpPr>
              <p:grpSpPr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424" name="Google Shape;424;p10"/>
                  <p:cNvSpPr/>
                  <p:nvPr/>
                </p:nvSpPr>
                <p:spPr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425" name="Google Shape;425;p10"/>
                  <p:cNvSpPr/>
                  <p:nvPr/>
                </p:nvSpPr>
                <p:spPr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426" name="Google Shape;426;p10"/>
                  <p:cNvSpPr/>
                  <p:nvPr/>
                </p:nvSpPr>
                <p:spPr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27" name="Google Shape;427;p10"/>
                  <p:cNvSpPr/>
                  <p:nvPr/>
                </p:nvSpPr>
                <p:spPr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28" name="Google Shape;428;p10"/>
                  <p:cNvSpPr/>
                  <p:nvPr/>
                </p:nvSpPr>
                <p:spPr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29" name="Google Shape;429;p10"/>
                  <p:cNvSpPr/>
                  <p:nvPr/>
                </p:nvSpPr>
                <p:spPr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0" name="Google Shape;430;p10"/>
                  <p:cNvSpPr/>
                  <p:nvPr/>
                </p:nvSpPr>
                <p:spPr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1" name="Google Shape;431;p10"/>
                  <p:cNvSpPr/>
                  <p:nvPr/>
                </p:nvSpPr>
                <p:spPr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2" name="Google Shape;432;p10"/>
                  <p:cNvSpPr/>
                  <p:nvPr/>
                </p:nvSpPr>
                <p:spPr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3" name="Google Shape;433;p10"/>
                  <p:cNvSpPr/>
                  <p:nvPr/>
                </p:nvSpPr>
                <p:spPr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4" name="Google Shape;434;p10"/>
                  <p:cNvSpPr/>
                  <p:nvPr/>
                </p:nvSpPr>
                <p:spPr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5" name="Google Shape;435;p10"/>
                  <p:cNvSpPr/>
                  <p:nvPr/>
                </p:nvSpPr>
                <p:spPr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6" name="Google Shape;436;p10"/>
                  <p:cNvSpPr/>
                  <p:nvPr/>
                </p:nvSpPr>
                <p:spPr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7" name="Google Shape;437;p10"/>
                  <p:cNvSpPr/>
                  <p:nvPr/>
                </p:nvSpPr>
                <p:spPr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8" name="Google Shape;438;p10"/>
                  <p:cNvSpPr/>
                  <p:nvPr/>
                </p:nvSpPr>
                <p:spPr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439" name="Google Shape;439;p10"/>
                  <p:cNvSpPr/>
                  <p:nvPr/>
                </p:nvSpPr>
                <p:spPr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440" name="Google Shape;440;p10"/>
                <p:cNvSpPr txBox="1"/>
                <p:nvPr/>
              </p:nvSpPr>
              <p:spPr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Joe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Tsuen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  <p:sp>
              <p:nvSpPr>
                <p:cNvPr id="441" name="Google Shape;441;p10"/>
                <p:cNvSpPr txBox="1"/>
                <p:nvPr/>
              </p:nvSpPr>
              <p:spPr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442" name="Google Shape;442;p10"/>
                <p:cNvSpPr txBox="1"/>
                <p:nvPr/>
              </p:nvSpPr>
              <p:spPr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</p:txBody>
            </p:sp>
            <p:sp>
              <p:nvSpPr>
                <p:cNvPr id="443" name="Google Shape;443;p10"/>
                <p:cNvSpPr txBox="1"/>
                <p:nvPr/>
              </p:nvSpPr>
              <p:spPr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444" name="Google Shape;444;p10"/>
                <p:cNvSpPr txBox="1"/>
                <p:nvPr/>
              </p:nvSpPr>
              <p:spPr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</p:grpSp>
          <p:sp>
            <p:nvSpPr>
              <p:cNvPr id="445" name="Google Shape;445;p10"/>
              <p:cNvSpPr txBox="1"/>
              <p:nvPr/>
            </p:nvSpPr>
            <p:spPr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0    1   0   0</a:t>
                </a:r>
                <a:endParaRPr/>
              </a:p>
            </p:txBody>
          </p:sp>
          <p:sp>
            <p:nvSpPr>
              <p:cNvPr id="446" name="Google Shape;446;p10"/>
              <p:cNvSpPr txBox="1"/>
              <p:nvPr/>
            </p:nvSpPr>
            <p:spPr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0    0   1   0</a:t>
                </a:r>
                <a:endParaRPr/>
              </a:p>
            </p:txBody>
          </p:sp>
          <p:sp>
            <p:nvSpPr>
              <p:cNvPr id="447" name="Google Shape;447;p10"/>
              <p:cNvSpPr txBox="1"/>
              <p:nvPr/>
            </p:nvSpPr>
            <p:spPr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0    0   0   1</a:t>
                </a: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0    1    0  0</a:t>
                </a:r>
                <a:endParaRPr/>
              </a:p>
            </p:txBody>
          </p:sp>
        </p:grpSp>
        <p:sp>
          <p:nvSpPr>
            <p:cNvPr id="449" name="Google Shape;449;p10"/>
            <p:cNvSpPr/>
            <p:nvPr/>
          </p:nvSpPr>
          <p:spPr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Joe</a:t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Tsuen</a:t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type="title"/>
          </p:nvPr>
        </p:nvSpPr>
        <p:spPr>
          <a:xfrm>
            <a:off x="0" y="-3048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 Interesting Property of Adjacency Matrices</a:t>
            </a:r>
            <a:endParaRPr/>
          </a:p>
        </p:txBody>
      </p:sp>
      <p:sp>
        <p:nvSpPr>
          <p:cNvPr id="452" name="Google Shape;452;p10"/>
          <p:cNvSpPr txBox="1"/>
          <p:nvPr/>
        </p:nvSpPr>
        <p:spPr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graph:</a:t>
            </a:r>
            <a:endParaRPr/>
          </a:p>
        </p:txBody>
      </p:sp>
      <p:sp>
        <p:nvSpPr>
          <p:cNvPr id="453" name="Google Shape;453;p10"/>
          <p:cNvSpPr txBox="1"/>
          <p:nvPr/>
        </p:nvSpPr>
        <p:spPr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it’s associated A.M.:</a:t>
            </a:r>
            <a:endParaRPr/>
          </a:p>
        </p:txBody>
      </p:sp>
      <p:grpSp>
        <p:nvGrpSpPr>
          <p:cNvPr id="454" name="Google Shape;454;p10"/>
          <p:cNvGrpSpPr/>
          <p:nvPr/>
        </p:nvGrpSpPr>
        <p:grpSpPr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455" name="Google Shape;455;p10"/>
            <p:cNvGrpSpPr/>
            <p:nvPr/>
          </p:nvGrpSpPr>
          <p:grpSpPr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456" name="Google Shape;456;p10"/>
              <p:cNvSpPr/>
              <p:nvPr/>
            </p:nvSpPr>
            <p:spPr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Joe</a:t>
                </a: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Mary</a:t>
                </a: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Tsuen</a:t>
                </a: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Lily</a:t>
                </a:r>
                <a:endParaRPr/>
              </a:p>
            </p:txBody>
          </p:sp>
          <p:cxnSp>
            <p:nvCxnSpPr>
              <p:cNvPr id="460" name="Google Shape;460;p10"/>
              <p:cNvCxnSpPr/>
              <p:nvPr/>
            </p:nvCxnSpPr>
            <p:spPr>
              <a:xfrm>
                <a:off x="960" y="1104"/>
                <a:ext cx="528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1" name="Google Shape;461;p10"/>
              <p:cNvCxnSpPr/>
              <p:nvPr/>
            </p:nvCxnSpPr>
            <p:spPr>
              <a:xfrm>
                <a:off x="912" y="1632"/>
                <a:ext cx="576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2" name="Google Shape;462;p10"/>
              <p:cNvCxnSpPr/>
              <p:nvPr/>
            </p:nvCxnSpPr>
            <p:spPr>
              <a:xfrm flipH="1">
                <a:off x="864" y="1227"/>
                <a:ext cx="651" cy="309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463" name="Google Shape;463;p10"/>
            <p:cNvCxnSpPr/>
            <p:nvPr/>
          </p:nvCxnSpPr>
          <p:spPr>
            <a:xfrm rot="10800000">
              <a:off x="1653" y="1262"/>
              <a:ext cx="0" cy="240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64" name="Google Shape;464;p10"/>
          <p:cNvSpPr txBox="1"/>
          <p:nvPr/>
        </p:nvSpPr>
        <p:spPr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Neato effect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If you multiply the matrix by itself something cool happens!</a:t>
            </a:r>
            <a:endParaRPr/>
          </a:p>
        </p:txBody>
      </p:sp>
      <p:grpSp>
        <p:nvGrpSpPr>
          <p:cNvPr id="465" name="Google Shape;465;p10"/>
          <p:cNvGrpSpPr/>
          <p:nvPr/>
        </p:nvGrpSpPr>
        <p:grpSpPr>
          <a:xfrm>
            <a:off x="5257800" y="1099293"/>
            <a:ext cx="2743200" cy="2486870"/>
            <a:chOff x="3312" y="792"/>
            <a:chExt cx="1728" cy="1567"/>
          </a:xfrm>
        </p:grpSpPr>
        <p:grpSp>
          <p:nvGrpSpPr>
            <p:cNvPr id="466" name="Google Shape;466;p10"/>
            <p:cNvGrpSpPr/>
            <p:nvPr/>
          </p:nvGrpSpPr>
          <p:grpSpPr>
            <a:xfrm>
              <a:off x="3312" y="792"/>
              <a:ext cx="1728" cy="1561"/>
              <a:chOff x="3188" y="652"/>
              <a:chExt cx="1948" cy="1863"/>
            </a:xfrm>
          </p:grpSpPr>
          <p:grpSp>
            <p:nvGrpSpPr>
              <p:cNvPr id="467" name="Google Shape;467;p10"/>
              <p:cNvGrpSpPr/>
              <p:nvPr/>
            </p:nvGrpSpPr>
            <p:grpSpPr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468" name="Google Shape;468;p10"/>
                <p:cNvSpPr/>
                <p:nvPr/>
              </p:nvSpPr>
              <p:spPr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469" name="Google Shape;469;p10"/>
                <p:cNvSpPr/>
                <p:nvPr/>
              </p:nvSpPr>
              <p:spPr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470" name="Google Shape;470;p10"/>
                <p:cNvSpPr/>
                <p:nvPr/>
              </p:nvSpPr>
              <p:spPr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1" name="Google Shape;471;p10"/>
                <p:cNvSpPr/>
                <p:nvPr/>
              </p:nvSpPr>
              <p:spPr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2" name="Google Shape;472;p10"/>
                <p:cNvSpPr/>
                <p:nvPr/>
              </p:nvSpPr>
              <p:spPr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3" name="Google Shape;473;p10"/>
                <p:cNvSpPr/>
                <p:nvPr/>
              </p:nvSpPr>
              <p:spPr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4" name="Google Shape;474;p10"/>
                <p:cNvSpPr/>
                <p:nvPr/>
              </p:nvSpPr>
              <p:spPr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5" name="Google Shape;475;p10"/>
                <p:cNvSpPr/>
                <p:nvPr/>
              </p:nvSpPr>
              <p:spPr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6" name="Google Shape;476;p10"/>
                <p:cNvSpPr/>
                <p:nvPr/>
              </p:nvSpPr>
              <p:spPr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7" name="Google Shape;477;p10"/>
                <p:cNvSpPr/>
                <p:nvPr/>
              </p:nvSpPr>
              <p:spPr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484" name="Google Shape;484;p10"/>
              <p:cNvSpPr txBox="1"/>
              <p:nvPr/>
            </p:nvSpPr>
            <p:spPr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485" name="Google Shape;485;p10"/>
              <p:cNvSpPr txBox="1"/>
              <p:nvPr/>
            </p:nvSpPr>
            <p:spPr>
              <a:xfrm rot="-2615344">
                <a:off x="3619" y="760"/>
                <a:ext cx="65" cy="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86" name="Google Shape;486;p10"/>
              <p:cNvSpPr txBox="1"/>
              <p:nvPr/>
            </p:nvSpPr>
            <p:spPr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487" name="Google Shape;487;p10"/>
              <p:cNvSpPr txBox="1"/>
              <p:nvPr/>
            </p:nvSpPr>
            <p:spPr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</a:t>
                </a:r>
                <a:endParaRPr/>
              </a:p>
            </p:txBody>
          </p:sp>
          <p:sp>
            <p:nvSpPr>
              <p:cNvPr id="488" name="Google Shape;488;p10"/>
              <p:cNvSpPr txBox="1"/>
              <p:nvPr/>
            </p:nvSpPr>
            <p:spPr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489" name="Google Shape;489;p10"/>
            <p:cNvSpPr txBox="1"/>
            <p:nvPr/>
          </p:nvSpPr>
          <p:spPr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0    1   0   0</a:t>
              </a:r>
              <a:endParaRPr/>
            </a:p>
          </p:txBody>
        </p:sp>
        <p:sp>
          <p:nvSpPr>
            <p:cNvPr id="490" name="Google Shape;490;p10"/>
            <p:cNvSpPr txBox="1"/>
            <p:nvPr/>
          </p:nvSpPr>
          <p:spPr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0    0   1   0</a:t>
              </a:r>
              <a:endParaRPr/>
            </a:p>
          </p:txBody>
        </p:sp>
        <p:sp>
          <p:nvSpPr>
            <p:cNvPr id="491" name="Google Shape;491;p10"/>
            <p:cNvSpPr txBox="1"/>
            <p:nvPr/>
          </p:nvSpPr>
          <p:spPr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0    0   0   1</a:t>
              </a:r>
              <a:endParaRPr/>
            </a:p>
          </p:txBody>
        </p:sp>
        <p:sp>
          <p:nvSpPr>
            <p:cNvPr id="492" name="Google Shape;492;p10"/>
            <p:cNvSpPr txBox="1"/>
            <p:nvPr/>
          </p:nvSpPr>
          <p:spPr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0    1    0  0</a:t>
              </a:r>
              <a:endParaRPr/>
            </a:p>
          </p:txBody>
        </p:sp>
      </p:grpSp>
      <p:sp>
        <p:nvSpPr>
          <p:cNvPr id="493" name="Google Shape;493;p10"/>
          <p:cNvSpPr txBox="1"/>
          <p:nvPr/>
        </p:nvSpPr>
        <p:spPr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                =</a:t>
            </a:r>
            <a:endParaRPr/>
          </a:p>
        </p:txBody>
      </p:sp>
      <p:grpSp>
        <p:nvGrpSpPr>
          <p:cNvPr id="494" name="Google Shape;494;p10"/>
          <p:cNvGrpSpPr/>
          <p:nvPr/>
        </p:nvGrpSpPr>
        <p:grpSpPr>
          <a:xfrm>
            <a:off x="6096000" y="3558547"/>
            <a:ext cx="2743200" cy="2505703"/>
            <a:chOff x="3312" y="781"/>
            <a:chExt cx="1728" cy="1578"/>
          </a:xfrm>
        </p:grpSpPr>
        <p:grpSp>
          <p:nvGrpSpPr>
            <p:cNvPr id="495" name="Google Shape;495;p10"/>
            <p:cNvGrpSpPr/>
            <p:nvPr/>
          </p:nvGrpSpPr>
          <p:grpSpPr>
            <a:xfrm>
              <a:off x="3312" y="792"/>
              <a:ext cx="1728" cy="1567"/>
              <a:chOff x="3312" y="792"/>
              <a:chExt cx="1728" cy="1567"/>
            </a:xfrm>
          </p:grpSpPr>
          <p:grpSp>
            <p:nvGrpSpPr>
              <p:cNvPr id="496" name="Google Shape;496;p10"/>
              <p:cNvGrpSpPr/>
              <p:nvPr/>
            </p:nvGrpSpPr>
            <p:grpSpPr>
              <a:xfrm>
                <a:off x="3312" y="792"/>
                <a:ext cx="1728" cy="1561"/>
                <a:chOff x="3188" y="652"/>
                <a:chExt cx="1948" cy="1863"/>
              </a:xfrm>
            </p:grpSpPr>
            <p:grpSp>
              <p:nvGrpSpPr>
                <p:cNvPr id="497" name="Google Shape;497;p10"/>
                <p:cNvGrpSpPr/>
                <p:nvPr/>
              </p:nvGrpSpPr>
              <p:grpSpPr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498" name="Google Shape;498;p10"/>
                  <p:cNvSpPr/>
                  <p:nvPr/>
                </p:nvSpPr>
                <p:spPr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499" name="Google Shape;499;p10"/>
                  <p:cNvSpPr/>
                  <p:nvPr/>
                </p:nvSpPr>
                <p:spPr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500" name="Google Shape;500;p10"/>
                  <p:cNvSpPr/>
                  <p:nvPr/>
                </p:nvSpPr>
                <p:spPr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1" name="Google Shape;501;p10"/>
                  <p:cNvSpPr/>
                  <p:nvPr/>
                </p:nvSpPr>
                <p:spPr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2" name="Google Shape;502;p10"/>
                  <p:cNvSpPr/>
                  <p:nvPr/>
                </p:nvSpPr>
                <p:spPr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3" name="Google Shape;503;p10"/>
                  <p:cNvSpPr/>
                  <p:nvPr/>
                </p:nvSpPr>
                <p:spPr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4" name="Google Shape;504;p10"/>
                  <p:cNvSpPr/>
                  <p:nvPr/>
                </p:nvSpPr>
                <p:spPr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5" name="Google Shape;505;p10"/>
                  <p:cNvSpPr/>
                  <p:nvPr/>
                </p:nvSpPr>
                <p:spPr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6" name="Google Shape;506;p10"/>
                  <p:cNvSpPr/>
                  <p:nvPr/>
                </p:nvSpPr>
                <p:spPr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7" name="Google Shape;507;p10"/>
                  <p:cNvSpPr/>
                  <p:nvPr/>
                </p:nvSpPr>
                <p:spPr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8" name="Google Shape;508;p10"/>
                  <p:cNvSpPr/>
                  <p:nvPr/>
                </p:nvSpPr>
                <p:spPr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09" name="Google Shape;509;p10"/>
                  <p:cNvSpPr/>
                  <p:nvPr/>
                </p:nvSpPr>
                <p:spPr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10" name="Google Shape;510;p10"/>
                  <p:cNvSpPr/>
                  <p:nvPr/>
                </p:nvSpPr>
                <p:spPr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11" name="Google Shape;511;p10"/>
                  <p:cNvSpPr/>
                  <p:nvPr/>
                </p:nvSpPr>
                <p:spPr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514" name="Google Shape;514;p10"/>
                <p:cNvSpPr txBox="1"/>
                <p:nvPr/>
              </p:nvSpPr>
              <p:spPr>
                <a:xfrm>
                  <a:off x="3188" y="1206"/>
                  <a:ext cx="179" cy="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15" name="Google Shape;515;p10"/>
                <p:cNvSpPr txBox="1"/>
                <p:nvPr/>
              </p:nvSpPr>
              <p:spPr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16" name="Google Shape;516;p10"/>
                <p:cNvSpPr txBox="1"/>
                <p:nvPr/>
              </p:nvSpPr>
              <p:spPr>
                <a:xfrm rot="2784656">
                  <a:off x="3976" y="718"/>
                  <a:ext cx="190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17" name="Google Shape;517;p10"/>
                <p:cNvSpPr txBox="1"/>
                <p:nvPr/>
              </p:nvSpPr>
              <p:spPr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18" name="Google Shape;518;p10"/>
                <p:cNvSpPr txBox="1"/>
                <p:nvPr/>
              </p:nvSpPr>
              <p:spPr>
                <a:xfrm rot="2784656">
                  <a:off x="4748" y="795"/>
                  <a:ext cx="190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519" name="Google Shape;519;p10"/>
              <p:cNvSpPr txBox="1"/>
              <p:nvPr/>
            </p:nvSpPr>
            <p:spPr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0    0   1   0</a:t>
                </a:r>
                <a:endParaRPr/>
              </a:p>
            </p:txBody>
          </p:sp>
          <p:sp>
            <p:nvSpPr>
              <p:cNvPr id="520" name="Google Shape;520;p10"/>
              <p:cNvSpPr txBox="1"/>
              <p:nvPr/>
            </p:nvSpPr>
            <p:spPr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0    0   0   1</a:t>
                </a:r>
                <a:endParaRPr/>
              </a:p>
            </p:txBody>
          </p:sp>
          <p:sp>
            <p:nvSpPr>
              <p:cNvPr id="521" name="Google Shape;521;p10"/>
              <p:cNvSpPr txBox="1"/>
              <p:nvPr/>
            </p:nvSpPr>
            <p:spPr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0    1    0  0</a:t>
                </a:r>
                <a:endParaRPr/>
              </a:p>
            </p:txBody>
          </p:sp>
          <p:sp>
            <p:nvSpPr>
              <p:cNvPr id="522" name="Google Shape;522;p10"/>
              <p:cNvSpPr txBox="1"/>
              <p:nvPr/>
            </p:nvSpPr>
            <p:spPr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0    0   1   0</a:t>
                </a:r>
                <a:endParaRPr/>
              </a:p>
            </p:txBody>
          </p:sp>
        </p:grpSp>
        <p:sp>
          <p:nvSpPr>
            <p:cNvPr id="523" name="Google Shape;523;p10"/>
            <p:cNvSpPr/>
            <p:nvPr/>
          </p:nvSpPr>
          <p:spPr>
            <a:xfrm rot="3022391">
              <a:off x="3810" y="902"/>
              <a:ext cx="1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rot="3022391">
              <a:off x="4326" y="800"/>
              <a:ext cx="1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sp>
        <p:nvSpPr>
          <p:cNvPr id="525" name="Google Shape;525;p10"/>
          <p:cNvSpPr txBox="1"/>
          <p:nvPr/>
        </p:nvSpPr>
        <p:spPr>
          <a:xfrm>
            <a:off x="152400" y="6156325"/>
            <a:ext cx="8001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if we multiply our new matrix by the original matrix again, we’ll get all vertices that are exactly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3 edges apart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/>
          </a:p>
        </p:txBody>
      </p:sp>
      <p:grpSp>
        <p:nvGrpSpPr>
          <p:cNvPr id="526" name="Google Shape;526;p10"/>
          <p:cNvGrpSpPr/>
          <p:nvPr/>
        </p:nvGrpSpPr>
        <p:grpSpPr>
          <a:xfrm>
            <a:off x="-131763" y="3652941"/>
            <a:ext cx="2743201" cy="2465284"/>
            <a:chOff x="3312" y="806"/>
            <a:chExt cx="1728" cy="1553"/>
          </a:xfrm>
        </p:grpSpPr>
        <p:grpSp>
          <p:nvGrpSpPr>
            <p:cNvPr id="527" name="Google Shape;527;p10"/>
            <p:cNvGrpSpPr/>
            <p:nvPr/>
          </p:nvGrpSpPr>
          <p:grpSpPr>
            <a:xfrm>
              <a:off x="3312" y="806"/>
              <a:ext cx="1728" cy="1547"/>
              <a:chOff x="3188" y="668"/>
              <a:chExt cx="1948" cy="1847"/>
            </a:xfrm>
          </p:grpSpPr>
          <p:grpSp>
            <p:nvGrpSpPr>
              <p:cNvPr id="528" name="Google Shape;528;p10"/>
              <p:cNvGrpSpPr/>
              <p:nvPr/>
            </p:nvGrpSpPr>
            <p:grpSpPr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529" name="Google Shape;529;p10"/>
                <p:cNvSpPr/>
                <p:nvPr/>
              </p:nvSpPr>
              <p:spPr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30" name="Google Shape;530;p10"/>
                <p:cNvSpPr/>
                <p:nvPr/>
              </p:nvSpPr>
              <p:spPr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31" name="Google Shape;531;p10"/>
                <p:cNvSpPr/>
                <p:nvPr/>
              </p:nvSpPr>
              <p:spPr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2" name="Google Shape;532;p10"/>
                <p:cNvSpPr/>
                <p:nvPr/>
              </p:nvSpPr>
              <p:spPr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3" name="Google Shape;533;p10"/>
                <p:cNvSpPr/>
                <p:nvPr/>
              </p:nvSpPr>
              <p:spPr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4" name="Google Shape;534;p10"/>
                <p:cNvSpPr/>
                <p:nvPr/>
              </p:nvSpPr>
              <p:spPr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5" name="Google Shape;535;p10"/>
                <p:cNvSpPr/>
                <p:nvPr/>
              </p:nvSpPr>
              <p:spPr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6" name="Google Shape;536;p10"/>
                <p:cNvSpPr/>
                <p:nvPr/>
              </p:nvSpPr>
              <p:spPr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7" name="Google Shape;537;p10"/>
                <p:cNvSpPr/>
                <p:nvPr/>
              </p:nvSpPr>
              <p:spPr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8" name="Google Shape;538;p10"/>
                <p:cNvSpPr/>
                <p:nvPr/>
              </p:nvSpPr>
              <p:spPr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9" name="Google Shape;539;p10"/>
                <p:cNvSpPr/>
                <p:nvPr/>
              </p:nvSpPr>
              <p:spPr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0" name="Google Shape;540;p10"/>
                <p:cNvSpPr/>
                <p:nvPr/>
              </p:nvSpPr>
              <p:spPr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1" name="Google Shape;541;p10"/>
                <p:cNvSpPr/>
                <p:nvPr/>
              </p:nvSpPr>
              <p:spPr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2" name="Google Shape;542;p10"/>
                <p:cNvSpPr/>
                <p:nvPr/>
              </p:nvSpPr>
              <p:spPr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3" name="Google Shape;543;p10"/>
                <p:cNvSpPr/>
                <p:nvPr/>
              </p:nvSpPr>
              <p:spPr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4" name="Google Shape;544;p10"/>
                <p:cNvSpPr/>
                <p:nvPr/>
              </p:nvSpPr>
              <p:spPr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45" name="Google Shape;545;p10"/>
              <p:cNvSpPr txBox="1"/>
              <p:nvPr/>
            </p:nvSpPr>
            <p:spPr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546" name="Google Shape;546;p10"/>
              <p:cNvSpPr txBox="1"/>
              <p:nvPr/>
            </p:nvSpPr>
            <p:spPr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547" name="Google Shape;547;p10"/>
              <p:cNvSpPr txBox="1"/>
              <p:nvPr/>
            </p:nvSpPr>
            <p:spPr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548" name="Google Shape;548;p10"/>
              <p:cNvSpPr txBox="1"/>
              <p:nvPr/>
            </p:nvSpPr>
            <p:spPr>
              <a:xfrm rot="-2615344">
                <a:off x="4178" y="643"/>
                <a:ext cx="65" cy="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9" name="Google Shape;549;p10"/>
              <p:cNvSpPr txBox="1"/>
              <p:nvPr/>
            </p:nvSpPr>
            <p:spPr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550" name="Google Shape;550;p10"/>
            <p:cNvSpPr txBox="1"/>
            <p:nvPr/>
          </p:nvSpPr>
          <p:spPr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0    1   0   0</a:t>
              </a:r>
              <a:endParaRPr/>
            </a:p>
          </p:txBody>
        </p:sp>
        <p:sp>
          <p:nvSpPr>
            <p:cNvPr id="551" name="Google Shape;551;p10"/>
            <p:cNvSpPr txBox="1"/>
            <p:nvPr/>
          </p:nvSpPr>
          <p:spPr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0    0   1   0</a:t>
              </a:r>
              <a:endParaRPr/>
            </a:p>
          </p:txBody>
        </p:sp>
        <p:sp>
          <p:nvSpPr>
            <p:cNvPr id="552" name="Google Shape;552;p10"/>
            <p:cNvSpPr txBox="1"/>
            <p:nvPr/>
          </p:nvSpPr>
          <p:spPr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0    0   0   1</a:t>
              </a:r>
              <a:endParaRPr/>
            </a:p>
          </p:txBody>
        </p:sp>
        <p:sp>
          <p:nvSpPr>
            <p:cNvPr id="553" name="Google Shape;553;p10"/>
            <p:cNvSpPr txBox="1"/>
            <p:nvPr/>
          </p:nvSpPr>
          <p:spPr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0    1    0  0</a:t>
              </a:r>
              <a:endParaRPr/>
            </a:p>
          </p:txBody>
        </p:sp>
      </p:grpSp>
      <p:grpSp>
        <p:nvGrpSpPr>
          <p:cNvPr id="554" name="Google Shape;554;p10"/>
          <p:cNvGrpSpPr/>
          <p:nvPr/>
        </p:nvGrpSpPr>
        <p:grpSpPr>
          <a:xfrm>
            <a:off x="2776538" y="3619604"/>
            <a:ext cx="2743200" cy="2465284"/>
            <a:chOff x="3312" y="806"/>
            <a:chExt cx="1728" cy="1553"/>
          </a:xfrm>
        </p:grpSpPr>
        <p:grpSp>
          <p:nvGrpSpPr>
            <p:cNvPr id="555" name="Google Shape;555;p10"/>
            <p:cNvGrpSpPr/>
            <p:nvPr/>
          </p:nvGrpSpPr>
          <p:grpSpPr>
            <a:xfrm>
              <a:off x="3312" y="806"/>
              <a:ext cx="1728" cy="1547"/>
              <a:chOff x="3188" y="668"/>
              <a:chExt cx="1948" cy="1847"/>
            </a:xfrm>
          </p:grpSpPr>
          <p:grpSp>
            <p:nvGrpSpPr>
              <p:cNvPr id="556" name="Google Shape;556;p10"/>
              <p:cNvGrpSpPr/>
              <p:nvPr/>
            </p:nvGrpSpPr>
            <p:grpSpPr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557" name="Google Shape;557;p10"/>
                <p:cNvSpPr/>
                <p:nvPr/>
              </p:nvSpPr>
              <p:spPr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58" name="Google Shape;558;p10"/>
                <p:cNvSpPr/>
                <p:nvPr/>
              </p:nvSpPr>
              <p:spPr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559" name="Google Shape;559;p10"/>
                <p:cNvSpPr/>
                <p:nvPr/>
              </p:nvSpPr>
              <p:spPr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0" name="Google Shape;560;p10"/>
                <p:cNvSpPr/>
                <p:nvPr/>
              </p:nvSpPr>
              <p:spPr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1" name="Google Shape;561;p10"/>
                <p:cNvSpPr/>
                <p:nvPr/>
              </p:nvSpPr>
              <p:spPr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2" name="Google Shape;562;p10"/>
                <p:cNvSpPr/>
                <p:nvPr/>
              </p:nvSpPr>
              <p:spPr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3" name="Google Shape;563;p10"/>
                <p:cNvSpPr/>
                <p:nvPr/>
              </p:nvSpPr>
              <p:spPr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4" name="Google Shape;564;p10"/>
                <p:cNvSpPr/>
                <p:nvPr/>
              </p:nvSpPr>
              <p:spPr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5" name="Google Shape;565;p10"/>
                <p:cNvSpPr/>
                <p:nvPr/>
              </p:nvSpPr>
              <p:spPr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6" name="Google Shape;566;p10"/>
                <p:cNvSpPr/>
                <p:nvPr/>
              </p:nvSpPr>
              <p:spPr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7" name="Google Shape;567;p10"/>
                <p:cNvSpPr/>
                <p:nvPr/>
              </p:nvSpPr>
              <p:spPr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8" name="Google Shape;568;p10"/>
                <p:cNvSpPr/>
                <p:nvPr/>
              </p:nvSpPr>
              <p:spPr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69" name="Google Shape;569;p10"/>
                <p:cNvSpPr/>
                <p:nvPr/>
              </p:nvSpPr>
              <p:spPr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70" name="Google Shape;570;p10"/>
                <p:cNvSpPr/>
                <p:nvPr/>
              </p:nvSpPr>
              <p:spPr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71" name="Google Shape;571;p10"/>
                <p:cNvSpPr/>
                <p:nvPr/>
              </p:nvSpPr>
              <p:spPr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72" name="Google Shape;572;p10"/>
                <p:cNvSpPr/>
                <p:nvPr/>
              </p:nvSpPr>
              <p:spPr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73" name="Google Shape;573;p10"/>
              <p:cNvSpPr txBox="1"/>
              <p:nvPr/>
            </p:nvSpPr>
            <p:spPr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574" name="Google Shape;574;p10"/>
              <p:cNvSpPr txBox="1"/>
              <p:nvPr/>
            </p:nvSpPr>
            <p:spPr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575" name="Google Shape;575;p10"/>
              <p:cNvSpPr txBox="1"/>
              <p:nvPr/>
            </p:nvSpPr>
            <p:spPr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576" name="Google Shape;576;p10"/>
              <p:cNvSpPr txBox="1"/>
              <p:nvPr/>
            </p:nvSpPr>
            <p:spPr>
              <a:xfrm rot="-2615344">
                <a:off x="4178" y="643"/>
                <a:ext cx="65" cy="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77" name="Google Shape;577;p10"/>
              <p:cNvSpPr txBox="1"/>
              <p:nvPr/>
            </p:nvSpPr>
            <p:spPr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578" name="Google Shape;578;p10"/>
            <p:cNvSpPr txBox="1"/>
            <p:nvPr/>
          </p:nvSpPr>
          <p:spPr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0    1   0   0</a:t>
              </a:r>
              <a:endParaRPr/>
            </a:p>
          </p:txBody>
        </p:sp>
        <p:sp>
          <p:nvSpPr>
            <p:cNvPr id="579" name="Google Shape;579;p10"/>
            <p:cNvSpPr txBox="1"/>
            <p:nvPr/>
          </p:nvSpPr>
          <p:spPr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0    0   1   0</a:t>
              </a:r>
              <a:endParaRPr/>
            </a:p>
          </p:txBody>
        </p:sp>
        <p:sp>
          <p:nvSpPr>
            <p:cNvPr id="580" name="Google Shape;580;p10"/>
            <p:cNvSpPr txBox="1"/>
            <p:nvPr/>
          </p:nvSpPr>
          <p:spPr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0    0   0   1</a:t>
              </a:r>
              <a:endParaRPr/>
            </a:p>
          </p:txBody>
        </p:sp>
        <p:sp>
          <p:nvSpPr>
            <p:cNvPr id="581" name="Google Shape;581;p10"/>
            <p:cNvSpPr txBox="1"/>
            <p:nvPr/>
          </p:nvSpPr>
          <p:spPr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0    1    0  0</a:t>
              </a:r>
              <a:endParaRPr/>
            </a:p>
          </p:txBody>
        </p:sp>
      </p:grpSp>
      <p:grpSp>
        <p:nvGrpSpPr>
          <p:cNvPr id="582" name="Google Shape;582;p10"/>
          <p:cNvGrpSpPr/>
          <p:nvPr/>
        </p:nvGrpSpPr>
        <p:grpSpPr>
          <a:xfrm>
            <a:off x="6096000" y="3558025"/>
            <a:ext cx="2768455" cy="2506225"/>
            <a:chOff x="3312" y="780"/>
            <a:chExt cx="1744" cy="1579"/>
          </a:xfrm>
        </p:grpSpPr>
        <p:grpSp>
          <p:nvGrpSpPr>
            <p:cNvPr id="583" name="Google Shape;583;p10"/>
            <p:cNvGrpSpPr/>
            <p:nvPr/>
          </p:nvGrpSpPr>
          <p:grpSpPr>
            <a:xfrm>
              <a:off x="3312" y="792"/>
              <a:ext cx="1744" cy="1567"/>
              <a:chOff x="3312" y="792"/>
              <a:chExt cx="1744" cy="1567"/>
            </a:xfrm>
          </p:grpSpPr>
          <p:grpSp>
            <p:nvGrpSpPr>
              <p:cNvPr id="584" name="Google Shape;584;p10"/>
              <p:cNvGrpSpPr/>
              <p:nvPr/>
            </p:nvGrpSpPr>
            <p:grpSpPr>
              <a:xfrm>
                <a:off x="3312" y="792"/>
                <a:ext cx="1744" cy="1561"/>
                <a:chOff x="3188" y="652"/>
                <a:chExt cx="1966" cy="1863"/>
              </a:xfrm>
            </p:grpSpPr>
            <p:grpSp>
              <p:nvGrpSpPr>
                <p:cNvPr id="585" name="Google Shape;585;p10"/>
                <p:cNvGrpSpPr/>
                <p:nvPr/>
              </p:nvGrpSpPr>
              <p:grpSpPr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586" name="Google Shape;586;p10"/>
                  <p:cNvSpPr/>
                  <p:nvPr/>
                </p:nvSpPr>
                <p:spPr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587" name="Google Shape;587;p10"/>
                  <p:cNvSpPr/>
                  <p:nvPr/>
                </p:nvSpPr>
                <p:spPr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588" name="Google Shape;588;p10"/>
                  <p:cNvSpPr/>
                  <p:nvPr/>
                </p:nvSpPr>
                <p:spPr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89" name="Google Shape;589;p10"/>
                  <p:cNvSpPr/>
                  <p:nvPr/>
                </p:nvSpPr>
                <p:spPr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0" name="Google Shape;590;p10"/>
                  <p:cNvSpPr/>
                  <p:nvPr/>
                </p:nvSpPr>
                <p:spPr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1" name="Google Shape;591;p10"/>
                  <p:cNvSpPr/>
                  <p:nvPr/>
                </p:nvSpPr>
                <p:spPr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2" name="Google Shape;592;p10"/>
                  <p:cNvSpPr/>
                  <p:nvPr/>
                </p:nvSpPr>
                <p:spPr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3" name="Google Shape;593;p10"/>
                  <p:cNvSpPr/>
                  <p:nvPr/>
                </p:nvSpPr>
                <p:spPr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4" name="Google Shape;594;p10"/>
                  <p:cNvSpPr/>
                  <p:nvPr/>
                </p:nvSpPr>
                <p:spPr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5" name="Google Shape;595;p10"/>
                  <p:cNvSpPr/>
                  <p:nvPr/>
                </p:nvSpPr>
                <p:spPr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6" name="Google Shape;596;p10"/>
                  <p:cNvSpPr/>
                  <p:nvPr/>
                </p:nvSpPr>
                <p:spPr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7" name="Google Shape;597;p10"/>
                  <p:cNvSpPr/>
                  <p:nvPr/>
                </p:nvSpPr>
                <p:spPr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8" name="Google Shape;598;p10"/>
                  <p:cNvSpPr/>
                  <p:nvPr/>
                </p:nvSpPr>
                <p:spPr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599" name="Google Shape;599;p10"/>
                  <p:cNvSpPr/>
                  <p:nvPr/>
                </p:nvSpPr>
                <p:spPr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600" name="Google Shape;600;p10"/>
                  <p:cNvSpPr/>
                  <p:nvPr/>
                </p:nvSpPr>
                <p:spPr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601" name="Google Shape;601;p10"/>
                  <p:cNvSpPr/>
                  <p:nvPr/>
                </p:nvSpPr>
                <p:spPr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602" name="Google Shape;602;p10"/>
                <p:cNvSpPr txBox="1"/>
                <p:nvPr/>
              </p:nvSpPr>
              <p:spPr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Joe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Tsuen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  <p:sp>
              <p:nvSpPr>
                <p:cNvPr id="603" name="Google Shape;603;p10"/>
                <p:cNvSpPr txBox="1"/>
                <p:nvPr/>
              </p:nvSpPr>
              <p:spPr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604" name="Google Shape;604;p10"/>
                <p:cNvSpPr txBox="1"/>
                <p:nvPr/>
              </p:nvSpPr>
              <p:spPr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</p:txBody>
            </p:sp>
            <p:sp>
              <p:nvSpPr>
                <p:cNvPr id="605" name="Google Shape;605;p10"/>
                <p:cNvSpPr txBox="1"/>
                <p:nvPr/>
              </p:nvSpPr>
              <p:spPr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606" name="Google Shape;606;p10"/>
                <p:cNvSpPr txBox="1"/>
                <p:nvPr/>
              </p:nvSpPr>
              <p:spPr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</p:grpSp>
          <p:sp>
            <p:nvSpPr>
              <p:cNvPr id="607" name="Google Shape;607;p10"/>
              <p:cNvSpPr txBox="1"/>
              <p:nvPr/>
            </p:nvSpPr>
            <p:spPr>
              <a:xfrm>
                <a:off x="3888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608" name="Google Shape;608;p10"/>
              <p:cNvSpPr txBox="1"/>
              <p:nvPr/>
            </p:nvSpPr>
            <p:spPr>
              <a:xfrm>
                <a:off x="3888" y="1536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609" name="Google Shape;609;p10"/>
              <p:cNvSpPr txBox="1"/>
              <p:nvPr/>
            </p:nvSpPr>
            <p:spPr>
              <a:xfrm>
                <a:off x="3888" y="1824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610" name="Google Shape;610;p10"/>
              <p:cNvSpPr txBox="1"/>
              <p:nvPr/>
            </p:nvSpPr>
            <p:spPr>
              <a:xfrm>
                <a:off x="3888" y="2071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611" name="Google Shape;611;p10"/>
            <p:cNvSpPr/>
            <p:nvPr/>
          </p:nvSpPr>
          <p:spPr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Joe</a:t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Tsuen</a:t>
              </a:r>
              <a:endParaRPr/>
            </a:p>
          </p:txBody>
        </p:sp>
      </p:grpSp>
      <p:grpSp>
        <p:nvGrpSpPr>
          <p:cNvPr id="613" name="Google Shape;613;p10"/>
          <p:cNvGrpSpPr/>
          <p:nvPr/>
        </p:nvGrpSpPr>
        <p:grpSpPr>
          <a:xfrm>
            <a:off x="6096000" y="3603729"/>
            <a:ext cx="2743200" cy="2465284"/>
            <a:chOff x="3312" y="806"/>
            <a:chExt cx="1728" cy="1553"/>
          </a:xfrm>
        </p:grpSpPr>
        <p:grpSp>
          <p:nvGrpSpPr>
            <p:cNvPr id="614" name="Google Shape;614;p10"/>
            <p:cNvGrpSpPr/>
            <p:nvPr/>
          </p:nvGrpSpPr>
          <p:grpSpPr>
            <a:xfrm>
              <a:off x="3312" y="806"/>
              <a:ext cx="1728" cy="1547"/>
              <a:chOff x="3188" y="668"/>
              <a:chExt cx="1948" cy="1847"/>
            </a:xfrm>
          </p:grpSpPr>
          <p:grpSp>
            <p:nvGrpSpPr>
              <p:cNvPr id="615" name="Google Shape;615;p10"/>
              <p:cNvGrpSpPr/>
              <p:nvPr/>
            </p:nvGrpSpPr>
            <p:grpSpPr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616" name="Google Shape;616;p10"/>
                <p:cNvSpPr/>
                <p:nvPr/>
              </p:nvSpPr>
              <p:spPr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617" name="Google Shape;617;p10"/>
                <p:cNvSpPr/>
                <p:nvPr/>
              </p:nvSpPr>
              <p:spPr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618" name="Google Shape;618;p10"/>
                <p:cNvSpPr/>
                <p:nvPr/>
              </p:nvSpPr>
              <p:spPr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19" name="Google Shape;619;p10"/>
                <p:cNvSpPr/>
                <p:nvPr/>
              </p:nvSpPr>
              <p:spPr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0" name="Google Shape;620;p10"/>
                <p:cNvSpPr/>
                <p:nvPr/>
              </p:nvSpPr>
              <p:spPr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1" name="Google Shape;621;p10"/>
                <p:cNvSpPr/>
                <p:nvPr/>
              </p:nvSpPr>
              <p:spPr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2" name="Google Shape;622;p10"/>
                <p:cNvSpPr/>
                <p:nvPr/>
              </p:nvSpPr>
              <p:spPr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3" name="Google Shape;623;p10"/>
                <p:cNvSpPr/>
                <p:nvPr/>
              </p:nvSpPr>
              <p:spPr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4" name="Google Shape;624;p10"/>
                <p:cNvSpPr/>
                <p:nvPr/>
              </p:nvSpPr>
              <p:spPr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5" name="Google Shape;625;p10"/>
                <p:cNvSpPr/>
                <p:nvPr/>
              </p:nvSpPr>
              <p:spPr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6" name="Google Shape;626;p10"/>
                <p:cNvSpPr/>
                <p:nvPr/>
              </p:nvSpPr>
              <p:spPr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7" name="Google Shape;627;p10"/>
                <p:cNvSpPr/>
                <p:nvPr/>
              </p:nvSpPr>
              <p:spPr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8" name="Google Shape;628;p10"/>
                <p:cNvSpPr/>
                <p:nvPr/>
              </p:nvSpPr>
              <p:spPr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29" name="Google Shape;629;p10"/>
                <p:cNvSpPr/>
                <p:nvPr/>
              </p:nvSpPr>
              <p:spPr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30" name="Google Shape;630;p10"/>
                <p:cNvSpPr/>
                <p:nvPr/>
              </p:nvSpPr>
              <p:spPr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31" name="Google Shape;631;p10"/>
                <p:cNvSpPr/>
                <p:nvPr/>
              </p:nvSpPr>
              <p:spPr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632" name="Google Shape;632;p10"/>
              <p:cNvSpPr txBox="1"/>
              <p:nvPr/>
            </p:nvSpPr>
            <p:spPr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633" name="Google Shape;633;p10"/>
              <p:cNvSpPr txBox="1"/>
              <p:nvPr/>
            </p:nvSpPr>
            <p:spPr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634" name="Google Shape;634;p10"/>
              <p:cNvSpPr txBox="1"/>
              <p:nvPr/>
            </p:nvSpPr>
            <p:spPr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635" name="Google Shape;635;p10"/>
              <p:cNvSpPr txBox="1"/>
              <p:nvPr/>
            </p:nvSpPr>
            <p:spPr>
              <a:xfrm rot="-2615344">
                <a:off x="4178" y="643"/>
                <a:ext cx="65" cy="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36" name="Google Shape;636;p10"/>
              <p:cNvSpPr txBox="1"/>
              <p:nvPr/>
            </p:nvSpPr>
            <p:spPr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637" name="Google Shape;637;p10"/>
            <p:cNvSpPr txBox="1"/>
            <p:nvPr/>
          </p:nvSpPr>
          <p:spPr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0    0   0   1</a:t>
              </a:r>
              <a:endParaRPr/>
            </a:p>
          </p:txBody>
        </p:sp>
        <p:sp>
          <p:nvSpPr>
            <p:cNvPr id="638" name="Google Shape;638;p10"/>
            <p:cNvSpPr txBox="1"/>
            <p:nvPr/>
          </p:nvSpPr>
          <p:spPr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0    1   0   0</a:t>
              </a:r>
              <a:endParaRPr/>
            </a:p>
          </p:txBody>
        </p:sp>
        <p:sp>
          <p:nvSpPr>
            <p:cNvPr id="639" name="Google Shape;639;p10"/>
            <p:cNvSpPr txBox="1"/>
            <p:nvPr/>
          </p:nvSpPr>
          <p:spPr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0    0   1   0</a:t>
              </a:r>
              <a:endParaRPr/>
            </a:p>
          </p:txBody>
        </p:sp>
        <p:sp>
          <p:nvSpPr>
            <p:cNvPr id="640" name="Google Shape;640;p10"/>
            <p:cNvSpPr txBox="1"/>
            <p:nvPr/>
          </p:nvSpPr>
          <p:spPr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0    0   0   1</a:t>
              </a:r>
              <a:endParaRPr/>
            </a:p>
          </p:txBody>
        </p:sp>
      </p:grpSp>
      <p:grpSp>
        <p:nvGrpSpPr>
          <p:cNvPr id="641" name="Google Shape;641;p10"/>
          <p:cNvGrpSpPr/>
          <p:nvPr/>
        </p:nvGrpSpPr>
        <p:grpSpPr>
          <a:xfrm>
            <a:off x="6172200" y="3962400"/>
            <a:ext cx="2351088" cy="685800"/>
            <a:chOff x="3888" y="2496"/>
            <a:chExt cx="1481" cy="432"/>
          </a:xfrm>
        </p:grpSpPr>
        <p:cxnSp>
          <p:nvCxnSpPr>
            <p:cNvPr id="642" name="Google Shape;642;p10"/>
            <p:cNvCxnSpPr/>
            <p:nvPr/>
          </p:nvCxnSpPr>
          <p:spPr>
            <a:xfrm>
              <a:off x="3888" y="2928"/>
              <a:ext cx="336" cy="0"/>
            </a:xfrm>
            <a:prstGeom prst="straightConnector1">
              <a:avLst/>
            </a:prstGeom>
            <a:noFill/>
            <a:ln cap="flat" cmpd="sng" w="412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0"/>
            <p:cNvCxnSpPr/>
            <p:nvPr/>
          </p:nvCxnSpPr>
          <p:spPr>
            <a:xfrm>
              <a:off x="5184" y="2496"/>
              <a:ext cx="185" cy="213"/>
            </a:xfrm>
            <a:prstGeom prst="straightConnector1">
              <a:avLst/>
            </a:prstGeom>
            <a:noFill/>
            <a:ln cap="flat" cmpd="sng" w="412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4" name="Google Shape;644;p10"/>
          <p:cNvSpPr txBox="1"/>
          <p:nvPr/>
        </p:nvSpPr>
        <p:spPr>
          <a:xfrm>
            <a:off x="8480425" y="4300538"/>
            <a:ext cx="320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cxnSp>
        <p:nvCxnSpPr>
          <p:cNvPr id="645" name="Google Shape;645;p10"/>
          <p:cNvCxnSpPr/>
          <p:nvPr/>
        </p:nvCxnSpPr>
        <p:spPr>
          <a:xfrm>
            <a:off x="1381125" y="1600200"/>
            <a:ext cx="9906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10"/>
          <p:cNvCxnSpPr/>
          <p:nvPr/>
        </p:nvCxnSpPr>
        <p:spPr>
          <a:xfrm flipH="1">
            <a:off x="1371600" y="1763713"/>
            <a:ext cx="1077913" cy="523875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10"/>
          <p:cNvCxnSpPr/>
          <p:nvPr/>
        </p:nvCxnSpPr>
        <p:spPr>
          <a:xfrm>
            <a:off x="1403350" y="2438400"/>
            <a:ext cx="9906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10"/>
          <p:cNvSpPr txBox="1"/>
          <p:nvPr/>
        </p:nvSpPr>
        <p:spPr>
          <a:xfrm rot="-1039589">
            <a:off x="2057400" y="2286000"/>
            <a:ext cx="4054475" cy="1228725"/>
          </a:xfrm>
          <a:prstGeom prst="rect">
            <a:avLst/>
          </a:prstGeom>
          <a:solidFill>
            <a:srgbClr val="99CCFF"/>
          </a:solidFill>
          <a:ln cap="flat" cmpd="sng" w="412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now you know how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Google+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Facebook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work… NOT!</a:t>
            </a:r>
            <a:endParaRPr/>
          </a:p>
        </p:txBody>
      </p:sp>
      <p:sp>
        <p:nvSpPr>
          <p:cNvPr id="649" name="Google Shape;649;p10"/>
          <p:cNvSpPr txBox="1"/>
          <p:nvPr/>
        </p:nvSpPr>
        <p:spPr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edges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apart.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11"/>
          <p:cNvSpPr txBox="1"/>
          <p:nvPr>
            <p:ph type="title"/>
          </p:nvPr>
        </p:nvSpPr>
        <p:spPr>
          <a:xfrm>
            <a:off x="749300" y="-215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Another Way to Represent a Graph</a:t>
            </a:r>
            <a:endParaRPr/>
          </a:p>
        </p:txBody>
      </p:sp>
      <p:sp>
        <p:nvSpPr>
          <p:cNvPr id="657" name="Google Shape;657;p11"/>
          <p:cNvSpPr txBox="1"/>
          <p:nvPr/>
        </p:nvSpPr>
        <p:spPr>
          <a:xfrm>
            <a:off x="292101" y="1252538"/>
            <a:ext cx="8534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else can we represent a graph (without a 2D array)? </a:t>
            </a:r>
            <a:endParaRPr/>
          </a:p>
        </p:txBody>
      </p:sp>
      <p:sp>
        <p:nvSpPr>
          <p:cNvPr id="658" name="Google Shape;658;p11"/>
          <p:cNvSpPr txBox="1"/>
          <p:nvPr/>
        </p:nvSpPr>
        <p:spPr>
          <a:xfrm>
            <a:off x="2520158" y="2740025"/>
            <a:ext cx="4078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Google Shape;659;p11"/>
          <p:cNvSpPr/>
          <p:nvPr/>
        </p:nvSpPr>
        <p:spPr>
          <a:xfrm>
            <a:off x="307974" y="5273675"/>
            <a:ext cx="86074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add a number 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to list number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to graph[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])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means that there is an edge from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vertex 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  <p:sp>
        <p:nvSpPr>
          <p:cNvPr id="660" name="Google Shape;660;p11"/>
          <p:cNvSpPr txBox="1"/>
          <p:nvPr/>
        </p:nvSpPr>
        <p:spPr>
          <a:xfrm>
            <a:off x="420688" y="3343276"/>
            <a:ext cx="8331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directed graph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vertices can be represented by an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 of n linked lists.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called an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adjacency list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661" name="Google Shape;661;p11"/>
          <p:cNvSpPr txBox="1"/>
          <p:nvPr/>
        </p:nvSpPr>
        <p:spPr>
          <a:xfrm>
            <a:off x="3228182" y="4484689"/>
            <a:ext cx="26622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list&lt;int&gt; graph[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12"/>
          <p:cNvSpPr txBox="1"/>
          <p:nvPr>
            <p:ph type="title"/>
          </p:nvPr>
        </p:nvSpPr>
        <p:spPr>
          <a:xfrm>
            <a:off x="685800" y="-257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Adjacency List</a:t>
            </a:r>
            <a:endParaRPr/>
          </a:p>
        </p:txBody>
      </p:sp>
      <p:sp>
        <p:nvSpPr>
          <p:cNvPr id="669" name="Google Shape;669;p12"/>
          <p:cNvSpPr txBox="1"/>
          <p:nvPr/>
        </p:nvSpPr>
        <p:spPr>
          <a:xfrm>
            <a:off x="344488" y="2270125"/>
            <a:ext cx="2688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list&lt;int&gt; graph[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];</a:t>
            </a:r>
            <a:endParaRPr/>
          </a:p>
        </p:txBody>
      </p:sp>
      <p:sp>
        <p:nvSpPr>
          <p:cNvPr id="670" name="Google Shape;670;p12"/>
          <p:cNvSpPr txBox="1"/>
          <p:nvPr/>
        </p:nvSpPr>
        <p:spPr>
          <a:xfrm>
            <a:off x="330200" y="3260725"/>
            <a:ext cx="3471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graph[0].push_back(3);</a:t>
            </a:r>
            <a:endParaRPr/>
          </a:p>
        </p:txBody>
      </p:sp>
      <p:sp>
        <p:nvSpPr>
          <p:cNvPr id="671" name="Google Shape;671;p12"/>
          <p:cNvSpPr txBox="1"/>
          <p:nvPr/>
        </p:nvSpPr>
        <p:spPr>
          <a:xfrm>
            <a:off x="423863" y="2814638"/>
            <a:ext cx="4510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edge from node 0 to node 3</a:t>
            </a:r>
            <a:endParaRPr/>
          </a:p>
        </p:txBody>
      </p:sp>
      <p:cxnSp>
        <p:nvCxnSpPr>
          <p:cNvPr id="672" name="Google Shape;672;p12"/>
          <p:cNvCxnSpPr/>
          <p:nvPr/>
        </p:nvCxnSpPr>
        <p:spPr>
          <a:xfrm flipH="1">
            <a:off x="6899274" y="5273675"/>
            <a:ext cx="314325" cy="239713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3" name="Google Shape;673;p12"/>
          <p:cNvGrpSpPr/>
          <p:nvPr/>
        </p:nvGrpSpPr>
        <p:grpSpPr>
          <a:xfrm>
            <a:off x="5410200" y="2193925"/>
            <a:ext cx="2808288" cy="4352925"/>
            <a:chOff x="3655" y="1296"/>
            <a:chExt cx="1769" cy="2742"/>
          </a:xfrm>
        </p:grpSpPr>
        <p:grpSp>
          <p:nvGrpSpPr>
            <p:cNvPr id="674" name="Google Shape;674;p12"/>
            <p:cNvGrpSpPr/>
            <p:nvPr/>
          </p:nvGrpSpPr>
          <p:grpSpPr>
            <a:xfrm>
              <a:off x="4347" y="2976"/>
              <a:ext cx="1077" cy="1062"/>
              <a:chOff x="3339" y="1872"/>
              <a:chExt cx="1077" cy="1062"/>
            </a:xfrm>
          </p:grpSpPr>
          <p:grpSp>
            <p:nvGrpSpPr>
              <p:cNvPr id="675" name="Google Shape;675;p12"/>
              <p:cNvGrpSpPr/>
              <p:nvPr/>
            </p:nvGrpSpPr>
            <p:grpSpPr>
              <a:xfrm>
                <a:off x="3339" y="1872"/>
                <a:ext cx="1077" cy="1052"/>
                <a:chOff x="2907" y="2304"/>
                <a:chExt cx="1077" cy="1052"/>
              </a:xfrm>
            </p:grpSpPr>
            <p:sp>
              <p:nvSpPr>
                <p:cNvPr id="676" name="Google Shape;676;p12"/>
                <p:cNvSpPr/>
                <p:nvPr/>
              </p:nvSpPr>
              <p:spPr>
                <a:xfrm>
                  <a:off x="3312" y="230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7" name="Google Shape;677;p12"/>
                <p:cNvSpPr/>
                <p:nvPr/>
              </p:nvSpPr>
              <p:spPr>
                <a:xfrm>
                  <a:off x="3696" y="268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8" name="Google Shape;678;p12"/>
                <p:cNvSpPr/>
                <p:nvPr/>
              </p:nvSpPr>
              <p:spPr>
                <a:xfrm>
                  <a:off x="2907" y="2667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9" name="Google Shape;679;p12"/>
                <p:cNvSpPr/>
                <p:nvPr/>
              </p:nvSpPr>
              <p:spPr>
                <a:xfrm>
                  <a:off x="3359" y="306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680" name="Google Shape;680;p12"/>
              <p:cNvSpPr txBox="1"/>
              <p:nvPr/>
            </p:nvSpPr>
            <p:spPr>
              <a:xfrm>
                <a:off x="3783" y="1886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</p:txBody>
          </p:sp>
          <p:sp>
            <p:nvSpPr>
              <p:cNvPr id="681" name="Google Shape;681;p12"/>
              <p:cNvSpPr txBox="1"/>
              <p:nvPr/>
            </p:nvSpPr>
            <p:spPr>
              <a:xfrm>
                <a:off x="4135" y="2256"/>
                <a:ext cx="20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sp>
            <p:nvSpPr>
              <p:cNvPr id="682" name="Google Shape;682;p12"/>
              <p:cNvSpPr txBox="1"/>
              <p:nvPr/>
            </p:nvSpPr>
            <p:spPr>
              <a:xfrm>
                <a:off x="3809" y="2646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683" name="Google Shape;683;p12"/>
              <p:cNvSpPr txBox="1"/>
              <p:nvPr/>
            </p:nvSpPr>
            <p:spPr>
              <a:xfrm>
                <a:off x="3367" y="2225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</p:grpSp>
        <p:grpSp>
          <p:nvGrpSpPr>
            <p:cNvPr id="684" name="Google Shape;684;p12"/>
            <p:cNvGrpSpPr/>
            <p:nvPr/>
          </p:nvGrpSpPr>
          <p:grpSpPr>
            <a:xfrm>
              <a:off x="3655" y="1296"/>
              <a:ext cx="736" cy="1152"/>
              <a:chOff x="3655" y="1296"/>
              <a:chExt cx="736" cy="1152"/>
            </a:xfrm>
          </p:grpSpPr>
          <p:grpSp>
            <p:nvGrpSpPr>
              <p:cNvPr id="685" name="Google Shape;685;p12"/>
              <p:cNvGrpSpPr/>
              <p:nvPr/>
            </p:nvGrpSpPr>
            <p:grpSpPr>
              <a:xfrm>
                <a:off x="3888" y="1296"/>
                <a:ext cx="432" cy="1152"/>
                <a:chOff x="3888" y="1296"/>
                <a:chExt cx="432" cy="1152"/>
              </a:xfrm>
            </p:grpSpPr>
            <p:sp>
              <p:nvSpPr>
                <p:cNvPr id="686" name="Google Shape;686;p12"/>
                <p:cNvSpPr/>
                <p:nvPr/>
              </p:nvSpPr>
              <p:spPr>
                <a:xfrm>
                  <a:off x="3888" y="1296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7" name="Google Shape;687;p12"/>
                <p:cNvSpPr/>
                <p:nvPr/>
              </p:nvSpPr>
              <p:spPr>
                <a:xfrm>
                  <a:off x="3888" y="1584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8" name="Google Shape;688;p12"/>
                <p:cNvSpPr/>
                <p:nvPr/>
              </p:nvSpPr>
              <p:spPr>
                <a:xfrm>
                  <a:off x="3888" y="1872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9" name="Google Shape;689;p12"/>
                <p:cNvSpPr/>
                <p:nvPr/>
              </p:nvSpPr>
              <p:spPr>
                <a:xfrm>
                  <a:off x="3888" y="2160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690" name="Google Shape;690;p12"/>
              <p:cNvSpPr txBox="1"/>
              <p:nvPr/>
            </p:nvSpPr>
            <p:spPr>
              <a:xfrm>
                <a:off x="3655" y="1303"/>
                <a:ext cx="248" cy="1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sp>
            <p:nvSpPr>
              <p:cNvPr id="691" name="Google Shape;691;p12"/>
              <p:cNvSpPr txBox="1"/>
              <p:nvPr/>
            </p:nvSpPr>
            <p:spPr>
              <a:xfrm>
                <a:off x="3845" y="1335"/>
                <a:ext cx="53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NULL</a:t>
                </a:r>
                <a:endParaRPr/>
              </a:p>
            </p:txBody>
          </p:sp>
          <p:sp>
            <p:nvSpPr>
              <p:cNvPr id="692" name="Google Shape;692;p12"/>
              <p:cNvSpPr txBox="1"/>
              <p:nvPr/>
            </p:nvSpPr>
            <p:spPr>
              <a:xfrm>
                <a:off x="3840" y="1622"/>
                <a:ext cx="53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NULL</a:t>
                </a:r>
                <a:endParaRPr/>
              </a:p>
            </p:txBody>
          </p:sp>
          <p:sp>
            <p:nvSpPr>
              <p:cNvPr id="693" name="Google Shape;693;p12"/>
              <p:cNvSpPr txBox="1"/>
              <p:nvPr/>
            </p:nvSpPr>
            <p:spPr>
              <a:xfrm>
                <a:off x="3853" y="1896"/>
                <a:ext cx="53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NULL</a:t>
                </a:r>
                <a:endParaRPr/>
              </a:p>
            </p:txBody>
          </p:sp>
          <p:sp>
            <p:nvSpPr>
              <p:cNvPr id="694" name="Google Shape;694;p12"/>
              <p:cNvSpPr txBox="1"/>
              <p:nvPr/>
            </p:nvSpPr>
            <p:spPr>
              <a:xfrm>
                <a:off x="3848" y="2181"/>
                <a:ext cx="53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NULL</a:t>
                </a:r>
                <a:endParaRPr/>
              </a:p>
            </p:txBody>
          </p:sp>
        </p:grpSp>
      </p:grpSp>
      <p:grpSp>
        <p:nvGrpSpPr>
          <p:cNvPr id="695" name="Google Shape;695;p12"/>
          <p:cNvGrpSpPr/>
          <p:nvPr/>
        </p:nvGrpSpPr>
        <p:grpSpPr>
          <a:xfrm>
            <a:off x="5781675" y="2120900"/>
            <a:ext cx="2038350" cy="822325"/>
            <a:chOff x="3889" y="1250"/>
            <a:chExt cx="1284" cy="518"/>
          </a:xfrm>
        </p:grpSpPr>
        <p:sp>
          <p:nvSpPr>
            <p:cNvPr id="696" name="Google Shape;696;p12"/>
            <p:cNvSpPr/>
            <p:nvPr/>
          </p:nvSpPr>
          <p:spPr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97" name="Google Shape;697;p12"/>
            <p:cNvGrpSpPr/>
            <p:nvPr/>
          </p:nvGrpSpPr>
          <p:grpSpPr>
            <a:xfrm>
              <a:off x="4128" y="1250"/>
              <a:ext cx="1045" cy="518"/>
              <a:chOff x="4128" y="1250"/>
              <a:chExt cx="1045" cy="518"/>
            </a:xfrm>
          </p:grpSpPr>
          <p:cxnSp>
            <p:nvCxnSpPr>
              <p:cNvPr id="698" name="Google Shape;698;p12"/>
              <p:cNvCxnSpPr/>
              <p:nvPr/>
            </p:nvCxnSpPr>
            <p:spPr>
              <a:xfrm>
                <a:off x="4128" y="1440"/>
                <a:ext cx="432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99" name="Google Shape;699;p12"/>
              <p:cNvSpPr/>
              <p:nvPr/>
            </p:nvSpPr>
            <p:spPr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cap="flat" cmpd="sng" w="41275">
                <a:solidFill>
                  <a:srgbClr val="8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00" name="Google Shape;700;p12"/>
              <p:cNvSpPr txBox="1"/>
              <p:nvPr/>
            </p:nvSpPr>
            <p:spPr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NULL</a:t>
                </a:r>
                <a:endParaRPr/>
              </a:p>
            </p:txBody>
          </p:sp>
        </p:grpSp>
      </p:grpSp>
      <p:sp>
        <p:nvSpPr>
          <p:cNvPr id="701" name="Google Shape;701;p12"/>
          <p:cNvSpPr txBox="1"/>
          <p:nvPr/>
        </p:nvSpPr>
        <p:spPr>
          <a:xfrm>
            <a:off x="304800" y="3717925"/>
            <a:ext cx="3471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graph[2].push_back(0);</a:t>
            </a:r>
            <a:endParaRPr/>
          </a:p>
        </p:txBody>
      </p:sp>
      <p:grpSp>
        <p:nvGrpSpPr>
          <p:cNvPr id="702" name="Google Shape;702;p12"/>
          <p:cNvGrpSpPr/>
          <p:nvPr/>
        </p:nvGrpSpPr>
        <p:grpSpPr>
          <a:xfrm>
            <a:off x="5780088" y="3043239"/>
            <a:ext cx="2041525" cy="830263"/>
            <a:chOff x="3889" y="1250"/>
            <a:chExt cx="1286" cy="523"/>
          </a:xfrm>
        </p:grpSpPr>
        <p:sp>
          <p:nvSpPr>
            <p:cNvPr id="703" name="Google Shape;703;p12"/>
            <p:cNvSpPr/>
            <p:nvPr/>
          </p:nvSpPr>
          <p:spPr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04" name="Google Shape;704;p12"/>
            <p:cNvGrpSpPr/>
            <p:nvPr/>
          </p:nvGrpSpPr>
          <p:grpSpPr>
            <a:xfrm>
              <a:off x="4128" y="1250"/>
              <a:ext cx="1047" cy="523"/>
              <a:chOff x="4128" y="1250"/>
              <a:chExt cx="1047" cy="523"/>
            </a:xfrm>
          </p:grpSpPr>
          <p:cxnSp>
            <p:nvCxnSpPr>
              <p:cNvPr id="705" name="Google Shape;705;p12"/>
              <p:cNvCxnSpPr/>
              <p:nvPr/>
            </p:nvCxnSpPr>
            <p:spPr>
              <a:xfrm>
                <a:off x="4128" y="1440"/>
                <a:ext cx="432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06" name="Google Shape;706;p12"/>
              <p:cNvSpPr/>
              <p:nvPr/>
            </p:nvSpPr>
            <p:spPr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cap="flat" cmpd="sng" w="41275">
                <a:solidFill>
                  <a:srgbClr val="8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07" name="Google Shape;707;p12"/>
              <p:cNvSpPr txBox="1"/>
              <p:nvPr/>
            </p:nvSpPr>
            <p:spPr>
              <a:xfrm>
                <a:off x="4548" y="1250"/>
                <a:ext cx="627" cy="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NULL</a:t>
                </a:r>
                <a:endParaRPr/>
              </a:p>
            </p:txBody>
          </p:sp>
        </p:grpSp>
      </p:grpSp>
      <p:cxnSp>
        <p:nvCxnSpPr>
          <p:cNvPr id="708" name="Google Shape;708;p12"/>
          <p:cNvCxnSpPr/>
          <p:nvPr/>
        </p:nvCxnSpPr>
        <p:spPr>
          <a:xfrm rot="10800000">
            <a:off x="7397063" y="5330263"/>
            <a:ext cx="42755" cy="743511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12"/>
          <p:cNvSpPr txBox="1"/>
          <p:nvPr/>
        </p:nvSpPr>
        <p:spPr>
          <a:xfrm>
            <a:off x="304800" y="4175125"/>
            <a:ext cx="3422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graph[0].push_back(1);</a:t>
            </a:r>
            <a:endParaRPr/>
          </a:p>
        </p:txBody>
      </p:sp>
      <p:grpSp>
        <p:nvGrpSpPr>
          <p:cNvPr id="710" name="Google Shape;710;p12"/>
          <p:cNvGrpSpPr/>
          <p:nvPr/>
        </p:nvGrpSpPr>
        <p:grpSpPr>
          <a:xfrm>
            <a:off x="6899275" y="2109788"/>
            <a:ext cx="2046288" cy="822325"/>
            <a:chOff x="4593" y="1243"/>
            <a:chExt cx="1289" cy="518"/>
          </a:xfrm>
        </p:grpSpPr>
        <p:sp>
          <p:nvSpPr>
            <p:cNvPr id="711" name="Google Shape;711;p12"/>
            <p:cNvSpPr/>
            <p:nvPr/>
          </p:nvSpPr>
          <p:spPr>
            <a:xfrm>
              <a:off x="4593" y="1511"/>
              <a:ext cx="516" cy="1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12" name="Google Shape;712;p12"/>
            <p:cNvCxnSpPr/>
            <p:nvPr/>
          </p:nvCxnSpPr>
          <p:spPr>
            <a:xfrm flipH="1" rot="10800000">
              <a:off x="4964" y="1269"/>
              <a:ext cx="304" cy="314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3" name="Google Shape;713;p12"/>
            <p:cNvSpPr/>
            <p:nvPr/>
          </p:nvSpPr>
          <p:spPr>
            <a:xfrm>
              <a:off x="5275" y="1262"/>
              <a:ext cx="570" cy="459"/>
            </a:xfrm>
            <a:prstGeom prst="rect">
              <a:avLst/>
            </a:prstGeom>
            <a:solidFill>
              <a:srgbClr val="CCFFFF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4" name="Google Shape;714;p12"/>
            <p:cNvSpPr txBox="1"/>
            <p:nvPr/>
          </p:nvSpPr>
          <p:spPr>
            <a:xfrm>
              <a:off x="5260" y="1243"/>
              <a:ext cx="622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NULL</a:t>
              </a:r>
              <a:endParaRPr/>
            </a:p>
          </p:txBody>
        </p:sp>
      </p:grpSp>
      <p:cxnSp>
        <p:nvCxnSpPr>
          <p:cNvPr id="715" name="Google Shape;715;p12"/>
          <p:cNvCxnSpPr/>
          <p:nvPr/>
        </p:nvCxnSpPr>
        <p:spPr>
          <a:xfrm>
            <a:off x="7571239" y="5214253"/>
            <a:ext cx="288925" cy="315913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12"/>
          <p:cNvSpPr txBox="1"/>
          <p:nvPr/>
        </p:nvSpPr>
        <p:spPr>
          <a:xfrm>
            <a:off x="519113" y="5273675"/>
            <a:ext cx="5322887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for each entry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in list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this means that there is an edge from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17" name="Google Shape;717;p12"/>
          <p:cNvGrpSpPr/>
          <p:nvPr/>
        </p:nvGrpSpPr>
        <p:grpSpPr>
          <a:xfrm>
            <a:off x="5172075" y="2220913"/>
            <a:ext cx="269875" cy="1782762"/>
            <a:chOff x="3258" y="1327"/>
            <a:chExt cx="170" cy="1123"/>
          </a:xfrm>
        </p:grpSpPr>
        <p:sp>
          <p:nvSpPr>
            <p:cNvPr id="718" name="Google Shape;718;p12"/>
            <p:cNvSpPr txBox="1"/>
            <p:nvPr/>
          </p:nvSpPr>
          <p:spPr>
            <a:xfrm>
              <a:off x="3258" y="1760"/>
              <a:ext cx="1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endParaRPr/>
            </a:p>
          </p:txBody>
        </p:sp>
        <p:cxnSp>
          <p:nvCxnSpPr>
            <p:cNvPr id="719" name="Google Shape;719;p12"/>
            <p:cNvCxnSpPr/>
            <p:nvPr/>
          </p:nvCxnSpPr>
          <p:spPr>
            <a:xfrm rot="10800000">
              <a:off x="3343" y="1327"/>
              <a:ext cx="0" cy="384"/>
            </a:xfrm>
            <a:prstGeom prst="straightConnector1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0" name="Google Shape;720;p12"/>
            <p:cNvCxnSpPr/>
            <p:nvPr/>
          </p:nvCxnSpPr>
          <p:spPr>
            <a:xfrm>
              <a:off x="3334" y="2092"/>
              <a:ext cx="0" cy="358"/>
            </a:xfrm>
            <a:prstGeom prst="straightConnector1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21" name="Google Shape;721;p12"/>
          <p:cNvGrpSpPr/>
          <p:nvPr/>
        </p:nvGrpSpPr>
        <p:grpSpPr>
          <a:xfrm>
            <a:off x="6642100" y="1666875"/>
            <a:ext cx="2209800" cy="457200"/>
            <a:chOff x="3024" y="2669"/>
            <a:chExt cx="1392" cy="288"/>
          </a:xfrm>
        </p:grpSpPr>
        <p:sp>
          <p:nvSpPr>
            <p:cNvPr id="722" name="Google Shape;722;p12"/>
            <p:cNvSpPr txBox="1"/>
            <p:nvPr/>
          </p:nvSpPr>
          <p:spPr>
            <a:xfrm>
              <a:off x="3635" y="2669"/>
              <a:ext cx="19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</a:t>
              </a:r>
              <a:endParaRPr/>
            </a:p>
          </p:txBody>
        </p:sp>
        <p:cxnSp>
          <p:nvCxnSpPr>
            <p:cNvPr id="723" name="Google Shape;723;p12"/>
            <p:cNvCxnSpPr/>
            <p:nvPr/>
          </p:nvCxnSpPr>
          <p:spPr>
            <a:xfrm>
              <a:off x="3888" y="2832"/>
              <a:ext cx="528" cy="0"/>
            </a:xfrm>
            <a:prstGeom prst="straightConnector1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4" name="Google Shape;724;p12"/>
            <p:cNvCxnSpPr/>
            <p:nvPr/>
          </p:nvCxnSpPr>
          <p:spPr>
            <a:xfrm rot="10800000">
              <a:off x="3024" y="2832"/>
              <a:ext cx="576" cy="0"/>
            </a:xfrm>
            <a:prstGeom prst="straightConnector1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5" name="Google Shape;725;p12"/>
          <p:cNvSpPr/>
          <p:nvPr/>
        </p:nvSpPr>
        <p:spPr>
          <a:xfrm>
            <a:off x="304800" y="815975"/>
            <a:ext cx="84899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add a number 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to list number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to graph[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])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means that there is an edge from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vertex 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3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2" name="Google Shape;732;p13"/>
          <p:cNvSpPr txBox="1"/>
          <p:nvPr>
            <p:ph type="title"/>
          </p:nvPr>
        </p:nvSpPr>
        <p:spPr>
          <a:xfrm>
            <a:off x="685800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Which Representation Should You Use?</a:t>
            </a:r>
            <a:endParaRPr/>
          </a:p>
        </p:txBody>
      </p:sp>
      <p:sp>
        <p:nvSpPr>
          <p:cNvPr id="733" name="Google Shape;733;p13"/>
          <p:cNvSpPr txBox="1"/>
          <p:nvPr/>
        </p:nvSpPr>
        <p:spPr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should you use </a:t>
            </a:r>
            <a:r>
              <a:rPr lang="en-US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adjacency matrix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vs. an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adjacency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4" name="Google Shape;734;p13"/>
          <p:cNvSpPr txBox="1"/>
          <p:nvPr/>
        </p:nvSpPr>
        <p:spPr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Scenario #1: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We’ve got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10,000,000 users 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have relationships with each other – typically each person is friends with just a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few hundred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other people.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13"/>
          <p:cNvSpPr txBox="1"/>
          <p:nvPr/>
        </p:nvSpPr>
        <p:spPr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would you do?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6" name="Google Shape;736;p13"/>
          <p:cNvSpPr txBox="1"/>
          <p:nvPr/>
        </p:nvSpPr>
        <p:spPr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8A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 A: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the graph in a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million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million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array?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7" name="Google Shape;737;p13"/>
          <p:cNvSpPr txBox="1"/>
          <p:nvPr/>
        </p:nvSpPr>
        <p:spPr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8A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 B: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your graph in an array holding</a:t>
            </a:r>
            <a:b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million linked lists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each holding roughly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500 items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C:\Documents and Settings\carey_nachenberg\Local Settings\Temporary Internet Files\Content.IE5\TH27QTJQ\MC900433886[1].png" id="738" name="Google Shape;7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" y="48450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13"/>
          <p:cNvSpPr txBox="1"/>
          <p:nvPr/>
        </p:nvSpPr>
        <p:spPr>
          <a:xfrm>
            <a:off x="3532975" y="4533900"/>
            <a:ext cx="2233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(That’s </a:t>
            </a:r>
            <a:r>
              <a:rPr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 trillion </a:t>
            </a: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cells)</a:t>
            </a:r>
            <a:endParaRPr/>
          </a:p>
        </p:txBody>
      </p:sp>
      <p:sp>
        <p:nvSpPr>
          <p:cNvPr id="740" name="Google Shape;740;p13"/>
          <p:cNvSpPr txBox="1"/>
          <p:nvPr/>
        </p:nvSpPr>
        <p:spPr>
          <a:xfrm>
            <a:off x="3139275" y="5778500"/>
            <a:ext cx="31726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(That’s only </a:t>
            </a:r>
            <a:r>
              <a:rPr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 billion </a:t>
            </a: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pieces of data)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4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7" name="Google Shape;747;p14"/>
          <p:cNvSpPr txBox="1"/>
          <p:nvPr>
            <p:ph type="title"/>
          </p:nvPr>
        </p:nvSpPr>
        <p:spPr>
          <a:xfrm>
            <a:off x="685800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Which Representation Should You Use?</a:t>
            </a:r>
            <a:endParaRPr/>
          </a:p>
        </p:txBody>
      </p:sp>
      <p:sp>
        <p:nvSpPr>
          <p:cNvPr id="748" name="Google Shape;748;p14"/>
          <p:cNvSpPr txBox="1"/>
          <p:nvPr/>
        </p:nvSpPr>
        <p:spPr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should you use </a:t>
            </a:r>
            <a:r>
              <a:rPr lang="en-US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adjacency matrix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vs. an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adjacency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9" name="Google Shape;749;p14"/>
          <p:cNvSpPr txBox="1"/>
          <p:nvPr/>
        </p:nvSpPr>
        <p:spPr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Scenario #2: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We’ve got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1,000 cities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with airlines offering flights from </a:t>
            </a:r>
            <a:b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city to almost every other city.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0" name="Google Shape;750;p14"/>
          <p:cNvSpPr txBox="1"/>
          <p:nvPr/>
        </p:nvSpPr>
        <p:spPr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would you do?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1" name="Google Shape;751;p14"/>
          <p:cNvSpPr txBox="1"/>
          <p:nvPr/>
        </p:nvSpPr>
        <p:spPr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8A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 A: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the graph in a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array?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2" name="Google Shape;752;p14"/>
          <p:cNvSpPr txBox="1"/>
          <p:nvPr/>
        </p:nvSpPr>
        <p:spPr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8A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 B: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your graph in an array holding</a:t>
            </a:r>
            <a:b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 linked lists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each holding roughly </a:t>
            </a:r>
            <a:r>
              <a:rPr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 items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C:\Documents and Settings\carey_nachenberg\Local Settings\Temporary Internet Files\Content.IE5\TH27QTJQ\MC900433886[1].png" id="753" name="Google Shape;7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37274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4"/>
          <p:cNvSpPr txBox="1"/>
          <p:nvPr/>
        </p:nvSpPr>
        <p:spPr>
          <a:xfrm>
            <a:off x="3634575" y="4546600"/>
            <a:ext cx="19832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(That’s </a:t>
            </a:r>
            <a:r>
              <a:rPr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million </a:t>
            </a: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cells)</a:t>
            </a:r>
            <a:endParaRPr/>
          </a:p>
        </p:txBody>
      </p:sp>
      <p:sp>
        <p:nvSpPr>
          <p:cNvPr id="755" name="Google Shape;755;p14"/>
          <p:cNvSpPr txBox="1"/>
          <p:nvPr/>
        </p:nvSpPr>
        <p:spPr>
          <a:xfrm>
            <a:off x="2212175" y="5816600"/>
            <a:ext cx="50642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(That’s also </a:t>
            </a:r>
            <a:r>
              <a:rPr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million </a:t>
            </a:r>
            <a:r>
              <a:rPr lang="en-U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pieces of data, but it’s more complex)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5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2" name="Google Shape;762;p15"/>
          <p:cNvSpPr txBox="1"/>
          <p:nvPr/>
        </p:nvSpPr>
        <p:spPr>
          <a:xfrm>
            <a:off x="318655" y="4281320"/>
            <a:ext cx="3920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graph that has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many edges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between the vertices is called a “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dense graph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”.</a:t>
            </a:r>
            <a:endParaRPr/>
          </a:p>
        </p:txBody>
      </p:sp>
      <p:sp>
        <p:nvSpPr>
          <p:cNvPr id="763" name="Google Shape;763;p15"/>
          <p:cNvSpPr txBox="1"/>
          <p:nvPr/>
        </p:nvSpPr>
        <p:spPr>
          <a:xfrm>
            <a:off x="2298700" y="6027738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see examples of both…</a:t>
            </a:r>
            <a:endParaRPr/>
          </a:p>
        </p:txBody>
      </p:sp>
      <p:sp>
        <p:nvSpPr>
          <p:cNvPr id="764" name="Google Shape;764;p15"/>
          <p:cNvSpPr txBox="1"/>
          <p:nvPr>
            <p:ph type="title"/>
          </p:nvPr>
        </p:nvSpPr>
        <p:spPr>
          <a:xfrm>
            <a:off x="685800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Which Representation Should You Use?</a:t>
            </a:r>
            <a:endParaRPr/>
          </a:p>
        </p:txBody>
      </p:sp>
      <p:sp>
        <p:nvSpPr>
          <p:cNvPr id="765" name="Google Shape;765;p15"/>
          <p:cNvSpPr txBox="1"/>
          <p:nvPr/>
        </p:nvSpPr>
        <p:spPr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should you use </a:t>
            </a:r>
            <a:r>
              <a:rPr lang="en-US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adjacency matrix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vs. an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adjacency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6" name="Google Shape;766;p15"/>
          <p:cNvSpPr/>
          <p:nvPr/>
        </p:nvSpPr>
        <p:spPr>
          <a:xfrm>
            <a:off x="0" y="2186226"/>
            <a:ext cx="4572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an </a:t>
            </a:r>
            <a:r>
              <a:rPr lang="en-US" sz="22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adjacency matrix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have </a:t>
            </a:r>
            <a:r>
              <a:rPr lang="en-US" sz="22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lots of edges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between vertices but </a:t>
            </a:r>
            <a:r>
              <a:rPr lang="en-US" sz="22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few vertices </a:t>
            </a:r>
            <a:b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(&lt; 10,000 vertices).</a:t>
            </a:r>
            <a:endParaRPr/>
          </a:p>
        </p:txBody>
      </p:sp>
      <p:sp>
        <p:nvSpPr>
          <p:cNvPr id="767" name="Google Shape;767;p15"/>
          <p:cNvSpPr/>
          <p:nvPr/>
        </p:nvSpPr>
        <p:spPr>
          <a:xfrm>
            <a:off x="4559300" y="2186226"/>
            <a:ext cx="411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an </a:t>
            </a:r>
            <a:r>
              <a:rPr lang="en-US" sz="22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adjacency list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have </a:t>
            </a:r>
            <a:r>
              <a:rPr lang="en-US" sz="22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few edges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between vertices and lots of vertices (&gt; 10,000 verices). </a:t>
            </a:r>
            <a:endParaRPr/>
          </a:p>
        </p:txBody>
      </p:sp>
      <p:sp>
        <p:nvSpPr>
          <p:cNvPr id="768" name="Google Shape;768;p15"/>
          <p:cNvSpPr/>
          <p:nvPr/>
        </p:nvSpPr>
        <p:spPr>
          <a:xfrm>
            <a:off x="4682837" y="4309030"/>
            <a:ext cx="392083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graph that has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few edges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between the vertices is called a “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sparse graph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6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5" name="Google Shape;775;p1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50021"/>
                </a:solidFill>
              </a:rPr>
              <a:t>Dense(r)</a:t>
            </a:r>
            <a:r>
              <a:rPr lang="en-US"/>
              <a:t> Graphs</a:t>
            </a:r>
            <a:endParaRPr/>
          </a:p>
        </p:txBody>
      </p:sp>
      <p:pic>
        <p:nvPicPr>
          <p:cNvPr id="776" name="Google Shape;7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399" y="2453779"/>
            <a:ext cx="3810000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16"/>
          <p:cNvPicPr preferRelativeResize="0"/>
          <p:nvPr/>
        </p:nvPicPr>
        <p:blipFill rotWithShape="1">
          <a:blip r:embed="rId4">
            <a:alphaModFix/>
          </a:blip>
          <a:srcRect b="0" l="0" r="26568" t="0"/>
          <a:stretch/>
        </p:blipFill>
        <p:spPr>
          <a:xfrm>
            <a:off x="5164822" y="842044"/>
            <a:ext cx="3895288" cy="397847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6"/>
          <p:cNvSpPr txBox="1"/>
          <p:nvPr/>
        </p:nvSpPr>
        <p:spPr>
          <a:xfrm>
            <a:off x="5849794" y="4723104"/>
            <a:ext cx="26084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Friendships on</a:t>
            </a:r>
            <a:b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Facebook for people</a:t>
            </a:r>
            <a:b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Caltech.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7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p1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50021"/>
                </a:solidFill>
              </a:rPr>
              <a:t>Sparse</a:t>
            </a:r>
            <a:r>
              <a:rPr lang="en-US"/>
              <a:t> Graphs</a:t>
            </a:r>
            <a:endParaRPr/>
          </a:p>
        </p:txBody>
      </p:sp>
      <p:pic>
        <p:nvPicPr>
          <p:cNvPr id="786" name="Google Shape;786;p17"/>
          <p:cNvPicPr preferRelativeResize="0"/>
          <p:nvPr/>
        </p:nvPicPr>
        <p:blipFill rotWithShape="1">
          <a:blip r:embed="rId3">
            <a:alphaModFix/>
          </a:blip>
          <a:srcRect b="1563" l="0" r="1498" t="0"/>
          <a:stretch/>
        </p:blipFill>
        <p:spPr>
          <a:xfrm>
            <a:off x="533400" y="14478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7"/>
          <p:cNvSpPr txBox="1"/>
          <p:nvPr/>
        </p:nvSpPr>
        <p:spPr>
          <a:xfrm>
            <a:off x="228600" y="5181600"/>
            <a:ext cx="4032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(High-school dating habits)</a:t>
            </a:r>
            <a:endParaRPr/>
          </a:p>
        </p:txBody>
      </p:sp>
      <p:pic>
        <p:nvPicPr>
          <p:cNvPr id="788" name="Google Shape;7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66800"/>
            <a:ext cx="4408488" cy="3503613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17"/>
          <p:cNvSpPr txBox="1"/>
          <p:nvPr/>
        </p:nvSpPr>
        <p:spPr>
          <a:xfrm>
            <a:off x="5537739" y="46482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(Intra-website links)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6" name="Google Shape;796;p18"/>
          <p:cNvSpPr txBox="1"/>
          <p:nvPr>
            <p:ph type="title"/>
          </p:nvPr>
        </p:nvSpPr>
        <p:spPr>
          <a:xfrm>
            <a:off x="685800" y="-15933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797" name="Google Shape;797;p18"/>
          <p:cNvSpPr txBox="1"/>
          <p:nvPr/>
        </p:nvSpPr>
        <p:spPr>
          <a:xfrm>
            <a:off x="228599" y="900689"/>
            <a:ext cx="86929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traverse graphs just like we traverse binary trees!</a:t>
            </a:r>
            <a:endParaRPr/>
          </a:p>
        </p:txBody>
      </p:sp>
      <p:sp>
        <p:nvSpPr>
          <p:cNvPr id="798" name="Google Shape;798;p18"/>
          <p:cNvSpPr txBox="1"/>
          <p:nvPr/>
        </p:nvSpPr>
        <p:spPr>
          <a:xfrm>
            <a:off x="1163781" y="1398732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two types of graph traversals: </a:t>
            </a:r>
            <a:b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2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22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 </a:t>
            </a:r>
            <a:endParaRPr/>
          </a:p>
        </p:txBody>
      </p:sp>
      <p:sp>
        <p:nvSpPr>
          <p:cNvPr id="799" name="Google Shape;799;p18"/>
          <p:cNvSpPr/>
          <p:nvPr/>
        </p:nvSpPr>
        <p:spPr>
          <a:xfrm>
            <a:off x="31950" y="2413505"/>
            <a:ext cx="46584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18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Traversal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keeps moving forward until it hits a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dead end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a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previously-visited vertex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then it backtracks and tries another path</a:t>
            </a:r>
            <a:endParaRPr/>
          </a:p>
        </p:txBody>
      </p:sp>
      <p:grpSp>
        <p:nvGrpSpPr>
          <p:cNvPr id="800" name="Google Shape;800;p18"/>
          <p:cNvGrpSpPr/>
          <p:nvPr/>
        </p:nvGrpSpPr>
        <p:grpSpPr>
          <a:xfrm>
            <a:off x="1122219" y="3830221"/>
            <a:ext cx="2493818" cy="2840183"/>
            <a:chOff x="1122219" y="3768436"/>
            <a:chExt cx="2493818" cy="2840183"/>
          </a:xfrm>
        </p:grpSpPr>
        <p:cxnSp>
          <p:nvCxnSpPr>
            <p:cNvPr id="801" name="Google Shape;801;p18"/>
            <p:cNvCxnSpPr/>
            <p:nvPr/>
          </p:nvCxnSpPr>
          <p:spPr>
            <a:xfrm>
              <a:off x="1652212" y="4581178"/>
              <a:ext cx="386653" cy="608660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02" name="Google Shape;802;p18"/>
            <p:cNvGrpSpPr/>
            <p:nvPr/>
          </p:nvGrpSpPr>
          <p:grpSpPr>
            <a:xfrm>
              <a:off x="1122219" y="3768436"/>
              <a:ext cx="2493818" cy="2840183"/>
              <a:chOff x="803565" y="3699164"/>
              <a:chExt cx="2493818" cy="2840183"/>
            </a:xfrm>
          </p:grpSpPr>
          <p:cxnSp>
            <p:nvCxnSpPr>
              <p:cNvPr id="803" name="Google Shape;803;p18"/>
              <p:cNvCxnSpPr/>
              <p:nvPr/>
            </p:nvCxnSpPr>
            <p:spPr>
              <a:xfrm flipH="1" rot="10800000">
                <a:off x="1703395" y="4893940"/>
                <a:ext cx="730578" cy="21681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4" name="Google Shape;804;p18"/>
              <p:cNvCxnSpPr/>
              <p:nvPr/>
            </p:nvCxnSpPr>
            <p:spPr>
              <a:xfrm>
                <a:off x="1990913" y="6006303"/>
                <a:ext cx="556181" cy="358219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5" name="Google Shape;805;p18"/>
              <p:cNvCxnSpPr/>
              <p:nvPr/>
            </p:nvCxnSpPr>
            <p:spPr>
              <a:xfrm>
                <a:off x="3051428" y="4531008"/>
                <a:ext cx="51848" cy="63159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6" name="Google Shape;806;p18"/>
              <p:cNvCxnSpPr/>
              <p:nvPr/>
            </p:nvCxnSpPr>
            <p:spPr>
              <a:xfrm flipH="1" rot="10800000">
                <a:off x="2466967" y="4531009"/>
                <a:ext cx="584461" cy="34407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7" name="Google Shape;807;p18"/>
              <p:cNvCxnSpPr/>
              <p:nvPr/>
            </p:nvCxnSpPr>
            <p:spPr>
              <a:xfrm>
                <a:off x="2412189" y="4922857"/>
                <a:ext cx="705227" cy="220895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8" name="Google Shape;808;p18"/>
              <p:cNvCxnSpPr/>
              <p:nvPr/>
            </p:nvCxnSpPr>
            <p:spPr>
              <a:xfrm>
                <a:off x="1286149" y="5641125"/>
                <a:ext cx="687334" cy="365147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9" name="Google Shape;809;p18"/>
              <p:cNvCxnSpPr/>
              <p:nvPr/>
            </p:nvCxnSpPr>
            <p:spPr>
              <a:xfrm>
                <a:off x="1737212" y="5125625"/>
                <a:ext cx="684266" cy="36514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0" name="Google Shape;810;p18"/>
              <p:cNvCxnSpPr/>
              <p:nvPr/>
            </p:nvCxnSpPr>
            <p:spPr>
              <a:xfrm flipH="1" rot="10800000">
                <a:off x="2014480" y="3889986"/>
                <a:ext cx="645736" cy="36764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1" name="Google Shape;811;p18"/>
              <p:cNvCxnSpPr/>
              <p:nvPr/>
            </p:nvCxnSpPr>
            <p:spPr>
              <a:xfrm flipH="1" rot="10800000">
                <a:off x="1101871" y="4557962"/>
                <a:ext cx="230310" cy="35417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2" name="Google Shape;812;p18"/>
              <p:cNvSpPr/>
              <p:nvPr/>
            </p:nvSpPr>
            <p:spPr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1829061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1794099" y="582074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2842904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2901169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2738021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825" name="Google Shape;825;p18"/>
              <p:cNvCxnSpPr/>
              <p:nvPr/>
            </p:nvCxnSpPr>
            <p:spPr>
              <a:xfrm flipH="1" rot="10800000">
                <a:off x="1539210" y="4308038"/>
                <a:ext cx="314399" cy="144703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18"/>
              <p:cNvCxnSpPr>
                <a:stCxn id="812" idx="4"/>
                <a:endCxn id="815" idx="1"/>
              </p:cNvCxnSpPr>
              <p:nvPr/>
            </p:nvCxnSpPr>
            <p:spPr>
              <a:xfrm>
                <a:off x="1001672" y="5239022"/>
                <a:ext cx="139500" cy="2703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7" name="Google Shape;827;p18"/>
              <p:cNvCxnSpPr>
                <a:stCxn id="818" idx="5"/>
                <a:endCxn id="823" idx="1"/>
              </p:cNvCxnSpPr>
              <p:nvPr/>
            </p:nvCxnSpPr>
            <p:spPr>
              <a:xfrm>
                <a:off x="2610077" y="5641823"/>
                <a:ext cx="186000" cy="1182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28" name="Google Shape;828;p18"/>
          <p:cNvCxnSpPr/>
          <p:nvPr/>
        </p:nvCxnSpPr>
        <p:spPr>
          <a:xfrm flipH="1" rot="10800000">
            <a:off x="1322173" y="4648764"/>
            <a:ext cx="342245" cy="54107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18"/>
          <p:cNvCxnSpPr/>
          <p:nvPr/>
        </p:nvCxnSpPr>
        <p:spPr>
          <a:xfrm flipH="1" rot="10800000">
            <a:off x="1721708" y="4337223"/>
            <a:ext cx="675503" cy="31303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18"/>
          <p:cNvCxnSpPr/>
          <p:nvPr/>
        </p:nvCxnSpPr>
        <p:spPr>
          <a:xfrm flipH="1" rot="10800000">
            <a:off x="2430162" y="3991234"/>
            <a:ext cx="584887" cy="30480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18"/>
          <p:cNvSpPr txBox="1"/>
          <p:nvPr/>
        </p:nvSpPr>
        <p:spPr>
          <a:xfrm>
            <a:off x="3200395" y="3781167"/>
            <a:ext cx="12218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(Dead end)</a:t>
            </a:r>
            <a:endParaRPr/>
          </a:p>
        </p:txBody>
      </p:sp>
      <p:cxnSp>
        <p:nvCxnSpPr>
          <p:cNvPr id="832" name="Google Shape;832;p18"/>
          <p:cNvCxnSpPr/>
          <p:nvPr/>
        </p:nvCxnSpPr>
        <p:spPr>
          <a:xfrm>
            <a:off x="1676400" y="4666736"/>
            <a:ext cx="387179" cy="62195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3" name="Google Shape;833;p18"/>
          <p:cNvCxnSpPr/>
          <p:nvPr/>
        </p:nvCxnSpPr>
        <p:spPr>
          <a:xfrm flipH="1" rot="10800000">
            <a:off x="2038864" y="5004488"/>
            <a:ext cx="753763" cy="234778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4" name="Google Shape;834;p18"/>
          <p:cNvCxnSpPr/>
          <p:nvPr/>
        </p:nvCxnSpPr>
        <p:spPr>
          <a:xfrm flipH="1" rot="10800000">
            <a:off x="2772032" y="4646142"/>
            <a:ext cx="626076" cy="36246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5" name="Google Shape;835;p18"/>
          <p:cNvCxnSpPr/>
          <p:nvPr/>
        </p:nvCxnSpPr>
        <p:spPr>
          <a:xfrm>
            <a:off x="3336325" y="4658499"/>
            <a:ext cx="98853" cy="67962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6" name="Google Shape;836;p18"/>
          <p:cNvCxnSpPr/>
          <p:nvPr/>
        </p:nvCxnSpPr>
        <p:spPr>
          <a:xfrm rot="10800000">
            <a:off x="2669059" y="5016843"/>
            <a:ext cx="770239" cy="263612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7" name="Google Shape;837;p18"/>
          <p:cNvSpPr txBox="1"/>
          <p:nvPr/>
        </p:nvSpPr>
        <p:spPr>
          <a:xfrm>
            <a:off x="1173892" y="4979773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grpSp>
        <p:nvGrpSpPr>
          <p:cNvPr id="838" name="Google Shape;838;p18"/>
          <p:cNvGrpSpPr/>
          <p:nvPr/>
        </p:nvGrpSpPr>
        <p:grpSpPr>
          <a:xfrm>
            <a:off x="55420" y="4412113"/>
            <a:ext cx="1011380" cy="651163"/>
            <a:chOff x="55420" y="4412113"/>
            <a:chExt cx="1011380" cy="651163"/>
          </a:xfrm>
        </p:grpSpPr>
        <p:cxnSp>
          <p:nvCxnSpPr>
            <p:cNvPr id="839" name="Google Shape;839;p18"/>
            <p:cNvCxnSpPr/>
            <p:nvPr/>
          </p:nvCxnSpPr>
          <p:spPr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40" name="Google Shape;840;p1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start</a:t>
              </a:r>
              <a:endParaRPr/>
            </a:p>
          </p:txBody>
        </p:sp>
      </p:grpSp>
      <p:sp>
        <p:nvSpPr>
          <p:cNvPr id="841" name="Google Shape;841;p18"/>
          <p:cNvSpPr txBox="1"/>
          <p:nvPr/>
        </p:nvSpPr>
        <p:spPr>
          <a:xfrm>
            <a:off x="1536357" y="4452551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42" name="Google Shape;842;p18"/>
          <p:cNvSpPr txBox="1"/>
          <p:nvPr/>
        </p:nvSpPr>
        <p:spPr>
          <a:xfrm>
            <a:off x="2207741" y="4160107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43" name="Google Shape;843;p18"/>
          <p:cNvSpPr txBox="1"/>
          <p:nvPr/>
        </p:nvSpPr>
        <p:spPr>
          <a:xfrm>
            <a:off x="2850293" y="3826476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44" name="Google Shape;844;p18"/>
          <p:cNvSpPr txBox="1"/>
          <p:nvPr/>
        </p:nvSpPr>
        <p:spPr>
          <a:xfrm>
            <a:off x="1878229" y="5029200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45" name="Google Shape;845;p18"/>
          <p:cNvSpPr txBox="1"/>
          <p:nvPr/>
        </p:nvSpPr>
        <p:spPr>
          <a:xfrm>
            <a:off x="2573554" y="4838700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46" name="Google Shape;846;p18"/>
          <p:cNvSpPr txBox="1"/>
          <p:nvPr/>
        </p:nvSpPr>
        <p:spPr>
          <a:xfrm>
            <a:off x="3202204" y="4448175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47" name="Google Shape;847;p18"/>
          <p:cNvSpPr txBox="1"/>
          <p:nvPr/>
        </p:nvSpPr>
        <p:spPr>
          <a:xfrm>
            <a:off x="3268879" y="5086350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cxnSp>
        <p:nvCxnSpPr>
          <p:cNvPr id="848" name="Google Shape;848;p18"/>
          <p:cNvCxnSpPr/>
          <p:nvPr/>
        </p:nvCxnSpPr>
        <p:spPr>
          <a:xfrm>
            <a:off x="2773931" y="5047452"/>
            <a:ext cx="713861" cy="247134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9" name="Google Shape;849;p18"/>
          <p:cNvSpPr txBox="1"/>
          <p:nvPr/>
        </p:nvSpPr>
        <p:spPr>
          <a:xfrm>
            <a:off x="3579593" y="5327049"/>
            <a:ext cx="20409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(Previously visited!)</a:t>
            </a:r>
            <a:endParaRPr/>
          </a:p>
        </p:txBody>
      </p:sp>
      <p:grpSp>
        <p:nvGrpSpPr>
          <p:cNvPr id="850" name="Google Shape;850;p18"/>
          <p:cNvGrpSpPr/>
          <p:nvPr/>
        </p:nvGrpSpPr>
        <p:grpSpPr>
          <a:xfrm>
            <a:off x="2838593" y="4164999"/>
            <a:ext cx="2591443" cy="635477"/>
            <a:chOff x="2838593" y="4164999"/>
            <a:chExt cx="2591443" cy="635477"/>
          </a:xfrm>
        </p:grpSpPr>
        <p:sp>
          <p:nvSpPr>
            <p:cNvPr id="851" name="Google Shape;851;p18"/>
            <p:cNvSpPr txBox="1"/>
            <p:nvPr/>
          </p:nvSpPr>
          <p:spPr>
            <a:xfrm>
              <a:off x="3389093" y="4164999"/>
              <a:ext cx="204094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(Previously visited!)</a:t>
              </a:r>
              <a:endParaRPr/>
            </a:p>
          </p:txBody>
        </p:sp>
        <p:cxnSp>
          <p:nvCxnSpPr>
            <p:cNvPr id="852" name="Google Shape;852;p18"/>
            <p:cNvCxnSpPr>
              <a:stCxn id="851" idx="1"/>
            </p:cNvCxnSpPr>
            <p:nvPr/>
          </p:nvCxnSpPr>
          <p:spPr>
            <a:xfrm flipH="1">
              <a:off x="2838593" y="4334276"/>
              <a:ext cx="550500" cy="466200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7030A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53" name="Google Shape;853;p18"/>
          <p:cNvSpPr/>
          <p:nvPr/>
        </p:nvSpPr>
        <p:spPr>
          <a:xfrm>
            <a:off x="4504101" y="2413505"/>
            <a:ext cx="46584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18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Traversal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explores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graph in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growing concentric circles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exploring all vertices 1 away from the start, then 2 away, then 3 away, etc.</a:t>
            </a:r>
            <a:endParaRPr/>
          </a:p>
        </p:txBody>
      </p:sp>
      <p:grpSp>
        <p:nvGrpSpPr>
          <p:cNvPr id="854" name="Google Shape;854;p18"/>
          <p:cNvGrpSpPr/>
          <p:nvPr/>
        </p:nvGrpSpPr>
        <p:grpSpPr>
          <a:xfrm>
            <a:off x="5736259" y="3840732"/>
            <a:ext cx="2855948" cy="2840183"/>
            <a:chOff x="1122219" y="3768436"/>
            <a:chExt cx="2550130" cy="2840183"/>
          </a:xfrm>
        </p:grpSpPr>
        <p:cxnSp>
          <p:nvCxnSpPr>
            <p:cNvPr id="855" name="Google Shape;855;p18"/>
            <p:cNvCxnSpPr/>
            <p:nvPr/>
          </p:nvCxnSpPr>
          <p:spPr>
            <a:xfrm>
              <a:off x="1652212" y="4581178"/>
              <a:ext cx="386653" cy="608660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6" name="Google Shape;856;p18"/>
            <p:cNvGrpSpPr/>
            <p:nvPr/>
          </p:nvGrpSpPr>
          <p:grpSpPr>
            <a:xfrm>
              <a:off x="1122219" y="3768436"/>
              <a:ext cx="2550130" cy="2840183"/>
              <a:chOff x="803565" y="3699164"/>
              <a:chExt cx="2550130" cy="2840183"/>
            </a:xfrm>
          </p:grpSpPr>
          <p:cxnSp>
            <p:nvCxnSpPr>
              <p:cNvPr id="857" name="Google Shape;857;p18"/>
              <p:cNvCxnSpPr/>
              <p:nvPr/>
            </p:nvCxnSpPr>
            <p:spPr>
              <a:xfrm flipH="1" rot="10800000">
                <a:off x="1703395" y="4893940"/>
                <a:ext cx="730578" cy="21681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8" name="Google Shape;858;p18"/>
              <p:cNvCxnSpPr/>
              <p:nvPr/>
            </p:nvCxnSpPr>
            <p:spPr>
              <a:xfrm>
                <a:off x="1990913" y="6006303"/>
                <a:ext cx="556181" cy="358219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9" name="Google Shape;859;p18"/>
              <p:cNvCxnSpPr/>
              <p:nvPr/>
            </p:nvCxnSpPr>
            <p:spPr>
              <a:xfrm>
                <a:off x="3107739" y="4531008"/>
                <a:ext cx="51848" cy="63159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0" name="Google Shape;860;p18"/>
              <p:cNvCxnSpPr/>
              <p:nvPr/>
            </p:nvCxnSpPr>
            <p:spPr>
              <a:xfrm flipH="1" rot="10800000">
                <a:off x="2466967" y="4531009"/>
                <a:ext cx="584461" cy="34407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1" name="Google Shape;861;p18"/>
              <p:cNvCxnSpPr/>
              <p:nvPr/>
            </p:nvCxnSpPr>
            <p:spPr>
              <a:xfrm>
                <a:off x="2412189" y="4922857"/>
                <a:ext cx="705227" cy="220895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2" name="Google Shape;862;p18"/>
              <p:cNvCxnSpPr/>
              <p:nvPr/>
            </p:nvCxnSpPr>
            <p:spPr>
              <a:xfrm>
                <a:off x="1286149" y="5641125"/>
                <a:ext cx="687334" cy="365147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3" name="Google Shape;863;p18"/>
              <p:cNvCxnSpPr/>
              <p:nvPr/>
            </p:nvCxnSpPr>
            <p:spPr>
              <a:xfrm>
                <a:off x="1737212" y="5125625"/>
                <a:ext cx="684266" cy="36514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4" name="Google Shape;864;p18"/>
              <p:cNvCxnSpPr/>
              <p:nvPr/>
            </p:nvCxnSpPr>
            <p:spPr>
              <a:xfrm flipH="1" rot="10800000">
                <a:off x="2014480" y="3889986"/>
                <a:ext cx="645736" cy="36764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5" name="Google Shape;865;p18"/>
              <p:cNvCxnSpPr/>
              <p:nvPr/>
            </p:nvCxnSpPr>
            <p:spPr>
              <a:xfrm flipH="1" rot="10800000">
                <a:off x="1101871" y="4557962"/>
                <a:ext cx="230310" cy="35417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6" name="Google Shape;866;p18"/>
              <p:cNvSpPr/>
              <p:nvPr/>
            </p:nvSpPr>
            <p:spPr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1652807" y="5773451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2899216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2957481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2822489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878" name="Google Shape;878;p18"/>
              <p:cNvCxnSpPr/>
              <p:nvPr/>
            </p:nvCxnSpPr>
            <p:spPr>
              <a:xfrm flipH="1" rot="10800000">
                <a:off x="1539210" y="4308038"/>
                <a:ext cx="314399" cy="144703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9" name="Google Shape;879;p18"/>
              <p:cNvCxnSpPr>
                <a:stCxn id="866" idx="4"/>
                <a:endCxn id="869" idx="1"/>
              </p:cNvCxnSpPr>
              <p:nvPr/>
            </p:nvCxnSpPr>
            <p:spPr>
              <a:xfrm>
                <a:off x="1001672" y="5239022"/>
                <a:ext cx="139500" cy="2703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0" name="Google Shape;880;p18"/>
              <p:cNvCxnSpPr>
                <a:stCxn id="871" idx="5"/>
                <a:endCxn id="876" idx="1"/>
              </p:cNvCxnSpPr>
              <p:nvPr/>
            </p:nvCxnSpPr>
            <p:spPr>
              <a:xfrm>
                <a:off x="2610077" y="5641823"/>
                <a:ext cx="270300" cy="11820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81" name="Google Shape;881;p18"/>
              <p:cNvSpPr/>
              <p:nvPr/>
            </p:nvSpPr>
            <p:spPr>
              <a:xfrm>
                <a:off x="1764837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Comic Sans M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882" name="Google Shape;882;p18"/>
          <p:cNvSpPr txBox="1"/>
          <p:nvPr/>
        </p:nvSpPr>
        <p:spPr>
          <a:xfrm>
            <a:off x="5835231" y="5006049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grpSp>
        <p:nvGrpSpPr>
          <p:cNvPr id="883" name="Google Shape;883;p18"/>
          <p:cNvGrpSpPr/>
          <p:nvPr/>
        </p:nvGrpSpPr>
        <p:grpSpPr>
          <a:xfrm>
            <a:off x="4732524" y="4406858"/>
            <a:ext cx="1011380" cy="651163"/>
            <a:chOff x="55420" y="4412113"/>
            <a:chExt cx="1011380" cy="651163"/>
          </a:xfrm>
        </p:grpSpPr>
        <p:cxnSp>
          <p:nvCxnSpPr>
            <p:cNvPr id="884" name="Google Shape;884;p18"/>
            <p:cNvCxnSpPr/>
            <p:nvPr/>
          </p:nvCxnSpPr>
          <p:spPr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5" name="Google Shape;885;p1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start</a:t>
              </a:r>
              <a:endParaRPr/>
            </a:p>
          </p:txBody>
        </p:sp>
      </p:grpSp>
      <p:sp>
        <p:nvSpPr>
          <p:cNvPr id="886" name="Google Shape;886;p18"/>
          <p:cNvSpPr txBox="1"/>
          <p:nvPr/>
        </p:nvSpPr>
        <p:spPr>
          <a:xfrm>
            <a:off x="6208348" y="4449000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87" name="Google Shape;887;p18"/>
          <p:cNvSpPr txBox="1"/>
          <p:nvPr/>
        </p:nvSpPr>
        <p:spPr>
          <a:xfrm>
            <a:off x="6124265" y="5563097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grpSp>
        <p:nvGrpSpPr>
          <p:cNvPr id="888" name="Google Shape;888;p18"/>
          <p:cNvGrpSpPr/>
          <p:nvPr/>
        </p:nvGrpSpPr>
        <p:grpSpPr>
          <a:xfrm>
            <a:off x="4960389" y="3874654"/>
            <a:ext cx="1775386" cy="2717830"/>
            <a:chOff x="4960389" y="3874654"/>
            <a:chExt cx="1775386" cy="2717830"/>
          </a:xfrm>
        </p:grpSpPr>
        <p:sp>
          <p:nvSpPr>
            <p:cNvPr id="889" name="Google Shape;889;p18"/>
            <p:cNvSpPr txBox="1"/>
            <p:nvPr/>
          </p:nvSpPr>
          <p:spPr>
            <a:xfrm>
              <a:off x="4960389" y="6253930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 step away</a:t>
              </a: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 rot="392774">
              <a:off x="6101255" y="3894084"/>
              <a:ext cx="488731" cy="2585545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891" name="Google Shape;891;p18"/>
          <p:cNvCxnSpPr/>
          <p:nvPr/>
        </p:nvCxnSpPr>
        <p:spPr>
          <a:xfrm>
            <a:off x="2049524" y="5229052"/>
            <a:ext cx="725207" cy="383472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18"/>
          <p:cNvSpPr txBox="1"/>
          <p:nvPr/>
        </p:nvSpPr>
        <p:spPr>
          <a:xfrm>
            <a:off x="2645491" y="5449626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93" name="Google Shape;893;p18"/>
          <p:cNvSpPr txBox="1"/>
          <p:nvPr/>
        </p:nvSpPr>
        <p:spPr>
          <a:xfrm>
            <a:off x="626186" y="6188370"/>
            <a:ext cx="14141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and so on…</a:t>
            </a:r>
            <a:endParaRPr/>
          </a:p>
        </p:txBody>
      </p:sp>
      <p:grpSp>
        <p:nvGrpSpPr>
          <p:cNvPr id="894" name="Google Shape;894;p18"/>
          <p:cNvGrpSpPr/>
          <p:nvPr/>
        </p:nvGrpSpPr>
        <p:grpSpPr>
          <a:xfrm>
            <a:off x="5317764" y="3909445"/>
            <a:ext cx="2614666" cy="2740044"/>
            <a:chOff x="7432904" y="3978565"/>
            <a:chExt cx="1407759" cy="2740044"/>
          </a:xfrm>
        </p:grpSpPr>
        <p:sp>
          <p:nvSpPr>
            <p:cNvPr id="895" name="Google Shape;895;p18"/>
            <p:cNvSpPr txBox="1"/>
            <p:nvPr/>
          </p:nvSpPr>
          <p:spPr>
            <a:xfrm>
              <a:off x="7432904" y="6380055"/>
              <a:ext cx="14077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 steps away</a:t>
              </a: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 rot="392774">
              <a:off x="8093609" y="3994734"/>
              <a:ext cx="431520" cy="2585545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97" name="Google Shape;897;p18"/>
          <p:cNvSpPr txBox="1"/>
          <p:nvPr/>
        </p:nvSpPr>
        <p:spPr>
          <a:xfrm>
            <a:off x="6881010" y="4159965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98" name="Google Shape;898;p18"/>
          <p:cNvSpPr txBox="1"/>
          <p:nvPr/>
        </p:nvSpPr>
        <p:spPr>
          <a:xfrm>
            <a:off x="6623506" y="5053345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899" name="Google Shape;899;p18"/>
          <p:cNvSpPr txBox="1"/>
          <p:nvPr/>
        </p:nvSpPr>
        <p:spPr>
          <a:xfrm>
            <a:off x="6744375" y="5883662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grpSp>
        <p:nvGrpSpPr>
          <p:cNvPr id="900" name="Google Shape;900;p18"/>
          <p:cNvGrpSpPr/>
          <p:nvPr/>
        </p:nvGrpSpPr>
        <p:grpSpPr>
          <a:xfrm>
            <a:off x="6085020" y="3563964"/>
            <a:ext cx="2179996" cy="3302993"/>
            <a:chOff x="6085020" y="3563964"/>
            <a:chExt cx="2179996" cy="3302993"/>
          </a:xfrm>
        </p:grpSpPr>
        <p:sp>
          <p:nvSpPr>
            <p:cNvPr id="901" name="Google Shape;901;p18"/>
            <p:cNvSpPr/>
            <p:nvPr/>
          </p:nvSpPr>
          <p:spPr>
            <a:xfrm rot="275256">
              <a:off x="7315021" y="3591612"/>
              <a:ext cx="821430" cy="3247697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02" name="Google Shape;902;p18"/>
            <p:cNvSpPr txBox="1"/>
            <p:nvPr/>
          </p:nvSpPr>
          <p:spPr>
            <a:xfrm>
              <a:off x="6085020" y="6519446"/>
              <a:ext cx="14077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 steps away</a:t>
              </a:r>
              <a:endParaRPr/>
            </a:p>
          </p:txBody>
        </p:sp>
      </p:grpSp>
      <p:sp>
        <p:nvSpPr>
          <p:cNvPr id="903" name="Google Shape;903;p18"/>
          <p:cNvSpPr txBox="1"/>
          <p:nvPr/>
        </p:nvSpPr>
        <p:spPr>
          <a:xfrm>
            <a:off x="7679797" y="3839399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904" name="Google Shape;904;p18"/>
          <p:cNvSpPr txBox="1"/>
          <p:nvPr/>
        </p:nvSpPr>
        <p:spPr>
          <a:xfrm>
            <a:off x="7390761" y="4858907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905" name="Google Shape;905;p18"/>
          <p:cNvSpPr txBox="1"/>
          <p:nvPr/>
        </p:nvSpPr>
        <p:spPr>
          <a:xfrm>
            <a:off x="7448566" y="5468500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906" name="Google Shape;906;p18"/>
          <p:cNvSpPr txBox="1"/>
          <p:nvPr/>
        </p:nvSpPr>
        <p:spPr>
          <a:xfrm>
            <a:off x="7522136" y="6314604"/>
            <a:ext cx="309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FE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907" name="Google Shape;907;p18"/>
          <p:cNvSpPr txBox="1"/>
          <p:nvPr/>
        </p:nvSpPr>
        <p:spPr>
          <a:xfrm>
            <a:off x="4625372" y="5978164"/>
            <a:ext cx="14141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and so on…</a:t>
            </a:r>
            <a:endParaRPr sz="1600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9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28600" y="1082675"/>
            <a:ext cx="8747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learn the </a:t>
            </a: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 Traversal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first:</a:t>
            </a:r>
            <a:endParaRPr/>
          </a:p>
        </p:txBody>
      </p:sp>
      <p:sp>
        <p:nvSpPr>
          <p:cNvPr id="915" name="Google Shape;915;p19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Traversals</a:t>
            </a:r>
            <a:endParaRPr/>
          </a:p>
        </p:txBody>
      </p:sp>
      <p:sp>
        <p:nvSpPr>
          <p:cNvPr id="916" name="Google Shape;916;p19"/>
          <p:cNvSpPr txBox="1"/>
          <p:nvPr/>
        </p:nvSpPr>
        <p:spPr>
          <a:xfrm>
            <a:off x="1075987" y="1922941"/>
            <a:ext cx="7126009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	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917" name="Google Shape;917;p19"/>
          <p:cNvSpPr txBox="1"/>
          <p:nvPr/>
        </p:nvSpPr>
        <p:spPr>
          <a:xfrm>
            <a:off x="0" y="6188075"/>
            <a:ext cx="8747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(Notice that it’s </a:t>
            </a: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509047" y="-4627"/>
            <a:ext cx="82885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Graphs</a:t>
            </a:r>
            <a:br>
              <a:rPr b="0" i="0" lang="en-US" sz="3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the big picture?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65961" y="1138372"/>
            <a:ext cx="6185668" cy="556722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629" y="1135434"/>
            <a:ext cx="1657656" cy="106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-120316" y="1161192"/>
            <a:ext cx="67064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ADT that stores a set of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entities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also tracks the </a:t>
            </a:r>
            <a:r>
              <a:rPr b="0" i="0" lang="en-US" sz="2000" u="none" cap="none" strike="noStrike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relationships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between them.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331457" y="3625538"/>
            <a:ext cx="62201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Entities can be anything – people, airports, street intersections, bank accounts, etc.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297786" y="4397534"/>
            <a:ext cx="63465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Relationships can be bidirectional (friends) or unidirectional (one-way flight from LA to SF) and have attributes, e.g., the travel cost from LA to SF.</a:t>
            </a:r>
            <a:endParaRPr/>
          </a:p>
        </p:txBody>
      </p:sp>
      <p:pic>
        <p:nvPicPr>
          <p:cNvPr descr="graph1.png"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74" y="1965419"/>
            <a:ext cx="1642979" cy="164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5">
            <a:alphaModFix/>
          </a:blip>
          <a:srcRect b="23791" l="4959" r="5131" t="7566"/>
          <a:stretch/>
        </p:blipFill>
        <p:spPr>
          <a:xfrm>
            <a:off x="2644798" y="2193315"/>
            <a:ext cx="2032919" cy="1187185"/>
          </a:xfrm>
          <a:prstGeom prst="rect">
            <a:avLst/>
          </a:prstGeom>
          <a:noFill/>
          <a:ln cap="flat" cmpd="sng" w="9525">
            <a:solidFill>
              <a:srgbClr val="47FFD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internet-Graph-1069646562.LGL_.2D.4096x4096.png" id="119" name="Google Shape;11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4962" y="2093494"/>
            <a:ext cx="1375611" cy="13756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385149" y="5578385"/>
            <a:ext cx="61127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Graphs can be implemented in many ways (linked lists, arrays, hash tables, etc.) and there are 100s of algorithms to process them.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6551319" y="4376973"/>
            <a:ext cx="2569418" cy="2324614"/>
          </a:xfrm>
          <a:prstGeom prst="bevel">
            <a:avLst>
              <a:gd fmla="val 5047" name="adj"/>
            </a:avLst>
          </a:prstGeom>
          <a:solidFill>
            <a:srgbClr val="84FFE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Comic Sans MS"/>
              <a:buNone/>
            </a:pPr>
            <a:r>
              <a:t/>
            </a:r>
            <a:endParaRPr b="0" i="0" sz="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Turn-by-turn navigation, Facebook friend network, self-driving cars, airline flight routing, routing network packets on the Internet, etc.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0"/>
          <p:cNvSpPr txBox="1"/>
          <p:nvPr/>
        </p:nvSpPr>
        <p:spPr>
          <a:xfrm>
            <a:off x="6857953" y="428792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2!</a:t>
            </a:r>
            <a:endParaRPr/>
          </a:p>
        </p:txBody>
      </p:sp>
      <p:grpSp>
        <p:nvGrpSpPr>
          <p:cNvPr id="924" name="Google Shape;924;p20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925" name="Google Shape;925;p20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926" name="Google Shape;926;p20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927" name="Google Shape;927;p20"/>
          <p:cNvSpPr txBox="1"/>
          <p:nvPr/>
        </p:nvSpPr>
        <p:spPr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928" name="Google Shape;928;p20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9" name="Google Shape;929;p20"/>
          <p:cNvSpPr txBox="1"/>
          <p:nvPr>
            <p:ph type="title"/>
          </p:nvPr>
        </p:nvSpPr>
        <p:spPr>
          <a:xfrm>
            <a:off x="239474" y="-10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Depth-first Traversal Demo</a:t>
            </a:r>
            <a:endParaRPr/>
          </a:p>
        </p:txBody>
      </p:sp>
      <p:sp>
        <p:nvSpPr>
          <p:cNvPr id="930" name="Google Shape;930;p20"/>
          <p:cNvSpPr/>
          <p:nvPr/>
        </p:nvSpPr>
        <p:spPr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31" name="Google Shape;931;p20"/>
          <p:cNvGrpSpPr/>
          <p:nvPr/>
        </p:nvGrpSpPr>
        <p:grpSpPr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932" name="Google Shape;932;p20"/>
            <p:cNvSpPr/>
            <p:nvPr/>
          </p:nvSpPr>
          <p:spPr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33" name="Google Shape;933;p20"/>
            <p:cNvSpPr txBox="1"/>
            <p:nvPr/>
          </p:nvSpPr>
          <p:spPr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35" name="Google Shape;935;p20"/>
            <p:cNvSpPr txBox="1"/>
            <p:nvPr/>
          </p:nvSpPr>
          <p:spPr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37" name="Google Shape;937;p20"/>
            <p:cNvSpPr txBox="1"/>
            <p:nvPr/>
          </p:nvSpPr>
          <p:spPr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39" name="Google Shape;939;p20"/>
            <p:cNvSpPr txBox="1"/>
            <p:nvPr/>
          </p:nvSpPr>
          <p:spPr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cxnSp>
          <p:nvCxnSpPr>
            <p:cNvPr id="940" name="Google Shape;940;p20"/>
            <p:cNvCxnSpPr/>
            <p:nvPr/>
          </p:nvCxnSpPr>
          <p:spPr>
            <a:xfrm flipH="1" rot="10800000">
              <a:off x="4496" y="3540"/>
              <a:ext cx="276" cy="151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4499" y="3815"/>
              <a:ext cx="430" cy="19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4938" y="3544"/>
              <a:ext cx="266" cy="132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4860" y="3620"/>
              <a:ext cx="115" cy="3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4" name="Google Shape;944;p20"/>
            <p:cNvCxnSpPr/>
            <p:nvPr/>
          </p:nvCxnSpPr>
          <p:spPr>
            <a:xfrm flipH="1">
              <a:off x="4984" y="3817"/>
              <a:ext cx="218" cy="156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cxnSp>
        <p:nvCxnSpPr>
          <p:cNvPr id="945" name="Google Shape;945;p20"/>
          <p:cNvCxnSpPr/>
          <p:nvPr/>
        </p:nvCxnSpPr>
        <p:spPr>
          <a:xfrm>
            <a:off x="7148" y="282402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20"/>
          <p:cNvCxnSpPr/>
          <p:nvPr/>
        </p:nvCxnSpPr>
        <p:spPr>
          <a:xfrm>
            <a:off x="206845" y="351245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20"/>
          <p:cNvSpPr/>
          <p:nvPr/>
        </p:nvSpPr>
        <p:spPr>
          <a:xfrm>
            <a:off x="3058511" y="898634"/>
            <a:ext cx="2427890" cy="819807"/>
          </a:xfrm>
          <a:prstGeom prst="wedgeRoundRectCallout">
            <a:avLst>
              <a:gd fmla="val 113944" name="adj1"/>
              <a:gd fmla="val 87500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’t yet visited this Vertex!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48" name="Google Shape;948;p20"/>
          <p:cNvCxnSpPr/>
          <p:nvPr/>
        </p:nvCxnSpPr>
        <p:spPr>
          <a:xfrm>
            <a:off x="248886" y="432700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20"/>
          <p:cNvCxnSpPr/>
          <p:nvPr/>
        </p:nvCxnSpPr>
        <p:spPr>
          <a:xfrm>
            <a:off x="463217" y="468435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50" name="Google Shape;950;p20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951" name="Google Shape;951;p20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52" name="Google Shape;952;p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953" name="Google Shape;953;p20"/>
          <p:cNvCxnSpPr/>
          <p:nvPr/>
        </p:nvCxnSpPr>
        <p:spPr>
          <a:xfrm>
            <a:off x="473723" y="496288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20"/>
          <p:cNvSpPr txBox="1"/>
          <p:nvPr/>
        </p:nvSpPr>
        <p:spPr>
          <a:xfrm>
            <a:off x="6857953" y="3626069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cxnSp>
        <p:nvCxnSpPr>
          <p:cNvPr id="955" name="Google Shape;955;p20"/>
          <p:cNvCxnSpPr/>
          <p:nvPr/>
        </p:nvCxnSpPr>
        <p:spPr>
          <a:xfrm>
            <a:off x="469595" y="543059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20"/>
          <p:cNvCxnSpPr/>
          <p:nvPr/>
        </p:nvCxnSpPr>
        <p:spPr>
          <a:xfrm>
            <a:off x="761695" y="573539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20"/>
          <p:cNvCxnSpPr/>
          <p:nvPr/>
        </p:nvCxnSpPr>
        <p:spPr>
          <a:xfrm flipH="1" rot="10800000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8" name="Google Shape;958;p20"/>
          <p:cNvSpPr/>
          <p:nvPr/>
        </p:nvSpPr>
        <p:spPr>
          <a:xfrm>
            <a:off x="7717971" y="1436914"/>
            <a:ext cx="391886" cy="56605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59" name="Google Shape;959;p20"/>
          <p:cNvCxnSpPr/>
          <p:nvPr/>
        </p:nvCxnSpPr>
        <p:spPr>
          <a:xfrm>
            <a:off x="772581" y="604019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20"/>
          <p:cNvSpPr txBox="1"/>
          <p:nvPr/>
        </p:nvSpPr>
        <p:spPr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cxnSp>
        <p:nvCxnSpPr>
          <p:cNvPr id="961" name="Google Shape;961;p20"/>
          <p:cNvCxnSpPr/>
          <p:nvPr/>
        </p:nvCxnSpPr>
        <p:spPr>
          <a:xfrm>
            <a:off x="213976" y="256276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62" name="Google Shape;962;p20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963" name="Google Shape;963;p20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964" name="Google Shape;964;p20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965" name="Google Shape;965;p20"/>
          <p:cNvCxnSpPr/>
          <p:nvPr/>
        </p:nvCxnSpPr>
        <p:spPr>
          <a:xfrm>
            <a:off x="464348" y="324856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20"/>
          <p:cNvSpPr/>
          <p:nvPr/>
        </p:nvSpPr>
        <p:spPr>
          <a:xfrm>
            <a:off x="3842282" y="430548"/>
            <a:ext cx="2427890" cy="819807"/>
          </a:xfrm>
          <a:prstGeom prst="wedgeRoundRectCallout">
            <a:avLst>
              <a:gd fmla="val 113944" name="adj1"/>
              <a:gd fmla="val 87500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’t yet visited this Vertex!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7" name="Google Shape;967;p20"/>
          <p:cNvCxnSpPr/>
          <p:nvPr/>
        </p:nvCxnSpPr>
        <p:spPr>
          <a:xfrm>
            <a:off x="464348" y="404322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20"/>
          <p:cNvCxnSpPr/>
          <p:nvPr/>
        </p:nvCxnSpPr>
        <p:spPr>
          <a:xfrm>
            <a:off x="703834" y="4413339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20"/>
          <p:cNvCxnSpPr/>
          <p:nvPr/>
        </p:nvCxnSpPr>
        <p:spPr>
          <a:xfrm>
            <a:off x="682062" y="470725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20"/>
          <p:cNvSpPr txBox="1"/>
          <p:nvPr/>
        </p:nvSpPr>
        <p:spPr>
          <a:xfrm>
            <a:off x="6857953" y="395264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cxnSp>
        <p:nvCxnSpPr>
          <p:cNvPr id="971" name="Google Shape;971;p20"/>
          <p:cNvCxnSpPr/>
          <p:nvPr/>
        </p:nvCxnSpPr>
        <p:spPr>
          <a:xfrm>
            <a:off x="682062" y="516445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20"/>
          <p:cNvCxnSpPr/>
          <p:nvPr/>
        </p:nvCxnSpPr>
        <p:spPr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3" name="Google Shape;973;p20"/>
          <p:cNvCxnSpPr/>
          <p:nvPr/>
        </p:nvCxnSpPr>
        <p:spPr>
          <a:xfrm>
            <a:off x="980766" y="5463157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20"/>
          <p:cNvSpPr/>
          <p:nvPr/>
        </p:nvSpPr>
        <p:spPr>
          <a:xfrm>
            <a:off x="8358051" y="1869730"/>
            <a:ext cx="391886" cy="56605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5" name="Google Shape;975;p20"/>
          <p:cNvCxnSpPr/>
          <p:nvPr/>
        </p:nvCxnSpPr>
        <p:spPr>
          <a:xfrm>
            <a:off x="999054" y="5761861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6" name="Google Shape;976;p20"/>
          <p:cNvSpPr txBox="1"/>
          <p:nvPr/>
        </p:nvSpPr>
        <p:spPr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977" name="Google Shape;977;p20"/>
          <p:cNvSpPr/>
          <p:nvPr/>
        </p:nvSpPr>
        <p:spPr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8" name="Google Shape;978;p20"/>
          <p:cNvCxnSpPr/>
          <p:nvPr/>
        </p:nvCxnSpPr>
        <p:spPr>
          <a:xfrm>
            <a:off x="441815" y="228128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79" name="Google Shape;979;p20"/>
          <p:cNvGrpSpPr/>
          <p:nvPr/>
        </p:nvGrpSpPr>
        <p:grpSpPr>
          <a:xfrm>
            <a:off x="7911016" y="926592"/>
            <a:ext cx="1293944" cy="882871"/>
            <a:chOff x="7788170" y="2349062"/>
            <a:chExt cx="1293944" cy="882871"/>
          </a:xfrm>
        </p:grpSpPr>
        <p:sp>
          <p:nvSpPr>
            <p:cNvPr id="980" name="Google Shape;980;p20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981" name="Google Shape;981;p20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82" name="Google Shape;982;p20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983" name="Google Shape;983;p20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4" name="Google Shape;984;p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985" name="Google Shape;985;p20"/>
          <p:cNvCxnSpPr/>
          <p:nvPr/>
        </p:nvCxnSpPr>
        <p:spPr>
          <a:xfrm>
            <a:off x="691751" y="295794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20"/>
          <p:cNvSpPr/>
          <p:nvPr/>
        </p:nvSpPr>
        <p:spPr>
          <a:xfrm>
            <a:off x="4494554" y="778020"/>
            <a:ext cx="2427890" cy="819807"/>
          </a:xfrm>
          <a:prstGeom prst="wedgeRoundRectCallout">
            <a:avLst>
              <a:gd fmla="val 113944" name="adj1"/>
              <a:gd fmla="val 87500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’t yet visited this Vertex!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87" name="Google Shape;987;p20"/>
          <p:cNvCxnSpPr/>
          <p:nvPr/>
        </p:nvCxnSpPr>
        <p:spPr>
          <a:xfrm>
            <a:off x="722231" y="373213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20"/>
          <p:cNvCxnSpPr/>
          <p:nvPr/>
        </p:nvCxnSpPr>
        <p:spPr>
          <a:xfrm>
            <a:off x="972167" y="40918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89" name="Google Shape;989;p20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90" name="Google Shape;990;p20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1" name="Google Shape;991;p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992" name="Google Shape;992;p20"/>
          <p:cNvCxnSpPr/>
          <p:nvPr/>
        </p:nvCxnSpPr>
        <p:spPr>
          <a:xfrm>
            <a:off x="966071" y="439050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20"/>
          <p:cNvCxnSpPr/>
          <p:nvPr/>
        </p:nvCxnSpPr>
        <p:spPr>
          <a:xfrm>
            <a:off x="959975" y="484770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20"/>
          <p:cNvSpPr/>
          <p:nvPr/>
        </p:nvSpPr>
        <p:spPr>
          <a:xfrm>
            <a:off x="5766816" y="3576084"/>
            <a:ext cx="3246556" cy="1300716"/>
          </a:xfrm>
          <a:prstGeom prst="wedgeRoundRectCallout">
            <a:avLst>
              <a:gd fmla="val 35104" name="adj1"/>
              <a:gd fmla="val -145097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Vertex #2 has 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outgoing edges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0" i="0" sz="105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there’s nothing to do!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5" name="Google Shape;995;p20"/>
          <p:cNvCxnSpPr/>
          <p:nvPr/>
        </p:nvCxnSpPr>
        <p:spPr>
          <a:xfrm>
            <a:off x="502775" y="581696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1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3!</a:t>
            </a:r>
            <a:endParaRPr/>
          </a:p>
        </p:txBody>
      </p:sp>
      <p:sp>
        <p:nvSpPr>
          <p:cNvPr id="1002" name="Google Shape;1002;p21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2!</a:t>
            </a:r>
            <a:endParaRPr/>
          </a:p>
        </p:txBody>
      </p:sp>
      <p:grpSp>
        <p:nvGrpSpPr>
          <p:cNvPr id="1003" name="Google Shape;1003;p21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1004" name="Google Shape;1004;p21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05" name="Google Shape;1005;p21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006" name="Google Shape;1006;p21"/>
          <p:cNvSpPr txBox="1"/>
          <p:nvPr/>
        </p:nvSpPr>
        <p:spPr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007" name="Google Shape;1007;p21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21"/>
          <p:cNvSpPr txBox="1"/>
          <p:nvPr>
            <p:ph type="title"/>
          </p:nvPr>
        </p:nvSpPr>
        <p:spPr>
          <a:xfrm>
            <a:off x="239474" y="-10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Depth-first Traversal Demo</a:t>
            </a:r>
            <a:endParaRPr/>
          </a:p>
        </p:txBody>
      </p:sp>
      <p:sp>
        <p:nvSpPr>
          <p:cNvPr id="1009" name="Google Shape;1009;p21"/>
          <p:cNvSpPr/>
          <p:nvPr/>
        </p:nvSpPr>
        <p:spPr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10" name="Google Shape;1010;p21"/>
          <p:cNvGrpSpPr/>
          <p:nvPr/>
        </p:nvGrpSpPr>
        <p:grpSpPr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1011" name="Google Shape;1011;p21"/>
            <p:cNvSpPr/>
            <p:nvPr/>
          </p:nvSpPr>
          <p:spPr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2" name="Google Shape;1012;p21"/>
            <p:cNvSpPr txBox="1"/>
            <p:nvPr/>
          </p:nvSpPr>
          <p:spPr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4" name="Google Shape;1014;p21"/>
            <p:cNvSpPr txBox="1"/>
            <p:nvPr/>
          </p:nvSpPr>
          <p:spPr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6" name="Google Shape;1016;p21"/>
            <p:cNvSpPr txBox="1"/>
            <p:nvPr/>
          </p:nvSpPr>
          <p:spPr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8" name="Google Shape;1018;p21"/>
            <p:cNvSpPr txBox="1"/>
            <p:nvPr/>
          </p:nvSpPr>
          <p:spPr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cxnSp>
          <p:nvCxnSpPr>
            <p:cNvPr id="1019" name="Google Shape;1019;p21"/>
            <p:cNvCxnSpPr/>
            <p:nvPr/>
          </p:nvCxnSpPr>
          <p:spPr>
            <a:xfrm flipH="1" rot="10800000">
              <a:off x="4496" y="3540"/>
              <a:ext cx="276" cy="151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4499" y="3815"/>
              <a:ext cx="430" cy="19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4938" y="3544"/>
              <a:ext cx="266" cy="132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4860" y="3620"/>
              <a:ext cx="115" cy="3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 flipH="1">
              <a:off x="4984" y="3817"/>
              <a:ext cx="218" cy="156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grpSp>
        <p:nvGrpSpPr>
          <p:cNvPr id="1024" name="Google Shape;1024;p21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1025" name="Google Shape;1025;p2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6" name="Google Shape;1026;p21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sp>
        <p:nvSpPr>
          <p:cNvPr id="1027" name="Google Shape;1027;p21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cxnSp>
        <p:nvCxnSpPr>
          <p:cNvPr id="1028" name="Google Shape;1028;p21"/>
          <p:cNvCxnSpPr/>
          <p:nvPr/>
        </p:nvCxnSpPr>
        <p:spPr>
          <a:xfrm flipH="1" rot="10800000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9" name="Google Shape;1029;p21"/>
          <p:cNvCxnSpPr/>
          <p:nvPr/>
        </p:nvCxnSpPr>
        <p:spPr>
          <a:xfrm>
            <a:off x="772581" y="604019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21"/>
          <p:cNvSpPr txBox="1"/>
          <p:nvPr/>
        </p:nvSpPr>
        <p:spPr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grpSp>
        <p:nvGrpSpPr>
          <p:cNvPr id="1031" name="Google Shape;1031;p21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1032" name="Google Shape;1032;p21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33" name="Google Shape;1033;p21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034" name="Google Shape;1034;p21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cxnSp>
        <p:nvCxnSpPr>
          <p:cNvPr id="1035" name="Google Shape;1035;p21"/>
          <p:cNvCxnSpPr/>
          <p:nvPr/>
        </p:nvCxnSpPr>
        <p:spPr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6" name="Google Shape;1036;p21"/>
          <p:cNvCxnSpPr/>
          <p:nvPr/>
        </p:nvCxnSpPr>
        <p:spPr>
          <a:xfrm>
            <a:off x="999054" y="5761861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37" name="Google Shape;1037;p21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1038" name="Google Shape;1038;p2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9" name="Google Shape;1039;p21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1040" name="Google Shape;1040;p21"/>
          <p:cNvCxnSpPr/>
          <p:nvPr/>
        </p:nvCxnSpPr>
        <p:spPr>
          <a:xfrm>
            <a:off x="691751" y="514031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21"/>
          <p:cNvCxnSpPr/>
          <p:nvPr/>
        </p:nvCxnSpPr>
        <p:spPr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2" name="Google Shape;1042;p21"/>
          <p:cNvCxnSpPr/>
          <p:nvPr/>
        </p:nvCxnSpPr>
        <p:spPr>
          <a:xfrm>
            <a:off x="1002647" y="547559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21"/>
          <p:cNvSpPr/>
          <p:nvPr/>
        </p:nvSpPr>
        <p:spPr>
          <a:xfrm>
            <a:off x="7955715" y="2308642"/>
            <a:ext cx="391886" cy="56605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4" name="Google Shape;1044;p21"/>
          <p:cNvCxnSpPr/>
          <p:nvPr/>
        </p:nvCxnSpPr>
        <p:spPr>
          <a:xfrm>
            <a:off x="984359" y="576210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21"/>
          <p:cNvSpPr txBox="1"/>
          <p:nvPr/>
        </p:nvSpPr>
        <p:spPr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046" name="Google Shape;1046;p21"/>
          <p:cNvSpPr/>
          <p:nvPr/>
        </p:nvSpPr>
        <p:spPr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7" name="Google Shape;1047;p21"/>
          <p:cNvCxnSpPr/>
          <p:nvPr/>
        </p:nvCxnSpPr>
        <p:spPr>
          <a:xfrm>
            <a:off x="441815" y="228128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8" name="Google Shape;1048;p21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049" name="Google Shape;1049;p21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50" name="Google Shape;1050;p21"/>
            <p:cNvCxnSpPr/>
            <p:nvPr/>
          </p:nvCxnSpPr>
          <p:spPr>
            <a:xfrm flipH="1" rot="10800000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051" name="Google Shape;1051;p21"/>
          <p:cNvCxnSpPr/>
          <p:nvPr/>
        </p:nvCxnSpPr>
        <p:spPr>
          <a:xfrm>
            <a:off x="734892" y="294012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21"/>
          <p:cNvSpPr/>
          <p:nvPr/>
        </p:nvSpPr>
        <p:spPr>
          <a:xfrm>
            <a:off x="4100650" y="848360"/>
            <a:ext cx="2427890" cy="819807"/>
          </a:xfrm>
          <a:prstGeom prst="wedgeRoundRectCallout">
            <a:avLst>
              <a:gd fmla="val 111626" name="adj1"/>
              <a:gd fmla="val 156139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’t yet visited this Vertex!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3" name="Google Shape;1053;p21"/>
          <p:cNvCxnSpPr/>
          <p:nvPr/>
        </p:nvCxnSpPr>
        <p:spPr>
          <a:xfrm>
            <a:off x="732544" y="372558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21"/>
          <p:cNvCxnSpPr/>
          <p:nvPr/>
        </p:nvCxnSpPr>
        <p:spPr>
          <a:xfrm>
            <a:off x="955284" y="408900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55" name="Google Shape;1055;p21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056" name="Google Shape;1056;p2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57" name="Google Shape;1057;p21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1058" name="Google Shape;1058;p21"/>
          <p:cNvCxnSpPr/>
          <p:nvPr/>
        </p:nvCxnSpPr>
        <p:spPr>
          <a:xfrm>
            <a:off x="967004" y="439615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21"/>
          <p:cNvCxnSpPr/>
          <p:nvPr/>
        </p:nvCxnSpPr>
        <p:spPr>
          <a:xfrm>
            <a:off x="950588" y="4858049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21"/>
          <p:cNvSpPr/>
          <p:nvPr/>
        </p:nvSpPr>
        <p:spPr>
          <a:xfrm>
            <a:off x="4331880" y="3266588"/>
            <a:ext cx="3246556" cy="1300716"/>
          </a:xfrm>
          <a:prstGeom prst="wedgeRoundRectCallout">
            <a:avLst>
              <a:gd fmla="val 64569" name="adj1"/>
              <a:gd fmla="val -99673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Alas, Vertex #3 has 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outgoing edges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0" i="0" sz="105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there’s nothing to do!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61" name="Google Shape;1061;p21"/>
          <p:cNvCxnSpPr/>
          <p:nvPr/>
        </p:nvCxnSpPr>
        <p:spPr>
          <a:xfrm>
            <a:off x="498077" y="579824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2" name="Google Shape;1062;p21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063" name="Google Shape;1063;p2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64" name="Google Shape;1064;p21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3!</a:t>
            </a:r>
            <a:endParaRPr/>
          </a:p>
        </p:txBody>
      </p:sp>
      <p:sp>
        <p:nvSpPr>
          <p:cNvPr id="1071" name="Google Shape;1071;p2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2!</a:t>
            </a:r>
            <a:endParaRPr/>
          </a:p>
        </p:txBody>
      </p:sp>
      <p:grpSp>
        <p:nvGrpSpPr>
          <p:cNvPr id="1072" name="Google Shape;1072;p22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1073" name="Google Shape;1073;p2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74" name="Google Shape;1074;p22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075" name="Google Shape;1075;p22"/>
          <p:cNvSpPr txBox="1"/>
          <p:nvPr/>
        </p:nvSpPr>
        <p:spPr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076" name="Google Shape;1076;p22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7" name="Google Shape;1077;p22"/>
          <p:cNvSpPr txBox="1"/>
          <p:nvPr>
            <p:ph type="title"/>
          </p:nvPr>
        </p:nvSpPr>
        <p:spPr>
          <a:xfrm>
            <a:off x="239474" y="-10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Depth-first Traversal Demo</a:t>
            </a:r>
            <a:endParaRPr/>
          </a:p>
        </p:txBody>
      </p:sp>
      <p:sp>
        <p:nvSpPr>
          <p:cNvPr id="1078" name="Google Shape;1078;p22"/>
          <p:cNvSpPr/>
          <p:nvPr/>
        </p:nvSpPr>
        <p:spPr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79" name="Google Shape;1079;p22"/>
          <p:cNvGrpSpPr/>
          <p:nvPr/>
        </p:nvGrpSpPr>
        <p:grpSpPr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1080" name="Google Shape;1080;p22"/>
            <p:cNvSpPr/>
            <p:nvPr/>
          </p:nvSpPr>
          <p:spPr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1" name="Google Shape;1081;p22"/>
            <p:cNvSpPr txBox="1"/>
            <p:nvPr/>
          </p:nvSpPr>
          <p:spPr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3" name="Google Shape;1083;p22"/>
            <p:cNvSpPr txBox="1"/>
            <p:nvPr/>
          </p:nvSpPr>
          <p:spPr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5" name="Google Shape;1085;p22"/>
            <p:cNvSpPr txBox="1"/>
            <p:nvPr/>
          </p:nvSpPr>
          <p:spPr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7" name="Google Shape;1087;p22"/>
            <p:cNvSpPr txBox="1"/>
            <p:nvPr/>
          </p:nvSpPr>
          <p:spPr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cxnSp>
          <p:nvCxnSpPr>
            <p:cNvPr id="1088" name="Google Shape;1088;p22"/>
            <p:cNvCxnSpPr/>
            <p:nvPr/>
          </p:nvCxnSpPr>
          <p:spPr>
            <a:xfrm flipH="1" rot="10800000">
              <a:off x="4496" y="3540"/>
              <a:ext cx="276" cy="151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9" name="Google Shape;1089;p22"/>
            <p:cNvCxnSpPr/>
            <p:nvPr/>
          </p:nvCxnSpPr>
          <p:spPr>
            <a:xfrm>
              <a:off x="4499" y="3815"/>
              <a:ext cx="430" cy="19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0" name="Google Shape;1090;p22"/>
            <p:cNvCxnSpPr/>
            <p:nvPr/>
          </p:nvCxnSpPr>
          <p:spPr>
            <a:xfrm>
              <a:off x="4938" y="3544"/>
              <a:ext cx="266" cy="132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1" name="Google Shape;1091;p22"/>
            <p:cNvCxnSpPr/>
            <p:nvPr/>
          </p:nvCxnSpPr>
          <p:spPr>
            <a:xfrm>
              <a:off x="4860" y="3620"/>
              <a:ext cx="115" cy="3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2" name="Google Shape;1092;p22"/>
            <p:cNvCxnSpPr/>
            <p:nvPr/>
          </p:nvCxnSpPr>
          <p:spPr>
            <a:xfrm flipH="1">
              <a:off x="4984" y="3817"/>
              <a:ext cx="218" cy="156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grpSp>
        <p:nvGrpSpPr>
          <p:cNvPr id="1093" name="Google Shape;1093;p22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1094" name="Google Shape;1094;p2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5" name="Google Shape;1095;p22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sp>
        <p:nvSpPr>
          <p:cNvPr id="1096" name="Google Shape;1096;p22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cxnSp>
        <p:nvCxnSpPr>
          <p:cNvPr id="1097" name="Google Shape;1097;p22"/>
          <p:cNvCxnSpPr/>
          <p:nvPr/>
        </p:nvCxnSpPr>
        <p:spPr>
          <a:xfrm flipH="1" rot="10800000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8" name="Google Shape;1098;p22"/>
          <p:cNvCxnSpPr/>
          <p:nvPr/>
        </p:nvCxnSpPr>
        <p:spPr>
          <a:xfrm>
            <a:off x="772581" y="604019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22"/>
          <p:cNvSpPr txBox="1"/>
          <p:nvPr/>
        </p:nvSpPr>
        <p:spPr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grpSp>
        <p:nvGrpSpPr>
          <p:cNvPr id="1100" name="Google Shape;1100;p22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1101" name="Google Shape;1101;p2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02" name="Google Shape;1102;p22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103" name="Google Shape;1103;p22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grpSp>
        <p:nvGrpSpPr>
          <p:cNvPr id="1104" name="Google Shape;1104;p22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1105" name="Google Shape;1105;p2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06" name="Google Shape;1106;p22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1107" name="Google Shape;1107;p22"/>
          <p:cNvCxnSpPr/>
          <p:nvPr/>
        </p:nvCxnSpPr>
        <p:spPr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p22"/>
          <p:cNvCxnSpPr/>
          <p:nvPr/>
        </p:nvCxnSpPr>
        <p:spPr>
          <a:xfrm>
            <a:off x="984359" y="574803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9" name="Google Shape;1109;p22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110" name="Google Shape;1110;p2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11" name="Google Shape;1111;p22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grpSp>
        <p:nvGrpSpPr>
          <p:cNvPr id="1112" name="Google Shape;1112;p22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113" name="Google Shape;1113;p2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14" name="Google Shape;1114;p22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1115" name="Google Shape;1115;p22"/>
          <p:cNvCxnSpPr/>
          <p:nvPr/>
        </p:nvCxnSpPr>
        <p:spPr>
          <a:xfrm>
            <a:off x="685644" y="5141757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22"/>
          <p:cNvSpPr/>
          <p:nvPr/>
        </p:nvSpPr>
        <p:spPr>
          <a:xfrm>
            <a:off x="3319006" y="28136"/>
            <a:ext cx="3246556" cy="1300716"/>
          </a:xfrm>
          <a:prstGeom prst="wedgeRoundRectCallout">
            <a:avLst>
              <a:gd fmla="val 87535" name="adj1"/>
              <a:gd fmla="val 73373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#1 has 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MORE outgoing edges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0" i="0" sz="105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there’s nothing to do!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7" name="Google Shape;1117;p22"/>
          <p:cNvCxnSpPr/>
          <p:nvPr/>
        </p:nvCxnSpPr>
        <p:spPr>
          <a:xfrm>
            <a:off x="219066" y="611008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3!</a:t>
            </a:r>
            <a:endParaRPr/>
          </a:p>
        </p:txBody>
      </p:sp>
      <p:sp>
        <p:nvSpPr>
          <p:cNvPr id="1124" name="Google Shape;1124;p23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2!</a:t>
            </a:r>
            <a:endParaRPr/>
          </a:p>
        </p:txBody>
      </p:sp>
      <p:grpSp>
        <p:nvGrpSpPr>
          <p:cNvPr id="1125" name="Google Shape;1125;p23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1126" name="Google Shape;1126;p2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27" name="Google Shape;1127;p23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128" name="Google Shape;1128;p23"/>
          <p:cNvSpPr txBox="1"/>
          <p:nvPr/>
        </p:nvSpPr>
        <p:spPr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129" name="Google Shape;1129;p23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0" name="Google Shape;1130;p23"/>
          <p:cNvSpPr/>
          <p:nvPr/>
        </p:nvSpPr>
        <p:spPr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1" name="Google Shape;1131;p23"/>
          <p:cNvSpPr txBox="1"/>
          <p:nvPr>
            <p:ph type="title"/>
          </p:nvPr>
        </p:nvSpPr>
        <p:spPr>
          <a:xfrm>
            <a:off x="239474" y="-10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Depth-first Traversal Demo</a:t>
            </a:r>
            <a:endParaRPr/>
          </a:p>
        </p:txBody>
      </p:sp>
      <p:grpSp>
        <p:nvGrpSpPr>
          <p:cNvPr id="1132" name="Google Shape;1132;p23"/>
          <p:cNvGrpSpPr/>
          <p:nvPr/>
        </p:nvGrpSpPr>
        <p:grpSpPr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1133" name="Google Shape;1133;p23"/>
            <p:cNvSpPr/>
            <p:nvPr/>
          </p:nvSpPr>
          <p:spPr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34" name="Google Shape;1134;p23"/>
            <p:cNvSpPr txBox="1"/>
            <p:nvPr/>
          </p:nvSpPr>
          <p:spPr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36" name="Google Shape;1136;p23"/>
            <p:cNvSpPr txBox="1"/>
            <p:nvPr/>
          </p:nvSpPr>
          <p:spPr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38" name="Google Shape;1138;p23"/>
            <p:cNvSpPr txBox="1"/>
            <p:nvPr/>
          </p:nvSpPr>
          <p:spPr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40" name="Google Shape;1140;p23"/>
            <p:cNvSpPr txBox="1"/>
            <p:nvPr/>
          </p:nvSpPr>
          <p:spPr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cxnSp>
          <p:nvCxnSpPr>
            <p:cNvPr id="1141" name="Google Shape;1141;p23"/>
            <p:cNvCxnSpPr/>
            <p:nvPr/>
          </p:nvCxnSpPr>
          <p:spPr>
            <a:xfrm flipH="1" rot="10800000">
              <a:off x="4496" y="3540"/>
              <a:ext cx="276" cy="151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4499" y="3815"/>
              <a:ext cx="430" cy="19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4938" y="3544"/>
              <a:ext cx="266" cy="132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4860" y="3620"/>
              <a:ext cx="115" cy="3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 flipH="1">
              <a:off x="4984" y="3817"/>
              <a:ext cx="218" cy="156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grpSp>
        <p:nvGrpSpPr>
          <p:cNvPr id="1146" name="Google Shape;1146;p23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1147" name="Google Shape;1147;p2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48" name="Google Shape;1148;p23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sp>
        <p:nvSpPr>
          <p:cNvPr id="1149" name="Google Shape;1149;p23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cxnSp>
        <p:nvCxnSpPr>
          <p:cNvPr id="1150" name="Google Shape;1150;p23"/>
          <p:cNvCxnSpPr/>
          <p:nvPr/>
        </p:nvCxnSpPr>
        <p:spPr>
          <a:xfrm flipH="1" rot="10800000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1" name="Google Shape;1151;p23"/>
          <p:cNvCxnSpPr/>
          <p:nvPr/>
        </p:nvCxnSpPr>
        <p:spPr>
          <a:xfrm>
            <a:off x="772581" y="604019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2" name="Google Shape;1152;p23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grpSp>
        <p:nvGrpSpPr>
          <p:cNvPr id="1153" name="Google Shape;1153;p23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1154" name="Google Shape;1154;p2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55" name="Google Shape;1155;p23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grpSp>
        <p:nvGrpSpPr>
          <p:cNvPr id="1156" name="Google Shape;1156;p23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157" name="Google Shape;1157;p2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58" name="Google Shape;1158;p23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grpSp>
        <p:nvGrpSpPr>
          <p:cNvPr id="1159" name="Google Shape;1159;p23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160" name="Google Shape;1160;p2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61" name="Google Shape;1161;p23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1162" name="Google Shape;1162;p23"/>
          <p:cNvCxnSpPr/>
          <p:nvPr/>
        </p:nvCxnSpPr>
        <p:spPr>
          <a:xfrm>
            <a:off x="460747" y="54329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23"/>
          <p:cNvCxnSpPr/>
          <p:nvPr/>
        </p:nvCxnSpPr>
        <p:spPr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4" name="Google Shape;1164;p23"/>
          <p:cNvCxnSpPr/>
          <p:nvPr/>
        </p:nvCxnSpPr>
        <p:spPr>
          <a:xfrm>
            <a:off x="767892" y="57541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23"/>
          <p:cNvSpPr/>
          <p:nvPr/>
        </p:nvSpPr>
        <p:spPr>
          <a:xfrm>
            <a:off x="7955715" y="2308642"/>
            <a:ext cx="391886" cy="56605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66" name="Google Shape;1166;p23"/>
          <p:cNvCxnSpPr/>
          <p:nvPr/>
        </p:nvCxnSpPr>
        <p:spPr>
          <a:xfrm>
            <a:off x="779612" y="603316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23"/>
          <p:cNvSpPr txBox="1"/>
          <p:nvPr/>
        </p:nvSpPr>
        <p:spPr>
          <a:xfrm>
            <a:off x="453690" y="2246713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cxnSp>
        <p:nvCxnSpPr>
          <p:cNvPr id="1168" name="Google Shape;1168;p23"/>
          <p:cNvCxnSpPr/>
          <p:nvPr/>
        </p:nvCxnSpPr>
        <p:spPr>
          <a:xfrm>
            <a:off x="291749" y="245482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69" name="Google Shape;1169;p23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170" name="Google Shape;1170;p2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71" name="Google Shape;1171;p23"/>
            <p:cNvCxnSpPr/>
            <p:nvPr/>
          </p:nvCxnSpPr>
          <p:spPr>
            <a:xfrm flipH="1" rot="10800000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172" name="Google Shape;1172;p23"/>
          <p:cNvCxnSpPr/>
          <p:nvPr/>
        </p:nvCxnSpPr>
        <p:spPr>
          <a:xfrm>
            <a:off x="542623" y="318400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23"/>
          <p:cNvSpPr/>
          <p:nvPr/>
        </p:nvSpPr>
        <p:spPr>
          <a:xfrm>
            <a:off x="3741043" y="3545075"/>
            <a:ext cx="3246556" cy="1575565"/>
          </a:xfrm>
          <a:prstGeom prst="wedgeRoundRectCallout">
            <a:avLst>
              <a:gd fmla="val 88835" name="adj1"/>
              <a:gd fmla="val -94265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we’ve already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#3!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0" i="0" sz="105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we don’t want to do so again!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4" name="Google Shape;1174;p23"/>
          <p:cNvCxnSpPr/>
          <p:nvPr/>
        </p:nvCxnSpPr>
        <p:spPr>
          <a:xfrm>
            <a:off x="906038" y="346301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4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3!</a:t>
            </a:r>
            <a:endParaRPr/>
          </a:p>
        </p:txBody>
      </p:sp>
      <p:sp>
        <p:nvSpPr>
          <p:cNvPr id="1181" name="Google Shape;1181;p24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2!</a:t>
            </a:r>
            <a:endParaRPr/>
          </a:p>
        </p:txBody>
      </p:sp>
      <p:grpSp>
        <p:nvGrpSpPr>
          <p:cNvPr id="1182" name="Google Shape;1182;p24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1183" name="Google Shape;1183;p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curVertex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84" name="Google Shape;1184;p24"/>
            <p:cNvCxnSpPr/>
            <p:nvPr/>
          </p:nvCxnSpPr>
          <p:spPr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185" name="Google Shape;1185;p24"/>
          <p:cNvSpPr txBox="1"/>
          <p:nvPr/>
        </p:nvSpPr>
        <p:spPr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we’ve already visited 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Return  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Otherwise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Mark the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print it out)</a:t>
            </a:r>
            <a:b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05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leaving the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which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</a:t>
            </a:r>
            <a:r>
              <a:rPr lang="en-US" sz="20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edge takes us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Call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Depth-First-Traversal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that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186" name="Google Shape;1186;p24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7" name="Google Shape;1187;p24"/>
          <p:cNvSpPr txBox="1"/>
          <p:nvPr>
            <p:ph type="title"/>
          </p:nvPr>
        </p:nvSpPr>
        <p:spPr>
          <a:xfrm>
            <a:off x="239474" y="-10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Depth-first Traversal Demo</a:t>
            </a:r>
            <a:endParaRPr/>
          </a:p>
        </p:txBody>
      </p:sp>
      <p:grpSp>
        <p:nvGrpSpPr>
          <p:cNvPr id="1188" name="Google Shape;1188;p24"/>
          <p:cNvGrpSpPr/>
          <p:nvPr/>
        </p:nvGrpSpPr>
        <p:grpSpPr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1189" name="Google Shape;1189;p24"/>
            <p:cNvSpPr/>
            <p:nvPr/>
          </p:nvSpPr>
          <p:spPr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2" name="Google Shape;1192;p24"/>
            <p:cNvSpPr txBox="1"/>
            <p:nvPr/>
          </p:nvSpPr>
          <p:spPr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4" name="Google Shape;1194;p24"/>
            <p:cNvSpPr txBox="1"/>
            <p:nvPr/>
          </p:nvSpPr>
          <p:spPr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6" name="Google Shape;1196;p24"/>
            <p:cNvSpPr txBox="1"/>
            <p:nvPr/>
          </p:nvSpPr>
          <p:spPr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cxnSp>
          <p:nvCxnSpPr>
            <p:cNvPr id="1197" name="Google Shape;1197;p24"/>
            <p:cNvCxnSpPr/>
            <p:nvPr/>
          </p:nvCxnSpPr>
          <p:spPr>
            <a:xfrm flipH="1" rot="10800000">
              <a:off x="4496" y="3540"/>
              <a:ext cx="276" cy="151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8" name="Google Shape;1198;p24"/>
            <p:cNvCxnSpPr/>
            <p:nvPr/>
          </p:nvCxnSpPr>
          <p:spPr>
            <a:xfrm>
              <a:off x="4499" y="3815"/>
              <a:ext cx="430" cy="19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9" name="Google Shape;1199;p24"/>
            <p:cNvCxnSpPr/>
            <p:nvPr/>
          </p:nvCxnSpPr>
          <p:spPr>
            <a:xfrm>
              <a:off x="4938" y="3544"/>
              <a:ext cx="266" cy="132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0" name="Google Shape;1200;p24"/>
            <p:cNvCxnSpPr/>
            <p:nvPr/>
          </p:nvCxnSpPr>
          <p:spPr>
            <a:xfrm>
              <a:off x="4860" y="3620"/>
              <a:ext cx="115" cy="3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1" name="Google Shape;1201;p24"/>
            <p:cNvCxnSpPr/>
            <p:nvPr/>
          </p:nvCxnSpPr>
          <p:spPr>
            <a:xfrm flipH="1">
              <a:off x="4984" y="3817"/>
              <a:ext cx="218" cy="156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grpSp>
        <p:nvGrpSpPr>
          <p:cNvPr id="1202" name="Google Shape;1202;p24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1203" name="Google Shape;1203;p24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04" name="Google Shape;1204;p24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sp>
        <p:nvSpPr>
          <p:cNvPr id="1205" name="Google Shape;1205;p24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sp>
        <p:nvSpPr>
          <p:cNvPr id="1206" name="Google Shape;1206;p24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grpSp>
        <p:nvGrpSpPr>
          <p:cNvPr id="1207" name="Google Shape;1207;p24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1208" name="Google Shape;1208;p24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09" name="Google Shape;1209;p24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grpSp>
        <p:nvGrpSpPr>
          <p:cNvPr id="1210" name="Google Shape;1210;p24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11" name="Google Shape;1211;p24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12" name="Google Shape;1212;p24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14" name="Google Shape;1214;p24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15" name="Google Shape;1215;p24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1216" name="Google Shape;1216;p24"/>
          <p:cNvCxnSpPr/>
          <p:nvPr/>
        </p:nvCxnSpPr>
        <p:spPr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7" name="Google Shape;1217;p24"/>
          <p:cNvCxnSpPr/>
          <p:nvPr/>
        </p:nvCxnSpPr>
        <p:spPr>
          <a:xfrm>
            <a:off x="765544" y="604723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24"/>
          <p:cNvCxnSpPr/>
          <p:nvPr/>
        </p:nvCxnSpPr>
        <p:spPr>
          <a:xfrm>
            <a:off x="458216" y="540669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24"/>
          <p:cNvSpPr/>
          <p:nvPr/>
        </p:nvSpPr>
        <p:spPr>
          <a:xfrm>
            <a:off x="2685960" y="492370"/>
            <a:ext cx="3246556" cy="1300716"/>
          </a:xfrm>
          <a:prstGeom prst="wedgeRoundRectCallout">
            <a:avLst>
              <a:gd fmla="val 87535" name="adj1"/>
              <a:gd fmla="val 73373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#0 has 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MORE outgoing edges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b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0" i="0" sz="105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there’s nothing to do!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20" name="Google Shape;1220;p24"/>
          <p:cNvCxnSpPr/>
          <p:nvPr/>
        </p:nvCxnSpPr>
        <p:spPr>
          <a:xfrm>
            <a:off x="-28136" y="640316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1" name="Google Shape;1221;p24"/>
          <p:cNvSpPr txBox="1"/>
          <p:nvPr/>
        </p:nvSpPr>
        <p:spPr>
          <a:xfrm>
            <a:off x="6641067" y="5478987"/>
            <a:ext cx="24320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we’re done!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8" name="Google Shape;1228;p25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Depth-first Traversal Challenge</a:t>
            </a:r>
            <a:endParaRPr/>
          </a:p>
        </p:txBody>
      </p:sp>
      <p:sp>
        <p:nvSpPr>
          <p:cNvPr id="1229" name="Google Shape;1229;p25"/>
          <p:cNvSpPr txBox="1"/>
          <p:nvPr/>
        </p:nvSpPr>
        <p:spPr>
          <a:xfrm>
            <a:off x="428189" y="1112838"/>
            <a:ext cx="836897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a </a:t>
            </a:r>
            <a:r>
              <a:rPr lang="en-US" sz="23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 Traversal 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look like on this graph?</a:t>
            </a:r>
            <a:endParaRPr/>
          </a:p>
        </p:txBody>
      </p:sp>
      <p:grpSp>
        <p:nvGrpSpPr>
          <p:cNvPr id="1230" name="Google Shape;1230;p25"/>
          <p:cNvGrpSpPr/>
          <p:nvPr/>
        </p:nvGrpSpPr>
        <p:grpSpPr>
          <a:xfrm>
            <a:off x="2057400" y="3810000"/>
            <a:ext cx="762000" cy="685800"/>
            <a:chOff x="1104" y="2736"/>
            <a:chExt cx="480" cy="432"/>
          </a:xfrm>
        </p:grpSpPr>
        <p:sp>
          <p:nvSpPr>
            <p:cNvPr id="1231" name="Google Shape;1231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32" name="Google Shape;1232;p25"/>
            <p:cNvSpPr txBox="1"/>
            <p:nvPr/>
          </p:nvSpPr>
          <p:spPr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Room</a:t>
              </a:r>
              <a:endParaRPr/>
            </a:p>
          </p:txBody>
        </p:sp>
      </p:grpSp>
      <p:grpSp>
        <p:nvGrpSpPr>
          <p:cNvPr id="1233" name="Google Shape;1233;p25"/>
          <p:cNvGrpSpPr/>
          <p:nvPr/>
        </p:nvGrpSpPr>
        <p:grpSpPr>
          <a:xfrm>
            <a:off x="3265488" y="3429000"/>
            <a:ext cx="762000" cy="685800"/>
            <a:chOff x="1104" y="2736"/>
            <a:chExt cx="480" cy="432"/>
          </a:xfrm>
        </p:grpSpPr>
        <p:sp>
          <p:nvSpPr>
            <p:cNvPr id="1234" name="Google Shape;1234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35" name="Google Shape;1235;p25"/>
            <p:cNvSpPr txBox="1"/>
            <p:nvPr/>
          </p:nvSpPr>
          <p:spPr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Goblin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Room</a:t>
              </a: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>
            <a:off x="3113088" y="4572000"/>
            <a:ext cx="762000" cy="685800"/>
            <a:chOff x="1104" y="2736"/>
            <a:chExt cx="480" cy="432"/>
          </a:xfrm>
        </p:grpSpPr>
        <p:sp>
          <p:nvSpPr>
            <p:cNvPr id="1237" name="Google Shape;1237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38" name="Google Shape;1238;p25"/>
            <p:cNvSpPr txBox="1"/>
            <p:nvPr/>
          </p:nvSpPr>
          <p:spPr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Ghoul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Study</a:t>
              </a:r>
              <a:endParaRPr/>
            </a:p>
          </p:txBody>
        </p:sp>
      </p:grpSp>
      <p:grpSp>
        <p:nvGrpSpPr>
          <p:cNvPr id="1239" name="Google Shape;1239;p25"/>
          <p:cNvGrpSpPr/>
          <p:nvPr/>
        </p:nvGrpSpPr>
        <p:grpSpPr>
          <a:xfrm>
            <a:off x="2046288" y="5105400"/>
            <a:ext cx="762000" cy="685800"/>
            <a:chOff x="1104" y="2736"/>
            <a:chExt cx="480" cy="432"/>
          </a:xfrm>
        </p:grpSpPr>
        <p:sp>
          <p:nvSpPr>
            <p:cNvPr id="1240" name="Google Shape;1240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1" name="Google Shape;1241;p25"/>
            <p:cNvSpPr txBox="1"/>
            <p:nvPr/>
          </p:nvSpPr>
          <p:spPr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Ghost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Galley</a:t>
              </a: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>
            <a:off x="4611688" y="3505200"/>
            <a:ext cx="868362" cy="685800"/>
            <a:chOff x="1088" y="2736"/>
            <a:chExt cx="547" cy="432"/>
          </a:xfrm>
        </p:grpSpPr>
        <p:sp>
          <p:nvSpPr>
            <p:cNvPr id="1243" name="Google Shape;1243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4" name="Google Shape;1244;p25"/>
            <p:cNvSpPr txBox="1"/>
            <p:nvPr/>
          </p:nvSpPr>
          <p:spPr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Witch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Hangout</a:t>
              </a:r>
              <a:endParaRPr/>
            </a:p>
          </p:txBody>
        </p:sp>
      </p:grpSp>
      <p:grpSp>
        <p:nvGrpSpPr>
          <p:cNvPr id="1245" name="Google Shape;1245;p25"/>
          <p:cNvGrpSpPr/>
          <p:nvPr/>
        </p:nvGrpSpPr>
        <p:grpSpPr>
          <a:xfrm>
            <a:off x="5848350" y="3505200"/>
            <a:ext cx="985838" cy="685800"/>
            <a:chOff x="1051" y="2736"/>
            <a:chExt cx="621" cy="432"/>
          </a:xfrm>
        </p:grpSpPr>
        <p:sp>
          <p:nvSpPr>
            <p:cNvPr id="1246" name="Google Shape;1246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7" name="Google Shape;1247;p25"/>
            <p:cNvSpPr txBox="1"/>
            <p:nvPr/>
          </p:nvSpPr>
          <p:spPr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Bats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Bathroom</a:t>
              </a: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>
            <a:off x="4149725" y="4648200"/>
            <a:ext cx="874713" cy="685800"/>
            <a:chOff x="1085" y="2736"/>
            <a:chExt cx="551" cy="432"/>
          </a:xfrm>
        </p:grpSpPr>
        <p:sp>
          <p:nvSpPr>
            <p:cNvPr id="1249" name="Google Shape;1249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50" name="Google Shape;1250;p25"/>
            <p:cNvSpPr txBox="1"/>
            <p:nvPr/>
          </p:nvSpPr>
          <p:spPr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Warlock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Lounge</a:t>
              </a:r>
              <a:endParaRPr/>
            </a:p>
          </p:txBody>
        </p:sp>
      </p:grpSp>
      <p:grpSp>
        <p:nvGrpSpPr>
          <p:cNvPr id="1251" name="Google Shape;1251;p25"/>
          <p:cNvGrpSpPr/>
          <p:nvPr/>
        </p:nvGrpSpPr>
        <p:grpSpPr>
          <a:xfrm>
            <a:off x="4941888" y="5410200"/>
            <a:ext cx="798512" cy="685800"/>
            <a:chOff x="1104" y="2736"/>
            <a:chExt cx="503" cy="432"/>
          </a:xfrm>
        </p:grpSpPr>
        <p:sp>
          <p:nvSpPr>
            <p:cNvPr id="1252" name="Google Shape;1252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53" name="Google Shape;1253;p25"/>
            <p:cNvSpPr txBox="1"/>
            <p:nvPr/>
          </p:nvSpPr>
          <p:spPr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Carey’s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Corner</a:t>
              </a:r>
              <a:endParaRPr/>
            </a:p>
          </p:txBody>
        </p:sp>
      </p:grpSp>
      <p:cxnSp>
        <p:nvCxnSpPr>
          <p:cNvPr id="1254" name="Google Shape;1254;p25"/>
          <p:cNvCxnSpPr/>
          <p:nvPr/>
        </p:nvCxnSpPr>
        <p:spPr>
          <a:xfrm flipH="1" rot="10800000">
            <a:off x="2743200" y="3810000"/>
            <a:ext cx="533400" cy="1524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25"/>
          <p:cNvCxnSpPr/>
          <p:nvPr/>
        </p:nvCxnSpPr>
        <p:spPr>
          <a:xfrm rot="10800000">
            <a:off x="2362200" y="4495800"/>
            <a:ext cx="76200" cy="6096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25"/>
          <p:cNvCxnSpPr/>
          <p:nvPr/>
        </p:nvCxnSpPr>
        <p:spPr>
          <a:xfrm>
            <a:off x="2754313" y="4321175"/>
            <a:ext cx="511175" cy="35877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25"/>
          <p:cNvCxnSpPr/>
          <p:nvPr/>
        </p:nvCxnSpPr>
        <p:spPr>
          <a:xfrm>
            <a:off x="4038600" y="3776663"/>
            <a:ext cx="609600" cy="952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25"/>
          <p:cNvCxnSpPr/>
          <p:nvPr/>
        </p:nvCxnSpPr>
        <p:spPr>
          <a:xfrm>
            <a:off x="5378450" y="3776663"/>
            <a:ext cx="576263" cy="4445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25"/>
          <p:cNvCxnSpPr/>
          <p:nvPr/>
        </p:nvCxnSpPr>
        <p:spPr>
          <a:xfrm flipH="1" rot="10800000">
            <a:off x="4833938" y="4125913"/>
            <a:ext cx="1349375" cy="719137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25"/>
          <p:cNvCxnSpPr/>
          <p:nvPr/>
        </p:nvCxnSpPr>
        <p:spPr>
          <a:xfrm>
            <a:off x="3733800" y="5181600"/>
            <a:ext cx="1230313" cy="55562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1" name="Google Shape;1261;p25"/>
          <p:cNvGrpSpPr/>
          <p:nvPr/>
        </p:nvGrpSpPr>
        <p:grpSpPr>
          <a:xfrm>
            <a:off x="5562600" y="2667000"/>
            <a:ext cx="939800" cy="685800"/>
            <a:chOff x="1063" y="2736"/>
            <a:chExt cx="592" cy="432"/>
          </a:xfrm>
        </p:grpSpPr>
        <p:sp>
          <p:nvSpPr>
            <p:cNvPr id="1262" name="Google Shape;1262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63" name="Google Shape;1263;p25"/>
            <p:cNvSpPr txBox="1"/>
            <p:nvPr/>
          </p:nvSpPr>
          <p:spPr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Treasure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Room</a:t>
              </a:r>
              <a:endParaRPr/>
            </a:p>
          </p:txBody>
        </p:sp>
      </p:grpSp>
      <p:cxnSp>
        <p:nvCxnSpPr>
          <p:cNvPr id="1264" name="Google Shape;1264;p25"/>
          <p:cNvCxnSpPr/>
          <p:nvPr/>
        </p:nvCxnSpPr>
        <p:spPr>
          <a:xfrm flipH="1" rot="10800000">
            <a:off x="5278438" y="3200400"/>
            <a:ext cx="468312" cy="3810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25"/>
          <p:cNvSpPr/>
          <p:nvPr/>
        </p:nvSpPr>
        <p:spPr>
          <a:xfrm>
            <a:off x="1981200" y="37338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6" name="Google Shape;1266;p25"/>
          <p:cNvSpPr/>
          <p:nvPr/>
        </p:nvSpPr>
        <p:spPr>
          <a:xfrm>
            <a:off x="3200400" y="33528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7" name="Google Shape;1267;p25"/>
          <p:cNvSpPr/>
          <p:nvPr/>
        </p:nvSpPr>
        <p:spPr>
          <a:xfrm>
            <a:off x="3048000" y="44958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8" name="Google Shape;1268;p25"/>
          <p:cNvSpPr/>
          <p:nvPr/>
        </p:nvSpPr>
        <p:spPr>
          <a:xfrm>
            <a:off x="1981200" y="50292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9" name="Google Shape;1269;p25"/>
          <p:cNvSpPr/>
          <p:nvPr/>
        </p:nvSpPr>
        <p:spPr>
          <a:xfrm>
            <a:off x="4572000" y="34290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0" name="Google Shape;1270;p25"/>
          <p:cNvSpPr/>
          <p:nvPr/>
        </p:nvSpPr>
        <p:spPr>
          <a:xfrm>
            <a:off x="4876800" y="53340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1" name="Google Shape;1271;p25"/>
          <p:cNvSpPr/>
          <p:nvPr/>
        </p:nvSpPr>
        <p:spPr>
          <a:xfrm>
            <a:off x="5867400" y="3438525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2" name="Google Shape;1272;p25"/>
          <p:cNvSpPr/>
          <p:nvPr/>
        </p:nvSpPr>
        <p:spPr>
          <a:xfrm>
            <a:off x="5562600" y="25908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3" name="Google Shape;1273;p25"/>
          <p:cNvSpPr/>
          <p:nvPr/>
        </p:nvSpPr>
        <p:spPr>
          <a:xfrm>
            <a:off x="4114800" y="45720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74" name="Google Shape;1274;p25"/>
          <p:cNvCxnSpPr/>
          <p:nvPr/>
        </p:nvCxnSpPr>
        <p:spPr>
          <a:xfrm flipH="1" rot="10800000">
            <a:off x="2795588" y="5181600"/>
            <a:ext cx="512762" cy="185738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5" name="Google Shape;1275;p25"/>
          <p:cNvGrpSpPr/>
          <p:nvPr/>
        </p:nvGrpSpPr>
        <p:grpSpPr>
          <a:xfrm>
            <a:off x="6661150" y="2057400"/>
            <a:ext cx="989013" cy="685800"/>
            <a:chOff x="1048" y="2736"/>
            <a:chExt cx="623" cy="432"/>
          </a:xfrm>
        </p:grpSpPr>
        <p:sp>
          <p:nvSpPr>
            <p:cNvPr id="1276" name="Google Shape;1276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77" name="Google Shape;1277;p25"/>
            <p:cNvSpPr txBox="1"/>
            <p:nvPr/>
          </p:nvSpPr>
          <p:spPr>
            <a:xfrm>
              <a:off x="1048" y="2826"/>
              <a:ext cx="62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Teacher’s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Lounge</a:t>
              </a:r>
              <a:endParaRPr/>
            </a:p>
          </p:txBody>
        </p:sp>
      </p:grpSp>
      <p:cxnSp>
        <p:nvCxnSpPr>
          <p:cNvPr id="1278" name="Google Shape;1278;p25"/>
          <p:cNvCxnSpPr/>
          <p:nvPr/>
        </p:nvCxnSpPr>
        <p:spPr>
          <a:xfrm flipH="1" rot="10800000">
            <a:off x="6400800" y="2590800"/>
            <a:ext cx="468313" cy="3810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25"/>
          <p:cNvSpPr/>
          <p:nvPr/>
        </p:nvSpPr>
        <p:spPr>
          <a:xfrm>
            <a:off x="6684963" y="19812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80" name="Google Shape;1280;p25"/>
          <p:cNvGrpSpPr/>
          <p:nvPr/>
        </p:nvGrpSpPr>
        <p:grpSpPr>
          <a:xfrm>
            <a:off x="6618288" y="5029200"/>
            <a:ext cx="792162" cy="685800"/>
            <a:chOff x="1104" y="2736"/>
            <a:chExt cx="499" cy="432"/>
          </a:xfrm>
        </p:grpSpPr>
        <p:sp>
          <p:nvSpPr>
            <p:cNvPr id="1281" name="Google Shape;1281;p25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82" name="Google Shape;1282;p25"/>
            <p:cNvSpPr txBox="1"/>
            <p:nvPr/>
          </p:nvSpPr>
          <p:spPr>
            <a:xfrm>
              <a:off x="1123" y="2826"/>
              <a:ext cx="480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David’s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Den</a:t>
              </a:r>
              <a:endParaRPr/>
            </a:p>
          </p:txBody>
        </p:sp>
      </p:grpSp>
      <p:cxnSp>
        <p:nvCxnSpPr>
          <p:cNvPr id="1283" name="Google Shape;1283;p25"/>
          <p:cNvCxnSpPr/>
          <p:nvPr/>
        </p:nvCxnSpPr>
        <p:spPr>
          <a:xfrm flipH="1" rot="10800000">
            <a:off x="5672138" y="5356225"/>
            <a:ext cx="968375" cy="28257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4" name="Google Shape;1284;p25"/>
          <p:cNvSpPr/>
          <p:nvPr/>
        </p:nvSpPr>
        <p:spPr>
          <a:xfrm>
            <a:off x="6553200" y="49530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6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1" name="Google Shape;1291;p26"/>
          <p:cNvSpPr/>
          <p:nvPr/>
        </p:nvSpPr>
        <p:spPr>
          <a:xfrm>
            <a:off x="68263" y="-63064"/>
            <a:ext cx="8983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Implementing Depth-first Traversal w/</a:t>
            </a:r>
            <a:r>
              <a:rPr lang="en-US" sz="29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r>
              <a:rPr lang="en-US" sz="2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/>
          </a:p>
        </p:txBody>
      </p:sp>
      <p:sp>
        <p:nvSpPr>
          <p:cNvPr id="1292" name="Google Shape;1292;p26"/>
          <p:cNvSpPr txBox="1"/>
          <p:nvPr/>
        </p:nvSpPr>
        <p:spPr>
          <a:xfrm>
            <a:off x="244366" y="1966770"/>
            <a:ext cx="8764588" cy="3179763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Depth-First-Search-With-Stack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start_room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 </a:t>
            </a:r>
            <a:r>
              <a:rPr lang="en-US" sz="22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start_room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the stack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While the stack is not empty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Pop the top item off the stack and put it in variable </a:t>
            </a:r>
            <a:r>
              <a:rPr b="0" i="0" lang="en-US" sz="2200" u="none" cap="none" strike="noStrike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If </a:t>
            </a:r>
            <a:r>
              <a:rPr b="0" i="0" lang="en-US" sz="2200" u="none" cap="none" strike="noStrike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hasn’t been visited yet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Drop a breadcrumb (we’ve visited the current room)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</a:t>
            </a:r>
            <a:r>
              <a:rPr b="0" i="0" lang="en-US" sz="2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each door </a:t>
            </a:r>
            <a:r>
              <a:rPr b="0" i="0" lang="en-US" sz="2200" u="none" cap="none" strike="noStrike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-US" sz="2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leaving the room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If the room </a:t>
            </a:r>
            <a:r>
              <a:rPr lang="en-US" sz="22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behind door </a:t>
            </a:r>
            <a:r>
              <a:rPr lang="en-US" sz="22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hasn’t been visited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   	  Push </a:t>
            </a:r>
            <a:r>
              <a:rPr lang="en-US" sz="22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onto the stack.</a:t>
            </a:r>
            <a:endParaRPr/>
          </a:p>
        </p:txBody>
      </p:sp>
      <p:sp>
        <p:nvSpPr>
          <p:cNvPr id="1293" name="Google Shape;1293;p26"/>
          <p:cNvSpPr txBox="1"/>
          <p:nvPr/>
        </p:nvSpPr>
        <p:spPr>
          <a:xfrm>
            <a:off x="331072" y="5341890"/>
            <a:ext cx="85502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Basically, the stack allows you to simulate recursion…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does the recursion allow you to simulate a stack?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00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Hmmmmmmm!</a:t>
            </a:r>
            <a:endParaRPr/>
          </a:p>
        </p:txBody>
      </p:sp>
      <p:sp>
        <p:nvSpPr>
          <p:cNvPr id="1294" name="Google Shape;1294;p26"/>
          <p:cNvSpPr txBox="1"/>
          <p:nvPr/>
        </p:nvSpPr>
        <p:spPr>
          <a:xfrm>
            <a:off x="236490" y="938043"/>
            <a:ext cx="85502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also implement your </a:t>
            </a: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Depth-first Traversal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a </a:t>
            </a: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you like!  (What’s not to like???)</a:t>
            </a:r>
            <a:endParaRPr sz="2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7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1" name="Google Shape;1301;p27"/>
          <p:cNvSpPr txBox="1"/>
          <p:nvPr>
            <p:ph type="title"/>
          </p:nvPr>
        </p:nvSpPr>
        <p:spPr>
          <a:xfrm>
            <a:off x="685800" y="-76200"/>
            <a:ext cx="82232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Graph Traversal</a:t>
            </a:r>
            <a:endParaRPr/>
          </a:p>
        </p:txBody>
      </p:sp>
      <p:sp>
        <p:nvSpPr>
          <p:cNvPr id="1302" name="Google Shape;1302;p27"/>
          <p:cNvSpPr txBox="1"/>
          <p:nvPr/>
        </p:nvSpPr>
        <p:spPr>
          <a:xfrm>
            <a:off x="517525" y="1036638"/>
            <a:ext cx="8205788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all of the vertices that are </a:t>
            </a:r>
            <a:r>
              <a:rPr lang="en-US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edge away </a:t>
            </a:r>
            <a:b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the start vertex, </a:t>
            </a:r>
            <a:endParaRPr sz="2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process all vertices that are </a:t>
            </a:r>
            <a:r>
              <a:rPr lang="en-US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edges away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process all vertices that are </a:t>
            </a:r>
            <a:r>
              <a:rPr lang="en-US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 edges away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etc…</a:t>
            </a:r>
            <a:endParaRPr/>
          </a:p>
        </p:txBody>
      </p:sp>
      <p:sp>
        <p:nvSpPr>
          <p:cNvPr id="1303" name="Google Shape;1303;p27"/>
          <p:cNvSpPr txBox="1"/>
          <p:nvPr/>
        </p:nvSpPr>
        <p:spPr>
          <a:xfrm>
            <a:off x="288486" y="4250804"/>
            <a:ext cx="86185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data structure could we use to implement this?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8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0" name="Google Shape;1310;p28"/>
          <p:cNvSpPr txBox="1"/>
          <p:nvPr>
            <p:ph type="title"/>
          </p:nvPr>
        </p:nvSpPr>
        <p:spPr>
          <a:xfrm>
            <a:off x="-304800" y="76200"/>
            <a:ext cx="9448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Graph Traversal</a:t>
            </a:r>
            <a:endParaRPr/>
          </a:p>
        </p:txBody>
      </p:sp>
      <p:sp>
        <p:nvSpPr>
          <p:cNvPr id="1311" name="Google Shape;1311;p28"/>
          <p:cNvSpPr txBox="1"/>
          <p:nvPr/>
        </p:nvSpPr>
        <p:spPr>
          <a:xfrm>
            <a:off x="955981" y="1153492"/>
            <a:ext cx="7850407" cy="4247317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Breadth-First-Search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Add the starting vertex to our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sz="2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the starting vertex as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While the queue is not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Dequeue the top vertex from the queue and place in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vertex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(e.g., print its contents 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vertex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directly reachable from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   If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not yet been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Mark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Insert vertex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</a:t>
            </a: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6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2" name="Google Shape;1312;p28"/>
          <p:cNvSpPr/>
          <p:nvPr/>
        </p:nvSpPr>
        <p:spPr>
          <a:xfrm>
            <a:off x="1742676" y="5339635"/>
            <a:ext cx="6243145" cy="14465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Hmmm. Does this algorithm look familiar?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</a:t>
            </a:r>
            <a:r>
              <a:rPr lang="en-US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a-maze-ingly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similar to our </a:t>
            </a:r>
            <a:r>
              <a:rPr lang="en-US" sz="2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queue-based maze-solving algorithm!!!</a:t>
            </a:r>
            <a:endParaRPr sz="22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9"/>
          <p:cNvSpPr/>
          <p:nvPr/>
        </p:nvSpPr>
        <p:spPr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18" name="Google Shape;1318;p29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1319" name="Google Shape;1319;p29"/>
            <p:cNvGrpSpPr/>
            <p:nvPr/>
          </p:nvGrpSpPr>
          <p:grpSpPr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1320" name="Google Shape;1320;p29"/>
              <p:cNvSpPr/>
              <p:nvPr/>
            </p:nvSpPr>
            <p:spPr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21" name="Google Shape;1321;p29"/>
              <p:cNvSpPr txBox="1"/>
              <p:nvPr/>
            </p:nvSpPr>
            <p:spPr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23" name="Google Shape;1323;p29"/>
              <p:cNvSpPr txBox="1"/>
              <p:nvPr/>
            </p:nvSpPr>
            <p:spPr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sp>
            <p:nvSpPr>
              <p:cNvPr id="1324" name="Google Shape;1324;p29"/>
              <p:cNvSpPr/>
              <p:nvPr/>
            </p:nvSpPr>
            <p:spPr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25" name="Google Shape;1325;p29"/>
              <p:cNvSpPr txBox="1"/>
              <p:nvPr/>
            </p:nvSpPr>
            <p:spPr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27" name="Google Shape;1327;p29"/>
              <p:cNvSpPr txBox="1"/>
              <p:nvPr/>
            </p:nvSpPr>
            <p:spPr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328" name="Google Shape;1328;p29"/>
              <p:cNvCxnSpPr/>
              <p:nvPr/>
            </p:nvCxnSpPr>
            <p:spPr>
              <a:xfrm flipH="1" rot="10800000">
                <a:off x="4496" y="3540"/>
                <a:ext cx="276" cy="151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9" name="Google Shape;1329;p29"/>
              <p:cNvCxnSpPr/>
              <p:nvPr/>
            </p:nvCxnSpPr>
            <p:spPr>
              <a:xfrm>
                <a:off x="4499" y="3815"/>
                <a:ext cx="430" cy="19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30" name="Google Shape;1330;p29"/>
              <p:cNvCxnSpPr/>
              <p:nvPr/>
            </p:nvCxnSpPr>
            <p:spPr>
              <a:xfrm>
                <a:off x="4938" y="3544"/>
                <a:ext cx="266" cy="132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31" name="Google Shape;1331;p29"/>
              <p:cNvCxnSpPr/>
              <p:nvPr/>
            </p:nvCxnSpPr>
            <p:spPr>
              <a:xfrm>
                <a:off x="4860" y="3620"/>
                <a:ext cx="115" cy="30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32" name="Google Shape;1332;p29"/>
              <p:cNvCxnSpPr/>
              <p:nvPr/>
            </p:nvCxnSpPr>
            <p:spPr>
              <a:xfrm flipH="1">
                <a:off x="4984" y="3817"/>
                <a:ext cx="218" cy="156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1333" name="Google Shape;1333;p29"/>
            <p:cNvCxnSpPr/>
            <p:nvPr/>
          </p:nvCxnSpPr>
          <p:spPr>
            <a:xfrm flipH="1" rot="10800000">
              <a:off x="8480215" y="5499100"/>
              <a:ext cx="295485" cy="359728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4" name="Google Shape;1334;p29"/>
            <p:cNvSpPr txBox="1"/>
            <p:nvPr/>
          </p:nvSpPr>
          <p:spPr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335" name="Google Shape;1335;p29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1336" name="Google Shape;1336;p29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338" name="Google Shape;1338;p29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9" name="Google Shape;1339;p29"/>
          <p:cNvSpPr txBox="1"/>
          <p:nvPr/>
        </p:nvSpPr>
        <p:spPr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Breadth-First-Search 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0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startVertex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Add the starting vertex to our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the starting vertex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While the queue is not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Dequeue the top vertex from the queue and place in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(e.g., print its contents 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directly reachable from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   If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not yet been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Mark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Insert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340" name="Google Shape;1340;p29"/>
          <p:cNvSpPr txBox="1"/>
          <p:nvPr>
            <p:ph type="title"/>
          </p:nvPr>
        </p:nvSpPr>
        <p:spPr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Breadth-first Traversal Demo</a:t>
            </a:r>
            <a:endParaRPr/>
          </a:p>
        </p:txBody>
      </p:sp>
      <p:cxnSp>
        <p:nvCxnSpPr>
          <p:cNvPr id="1341" name="Google Shape;1341;p29"/>
          <p:cNvCxnSpPr/>
          <p:nvPr/>
        </p:nvCxnSpPr>
        <p:spPr>
          <a:xfrm>
            <a:off x="136167" y="1327067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42" name="Google Shape;1342;p29"/>
          <p:cNvGrpSpPr/>
          <p:nvPr/>
        </p:nvGrpSpPr>
        <p:grpSpPr>
          <a:xfrm>
            <a:off x="6343933" y="4928510"/>
            <a:ext cx="1503938" cy="882871"/>
            <a:chOff x="7788170" y="2349062"/>
            <a:chExt cx="1503938" cy="882871"/>
          </a:xfrm>
        </p:grpSpPr>
        <p:sp>
          <p:nvSpPr>
            <p:cNvPr id="1343" name="Google Shape;1343;p29"/>
            <p:cNvSpPr txBox="1"/>
            <p:nvPr/>
          </p:nvSpPr>
          <p:spPr>
            <a:xfrm>
              <a:off x="7788170" y="2349062"/>
              <a:ext cx="15039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startVertex</a:t>
              </a:r>
              <a:endPara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344" name="Google Shape;1344;p29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345" name="Google Shape;1345;p29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1346" name="Google Shape;1346;p29"/>
            <p:cNvSpPr/>
            <p:nvPr/>
          </p:nvSpPr>
          <p:spPr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7" name="Google Shape;1347;p29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Queue</a:t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353" name="Google Shape;1353;p29"/>
          <p:cNvCxnSpPr/>
          <p:nvPr/>
        </p:nvCxnSpPr>
        <p:spPr>
          <a:xfrm>
            <a:off x="340326" y="19452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29"/>
          <p:cNvSpPr txBox="1"/>
          <p:nvPr/>
        </p:nvSpPr>
        <p:spPr>
          <a:xfrm>
            <a:off x="1651000" y="5537200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cxnSp>
        <p:nvCxnSpPr>
          <p:cNvPr id="1355" name="Google Shape;1355;p29"/>
          <p:cNvCxnSpPr/>
          <p:nvPr/>
        </p:nvCxnSpPr>
        <p:spPr>
          <a:xfrm>
            <a:off x="353026" y="22500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56" name="Google Shape;1356;p29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357" name="Google Shape;1357;p29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8" name="Google Shape;1358;p29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359" name="Google Shape;1359;p29"/>
          <p:cNvCxnSpPr/>
          <p:nvPr/>
        </p:nvCxnSpPr>
        <p:spPr>
          <a:xfrm>
            <a:off x="365726" y="25675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29"/>
          <p:cNvCxnSpPr/>
          <p:nvPr/>
        </p:nvCxnSpPr>
        <p:spPr>
          <a:xfrm>
            <a:off x="645126" y="28596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29"/>
          <p:cNvCxnSpPr/>
          <p:nvPr/>
        </p:nvCxnSpPr>
        <p:spPr>
          <a:xfrm>
            <a:off x="657826" y="31644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2" name="Google Shape;1362;p29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cxnSp>
        <p:nvCxnSpPr>
          <p:cNvPr id="1363" name="Google Shape;1363;p29"/>
          <p:cNvCxnSpPr/>
          <p:nvPr/>
        </p:nvCxnSpPr>
        <p:spPr>
          <a:xfrm>
            <a:off x="657826" y="34692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29"/>
          <p:cNvCxnSpPr/>
          <p:nvPr/>
        </p:nvCxnSpPr>
        <p:spPr>
          <a:xfrm>
            <a:off x="1229326" y="37613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5" name="Google Shape;1365;p29"/>
          <p:cNvSpPr/>
          <p:nvPr/>
        </p:nvSpPr>
        <p:spPr>
          <a:xfrm>
            <a:off x="6526350" y="3098800"/>
            <a:ext cx="2427890" cy="931567"/>
          </a:xfrm>
          <a:prstGeom prst="wedgeRoundRectCallout">
            <a:avLst>
              <a:gd fmla="val 4393" name="adj1"/>
              <a:gd fmla="val 191334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’t discovered this this Vertex yet!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66" name="Google Shape;1366;p29"/>
          <p:cNvCxnSpPr/>
          <p:nvPr/>
        </p:nvCxnSpPr>
        <p:spPr>
          <a:xfrm>
            <a:off x="1508726" y="40788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7" name="Google Shape;1367;p29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1368" name="Google Shape;1368;p29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69" name="Google Shape;1369;p29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370" name="Google Shape;1370;p29"/>
          <p:cNvCxnSpPr/>
          <p:nvPr/>
        </p:nvCxnSpPr>
        <p:spPr>
          <a:xfrm>
            <a:off x="1508726" y="43836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1" name="Google Shape;1371;p29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372" name="Google Shape;1372;p29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1373" name="Google Shape;1373;p29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cxnSp>
          <p:nvCxnSpPr>
            <p:cNvPr id="1374" name="Google Shape;1374;p29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375" name="Google Shape;1375;p29"/>
          <p:cNvCxnSpPr>
            <a:stCxn id="1328" idx="0"/>
          </p:cNvCxnSpPr>
          <p:nvPr/>
        </p:nvCxnSpPr>
        <p:spPr>
          <a:xfrm flipH="1" rot="10800000">
            <a:off x="7194340" y="5645791"/>
            <a:ext cx="455100" cy="25590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76" name="Google Shape;1376;p29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1377" name="Google Shape;1377;p29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cxnSp>
          <p:nvCxnSpPr>
            <p:cNvPr id="1378" name="Google Shape;1378;p29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Graphs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598487" y="1131888"/>
            <a:ext cx="7985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graph holds two types of items: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445163" y="3973606"/>
            <a:ext cx="8051137" cy="2093851"/>
            <a:chOff x="445163" y="3973606"/>
            <a:chExt cx="8051137" cy="2093851"/>
          </a:xfrm>
        </p:grpSpPr>
        <p:pic>
          <p:nvPicPr>
            <p:cNvPr descr="graph1.png" id="131" name="Google Shape;13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5163" y="3973606"/>
              <a:ext cx="2093851" cy="2093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3"/>
            <p:cNvPicPr preferRelativeResize="0"/>
            <p:nvPr/>
          </p:nvPicPr>
          <p:blipFill rotWithShape="1">
            <a:blip r:embed="rId4">
              <a:alphaModFix/>
            </a:blip>
            <a:srcRect b="23791" l="4959" r="5131" t="7566"/>
            <a:stretch/>
          </p:blipFill>
          <p:spPr>
            <a:xfrm>
              <a:off x="3310218" y="4264043"/>
              <a:ext cx="2590800" cy="1512977"/>
            </a:xfrm>
            <a:prstGeom prst="rect">
              <a:avLst/>
            </a:prstGeom>
            <a:noFill/>
            <a:ln cap="flat" cmpd="sng" w="9525">
              <a:solidFill>
                <a:srgbClr val="47FFD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descr="internet-Graph-1069646562.LGL_.2D.4096x4096.png" id="133" name="Google Shape;13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9400" y="4087081"/>
              <a:ext cx="1866900" cy="1866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3"/>
          <p:cNvSpPr txBox="1"/>
          <p:nvPr/>
        </p:nvSpPr>
        <p:spPr>
          <a:xfrm>
            <a:off x="285750" y="1817688"/>
            <a:ext cx="86105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Vertices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(aka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vertex might represent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city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page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381000" y="2884488"/>
            <a:ext cx="86105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(aka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Arcs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edge simply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connects two* vertices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each other.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346797" y="6531173"/>
            <a:ext cx="47484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* Technically, an edge could connect a vertex to itself!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995082" y="5558118"/>
            <a:ext cx="439271" cy="439270"/>
          </a:xfrm>
          <a:prstGeom prst="ellipse">
            <a:avLst/>
          </a:prstGeom>
          <a:noFill/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3505201" y="5118847"/>
            <a:ext cx="277906" cy="286870"/>
          </a:xfrm>
          <a:prstGeom prst="ellipse">
            <a:avLst/>
          </a:prstGeom>
          <a:noFill/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938684" y="5423647"/>
            <a:ext cx="277906" cy="286870"/>
          </a:xfrm>
          <a:prstGeom prst="ellipse">
            <a:avLst/>
          </a:prstGeom>
          <a:noFill/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 rot="10800000">
            <a:off x="1716258" y="5064369"/>
            <a:ext cx="350667" cy="145806"/>
          </a:xfrm>
          <a:prstGeom prst="straightConnector1">
            <a:avLst/>
          </a:prstGeom>
          <a:solidFill>
            <a:schemeClr val="accent1"/>
          </a:solidFill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3"/>
          <p:cNvCxnSpPr/>
          <p:nvPr/>
        </p:nvCxnSpPr>
        <p:spPr>
          <a:xfrm>
            <a:off x="3502183" y="4791075"/>
            <a:ext cx="1513437" cy="351293"/>
          </a:xfrm>
          <a:prstGeom prst="straightConnector1">
            <a:avLst/>
          </a:prstGeom>
          <a:solidFill>
            <a:schemeClr val="accent1"/>
          </a:solidFill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3"/>
          <p:cNvCxnSpPr/>
          <p:nvPr/>
        </p:nvCxnSpPr>
        <p:spPr>
          <a:xfrm flipH="1">
            <a:off x="7885820" y="5528733"/>
            <a:ext cx="64380" cy="248635"/>
          </a:xfrm>
          <a:prstGeom prst="straightConnector1">
            <a:avLst/>
          </a:prstGeom>
          <a:solidFill>
            <a:schemeClr val="accent1"/>
          </a:solidFill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0"/>
          <p:cNvSpPr/>
          <p:nvPr/>
        </p:nvSpPr>
        <p:spPr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84" name="Google Shape;1384;p30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1385" name="Google Shape;1385;p30"/>
            <p:cNvGrpSpPr/>
            <p:nvPr/>
          </p:nvGrpSpPr>
          <p:grpSpPr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1386" name="Google Shape;1386;p30"/>
              <p:cNvSpPr/>
              <p:nvPr/>
            </p:nvSpPr>
            <p:spPr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7" name="Google Shape;1387;p30"/>
              <p:cNvSpPr txBox="1"/>
              <p:nvPr/>
            </p:nvSpPr>
            <p:spPr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9" name="Google Shape;1389;p30"/>
              <p:cNvSpPr txBox="1"/>
              <p:nvPr/>
            </p:nvSpPr>
            <p:spPr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91" name="Google Shape;1391;p30"/>
              <p:cNvSpPr txBox="1"/>
              <p:nvPr/>
            </p:nvSpPr>
            <p:spPr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93" name="Google Shape;1393;p30"/>
              <p:cNvSpPr txBox="1"/>
              <p:nvPr/>
            </p:nvSpPr>
            <p:spPr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394" name="Google Shape;1394;p30"/>
              <p:cNvCxnSpPr/>
              <p:nvPr/>
            </p:nvCxnSpPr>
            <p:spPr>
              <a:xfrm flipH="1" rot="10800000">
                <a:off x="4496" y="3540"/>
                <a:ext cx="276" cy="151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95" name="Google Shape;1395;p30"/>
              <p:cNvCxnSpPr/>
              <p:nvPr/>
            </p:nvCxnSpPr>
            <p:spPr>
              <a:xfrm>
                <a:off x="4499" y="3815"/>
                <a:ext cx="430" cy="19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96" name="Google Shape;1396;p30"/>
              <p:cNvCxnSpPr/>
              <p:nvPr/>
            </p:nvCxnSpPr>
            <p:spPr>
              <a:xfrm>
                <a:off x="4938" y="3544"/>
                <a:ext cx="266" cy="132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97" name="Google Shape;1397;p30"/>
              <p:cNvCxnSpPr/>
              <p:nvPr/>
            </p:nvCxnSpPr>
            <p:spPr>
              <a:xfrm>
                <a:off x="4860" y="3620"/>
                <a:ext cx="115" cy="30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98" name="Google Shape;1398;p30"/>
              <p:cNvCxnSpPr/>
              <p:nvPr/>
            </p:nvCxnSpPr>
            <p:spPr>
              <a:xfrm flipH="1">
                <a:off x="4984" y="3817"/>
                <a:ext cx="218" cy="156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1399" name="Google Shape;1399;p30"/>
            <p:cNvCxnSpPr/>
            <p:nvPr/>
          </p:nvCxnSpPr>
          <p:spPr>
            <a:xfrm flipH="1" rot="10800000">
              <a:off x="8480215" y="5499100"/>
              <a:ext cx="295485" cy="359728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0" name="Google Shape;1400;p30"/>
            <p:cNvSpPr txBox="1"/>
            <p:nvPr/>
          </p:nvSpPr>
          <p:spPr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401" name="Google Shape;1401;p3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1402" name="Google Shape;1402;p30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404" name="Google Shape;1404;p30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5" name="Google Shape;1405;p30"/>
          <p:cNvSpPr txBox="1"/>
          <p:nvPr/>
        </p:nvSpPr>
        <p:spPr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Breadth-First-Search 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0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startVertex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Add the starting vertex to our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the starting vertex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While the queue is not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Dequeue the top vertex from the queue and place in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(e.g., print its contents 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directly reachable from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   If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not yet been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Mark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Insert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406" name="Google Shape;1406;p30"/>
          <p:cNvSpPr txBox="1"/>
          <p:nvPr>
            <p:ph type="title"/>
          </p:nvPr>
        </p:nvSpPr>
        <p:spPr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Breadth-first Traversal Demo</a:t>
            </a:r>
            <a:endParaRPr/>
          </a:p>
        </p:txBody>
      </p:sp>
      <p:grpSp>
        <p:nvGrpSpPr>
          <p:cNvPr id="1407" name="Google Shape;1407;p30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1408" name="Google Shape;1408;p30"/>
            <p:cNvSpPr/>
            <p:nvPr/>
          </p:nvSpPr>
          <p:spPr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09" name="Google Shape;1409;p30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Queue</a:t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415" name="Google Shape;1415;p30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grpSp>
        <p:nvGrpSpPr>
          <p:cNvPr id="1416" name="Google Shape;1416;p30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1417" name="Google Shape;1417;p30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8" name="Google Shape;1418;p3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419" name="Google Shape;1419;p30"/>
          <p:cNvCxnSpPr/>
          <p:nvPr/>
        </p:nvCxnSpPr>
        <p:spPr>
          <a:xfrm>
            <a:off x="619726" y="34565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0" name="Google Shape;1420;p3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421" name="Google Shape;1421;p30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1422" name="Google Shape;1422;p3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cxnSp>
          <p:nvCxnSpPr>
            <p:cNvPr id="1423" name="Google Shape;1423;p30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424" name="Google Shape;1424;p30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1425" name="Google Shape;1425;p3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cxnSp>
          <p:nvCxnSpPr>
            <p:cNvPr id="1426" name="Google Shape;1426;p30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427" name="Google Shape;1427;p30"/>
          <p:cNvCxnSpPr/>
          <p:nvPr/>
        </p:nvCxnSpPr>
        <p:spPr>
          <a:xfrm flipH="1" rot="10800000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8" name="Google Shape;1428;p30"/>
          <p:cNvCxnSpPr/>
          <p:nvPr/>
        </p:nvCxnSpPr>
        <p:spPr>
          <a:xfrm>
            <a:off x="7193872" y="6098959"/>
            <a:ext cx="700569" cy="305347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29" name="Google Shape;1429;p30"/>
          <p:cNvGrpSpPr/>
          <p:nvPr/>
        </p:nvGrpSpPr>
        <p:grpSpPr>
          <a:xfrm>
            <a:off x="8195098" y="6223020"/>
            <a:ext cx="619547" cy="461665"/>
            <a:chOff x="8472722" y="2891895"/>
            <a:chExt cx="619547" cy="461665"/>
          </a:xfrm>
        </p:grpSpPr>
        <p:sp>
          <p:nvSpPr>
            <p:cNvPr id="1430" name="Google Shape;1430;p30"/>
            <p:cNvSpPr txBox="1"/>
            <p:nvPr/>
          </p:nvSpPr>
          <p:spPr>
            <a:xfrm>
              <a:off x="8748905" y="2891895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cxnSp>
          <p:nvCxnSpPr>
            <p:cNvPr id="1431" name="Google Shape;1431;p30"/>
            <p:cNvCxnSpPr/>
            <p:nvPr/>
          </p:nvCxnSpPr>
          <p:spPr>
            <a:xfrm rot="10800000">
              <a:off x="8472722" y="3152910"/>
              <a:ext cx="327265" cy="4998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432" name="Google Shape;1432;p30"/>
          <p:cNvSpPr txBox="1"/>
          <p:nvPr/>
        </p:nvSpPr>
        <p:spPr>
          <a:xfrm>
            <a:off x="449943" y="5558971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cxnSp>
        <p:nvCxnSpPr>
          <p:cNvPr id="1433" name="Google Shape;1433;p30"/>
          <p:cNvCxnSpPr/>
          <p:nvPr/>
        </p:nvCxnSpPr>
        <p:spPr>
          <a:xfrm>
            <a:off x="1254726" y="37613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4" name="Google Shape;1434;p30"/>
          <p:cNvSpPr/>
          <p:nvPr/>
        </p:nvSpPr>
        <p:spPr>
          <a:xfrm>
            <a:off x="5561150" y="3924300"/>
            <a:ext cx="2427890" cy="931567"/>
          </a:xfrm>
          <a:prstGeom prst="wedgeRoundRectCallout">
            <a:avLst>
              <a:gd fmla="val 47286" name="adj1"/>
              <a:gd fmla="val 213147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’t discovered this this Vertex yet!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35" name="Google Shape;1435;p30"/>
          <p:cNvCxnSpPr/>
          <p:nvPr/>
        </p:nvCxnSpPr>
        <p:spPr>
          <a:xfrm>
            <a:off x="1470626" y="40661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36" name="Google Shape;1436;p30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1437" name="Google Shape;1437;p30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8" name="Google Shape;1438;p3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439" name="Google Shape;1439;p30"/>
          <p:cNvCxnSpPr/>
          <p:nvPr/>
        </p:nvCxnSpPr>
        <p:spPr>
          <a:xfrm>
            <a:off x="1470626" y="43709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0" name="Google Shape;1440;p30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sz="2400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41" name="Google Shape;1441;p30"/>
          <p:cNvCxnSpPr/>
          <p:nvPr/>
        </p:nvCxnSpPr>
        <p:spPr>
          <a:xfrm>
            <a:off x="619726" y="346929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30"/>
          <p:cNvSpPr/>
          <p:nvPr/>
        </p:nvSpPr>
        <p:spPr>
          <a:xfrm>
            <a:off x="6716110" y="3048000"/>
            <a:ext cx="2427890" cy="931567"/>
          </a:xfrm>
          <a:prstGeom prst="wedgeRoundRectCallout">
            <a:avLst>
              <a:gd fmla="val -29608" name="adj1"/>
              <a:gd fmla="val 249956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c has no other edges, so we’re done with it.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43" name="Google Shape;1443;p30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444" name="Google Shape;1444;p30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5" name="Google Shape;1445;p3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1"/>
          <p:cNvSpPr/>
          <p:nvPr/>
        </p:nvSpPr>
        <p:spPr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51" name="Google Shape;1451;p31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1452" name="Google Shape;1452;p31"/>
            <p:cNvGrpSpPr/>
            <p:nvPr/>
          </p:nvGrpSpPr>
          <p:grpSpPr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1453" name="Google Shape;1453;p31"/>
              <p:cNvSpPr/>
              <p:nvPr/>
            </p:nvSpPr>
            <p:spPr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54" name="Google Shape;1454;p31"/>
              <p:cNvSpPr txBox="1"/>
              <p:nvPr/>
            </p:nvSpPr>
            <p:spPr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56" name="Google Shape;1456;p31"/>
              <p:cNvSpPr txBox="1"/>
              <p:nvPr/>
            </p:nvSpPr>
            <p:spPr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58" name="Google Shape;1458;p31"/>
              <p:cNvSpPr txBox="1"/>
              <p:nvPr/>
            </p:nvSpPr>
            <p:spPr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60" name="Google Shape;1460;p31"/>
              <p:cNvSpPr txBox="1"/>
              <p:nvPr/>
            </p:nvSpPr>
            <p:spPr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461" name="Google Shape;1461;p31"/>
              <p:cNvCxnSpPr/>
              <p:nvPr/>
            </p:nvCxnSpPr>
            <p:spPr>
              <a:xfrm flipH="1" rot="10800000">
                <a:off x="4496" y="3540"/>
                <a:ext cx="276" cy="151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62" name="Google Shape;1462;p31"/>
              <p:cNvCxnSpPr/>
              <p:nvPr/>
            </p:nvCxnSpPr>
            <p:spPr>
              <a:xfrm>
                <a:off x="4499" y="3815"/>
                <a:ext cx="430" cy="19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63" name="Google Shape;1463;p31"/>
              <p:cNvCxnSpPr/>
              <p:nvPr/>
            </p:nvCxnSpPr>
            <p:spPr>
              <a:xfrm>
                <a:off x="4938" y="3544"/>
                <a:ext cx="266" cy="132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64" name="Google Shape;1464;p31"/>
              <p:cNvCxnSpPr/>
              <p:nvPr/>
            </p:nvCxnSpPr>
            <p:spPr>
              <a:xfrm>
                <a:off x="4860" y="3620"/>
                <a:ext cx="115" cy="30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65" name="Google Shape;1465;p31"/>
              <p:cNvCxnSpPr/>
              <p:nvPr/>
            </p:nvCxnSpPr>
            <p:spPr>
              <a:xfrm flipH="1">
                <a:off x="4984" y="3817"/>
                <a:ext cx="218" cy="156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1466" name="Google Shape;1466;p31"/>
            <p:cNvCxnSpPr/>
            <p:nvPr/>
          </p:nvCxnSpPr>
          <p:spPr>
            <a:xfrm flipH="1" rot="10800000">
              <a:off x="8480215" y="5499100"/>
              <a:ext cx="295485" cy="359728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7" name="Google Shape;1467;p31"/>
            <p:cNvSpPr txBox="1"/>
            <p:nvPr/>
          </p:nvSpPr>
          <p:spPr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468" name="Google Shape;1468;p31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1469" name="Google Shape;1469;p31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471" name="Google Shape;1471;p31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2" name="Google Shape;1472;p31"/>
          <p:cNvSpPr txBox="1"/>
          <p:nvPr/>
        </p:nvSpPr>
        <p:spPr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Breadth-First-Search 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0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startVertex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Add the starting vertex to our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the starting vertex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While the queue is not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Dequeue the top vertex from the queue and place in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(e.g., print its contents 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directly reachable from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   If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not yet been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Mark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Insert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473" name="Google Shape;1473;p31"/>
          <p:cNvSpPr txBox="1"/>
          <p:nvPr>
            <p:ph type="title"/>
          </p:nvPr>
        </p:nvSpPr>
        <p:spPr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Breadth-first Traversal Demo</a:t>
            </a:r>
            <a:endParaRPr/>
          </a:p>
        </p:txBody>
      </p:sp>
      <p:grpSp>
        <p:nvGrpSpPr>
          <p:cNvPr id="1474" name="Google Shape;1474;p3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1475" name="Google Shape;1475;p31"/>
            <p:cNvSpPr/>
            <p:nvPr/>
          </p:nvSpPr>
          <p:spPr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76" name="Google Shape;1476;p31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Queue</a:t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482" name="Google Shape;1482;p31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grpSp>
        <p:nvGrpSpPr>
          <p:cNvPr id="1483" name="Google Shape;1483;p31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1484" name="Google Shape;1484;p3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5" name="Google Shape;1485;p31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sp>
        <p:nvSpPr>
          <p:cNvPr id="1486" name="Google Shape;1486;p31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487" name="Google Shape;1487;p31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1488" name="Google Shape;1488;p3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9" name="Google Shape;1489;p31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sp>
        <p:nvSpPr>
          <p:cNvPr id="1490" name="Google Shape;1490;p31"/>
          <p:cNvSpPr txBox="1"/>
          <p:nvPr/>
        </p:nvSpPr>
        <p:spPr>
          <a:xfrm>
            <a:off x="2260600" y="5533724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cxnSp>
        <p:nvCxnSpPr>
          <p:cNvPr id="1491" name="Google Shape;1491;p31"/>
          <p:cNvCxnSpPr/>
          <p:nvPr/>
        </p:nvCxnSpPr>
        <p:spPr>
          <a:xfrm>
            <a:off x="383243" y="253912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31"/>
          <p:cNvCxnSpPr/>
          <p:nvPr/>
        </p:nvCxnSpPr>
        <p:spPr>
          <a:xfrm>
            <a:off x="661767" y="284918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93" name="Google Shape;1493;p31"/>
          <p:cNvGrpSpPr/>
          <p:nvPr/>
        </p:nvGrpSpPr>
        <p:grpSpPr>
          <a:xfrm>
            <a:off x="7609451" y="4404075"/>
            <a:ext cx="343364" cy="946371"/>
            <a:chOff x="8346970" y="2285562"/>
            <a:chExt cx="343364" cy="946371"/>
          </a:xfrm>
        </p:grpSpPr>
        <p:sp>
          <p:nvSpPr>
            <p:cNvPr id="1494" name="Google Shape;1494;p3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cxnSp>
          <p:nvCxnSpPr>
            <p:cNvPr id="1495" name="Google Shape;1495;p31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496" name="Google Shape;1496;p31"/>
          <p:cNvCxnSpPr/>
          <p:nvPr/>
        </p:nvCxnSpPr>
        <p:spPr>
          <a:xfrm>
            <a:off x="652806" y="3162944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7" name="Google Shape;1497;p31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cxnSp>
        <p:nvCxnSpPr>
          <p:cNvPr id="1498" name="Google Shape;1498;p31"/>
          <p:cNvCxnSpPr/>
          <p:nvPr/>
        </p:nvCxnSpPr>
        <p:spPr>
          <a:xfrm>
            <a:off x="643845" y="345877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9" name="Google Shape;1499;p31"/>
          <p:cNvCxnSpPr/>
          <p:nvPr/>
        </p:nvCxnSpPr>
        <p:spPr>
          <a:xfrm>
            <a:off x="7876478" y="5664820"/>
            <a:ext cx="468352" cy="223025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00" name="Google Shape;1500;p31"/>
          <p:cNvGrpSpPr/>
          <p:nvPr/>
        </p:nvGrpSpPr>
        <p:grpSpPr>
          <a:xfrm>
            <a:off x="8243289" y="4828321"/>
            <a:ext cx="343364" cy="946371"/>
            <a:chOff x="8346970" y="2285562"/>
            <a:chExt cx="343364" cy="946371"/>
          </a:xfrm>
        </p:grpSpPr>
        <p:sp>
          <p:nvSpPr>
            <p:cNvPr id="1501" name="Google Shape;1501;p3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cxnSp>
          <p:nvCxnSpPr>
            <p:cNvPr id="1502" name="Google Shape;1502;p31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503" name="Google Shape;1503;p31"/>
          <p:cNvCxnSpPr/>
          <p:nvPr/>
        </p:nvCxnSpPr>
        <p:spPr>
          <a:xfrm>
            <a:off x="1240745" y="377627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4" name="Google Shape;1504;p31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505" name="Google Shape;1505;p31"/>
          <p:cNvSpPr/>
          <p:nvPr/>
        </p:nvSpPr>
        <p:spPr>
          <a:xfrm>
            <a:off x="5980250" y="3352800"/>
            <a:ext cx="2427890" cy="931567"/>
          </a:xfrm>
          <a:prstGeom prst="wedgeRoundRectCallout">
            <a:avLst>
              <a:gd fmla="val 47286" name="adj1"/>
              <a:gd fmla="val 213147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’t discovered this this Vertex yet!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06" name="Google Shape;1506;p31"/>
          <p:cNvCxnSpPr/>
          <p:nvPr/>
        </p:nvCxnSpPr>
        <p:spPr>
          <a:xfrm>
            <a:off x="1469345" y="409377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07" name="Google Shape;1507;p31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508" name="Google Shape;1508;p3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9" name="Google Shape;1509;p31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510" name="Google Shape;1510;p31"/>
          <p:cNvCxnSpPr/>
          <p:nvPr/>
        </p:nvCxnSpPr>
        <p:spPr>
          <a:xfrm>
            <a:off x="1482045" y="438587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31"/>
          <p:cNvCxnSpPr/>
          <p:nvPr/>
        </p:nvCxnSpPr>
        <p:spPr>
          <a:xfrm>
            <a:off x="643845" y="345877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31"/>
          <p:cNvCxnSpPr/>
          <p:nvPr/>
        </p:nvCxnSpPr>
        <p:spPr>
          <a:xfrm>
            <a:off x="7766078" y="5770419"/>
            <a:ext cx="204300" cy="524983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3" name="Google Shape;1513;p31"/>
          <p:cNvCxnSpPr/>
          <p:nvPr/>
        </p:nvCxnSpPr>
        <p:spPr>
          <a:xfrm>
            <a:off x="1239605" y="3777436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4" name="Google Shape;1514;p31"/>
          <p:cNvSpPr/>
          <p:nvPr/>
        </p:nvSpPr>
        <p:spPr>
          <a:xfrm>
            <a:off x="5356795" y="3976255"/>
            <a:ext cx="2427890" cy="931567"/>
          </a:xfrm>
          <a:prstGeom prst="wedgeRoundRectCallout">
            <a:avLst>
              <a:gd fmla="val 55846" name="adj1"/>
              <a:gd fmla="val 207198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Ah ha! We have already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discovered this this Vertex!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15" name="Google Shape;1515;p31"/>
          <p:cNvCxnSpPr/>
          <p:nvPr/>
        </p:nvCxnSpPr>
        <p:spPr>
          <a:xfrm>
            <a:off x="630005" y="345878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6" name="Google Shape;1516;p31"/>
          <p:cNvSpPr/>
          <p:nvPr/>
        </p:nvSpPr>
        <p:spPr>
          <a:xfrm>
            <a:off x="5121268" y="3006437"/>
            <a:ext cx="2427890" cy="931567"/>
          </a:xfrm>
          <a:prstGeom prst="wedgeRoundRectCallout">
            <a:avLst>
              <a:gd fmla="val 55846" name="adj1"/>
              <a:gd fmla="val 207198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#1 has no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more outgoing edges…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17" name="Google Shape;1517;p31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518" name="Google Shape;1518;p31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9" name="Google Shape;1519;p31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2"/>
          <p:cNvSpPr/>
          <p:nvPr/>
        </p:nvSpPr>
        <p:spPr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25" name="Google Shape;1525;p32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1526" name="Google Shape;1526;p32"/>
            <p:cNvGrpSpPr/>
            <p:nvPr/>
          </p:nvGrpSpPr>
          <p:grpSpPr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1527" name="Google Shape;1527;p32"/>
              <p:cNvSpPr/>
              <p:nvPr/>
            </p:nvSpPr>
            <p:spPr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28" name="Google Shape;1528;p32"/>
              <p:cNvSpPr txBox="1"/>
              <p:nvPr/>
            </p:nvSpPr>
            <p:spPr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</p:txBody>
          </p:sp>
          <p:sp>
            <p:nvSpPr>
              <p:cNvPr id="1529" name="Google Shape;1529;p32"/>
              <p:cNvSpPr/>
              <p:nvPr/>
            </p:nvSpPr>
            <p:spPr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30" name="Google Shape;1530;p32"/>
              <p:cNvSpPr txBox="1"/>
              <p:nvPr/>
            </p:nvSpPr>
            <p:spPr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sp>
            <p:nvSpPr>
              <p:cNvPr id="1531" name="Google Shape;1531;p32"/>
              <p:cNvSpPr/>
              <p:nvPr/>
            </p:nvSpPr>
            <p:spPr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32" name="Google Shape;1532;p32"/>
              <p:cNvSpPr txBox="1"/>
              <p:nvPr/>
            </p:nvSpPr>
            <p:spPr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1533" name="Google Shape;1533;p32"/>
              <p:cNvSpPr/>
              <p:nvPr/>
            </p:nvSpPr>
            <p:spPr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34" name="Google Shape;1534;p32"/>
              <p:cNvSpPr txBox="1"/>
              <p:nvPr/>
            </p:nvSpPr>
            <p:spPr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535" name="Google Shape;1535;p32"/>
              <p:cNvCxnSpPr/>
              <p:nvPr/>
            </p:nvCxnSpPr>
            <p:spPr>
              <a:xfrm flipH="1" rot="10800000">
                <a:off x="4496" y="3540"/>
                <a:ext cx="276" cy="151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6" name="Google Shape;1536;p32"/>
              <p:cNvCxnSpPr/>
              <p:nvPr/>
            </p:nvCxnSpPr>
            <p:spPr>
              <a:xfrm>
                <a:off x="4499" y="3815"/>
                <a:ext cx="430" cy="19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7" name="Google Shape;1537;p32"/>
              <p:cNvCxnSpPr/>
              <p:nvPr/>
            </p:nvCxnSpPr>
            <p:spPr>
              <a:xfrm>
                <a:off x="4938" y="3544"/>
                <a:ext cx="266" cy="132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8" name="Google Shape;1538;p32"/>
              <p:cNvCxnSpPr/>
              <p:nvPr/>
            </p:nvCxnSpPr>
            <p:spPr>
              <a:xfrm>
                <a:off x="4860" y="3620"/>
                <a:ext cx="115" cy="30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9" name="Google Shape;1539;p32"/>
              <p:cNvCxnSpPr/>
              <p:nvPr/>
            </p:nvCxnSpPr>
            <p:spPr>
              <a:xfrm flipH="1">
                <a:off x="4984" y="3817"/>
                <a:ext cx="218" cy="156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1540" name="Google Shape;1540;p32"/>
            <p:cNvCxnSpPr/>
            <p:nvPr/>
          </p:nvCxnSpPr>
          <p:spPr>
            <a:xfrm flipH="1" rot="10800000">
              <a:off x="8480215" y="5499100"/>
              <a:ext cx="295485" cy="359728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1" name="Google Shape;1541;p32"/>
            <p:cNvSpPr txBox="1"/>
            <p:nvPr/>
          </p:nvSpPr>
          <p:spPr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542" name="Google Shape;1542;p32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1543" name="Google Shape;1543;p32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45" name="Google Shape;1545;p32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6" name="Google Shape;1546;p32"/>
          <p:cNvSpPr txBox="1"/>
          <p:nvPr/>
        </p:nvSpPr>
        <p:spPr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Breadth-First-Search 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0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startVertex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Add the starting vertex to our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the starting vertex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While the queue is not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Dequeue the top vertex from the queue and place in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(e.g., print its contents 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directly reachable from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   If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not yet been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Mark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Insert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547" name="Google Shape;1547;p32"/>
          <p:cNvSpPr txBox="1"/>
          <p:nvPr>
            <p:ph type="title"/>
          </p:nvPr>
        </p:nvSpPr>
        <p:spPr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Breadth-first Traversal Demo</a:t>
            </a:r>
            <a:endParaRPr/>
          </a:p>
        </p:txBody>
      </p:sp>
      <p:grpSp>
        <p:nvGrpSpPr>
          <p:cNvPr id="1548" name="Google Shape;1548;p32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1549" name="Google Shape;1549;p32"/>
            <p:cNvSpPr/>
            <p:nvPr/>
          </p:nvSpPr>
          <p:spPr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0" name="Google Shape;1550;p32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Queue</a:t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56" name="Google Shape;1556;p32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grpSp>
        <p:nvGrpSpPr>
          <p:cNvPr id="1557" name="Google Shape;1557;p32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1558" name="Google Shape;1558;p3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9" name="Google Shape;1559;p3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grpSp>
        <p:nvGrpSpPr>
          <p:cNvPr id="1560" name="Google Shape;1560;p32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1561" name="Google Shape;1561;p3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62" name="Google Shape;1562;p3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sp>
        <p:nvSpPr>
          <p:cNvPr id="1563" name="Google Shape;1563;p32"/>
          <p:cNvSpPr txBox="1"/>
          <p:nvPr/>
        </p:nvSpPr>
        <p:spPr>
          <a:xfrm>
            <a:off x="1678690" y="5533724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cxnSp>
        <p:nvCxnSpPr>
          <p:cNvPr id="1564" name="Google Shape;1564;p32"/>
          <p:cNvCxnSpPr/>
          <p:nvPr/>
        </p:nvCxnSpPr>
        <p:spPr>
          <a:xfrm>
            <a:off x="383243" y="253912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5" name="Google Shape;1565;p32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sp>
        <p:nvSpPr>
          <p:cNvPr id="1566" name="Google Shape;1566;p32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grpSp>
        <p:nvGrpSpPr>
          <p:cNvPr id="1567" name="Google Shape;1567;p32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568" name="Google Shape;1568;p3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69" name="Google Shape;1569;p3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570" name="Google Shape;1570;p32"/>
          <p:cNvCxnSpPr/>
          <p:nvPr/>
        </p:nvCxnSpPr>
        <p:spPr>
          <a:xfrm>
            <a:off x="646483" y="285778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1" name="Google Shape;1571;p32"/>
          <p:cNvGrpSpPr/>
          <p:nvPr/>
        </p:nvGrpSpPr>
        <p:grpSpPr>
          <a:xfrm>
            <a:off x="6567918" y="6343249"/>
            <a:ext cx="1295706" cy="461665"/>
            <a:chOff x="8402390" y="2285562"/>
            <a:chExt cx="1295706" cy="461665"/>
          </a:xfrm>
        </p:grpSpPr>
        <p:sp>
          <p:nvSpPr>
            <p:cNvPr id="1572" name="Google Shape;1572;p32"/>
            <p:cNvSpPr txBox="1"/>
            <p:nvPr/>
          </p:nvSpPr>
          <p:spPr>
            <a:xfrm>
              <a:off x="840239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cxnSp>
          <p:nvCxnSpPr>
            <p:cNvPr id="1573" name="Google Shape;1573;p32"/>
            <p:cNvCxnSpPr/>
            <p:nvPr/>
          </p:nvCxnSpPr>
          <p:spPr>
            <a:xfrm flipH="1" rot="10800000">
              <a:off x="8658990" y="2386348"/>
              <a:ext cx="1039106" cy="135917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574" name="Google Shape;1574;p3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575" name="Google Shape;1575;p32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6" name="Google Shape;1576;p3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577" name="Google Shape;1577;p32"/>
          <p:cNvCxnSpPr/>
          <p:nvPr/>
        </p:nvCxnSpPr>
        <p:spPr>
          <a:xfrm>
            <a:off x="688046" y="314873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8" name="Google Shape;1578;p32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3!</a:t>
            </a:r>
            <a:endParaRPr/>
          </a:p>
        </p:txBody>
      </p:sp>
      <p:cxnSp>
        <p:nvCxnSpPr>
          <p:cNvPr id="1579" name="Google Shape;1579;p32"/>
          <p:cNvCxnSpPr/>
          <p:nvPr/>
        </p:nvCxnSpPr>
        <p:spPr>
          <a:xfrm>
            <a:off x="688041" y="34535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0" name="Google Shape;1580;p32"/>
          <p:cNvSpPr/>
          <p:nvPr/>
        </p:nvSpPr>
        <p:spPr>
          <a:xfrm>
            <a:off x="5315232" y="3934691"/>
            <a:ext cx="2427890" cy="931567"/>
          </a:xfrm>
          <a:prstGeom prst="wedgeRoundRectCallout">
            <a:avLst>
              <a:gd fmla="val 55846" name="adj1"/>
              <a:gd fmla="val 207198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#3 has NO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outgoing edges at all! So we’re done.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3"/>
          <p:cNvSpPr/>
          <p:nvPr/>
        </p:nvSpPr>
        <p:spPr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86" name="Google Shape;1586;p33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1587" name="Google Shape;1587;p33"/>
            <p:cNvGrpSpPr/>
            <p:nvPr/>
          </p:nvGrpSpPr>
          <p:grpSpPr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1588" name="Google Shape;1588;p33"/>
              <p:cNvSpPr/>
              <p:nvPr/>
            </p:nvSpPr>
            <p:spPr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89" name="Google Shape;1589;p33"/>
              <p:cNvSpPr txBox="1"/>
              <p:nvPr/>
            </p:nvSpPr>
            <p:spPr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</a:t>
                </a:r>
                <a:endParaRPr/>
              </a:p>
            </p:txBody>
          </p:sp>
          <p:sp>
            <p:nvSpPr>
              <p:cNvPr id="1590" name="Google Shape;1590;p33"/>
              <p:cNvSpPr/>
              <p:nvPr/>
            </p:nvSpPr>
            <p:spPr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91" name="Google Shape;1591;p33"/>
              <p:cNvSpPr txBox="1"/>
              <p:nvPr/>
            </p:nvSpPr>
            <p:spPr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93" name="Google Shape;1593;p33"/>
              <p:cNvSpPr txBox="1"/>
              <p:nvPr/>
            </p:nvSpPr>
            <p:spPr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95" name="Google Shape;1595;p33"/>
              <p:cNvSpPr txBox="1"/>
              <p:nvPr/>
            </p:nvSpPr>
            <p:spPr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596" name="Google Shape;1596;p33"/>
              <p:cNvCxnSpPr/>
              <p:nvPr/>
            </p:nvCxnSpPr>
            <p:spPr>
              <a:xfrm flipH="1" rot="10800000">
                <a:off x="4496" y="3540"/>
                <a:ext cx="276" cy="151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97" name="Google Shape;1597;p33"/>
              <p:cNvCxnSpPr/>
              <p:nvPr/>
            </p:nvCxnSpPr>
            <p:spPr>
              <a:xfrm>
                <a:off x="4499" y="3815"/>
                <a:ext cx="430" cy="19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98" name="Google Shape;1598;p33"/>
              <p:cNvCxnSpPr/>
              <p:nvPr/>
            </p:nvCxnSpPr>
            <p:spPr>
              <a:xfrm>
                <a:off x="4938" y="3544"/>
                <a:ext cx="266" cy="132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99" name="Google Shape;1599;p33"/>
              <p:cNvCxnSpPr/>
              <p:nvPr/>
            </p:nvCxnSpPr>
            <p:spPr>
              <a:xfrm>
                <a:off x="4860" y="3620"/>
                <a:ext cx="115" cy="30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0" name="Google Shape;1600;p33"/>
              <p:cNvCxnSpPr/>
              <p:nvPr/>
            </p:nvCxnSpPr>
            <p:spPr>
              <a:xfrm flipH="1">
                <a:off x="4984" y="3817"/>
                <a:ext cx="218" cy="156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1601" name="Google Shape;1601;p33"/>
            <p:cNvCxnSpPr/>
            <p:nvPr/>
          </p:nvCxnSpPr>
          <p:spPr>
            <a:xfrm flipH="1" rot="10800000">
              <a:off x="8480215" y="5499100"/>
              <a:ext cx="295485" cy="359728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2" name="Google Shape;1602;p33"/>
            <p:cNvSpPr txBox="1"/>
            <p:nvPr/>
          </p:nvSpPr>
          <p:spPr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603" name="Google Shape;1603;p33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1604" name="Google Shape;1604;p33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606" name="Google Shape;1606;p33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7" name="Google Shape;1607;p33"/>
          <p:cNvSpPr txBox="1"/>
          <p:nvPr/>
        </p:nvSpPr>
        <p:spPr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Breadth-First-Search 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0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startVertex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Add the starting vertex to our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the starting vertex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While the queue is not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Dequeue the top vertex from the queue and place in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Process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(e.g., print its contents 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For each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directly reachable from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   If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not yet been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Mark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“discovered”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Insert vertex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1608" name="Google Shape;1608;p33"/>
          <p:cNvSpPr txBox="1"/>
          <p:nvPr>
            <p:ph type="title"/>
          </p:nvPr>
        </p:nvSpPr>
        <p:spPr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Breadth-first Traversal Demo</a:t>
            </a:r>
            <a:endParaRPr/>
          </a:p>
        </p:txBody>
      </p:sp>
      <p:grpSp>
        <p:nvGrpSpPr>
          <p:cNvPr id="1609" name="Google Shape;1609;p33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1610" name="Google Shape;1610;p33"/>
            <p:cNvSpPr/>
            <p:nvPr/>
          </p:nvSpPr>
          <p:spPr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1" name="Google Shape;1611;p33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Queue</a:t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617" name="Google Shape;1617;p33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1618" name="Google Shape;1618;p3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9" name="Google Shape;1619;p33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grpSp>
        <p:nvGrpSpPr>
          <p:cNvPr id="1620" name="Google Shape;1620;p33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1621" name="Google Shape;1621;p3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2" name="Google Shape;1622;p33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623" name="Google Shape;1623;p33"/>
          <p:cNvCxnSpPr/>
          <p:nvPr/>
        </p:nvCxnSpPr>
        <p:spPr>
          <a:xfrm>
            <a:off x="383243" y="253912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4" name="Google Shape;1624;p33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625" name="Google Shape;1625;p3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6" name="Google Shape;1626;p33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627" name="Google Shape;1627;p33"/>
          <p:cNvCxnSpPr/>
          <p:nvPr/>
        </p:nvCxnSpPr>
        <p:spPr>
          <a:xfrm>
            <a:off x="646483" y="285778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8" name="Google Shape;1628;p3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629" name="Google Shape;1629;p3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0" name="Google Shape;1630;p33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631" name="Google Shape;1631;p33"/>
          <p:cNvCxnSpPr/>
          <p:nvPr/>
        </p:nvCxnSpPr>
        <p:spPr>
          <a:xfrm>
            <a:off x="688046" y="314873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2" name="Google Shape;1632;p33"/>
          <p:cNvCxnSpPr/>
          <p:nvPr/>
        </p:nvCxnSpPr>
        <p:spPr>
          <a:xfrm>
            <a:off x="688041" y="34535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3" name="Google Shape;1633;p33"/>
          <p:cNvSpPr txBox="1"/>
          <p:nvPr/>
        </p:nvSpPr>
        <p:spPr>
          <a:xfrm>
            <a:off x="1678685" y="5537195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grpSp>
        <p:nvGrpSpPr>
          <p:cNvPr id="1634" name="Google Shape;1634;p33"/>
          <p:cNvGrpSpPr/>
          <p:nvPr/>
        </p:nvGrpSpPr>
        <p:grpSpPr>
          <a:xfrm>
            <a:off x="8232926" y="4778160"/>
            <a:ext cx="343364" cy="946371"/>
            <a:chOff x="8346970" y="2285562"/>
            <a:chExt cx="343364" cy="946371"/>
          </a:xfrm>
        </p:grpSpPr>
        <p:sp>
          <p:nvSpPr>
            <p:cNvPr id="1635" name="Google Shape;1635;p33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  <p:cxnSp>
          <p:nvCxnSpPr>
            <p:cNvPr id="1636" name="Google Shape;1636;p33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637" name="Google Shape;1637;p3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0!</a:t>
            </a:r>
            <a:endParaRPr/>
          </a:p>
        </p:txBody>
      </p:sp>
      <p:sp>
        <p:nvSpPr>
          <p:cNvPr id="1638" name="Google Shape;1638;p33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1!</a:t>
            </a:r>
            <a:endParaRPr/>
          </a:p>
        </p:txBody>
      </p:sp>
      <p:sp>
        <p:nvSpPr>
          <p:cNvPr id="1639" name="Google Shape;1639;p33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3!</a:t>
            </a:r>
            <a:endParaRPr/>
          </a:p>
        </p:txBody>
      </p:sp>
      <p:sp>
        <p:nvSpPr>
          <p:cNvPr id="1640" name="Google Shape;1640;p33"/>
          <p:cNvSpPr txBox="1"/>
          <p:nvPr/>
        </p:nvSpPr>
        <p:spPr>
          <a:xfrm>
            <a:off x="6858843" y="1018112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2!</a:t>
            </a:r>
            <a:endParaRPr/>
          </a:p>
        </p:txBody>
      </p:sp>
      <p:cxnSp>
        <p:nvCxnSpPr>
          <p:cNvPr id="1641" name="Google Shape;1641;p33"/>
          <p:cNvCxnSpPr/>
          <p:nvPr/>
        </p:nvCxnSpPr>
        <p:spPr>
          <a:xfrm flipH="1" rot="10800000">
            <a:off x="8469983" y="5471381"/>
            <a:ext cx="325225" cy="3804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47FFD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42" name="Google Shape;1642;p33"/>
          <p:cNvGrpSpPr/>
          <p:nvPr/>
        </p:nvGrpSpPr>
        <p:grpSpPr>
          <a:xfrm>
            <a:off x="8684709" y="4166191"/>
            <a:ext cx="343364" cy="946371"/>
            <a:chOff x="8346970" y="2285562"/>
            <a:chExt cx="343364" cy="946371"/>
          </a:xfrm>
        </p:grpSpPr>
        <p:sp>
          <p:nvSpPr>
            <p:cNvPr id="1643" name="Google Shape;1643;p33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030A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cxnSp>
          <p:nvCxnSpPr>
            <p:cNvPr id="1644" name="Google Shape;1644;p33"/>
            <p:cNvCxnSpPr/>
            <p:nvPr/>
          </p:nvCxnSpPr>
          <p:spPr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cap="flat" cmpd="sng" w="41275">
              <a:solidFill>
                <a:srgbClr val="FF33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645" name="Google Shape;1645;p33"/>
          <p:cNvCxnSpPr/>
          <p:nvPr/>
        </p:nvCxnSpPr>
        <p:spPr>
          <a:xfrm>
            <a:off x="1260855" y="375308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6" name="Google Shape;1646;p33"/>
          <p:cNvCxnSpPr/>
          <p:nvPr/>
        </p:nvCxnSpPr>
        <p:spPr>
          <a:xfrm>
            <a:off x="1486828" y="409466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47" name="Google Shape;1647;p33"/>
          <p:cNvGrpSpPr/>
          <p:nvPr/>
        </p:nvGrpSpPr>
        <p:grpSpPr>
          <a:xfrm>
            <a:off x="8687901" y="5480428"/>
            <a:ext cx="359543" cy="453973"/>
            <a:chOff x="7081781" y="3026983"/>
            <a:chExt cx="359543" cy="453973"/>
          </a:xfrm>
        </p:grpSpPr>
        <p:sp>
          <p:nvSpPr>
            <p:cNvPr id="1648" name="Google Shape;1648;p33"/>
            <p:cNvSpPr/>
            <p:nvPr/>
          </p:nvSpPr>
          <p:spPr>
            <a:xfrm>
              <a:off x="7094483" y="3026983"/>
              <a:ext cx="346841" cy="378372"/>
            </a:xfrm>
            <a:prstGeom prst="triangle">
              <a:avLst>
                <a:gd fmla="val 50000" name="adj"/>
              </a:avLst>
            </a:prstGeom>
            <a:solidFill>
              <a:srgbClr val="F9FED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mic Sans MS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9" name="Google Shape;1649;p33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cxnSp>
        <p:nvCxnSpPr>
          <p:cNvPr id="1650" name="Google Shape;1650;p33"/>
          <p:cNvCxnSpPr/>
          <p:nvPr/>
        </p:nvCxnSpPr>
        <p:spPr>
          <a:xfrm>
            <a:off x="1513108" y="438369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Google Shape;1651;p33"/>
          <p:cNvSpPr txBox="1"/>
          <p:nvPr/>
        </p:nvSpPr>
        <p:spPr>
          <a:xfrm>
            <a:off x="1672040" y="5537200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cxnSp>
        <p:nvCxnSpPr>
          <p:cNvPr id="1652" name="Google Shape;1652;p33"/>
          <p:cNvCxnSpPr/>
          <p:nvPr/>
        </p:nvCxnSpPr>
        <p:spPr>
          <a:xfrm>
            <a:off x="677536" y="345353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33"/>
          <p:cNvSpPr/>
          <p:nvPr/>
        </p:nvSpPr>
        <p:spPr>
          <a:xfrm>
            <a:off x="5814951" y="3437361"/>
            <a:ext cx="2427890" cy="931567"/>
          </a:xfrm>
          <a:prstGeom prst="wedgeRoundRectCallout">
            <a:avLst>
              <a:gd fmla="val 55846" name="adj1"/>
              <a:gd fmla="val 207198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#2 has no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more outgoing edges…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54" name="Google Shape;1654;p33"/>
          <p:cNvCxnSpPr/>
          <p:nvPr/>
        </p:nvCxnSpPr>
        <p:spPr>
          <a:xfrm>
            <a:off x="367481" y="2544387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5" name="Google Shape;1655;p33"/>
          <p:cNvCxnSpPr/>
          <p:nvPr/>
        </p:nvCxnSpPr>
        <p:spPr>
          <a:xfrm>
            <a:off x="667026" y="2854441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6" name="Google Shape;1656;p33"/>
          <p:cNvCxnSpPr/>
          <p:nvPr/>
        </p:nvCxnSpPr>
        <p:spPr>
          <a:xfrm>
            <a:off x="703816" y="316450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7" name="Google Shape;1657;p33"/>
          <p:cNvSpPr txBox="1"/>
          <p:nvPr/>
        </p:nvSpPr>
        <p:spPr>
          <a:xfrm>
            <a:off x="6853593" y="1275612"/>
            <a:ext cx="20842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Processed vertex 4!</a:t>
            </a:r>
            <a:endParaRPr/>
          </a:p>
        </p:txBody>
      </p:sp>
      <p:cxnSp>
        <p:nvCxnSpPr>
          <p:cNvPr id="1658" name="Google Shape;1658;p33"/>
          <p:cNvCxnSpPr/>
          <p:nvPr/>
        </p:nvCxnSpPr>
        <p:spPr>
          <a:xfrm>
            <a:off x="688056" y="345353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9" name="Google Shape;1659;p33"/>
          <p:cNvSpPr/>
          <p:nvPr/>
        </p:nvSpPr>
        <p:spPr>
          <a:xfrm>
            <a:off x="6177558" y="2780464"/>
            <a:ext cx="2427890" cy="931567"/>
          </a:xfrm>
          <a:prstGeom prst="wedgeRoundRectCallout">
            <a:avLst>
              <a:gd fmla="val 55846" name="adj1"/>
              <a:gd fmla="val 207198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#4 has NO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outgoing edges…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60" name="Google Shape;1660;p33"/>
          <p:cNvCxnSpPr/>
          <p:nvPr/>
        </p:nvCxnSpPr>
        <p:spPr>
          <a:xfrm>
            <a:off x="393756" y="2539132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1" name="Google Shape;1661;p33"/>
          <p:cNvSpPr/>
          <p:nvPr/>
        </p:nvSpPr>
        <p:spPr>
          <a:xfrm>
            <a:off x="2262455" y="315788"/>
            <a:ext cx="2427890" cy="931567"/>
          </a:xfrm>
          <a:prstGeom prst="wedgeRoundRectCallout">
            <a:avLst>
              <a:gd fmla="val -48916" name="adj1"/>
              <a:gd fmla="val 176736" name="adj2"/>
              <a:gd fmla="val 16667" name="adj3"/>
            </a:avLst>
          </a:prstGeom>
          <a:solidFill>
            <a:srgbClr val="E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finally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we’re done!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4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7" name="Google Shape;1667;p34"/>
          <p:cNvGrpSpPr/>
          <p:nvPr/>
        </p:nvGrpSpPr>
        <p:grpSpPr>
          <a:xfrm>
            <a:off x="2485696" y="3124200"/>
            <a:ext cx="762000" cy="685800"/>
            <a:chOff x="1104" y="2736"/>
            <a:chExt cx="480" cy="432"/>
          </a:xfrm>
        </p:grpSpPr>
        <p:sp>
          <p:nvSpPr>
            <p:cNvPr id="1668" name="Google Shape;1668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69" name="Google Shape;1669;p34"/>
            <p:cNvSpPr txBox="1"/>
            <p:nvPr/>
          </p:nvSpPr>
          <p:spPr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Room</a:t>
              </a:r>
              <a:endParaRPr/>
            </a:p>
          </p:txBody>
        </p:sp>
      </p:grpSp>
      <p:grpSp>
        <p:nvGrpSpPr>
          <p:cNvPr id="1670" name="Google Shape;1670;p34"/>
          <p:cNvGrpSpPr/>
          <p:nvPr/>
        </p:nvGrpSpPr>
        <p:grpSpPr>
          <a:xfrm>
            <a:off x="3693784" y="2743200"/>
            <a:ext cx="762000" cy="685800"/>
            <a:chOff x="1104" y="2736"/>
            <a:chExt cx="480" cy="432"/>
          </a:xfrm>
        </p:grpSpPr>
        <p:sp>
          <p:nvSpPr>
            <p:cNvPr id="1671" name="Google Shape;1671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72" name="Google Shape;1672;p34"/>
            <p:cNvSpPr txBox="1"/>
            <p:nvPr/>
          </p:nvSpPr>
          <p:spPr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Goblin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Room</a:t>
              </a:r>
              <a:endParaRPr/>
            </a:p>
          </p:txBody>
        </p:sp>
      </p:grpSp>
      <p:grpSp>
        <p:nvGrpSpPr>
          <p:cNvPr id="1673" name="Google Shape;1673;p34"/>
          <p:cNvGrpSpPr/>
          <p:nvPr/>
        </p:nvGrpSpPr>
        <p:grpSpPr>
          <a:xfrm>
            <a:off x="3541384" y="3886200"/>
            <a:ext cx="762000" cy="685800"/>
            <a:chOff x="1104" y="2736"/>
            <a:chExt cx="480" cy="432"/>
          </a:xfrm>
        </p:grpSpPr>
        <p:sp>
          <p:nvSpPr>
            <p:cNvPr id="1674" name="Google Shape;1674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75" name="Google Shape;1675;p34"/>
            <p:cNvSpPr txBox="1"/>
            <p:nvPr/>
          </p:nvSpPr>
          <p:spPr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Ghoul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Study</a:t>
              </a:r>
              <a:endParaRPr/>
            </a:p>
          </p:txBody>
        </p:sp>
      </p:grpSp>
      <p:grpSp>
        <p:nvGrpSpPr>
          <p:cNvPr id="1676" name="Google Shape;1676;p34"/>
          <p:cNvGrpSpPr/>
          <p:nvPr/>
        </p:nvGrpSpPr>
        <p:grpSpPr>
          <a:xfrm>
            <a:off x="2474584" y="4419600"/>
            <a:ext cx="762000" cy="685800"/>
            <a:chOff x="1104" y="2736"/>
            <a:chExt cx="480" cy="432"/>
          </a:xfrm>
        </p:grpSpPr>
        <p:sp>
          <p:nvSpPr>
            <p:cNvPr id="1677" name="Google Shape;1677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78" name="Google Shape;1678;p34"/>
            <p:cNvSpPr txBox="1"/>
            <p:nvPr/>
          </p:nvSpPr>
          <p:spPr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Ghost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Galley</a:t>
              </a:r>
              <a:endParaRPr/>
            </a:p>
          </p:txBody>
        </p:sp>
      </p:grpSp>
      <p:grpSp>
        <p:nvGrpSpPr>
          <p:cNvPr id="1679" name="Google Shape;1679;p34"/>
          <p:cNvGrpSpPr/>
          <p:nvPr/>
        </p:nvGrpSpPr>
        <p:grpSpPr>
          <a:xfrm>
            <a:off x="5039984" y="2819400"/>
            <a:ext cx="868362" cy="685800"/>
            <a:chOff x="1088" y="2736"/>
            <a:chExt cx="547" cy="432"/>
          </a:xfrm>
        </p:grpSpPr>
        <p:sp>
          <p:nvSpPr>
            <p:cNvPr id="1680" name="Google Shape;1680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81" name="Google Shape;1681;p34"/>
            <p:cNvSpPr txBox="1"/>
            <p:nvPr/>
          </p:nvSpPr>
          <p:spPr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Witch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Hangout</a:t>
              </a:r>
              <a:endParaRPr/>
            </a:p>
          </p:txBody>
        </p:sp>
      </p:grpSp>
      <p:grpSp>
        <p:nvGrpSpPr>
          <p:cNvPr id="1682" name="Google Shape;1682;p34"/>
          <p:cNvGrpSpPr/>
          <p:nvPr/>
        </p:nvGrpSpPr>
        <p:grpSpPr>
          <a:xfrm>
            <a:off x="6276646" y="2819400"/>
            <a:ext cx="985838" cy="685800"/>
            <a:chOff x="1051" y="2736"/>
            <a:chExt cx="621" cy="432"/>
          </a:xfrm>
        </p:grpSpPr>
        <p:sp>
          <p:nvSpPr>
            <p:cNvPr id="1683" name="Google Shape;1683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84" name="Google Shape;1684;p34"/>
            <p:cNvSpPr txBox="1"/>
            <p:nvPr/>
          </p:nvSpPr>
          <p:spPr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Bats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Bathroom</a:t>
              </a:r>
              <a:endParaRPr/>
            </a:p>
          </p:txBody>
        </p:sp>
      </p:grpSp>
      <p:grpSp>
        <p:nvGrpSpPr>
          <p:cNvPr id="1685" name="Google Shape;1685;p34"/>
          <p:cNvGrpSpPr/>
          <p:nvPr/>
        </p:nvGrpSpPr>
        <p:grpSpPr>
          <a:xfrm>
            <a:off x="4578021" y="3962400"/>
            <a:ext cx="874713" cy="685800"/>
            <a:chOff x="1085" y="2736"/>
            <a:chExt cx="551" cy="432"/>
          </a:xfrm>
        </p:grpSpPr>
        <p:sp>
          <p:nvSpPr>
            <p:cNvPr id="1686" name="Google Shape;1686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87" name="Google Shape;1687;p34"/>
            <p:cNvSpPr txBox="1"/>
            <p:nvPr/>
          </p:nvSpPr>
          <p:spPr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Warlock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Lounge</a:t>
              </a:r>
              <a:endParaRPr/>
            </a:p>
          </p:txBody>
        </p:sp>
      </p:grpSp>
      <p:grpSp>
        <p:nvGrpSpPr>
          <p:cNvPr id="1688" name="Google Shape;1688;p34"/>
          <p:cNvGrpSpPr/>
          <p:nvPr/>
        </p:nvGrpSpPr>
        <p:grpSpPr>
          <a:xfrm>
            <a:off x="5370184" y="4724400"/>
            <a:ext cx="798512" cy="685800"/>
            <a:chOff x="1104" y="2736"/>
            <a:chExt cx="503" cy="432"/>
          </a:xfrm>
        </p:grpSpPr>
        <p:sp>
          <p:nvSpPr>
            <p:cNvPr id="1689" name="Google Shape;1689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90" name="Google Shape;1690;p34"/>
            <p:cNvSpPr txBox="1"/>
            <p:nvPr/>
          </p:nvSpPr>
          <p:spPr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Carey’s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Corner</a:t>
              </a:r>
              <a:endParaRPr/>
            </a:p>
          </p:txBody>
        </p:sp>
      </p:grpSp>
      <p:cxnSp>
        <p:nvCxnSpPr>
          <p:cNvPr id="1691" name="Google Shape;1691;p34"/>
          <p:cNvCxnSpPr/>
          <p:nvPr/>
        </p:nvCxnSpPr>
        <p:spPr>
          <a:xfrm flipH="1" rot="10800000">
            <a:off x="3171496" y="3124200"/>
            <a:ext cx="533400" cy="1524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34"/>
          <p:cNvCxnSpPr/>
          <p:nvPr/>
        </p:nvCxnSpPr>
        <p:spPr>
          <a:xfrm rot="10800000">
            <a:off x="2790496" y="3810000"/>
            <a:ext cx="76200" cy="6096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34"/>
          <p:cNvCxnSpPr/>
          <p:nvPr/>
        </p:nvCxnSpPr>
        <p:spPr>
          <a:xfrm>
            <a:off x="3182609" y="3635375"/>
            <a:ext cx="511175" cy="35877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34"/>
          <p:cNvCxnSpPr/>
          <p:nvPr/>
        </p:nvCxnSpPr>
        <p:spPr>
          <a:xfrm>
            <a:off x="4466896" y="3090863"/>
            <a:ext cx="609600" cy="952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34"/>
          <p:cNvCxnSpPr/>
          <p:nvPr/>
        </p:nvCxnSpPr>
        <p:spPr>
          <a:xfrm flipH="1" rot="10800000">
            <a:off x="4228771" y="3440113"/>
            <a:ext cx="1044575" cy="63182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34"/>
          <p:cNvCxnSpPr/>
          <p:nvPr/>
        </p:nvCxnSpPr>
        <p:spPr>
          <a:xfrm>
            <a:off x="5806746" y="3090863"/>
            <a:ext cx="576263" cy="4445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34"/>
          <p:cNvCxnSpPr/>
          <p:nvPr/>
        </p:nvCxnSpPr>
        <p:spPr>
          <a:xfrm flipH="1" rot="10800000">
            <a:off x="5262234" y="3440113"/>
            <a:ext cx="1349375" cy="719137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34"/>
          <p:cNvCxnSpPr/>
          <p:nvPr/>
        </p:nvCxnSpPr>
        <p:spPr>
          <a:xfrm>
            <a:off x="4162096" y="4495800"/>
            <a:ext cx="1230313" cy="55562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9" name="Google Shape;1699;p34"/>
          <p:cNvGrpSpPr/>
          <p:nvPr/>
        </p:nvGrpSpPr>
        <p:grpSpPr>
          <a:xfrm>
            <a:off x="6143296" y="4038600"/>
            <a:ext cx="939800" cy="685800"/>
            <a:chOff x="1063" y="2736"/>
            <a:chExt cx="592" cy="432"/>
          </a:xfrm>
        </p:grpSpPr>
        <p:sp>
          <p:nvSpPr>
            <p:cNvPr id="1700" name="Google Shape;1700;p34"/>
            <p:cNvSpPr/>
            <p:nvPr/>
          </p:nvSpPr>
          <p:spPr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01" name="Google Shape;1701;p34"/>
            <p:cNvSpPr txBox="1"/>
            <p:nvPr/>
          </p:nvSpPr>
          <p:spPr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Treasure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Room</a:t>
              </a:r>
              <a:endParaRPr/>
            </a:p>
          </p:txBody>
        </p:sp>
      </p:grpSp>
      <p:cxnSp>
        <p:nvCxnSpPr>
          <p:cNvPr id="1702" name="Google Shape;1702;p34"/>
          <p:cNvCxnSpPr/>
          <p:nvPr/>
        </p:nvCxnSpPr>
        <p:spPr>
          <a:xfrm flipH="1" rot="10800000">
            <a:off x="5881359" y="4354513"/>
            <a:ext cx="349250" cy="40322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34"/>
          <p:cNvSpPr/>
          <p:nvPr/>
        </p:nvSpPr>
        <p:spPr>
          <a:xfrm>
            <a:off x="2409496" y="30480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4" name="Google Shape;1704;p34"/>
          <p:cNvSpPr/>
          <p:nvPr/>
        </p:nvSpPr>
        <p:spPr>
          <a:xfrm>
            <a:off x="3628696" y="26670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5" name="Google Shape;1705;p34"/>
          <p:cNvSpPr/>
          <p:nvPr/>
        </p:nvSpPr>
        <p:spPr>
          <a:xfrm>
            <a:off x="3476296" y="38100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6" name="Google Shape;1706;p34"/>
          <p:cNvSpPr/>
          <p:nvPr/>
        </p:nvSpPr>
        <p:spPr>
          <a:xfrm>
            <a:off x="2409496" y="43434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7" name="Google Shape;1707;p34"/>
          <p:cNvSpPr/>
          <p:nvPr/>
        </p:nvSpPr>
        <p:spPr>
          <a:xfrm>
            <a:off x="5000296" y="27432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8" name="Google Shape;1708;p34"/>
          <p:cNvSpPr/>
          <p:nvPr/>
        </p:nvSpPr>
        <p:spPr>
          <a:xfrm>
            <a:off x="5305096" y="46482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9" name="Google Shape;1709;p34"/>
          <p:cNvSpPr/>
          <p:nvPr/>
        </p:nvSpPr>
        <p:spPr>
          <a:xfrm>
            <a:off x="6295696" y="2752725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0" name="Google Shape;1710;p34"/>
          <p:cNvSpPr/>
          <p:nvPr/>
        </p:nvSpPr>
        <p:spPr>
          <a:xfrm>
            <a:off x="6143296" y="39624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1" name="Google Shape;1711;p34"/>
          <p:cNvSpPr/>
          <p:nvPr/>
        </p:nvSpPr>
        <p:spPr>
          <a:xfrm>
            <a:off x="4543096" y="3886200"/>
            <a:ext cx="914400" cy="8382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2" name="Google Shape;1712;p3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Breadth-first Traversal Challenge</a:t>
            </a:r>
            <a:endParaRPr/>
          </a:p>
        </p:txBody>
      </p:sp>
      <p:sp>
        <p:nvSpPr>
          <p:cNvPr id="1713" name="Google Shape;1713;p34"/>
          <p:cNvSpPr txBox="1"/>
          <p:nvPr/>
        </p:nvSpPr>
        <p:spPr>
          <a:xfrm>
            <a:off x="299545" y="1112838"/>
            <a:ext cx="851338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a </a:t>
            </a:r>
            <a:r>
              <a:rPr lang="en-US" sz="23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 Traversal 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look like on this graph?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35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0" name="Google Shape;1720;p35"/>
          <p:cNvSpPr txBox="1"/>
          <p:nvPr>
            <p:ph type="title"/>
          </p:nvPr>
        </p:nvSpPr>
        <p:spPr>
          <a:xfrm>
            <a:off x="377825" y="-76200"/>
            <a:ext cx="83772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 With Weighted Edges</a:t>
            </a:r>
            <a:endParaRPr/>
          </a:p>
        </p:txBody>
      </p:sp>
      <p:sp>
        <p:nvSpPr>
          <p:cNvPr id="1721" name="Google Shape;1721;p35"/>
          <p:cNvSpPr txBox="1"/>
          <p:nvPr/>
        </p:nvSpPr>
        <p:spPr>
          <a:xfrm>
            <a:off x="517525" y="1133475"/>
            <a:ext cx="8248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it mean for a graph to have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weighted edges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 </a:t>
            </a:r>
            <a:endParaRPr/>
          </a:p>
        </p:txBody>
      </p:sp>
      <p:sp>
        <p:nvSpPr>
          <p:cNvPr id="1722" name="Google Shape;1722;p35"/>
          <p:cNvSpPr txBox="1"/>
          <p:nvPr/>
        </p:nvSpPr>
        <p:spPr>
          <a:xfrm>
            <a:off x="517525" y="1951038"/>
            <a:ext cx="82454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Each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connecting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u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v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a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weight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associated with it.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3" name="Google Shape;1723;p35"/>
          <p:cNvSpPr/>
          <p:nvPr/>
        </p:nvSpPr>
        <p:spPr>
          <a:xfrm>
            <a:off x="344488" y="3200400"/>
            <a:ext cx="8361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Why would we want to have weighted edges?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24" name="Google Shape;1724;p35"/>
          <p:cNvGrpSpPr/>
          <p:nvPr/>
        </p:nvGrpSpPr>
        <p:grpSpPr>
          <a:xfrm>
            <a:off x="1187450" y="3867150"/>
            <a:ext cx="4037013" cy="2481263"/>
            <a:chOff x="748" y="2436"/>
            <a:chExt cx="2543" cy="1563"/>
          </a:xfrm>
        </p:grpSpPr>
        <p:sp>
          <p:nvSpPr>
            <p:cNvPr id="1725" name="Google Shape;1725;p35"/>
            <p:cNvSpPr/>
            <p:nvPr/>
          </p:nvSpPr>
          <p:spPr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26" name="Google Shape;1726;p35"/>
            <p:cNvSpPr txBox="1"/>
            <p:nvPr/>
          </p:nvSpPr>
          <p:spPr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LA</a:t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28" name="Google Shape;1728;p35"/>
            <p:cNvSpPr txBox="1"/>
            <p:nvPr/>
          </p:nvSpPr>
          <p:spPr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NY</a:t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30" name="Google Shape;1730;p35"/>
            <p:cNvSpPr txBox="1"/>
            <p:nvPr/>
          </p:nvSpPr>
          <p:spPr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FL</a:t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32" name="Google Shape;1732;p35"/>
            <p:cNvSpPr txBox="1"/>
            <p:nvPr/>
          </p:nvSpPr>
          <p:spPr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TX</a:t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34" name="Google Shape;1734;p35"/>
            <p:cNvSpPr txBox="1"/>
            <p:nvPr/>
          </p:nvSpPr>
          <p:spPr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WA</a:t>
              </a:r>
              <a:endParaRPr/>
            </a:p>
          </p:txBody>
        </p:sp>
        <p:cxnSp>
          <p:nvCxnSpPr>
            <p:cNvPr id="1735" name="Google Shape;1735;p35"/>
            <p:cNvCxnSpPr/>
            <p:nvPr/>
          </p:nvCxnSpPr>
          <p:spPr>
            <a:xfrm>
              <a:off x="1152" y="2688"/>
              <a:ext cx="1392" cy="432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6" name="Google Shape;1736;p35"/>
            <p:cNvSpPr txBox="1"/>
            <p:nvPr/>
          </p:nvSpPr>
          <p:spPr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$300</a:t>
              </a:r>
              <a:endParaRPr/>
            </a:p>
          </p:txBody>
        </p:sp>
        <p:cxnSp>
          <p:nvCxnSpPr>
            <p:cNvPr id="1737" name="Google Shape;1737;p35"/>
            <p:cNvCxnSpPr/>
            <p:nvPr/>
          </p:nvCxnSpPr>
          <p:spPr>
            <a:xfrm>
              <a:off x="1200" y="3216"/>
              <a:ext cx="1370" cy="65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8" name="Google Shape;1738;p35"/>
            <p:cNvCxnSpPr/>
            <p:nvPr/>
          </p:nvCxnSpPr>
          <p:spPr>
            <a:xfrm>
              <a:off x="1139" y="3238"/>
              <a:ext cx="1444" cy="438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9" name="Google Shape;1739;p35"/>
            <p:cNvSpPr txBox="1"/>
            <p:nvPr/>
          </p:nvSpPr>
          <p:spPr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$400</a:t>
              </a:r>
              <a:endParaRPr/>
            </a:p>
          </p:txBody>
        </p:sp>
        <p:sp>
          <p:nvSpPr>
            <p:cNvPr id="1740" name="Google Shape;1740;p35"/>
            <p:cNvSpPr txBox="1"/>
            <p:nvPr/>
          </p:nvSpPr>
          <p:spPr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$220</a:t>
              </a:r>
              <a:endParaRPr/>
            </a:p>
          </p:txBody>
        </p:sp>
        <p:cxnSp>
          <p:nvCxnSpPr>
            <p:cNvPr id="1741" name="Google Shape;1741;p35"/>
            <p:cNvCxnSpPr/>
            <p:nvPr/>
          </p:nvCxnSpPr>
          <p:spPr>
            <a:xfrm>
              <a:off x="1086" y="3311"/>
              <a:ext cx="419" cy="42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2" name="Google Shape;1742;p35"/>
            <p:cNvSpPr txBox="1"/>
            <p:nvPr/>
          </p:nvSpPr>
          <p:spPr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$180</a:t>
              </a:r>
              <a:endParaRPr/>
            </a:p>
          </p:txBody>
        </p:sp>
        <p:cxnSp>
          <p:nvCxnSpPr>
            <p:cNvPr id="1743" name="Google Shape;1743;p35"/>
            <p:cNvCxnSpPr/>
            <p:nvPr/>
          </p:nvCxnSpPr>
          <p:spPr>
            <a:xfrm rot="10800000">
              <a:off x="2686" y="3293"/>
              <a:ext cx="30" cy="310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4" name="Google Shape;1744;p35"/>
            <p:cNvSpPr txBox="1"/>
            <p:nvPr/>
          </p:nvSpPr>
          <p:spPr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$140</a:t>
              </a:r>
              <a:endParaRPr/>
            </a:p>
          </p:txBody>
        </p:sp>
      </p:grpSp>
      <p:grpSp>
        <p:nvGrpSpPr>
          <p:cNvPr id="1745" name="Google Shape;1745;p35"/>
          <p:cNvGrpSpPr/>
          <p:nvPr/>
        </p:nvGrpSpPr>
        <p:grpSpPr>
          <a:xfrm>
            <a:off x="1752600" y="3797300"/>
            <a:ext cx="2819400" cy="965200"/>
            <a:chOff x="1104" y="2392"/>
            <a:chExt cx="1776" cy="608"/>
          </a:xfrm>
        </p:grpSpPr>
        <p:sp>
          <p:nvSpPr>
            <p:cNvPr id="1746" name="Google Shape;1746;p35"/>
            <p:cNvSpPr/>
            <p:nvPr/>
          </p:nvSpPr>
          <p:spPr>
            <a:xfrm>
              <a:off x="1104" y="2392"/>
              <a:ext cx="1656" cy="608"/>
            </a:xfrm>
            <a:custGeom>
              <a:rect b="b" l="l" r="r" t="t"/>
              <a:pathLst>
                <a:path extrusionOk="0" h="608" w="1656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47" name="Google Shape;1747;p35"/>
            <p:cNvSpPr txBox="1"/>
            <p:nvPr/>
          </p:nvSpPr>
          <p:spPr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$900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36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4" name="Google Shape;1754;p36"/>
          <p:cNvSpPr txBox="1"/>
          <p:nvPr>
            <p:ph type="title"/>
          </p:nvPr>
        </p:nvSpPr>
        <p:spPr>
          <a:xfrm>
            <a:off x="506413" y="-76200"/>
            <a:ext cx="81041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 With Weighted Edges</a:t>
            </a:r>
            <a:endParaRPr/>
          </a:p>
        </p:txBody>
      </p:sp>
      <p:sp>
        <p:nvSpPr>
          <p:cNvPr id="1755" name="Google Shape;1755;p36"/>
          <p:cNvSpPr/>
          <p:nvPr/>
        </p:nvSpPr>
        <p:spPr>
          <a:xfrm>
            <a:off x="296863" y="1122363"/>
            <a:ext cx="836136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The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weight of a path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u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vertex v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of the weights of the edges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between the two vertices.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56" name="Google Shape;1756;p36"/>
          <p:cNvGrpSpPr/>
          <p:nvPr/>
        </p:nvGrpSpPr>
        <p:grpSpPr>
          <a:xfrm>
            <a:off x="685800" y="2700338"/>
            <a:ext cx="4037013" cy="2481262"/>
            <a:chOff x="748" y="2436"/>
            <a:chExt cx="2543" cy="1563"/>
          </a:xfrm>
        </p:grpSpPr>
        <p:sp>
          <p:nvSpPr>
            <p:cNvPr id="1757" name="Google Shape;1757;p36"/>
            <p:cNvSpPr/>
            <p:nvPr/>
          </p:nvSpPr>
          <p:spPr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8" name="Google Shape;1758;p36"/>
            <p:cNvSpPr txBox="1"/>
            <p:nvPr/>
          </p:nvSpPr>
          <p:spPr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LA</a:t>
              </a: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0" name="Google Shape;1760;p36"/>
            <p:cNvSpPr txBox="1"/>
            <p:nvPr/>
          </p:nvSpPr>
          <p:spPr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NY</a:t>
              </a: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2" name="Google Shape;1762;p36"/>
            <p:cNvSpPr txBox="1"/>
            <p:nvPr/>
          </p:nvSpPr>
          <p:spPr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FL</a:t>
              </a: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4" name="Google Shape;1764;p36"/>
            <p:cNvSpPr txBox="1"/>
            <p:nvPr/>
          </p:nvSpPr>
          <p:spPr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TX</a:t>
              </a: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6" name="Google Shape;1766;p36"/>
            <p:cNvSpPr txBox="1"/>
            <p:nvPr/>
          </p:nvSpPr>
          <p:spPr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WA</a:t>
              </a:r>
              <a:endParaRPr/>
            </a:p>
          </p:txBody>
        </p:sp>
        <p:cxnSp>
          <p:nvCxnSpPr>
            <p:cNvPr id="1767" name="Google Shape;1767;p36"/>
            <p:cNvCxnSpPr/>
            <p:nvPr/>
          </p:nvCxnSpPr>
          <p:spPr>
            <a:xfrm>
              <a:off x="1152" y="2688"/>
              <a:ext cx="1392" cy="432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8" name="Google Shape;1768;p36"/>
            <p:cNvSpPr txBox="1"/>
            <p:nvPr/>
          </p:nvSpPr>
          <p:spPr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$300</a:t>
              </a:r>
              <a:endParaRPr/>
            </a:p>
          </p:txBody>
        </p:sp>
        <p:cxnSp>
          <p:nvCxnSpPr>
            <p:cNvPr id="1769" name="Google Shape;1769;p36"/>
            <p:cNvCxnSpPr/>
            <p:nvPr/>
          </p:nvCxnSpPr>
          <p:spPr>
            <a:xfrm>
              <a:off x="1200" y="3216"/>
              <a:ext cx="1370" cy="65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0" name="Google Shape;1770;p36"/>
            <p:cNvCxnSpPr/>
            <p:nvPr/>
          </p:nvCxnSpPr>
          <p:spPr>
            <a:xfrm>
              <a:off x="1139" y="3238"/>
              <a:ext cx="1444" cy="438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1" name="Google Shape;1771;p36"/>
            <p:cNvSpPr txBox="1"/>
            <p:nvPr/>
          </p:nvSpPr>
          <p:spPr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$400</a:t>
              </a:r>
              <a:endParaRPr/>
            </a:p>
          </p:txBody>
        </p:sp>
        <p:sp>
          <p:nvSpPr>
            <p:cNvPr id="1772" name="Google Shape;1772;p36"/>
            <p:cNvSpPr txBox="1"/>
            <p:nvPr/>
          </p:nvSpPr>
          <p:spPr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$220</a:t>
              </a:r>
              <a:endParaRPr/>
            </a:p>
          </p:txBody>
        </p:sp>
        <p:cxnSp>
          <p:nvCxnSpPr>
            <p:cNvPr id="1773" name="Google Shape;1773;p36"/>
            <p:cNvCxnSpPr/>
            <p:nvPr/>
          </p:nvCxnSpPr>
          <p:spPr>
            <a:xfrm>
              <a:off x="1086" y="3311"/>
              <a:ext cx="419" cy="42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4" name="Google Shape;1774;p36"/>
            <p:cNvSpPr txBox="1"/>
            <p:nvPr/>
          </p:nvSpPr>
          <p:spPr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$180</a:t>
              </a:r>
              <a:endParaRPr/>
            </a:p>
          </p:txBody>
        </p:sp>
        <p:cxnSp>
          <p:nvCxnSpPr>
            <p:cNvPr id="1775" name="Google Shape;1775;p36"/>
            <p:cNvCxnSpPr/>
            <p:nvPr/>
          </p:nvCxnSpPr>
          <p:spPr>
            <a:xfrm rot="10800000">
              <a:off x="2686" y="3293"/>
              <a:ext cx="30" cy="310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6" name="Google Shape;1776;p36"/>
            <p:cNvSpPr txBox="1"/>
            <p:nvPr/>
          </p:nvSpPr>
          <p:spPr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$140</a:t>
              </a:r>
              <a:endParaRPr/>
            </a:p>
          </p:txBody>
        </p:sp>
      </p:grpSp>
      <p:sp>
        <p:nvSpPr>
          <p:cNvPr id="1777" name="Google Shape;1777;p36"/>
          <p:cNvSpPr txBox="1"/>
          <p:nvPr/>
        </p:nvSpPr>
        <p:spPr>
          <a:xfrm>
            <a:off x="4703763" y="2713038"/>
            <a:ext cx="44005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What’s the cost of traveling from LA to NY to WA?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/>
          </a:p>
        </p:txBody>
      </p:sp>
      <p:grpSp>
        <p:nvGrpSpPr>
          <p:cNvPr id="1778" name="Google Shape;1778;p36"/>
          <p:cNvGrpSpPr/>
          <p:nvPr/>
        </p:nvGrpSpPr>
        <p:grpSpPr>
          <a:xfrm>
            <a:off x="1219200" y="2616200"/>
            <a:ext cx="2819400" cy="965200"/>
            <a:chOff x="1104" y="2392"/>
            <a:chExt cx="1776" cy="608"/>
          </a:xfrm>
        </p:grpSpPr>
        <p:sp>
          <p:nvSpPr>
            <p:cNvPr id="1779" name="Google Shape;1779;p36"/>
            <p:cNvSpPr/>
            <p:nvPr/>
          </p:nvSpPr>
          <p:spPr>
            <a:xfrm>
              <a:off x="1104" y="2392"/>
              <a:ext cx="1656" cy="608"/>
            </a:xfrm>
            <a:custGeom>
              <a:rect b="b" l="l" r="r" t="t"/>
              <a:pathLst>
                <a:path extrusionOk="0" h="608" w="1656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0" name="Google Shape;1780;p36"/>
            <p:cNvSpPr txBox="1"/>
            <p:nvPr/>
          </p:nvSpPr>
          <p:spPr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$900</a:t>
              </a:r>
              <a:endParaRPr/>
            </a:p>
          </p:txBody>
        </p:sp>
      </p:grpSp>
      <p:sp>
        <p:nvSpPr>
          <p:cNvPr id="1781" name="Google Shape;1781;p36"/>
          <p:cNvSpPr/>
          <p:nvPr/>
        </p:nvSpPr>
        <p:spPr>
          <a:xfrm>
            <a:off x="304800" y="5441950"/>
            <a:ext cx="8361363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The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shortest path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between two vertices is the path with the lowest total cost of edges between the two vertices.  (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shortest path is a set of vertices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782" name="Google Shape;1782;p36"/>
          <p:cNvSpPr txBox="1"/>
          <p:nvPr/>
        </p:nvSpPr>
        <p:spPr>
          <a:xfrm>
            <a:off x="4800600" y="4146550"/>
            <a:ext cx="44005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What’s the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shortest path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LA to WA?</a:t>
            </a:r>
            <a:endParaRPr sz="2400">
              <a:solidFill>
                <a:srgbClr val="0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7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9" name="Google Shape;1789;p3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the Shortest Path</a:t>
            </a:r>
            <a:endParaRPr/>
          </a:p>
        </p:txBody>
      </p:sp>
      <p:sp>
        <p:nvSpPr>
          <p:cNvPr id="1790" name="Google Shape;1790;p37"/>
          <p:cNvSpPr txBox="1"/>
          <p:nvPr/>
        </p:nvSpPr>
        <p:spPr>
          <a:xfrm>
            <a:off x="433388" y="1112838"/>
            <a:ext cx="81010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How can we find the shortest path between any two nodes in a graph?</a:t>
            </a:r>
            <a:endParaRPr/>
          </a:p>
        </p:txBody>
      </p:sp>
      <p:sp>
        <p:nvSpPr>
          <p:cNvPr id="1791" name="Google Shape;1791;p37"/>
          <p:cNvSpPr txBox="1"/>
          <p:nvPr/>
        </p:nvSpPr>
        <p:spPr>
          <a:xfrm>
            <a:off x="446088" y="2039938"/>
            <a:ext cx="8101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Dijkstra’s Algorithm 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(the dorm guy?)</a:t>
            </a:r>
            <a:endParaRPr/>
          </a:p>
        </p:txBody>
      </p:sp>
      <p:sp>
        <p:nvSpPr>
          <p:cNvPr id="1792" name="Google Shape;1792;p37"/>
          <p:cNvSpPr txBox="1"/>
          <p:nvPr/>
        </p:nvSpPr>
        <p:spPr>
          <a:xfrm>
            <a:off x="669925" y="2660650"/>
            <a:ext cx="7604125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algorithm determines the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shortest path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(i.e. set of vertices) from a start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all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vertices</a:t>
            </a:r>
            <a:r>
              <a:rPr lang="en-US" sz="24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graph. </a:t>
            </a:r>
            <a:endParaRPr/>
          </a:p>
        </p:txBody>
      </p:sp>
      <p:sp>
        <p:nvSpPr>
          <p:cNvPr id="1793" name="Google Shape;1793;p37"/>
          <p:cNvSpPr txBox="1"/>
          <p:nvPr/>
        </p:nvSpPr>
        <p:spPr>
          <a:xfrm>
            <a:off x="5262563" y="5151438"/>
            <a:ext cx="38957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Dijkstra(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would give us a value of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 value of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grpSp>
        <p:nvGrpSpPr>
          <p:cNvPr id="1794" name="Google Shape;1794;p37"/>
          <p:cNvGrpSpPr/>
          <p:nvPr/>
        </p:nvGrpSpPr>
        <p:grpSpPr>
          <a:xfrm>
            <a:off x="3852863" y="3276600"/>
            <a:ext cx="2149475" cy="522288"/>
            <a:chOff x="2427" y="2064"/>
            <a:chExt cx="1354" cy="329"/>
          </a:xfrm>
        </p:grpSpPr>
        <p:sp>
          <p:nvSpPr>
            <p:cNvPr id="1795" name="Google Shape;1795;p37"/>
            <p:cNvSpPr txBox="1"/>
            <p:nvPr/>
          </p:nvSpPr>
          <p:spPr>
            <a:xfrm>
              <a:off x="2427" y="2064"/>
              <a:ext cx="135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the length of </a:t>
              </a:r>
              <a:endParaRPr/>
            </a:p>
          </p:txBody>
        </p:sp>
        <p:grpSp>
          <p:nvGrpSpPr>
            <p:cNvPr id="1796" name="Google Shape;1796;p37"/>
            <p:cNvGrpSpPr/>
            <p:nvPr/>
          </p:nvGrpSpPr>
          <p:grpSpPr>
            <a:xfrm>
              <a:off x="2948" y="2297"/>
              <a:ext cx="96" cy="96"/>
              <a:chOff x="816" y="3120"/>
              <a:chExt cx="96" cy="96"/>
            </a:xfrm>
          </p:grpSpPr>
          <p:cxnSp>
            <p:nvCxnSpPr>
              <p:cNvPr id="1797" name="Google Shape;1797;p37"/>
              <p:cNvCxnSpPr/>
              <p:nvPr/>
            </p:nvCxnSpPr>
            <p:spPr>
              <a:xfrm>
                <a:off x="816" y="3120"/>
                <a:ext cx="48" cy="96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37"/>
              <p:cNvCxnSpPr/>
              <p:nvPr/>
            </p:nvCxnSpPr>
            <p:spPr>
              <a:xfrm flipH="1">
                <a:off x="864" y="3120"/>
                <a:ext cx="48" cy="96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99" name="Google Shape;1799;p37"/>
          <p:cNvGrpSpPr/>
          <p:nvPr/>
        </p:nvGrpSpPr>
        <p:grpSpPr>
          <a:xfrm>
            <a:off x="919163" y="4419600"/>
            <a:ext cx="3729037" cy="2255838"/>
            <a:chOff x="3168" y="2736"/>
            <a:chExt cx="2349" cy="1421"/>
          </a:xfrm>
        </p:grpSpPr>
        <p:grpSp>
          <p:nvGrpSpPr>
            <p:cNvPr id="1800" name="Google Shape;1800;p37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1801" name="Google Shape;1801;p37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1802" name="Google Shape;1802;p37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1803" name="Google Shape;1803;p37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04" name="Google Shape;1804;p37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1805" name="Google Shape;1805;p37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06" name="Google Shape;1806;p37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1807" name="Google Shape;1807;p37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08" name="Google Shape;1808;p37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809" name="Google Shape;1809;p37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10" name="Google Shape;1810;p37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1811" name="Google Shape;1811;p37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12" name="Google Shape;1812;p37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13" name="Google Shape;1813;p37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14" name="Google Shape;1814;p37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5" name="Google Shape;1815;p37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1816" name="Google Shape;1816;p37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817" name="Google Shape;1817;p37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818" name="Google Shape;1818;p37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1819" name="Google Shape;1819;p37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1820" name="Google Shape;1820;p37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1" name="Google Shape;1821;p37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1822" name="Google Shape;1822;p37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1823" name="Google Shape;1823;p37"/>
            <p:cNvCxnSpPr>
              <a:stCxn id="1804" idx="2"/>
              <a:endCxn id="1806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753964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4" name="Google Shape;1824;p37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8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>
            <a:off x="1404938" y="1674813"/>
            <a:ext cx="3729037" cy="2255837"/>
            <a:chOff x="3168" y="2736"/>
            <a:chExt cx="2349" cy="1421"/>
          </a:xfrm>
        </p:grpSpPr>
        <p:grpSp>
          <p:nvGrpSpPr>
            <p:cNvPr id="1832" name="Google Shape;1832;p38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1833" name="Google Shape;1833;p38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1834" name="Google Shape;1834;p38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1835" name="Google Shape;1835;p38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36" name="Google Shape;1836;p38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1837" name="Google Shape;1837;p38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38" name="Google Shape;1838;p38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1839" name="Google Shape;1839;p38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40" name="Google Shape;1840;p38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841" name="Google Shape;1841;p38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42" name="Google Shape;1842;p38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1843" name="Google Shape;1843;p38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44" name="Google Shape;1844;p38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45" name="Google Shape;1845;p38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46" name="Google Shape;1846;p38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47" name="Google Shape;1847;p38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1848" name="Google Shape;1848;p38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849" name="Google Shape;1849;p38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850" name="Google Shape;1850;p38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1851" name="Google Shape;1851;p38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1852" name="Google Shape;1852;p38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53" name="Google Shape;1853;p38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1854" name="Google Shape;1854;p38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1855" name="Google Shape;1855;p38"/>
            <p:cNvCxnSpPr>
              <a:stCxn id="1836" idx="2"/>
              <a:endCxn id="1838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426502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6" name="Google Shape;1856;p38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1857" name="Google Shape;1857;p38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</a:t>
            </a:r>
            <a:endParaRPr/>
          </a:p>
        </p:txBody>
      </p:sp>
      <p:grpSp>
        <p:nvGrpSpPr>
          <p:cNvPr id="1858" name="Google Shape;1858;p38"/>
          <p:cNvGrpSpPr/>
          <p:nvPr/>
        </p:nvGrpSpPr>
        <p:grpSpPr>
          <a:xfrm>
            <a:off x="838200" y="1911350"/>
            <a:ext cx="1354138" cy="1066800"/>
            <a:chOff x="203" y="2688"/>
            <a:chExt cx="853" cy="672"/>
          </a:xfrm>
        </p:grpSpPr>
        <p:sp>
          <p:nvSpPr>
            <p:cNvPr id="1859" name="Google Shape;1859;p38"/>
            <p:cNvSpPr/>
            <p:nvPr/>
          </p:nvSpPr>
          <p:spPr>
            <a:xfrm>
              <a:off x="384" y="2784"/>
              <a:ext cx="672" cy="576"/>
            </a:xfrm>
            <a:prstGeom prst="rect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60" name="Google Shape;1860;p38"/>
            <p:cNvSpPr txBox="1"/>
            <p:nvPr/>
          </p:nvSpPr>
          <p:spPr>
            <a:xfrm>
              <a:off x="203" y="2688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</a:t>
              </a:r>
              <a:endParaRPr/>
            </a:p>
          </p:txBody>
        </p:sp>
      </p:grpSp>
      <p:sp>
        <p:nvSpPr>
          <p:cNvPr id="1861" name="Google Shape;1861;p38"/>
          <p:cNvSpPr txBox="1"/>
          <p:nvPr/>
        </p:nvSpPr>
        <p:spPr>
          <a:xfrm>
            <a:off x="381000" y="1036638"/>
            <a:ext cx="840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 graph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a starting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</p:txBody>
      </p:sp>
      <p:sp>
        <p:nvSpPr>
          <p:cNvPr id="1862" name="Google Shape;1862;p38"/>
          <p:cNvSpPr/>
          <p:nvPr/>
        </p:nvSpPr>
        <p:spPr>
          <a:xfrm>
            <a:off x="381000" y="4343400"/>
            <a:ext cx="86074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An array called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</a:t>
            </a:r>
            <a:r>
              <a:rPr i="1"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 distances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to every other node in the graph.</a:t>
            </a:r>
            <a:endParaRPr/>
          </a:p>
        </p:txBody>
      </p:sp>
      <p:grpSp>
        <p:nvGrpSpPr>
          <p:cNvPr id="1863" name="Google Shape;1863;p38"/>
          <p:cNvGrpSpPr/>
          <p:nvPr/>
        </p:nvGrpSpPr>
        <p:grpSpPr>
          <a:xfrm>
            <a:off x="2471738" y="5562600"/>
            <a:ext cx="3014662" cy="838200"/>
            <a:chOff x="1332" y="3360"/>
            <a:chExt cx="1899" cy="528"/>
          </a:xfrm>
        </p:grpSpPr>
        <p:grpSp>
          <p:nvGrpSpPr>
            <p:cNvPr id="1864" name="Google Shape;1864;p38"/>
            <p:cNvGrpSpPr/>
            <p:nvPr/>
          </p:nvGrpSpPr>
          <p:grpSpPr>
            <a:xfrm>
              <a:off x="1872" y="3360"/>
              <a:ext cx="1359" cy="528"/>
              <a:chOff x="1872" y="3360"/>
              <a:chExt cx="1359" cy="528"/>
            </a:xfrm>
          </p:grpSpPr>
          <p:grpSp>
            <p:nvGrpSpPr>
              <p:cNvPr id="1865" name="Google Shape;1865;p38"/>
              <p:cNvGrpSpPr/>
              <p:nvPr/>
            </p:nvGrpSpPr>
            <p:grpSpPr>
              <a:xfrm>
                <a:off x="1872" y="3360"/>
                <a:ext cx="1344" cy="501"/>
                <a:chOff x="1488" y="3408"/>
                <a:chExt cx="1344" cy="501"/>
              </a:xfrm>
            </p:grpSpPr>
            <p:sp>
              <p:nvSpPr>
                <p:cNvPr id="1866" name="Google Shape;1866;p38"/>
                <p:cNvSpPr/>
                <p:nvPr/>
              </p:nvSpPr>
              <p:spPr>
                <a:xfrm>
                  <a:off x="1488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67" name="Google Shape;1867;p38"/>
                <p:cNvSpPr/>
                <p:nvPr/>
              </p:nvSpPr>
              <p:spPr>
                <a:xfrm>
                  <a:off x="1824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68" name="Google Shape;1868;p38"/>
                <p:cNvSpPr/>
                <p:nvPr/>
              </p:nvSpPr>
              <p:spPr>
                <a:xfrm>
                  <a:off x="2160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69" name="Google Shape;1869;p38"/>
                <p:cNvSpPr/>
                <p:nvPr/>
              </p:nvSpPr>
              <p:spPr>
                <a:xfrm>
                  <a:off x="2496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4127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70" name="Google Shape;1870;p38"/>
                <p:cNvSpPr txBox="1"/>
                <p:nvPr/>
              </p:nvSpPr>
              <p:spPr>
                <a:xfrm>
                  <a:off x="1536" y="3408"/>
                  <a:ext cx="1259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A   B    C    D</a:t>
                  </a:r>
                  <a:endParaRPr/>
                </a:p>
              </p:txBody>
            </p:sp>
          </p:grpSp>
          <p:sp>
            <p:nvSpPr>
              <p:cNvPr id="1871" name="Google Shape;1871;p38"/>
              <p:cNvSpPr txBox="1"/>
              <p:nvPr/>
            </p:nvSpPr>
            <p:spPr>
              <a:xfrm>
                <a:off x="1906" y="3600"/>
                <a:ext cx="132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33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0    6    2    4 </a:t>
                </a:r>
                <a:endParaRPr/>
              </a:p>
            </p:txBody>
          </p:sp>
        </p:grpSp>
        <p:sp>
          <p:nvSpPr>
            <p:cNvPr id="1872" name="Google Shape;1872;p38"/>
            <p:cNvSpPr txBox="1"/>
            <p:nvPr/>
          </p:nvSpPr>
          <p:spPr>
            <a:xfrm>
              <a:off x="1332" y="3360"/>
              <a:ext cx="4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Dist</a:t>
              </a:r>
              <a:endParaRPr/>
            </a:p>
          </p:txBody>
        </p:sp>
      </p:grpSp>
      <p:sp>
        <p:nvSpPr>
          <p:cNvPr id="1873" name="Google Shape;1873;p38"/>
          <p:cNvSpPr txBox="1"/>
          <p:nvPr/>
        </p:nvSpPr>
        <p:spPr>
          <a:xfrm>
            <a:off x="5524500" y="1874838"/>
            <a:ext cx="32924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may not have any negative edge values.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9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80" name="Google Shape;1880;p39"/>
          <p:cNvGrpSpPr/>
          <p:nvPr/>
        </p:nvGrpSpPr>
        <p:grpSpPr>
          <a:xfrm>
            <a:off x="5029200" y="4343400"/>
            <a:ext cx="3729038" cy="2255838"/>
            <a:chOff x="3168" y="2736"/>
            <a:chExt cx="2349" cy="1421"/>
          </a:xfrm>
        </p:grpSpPr>
        <p:grpSp>
          <p:nvGrpSpPr>
            <p:cNvPr id="1881" name="Google Shape;1881;p39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1882" name="Google Shape;1882;p39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1883" name="Google Shape;1883;p39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1884" name="Google Shape;1884;p39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85" name="Google Shape;1885;p39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1886" name="Google Shape;1886;p39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87" name="Google Shape;1887;p39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1888" name="Google Shape;1888;p39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89" name="Google Shape;1889;p39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890" name="Google Shape;1890;p39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91" name="Google Shape;1891;p39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1892" name="Google Shape;1892;p39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93" name="Google Shape;1893;p39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94" name="Google Shape;1894;p39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895" name="Google Shape;1895;p39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96" name="Google Shape;1896;p39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1897" name="Google Shape;1897;p39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898" name="Google Shape;1898;p39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899" name="Google Shape;1899;p39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1900" name="Google Shape;1900;p39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1901" name="Google Shape;1901;p39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2" name="Google Shape;1902;p39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1903" name="Google Shape;1903;p39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1904" name="Google Shape;1904;p39"/>
            <p:cNvCxnSpPr>
              <a:stCxn id="1885" idx="2"/>
              <a:endCxn id="1887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744873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5" name="Google Shape;1905;p39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1906" name="Google Shape;1906;p39"/>
          <p:cNvSpPr/>
          <p:nvPr/>
        </p:nvSpPr>
        <p:spPr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Algorithm: Basic Idea</a:t>
            </a:r>
            <a:endParaRPr/>
          </a:p>
        </p:txBody>
      </p:sp>
      <p:sp>
        <p:nvSpPr>
          <p:cNvPr id="1907" name="Google Shape;1907;p39"/>
          <p:cNvSpPr txBox="1"/>
          <p:nvPr/>
        </p:nvSpPr>
        <p:spPr>
          <a:xfrm>
            <a:off x="180975" y="1066800"/>
            <a:ext cx="88773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Dijkstra's algorithm splits vertices in two distinct sets: the set of </a:t>
            </a:r>
            <a:r>
              <a:rPr i="1"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vertices and the set of </a:t>
            </a:r>
            <a:r>
              <a:rPr i="1"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settled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vertices. </a:t>
            </a:r>
            <a:endParaRPr/>
          </a:p>
        </p:txBody>
      </p:sp>
      <p:sp>
        <p:nvSpPr>
          <p:cNvPr id="1908" name="Google Shape;1908;p39"/>
          <p:cNvSpPr/>
          <p:nvPr/>
        </p:nvSpPr>
        <p:spPr>
          <a:xfrm>
            <a:off x="533400" y="4267200"/>
            <a:ext cx="3076575" cy="210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Initially all vertices are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algorithm ends once all vertices are in the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settled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set. </a:t>
            </a:r>
            <a:endParaRPr/>
          </a:p>
        </p:txBody>
      </p:sp>
      <p:sp>
        <p:nvSpPr>
          <p:cNvPr id="1909" name="Google Shape;1909;p39"/>
          <p:cNvSpPr/>
          <p:nvPr/>
        </p:nvSpPr>
        <p:spPr>
          <a:xfrm>
            <a:off x="457200" y="2057400"/>
            <a:ext cx="8605838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 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we don’t know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the optimal distance to it from the starting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910" name="Google Shape;1910;p39"/>
          <p:cNvSpPr/>
          <p:nvPr/>
        </p:nvSpPr>
        <p:spPr>
          <a:xfrm>
            <a:off x="381000" y="3063875"/>
            <a:ext cx="865981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Settled vertex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settled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have learned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the optimal distance to it from the starting vertex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grpSp>
        <p:nvGrpSpPr>
          <p:cNvPr id="1911" name="Google Shape;1911;p39"/>
          <p:cNvGrpSpPr/>
          <p:nvPr/>
        </p:nvGrpSpPr>
        <p:grpSpPr>
          <a:xfrm>
            <a:off x="4267200" y="4191000"/>
            <a:ext cx="2022475" cy="1371600"/>
            <a:chOff x="2688" y="2640"/>
            <a:chExt cx="1274" cy="864"/>
          </a:xfrm>
        </p:grpSpPr>
        <p:grpSp>
          <p:nvGrpSpPr>
            <p:cNvPr id="1912" name="Google Shape;1912;p39"/>
            <p:cNvGrpSpPr/>
            <p:nvPr/>
          </p:nvGrpSpPr>
          <p:grpSpPr>
            <a:xfrm>
              <a:off x="2832" y="2832"/>
              <a:ext cx="853" cy="672"/>
              <a:chOff x="203" y="2688"/>
              <a:chExt cx="853" cy="672"/>
            </a:xfrm>
          </p:grpSpPr>
          <p:sp>
            <p:nvSpPr>
              <p:cNvPr id="1913" name="Google Shape;1913;p39"/>
              <p:cNvSpPr/>
              <p:nvPr/>
            </p:nvSpPr>
            <p:spPr>
              <a:xfrm>
                <a:off x="384" y="2784"/>
                <a:ext cx="672" cy="576"/>
              </a:xfrm>
              <a:prstGeom prst="rect">
                <a:avLst/>
              </a:prstGeom>
              <a:noFill/>
              <a:ln cap="flat" cmpd="sng" w="412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14" name="Google Shape;1914;p39"/>
              <p:cNvSpPr txBox="1"/>
              <p:nvPr/>
            </p:nvSpPr>
            <p:spPr>
              <a:xfrm>
                <a:off x="203" y="2688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33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1915" name="Google Shape;1915;p39"/>
            <p:cNvSpPr txBox="1"/>
            <p:nvPr/>
          </p:nvSpPr>
          <p:spPr>
            <a:xfrm>
              <a:off x="2688" y="2640"/>
              <a:ext cx="127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Start vertex</a:t>
              </a:r>
              <a:endParaRPr/>
            </a:p>
          </p:txBody>
        </p:sp>
      </p:grpSp>
      <p:sp>
        <p:nvSpPr>
          <p:cNvPr id="1916" name="Google Shape;1916;p39"/>
          <p:cNvSpPr txBox="1"/>
          <p:nvPr/>
        </p:nvSpPr>
        <p:spPr>
          <a:xfrm>
            <a:off x="4691063" y="4997450"/>
            <a:ext cx="12461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</a:t>
            </a:r>
            <a:endParaRPr/>
          </a:p>
        </p:txBody>
      </p:sp>
      <p:sp>
        <p:nvSpPr>
          <p:cNvPr id="1917" name="Google Shape;1917;p39"/>
          <p:cNvSpPr txBox="1"/>
          <p:nvPr/>
        </p:nvSpPr>
        <p:spPr>
          <a:xfrm>
            <a:off x="5376863" y="5824538"/>
            <a:ext cx="12461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</a:t>
            </a:r>
            <a:endParaRPr/>
          </a:p>
        </p:txBody>
      </p:sp>
      <p:sp>
        <p:nvSpPr>
          <p:cNvPr id="1918" name="Google Shape;1918;p39"/>
          <p:cNvSpPr txBox="1"/>
          <p:nvPr/>
        </p:nvSpPr>
        <p:spPr>
          <a:xfrm>
            <a:off x="6858000" y="5802313"/>
            <a:ext cx="12461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</a:t>
            </a:r>
            <a:endParaRPr/>
          </a:p>
        </p:txBody>
      </p:sp>
      <p:sp>
        <p:nvSpPr>
          <p:cNvPr id="1919" name="Google Shape;1919;p39"/>
          <p:cNvSpPr txBox="1"/>
          <p:nvPr/>
        </p:nvSpPr>
        <p:spPr>
          <a:xfrm>
            <a:off x="7839075" y="5008563"/>
            <a:ext cx="12461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Unsettled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246063" y="-186562"/>
            <a:ext cx="8593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Directed vs. Undirected Graphs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517525" y="1635373"/>
            <a:ext cx="391258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Directed Graph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directed graph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goes from one vertex to another in a </a:t>
            </a:r>
            <a:r>
              <a:rPr lang="en-US" sz="2000">
                <a:solidFill>
                  <a:srgbClr val="66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specific direction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200400" y="4678363"/>
            <a:ext cx="2387600" cy="677862"/>
          </a:xfrm>
          <a:prstGeom prst="rect">
            <a:avLst/>
          </a:prstGeom>
          <a:solidFill>
            <a:schemeClr val="lt1"/>
          </a:solidFill>
          <a:ln cap="flat" cmpd="sng" w="412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22032" y="4584265"/>
            <a:ext cx="384048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above we have an edge that goes from the LA vertex to NYC vertex, but not the other way around.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559567" y="869745"/>
            <a:ext cx="825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two major types of graphs…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61697" y="3331778"/>
            <a:ext cx="1024759" cy="914401"/>
          </a:xfrm>
          <a:prstGeom prst="ellipse">
            <a:avLst/>
          </a:prstGeom>
          <a:solidFill>
            <a:srgbClr val="84FFE0"/>
          </a:solidFill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2643356" y="3331778"/>
            <a:ext cx="1024759" cy="914401"/>
          </a:xfrm>
          <a:prstGeom prst="ellipse">
            <a:avLst/>
          </a:prstGeom>
          <a:solidFill>
            <a:srgbClr val="84FFE0"/>
          </a:solidFill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cxnSp>
        <p:nvCxnSpPr>
          <p:cNvPr id="156" name="Google Shape;156;p4"/>
          <p:cNvCxnSpPr>
            <a:stCxn id="154" idx="6"/>
          </p:cNvCxnSpPr>
          <p:nvPr/>
        </p:nvCxnSpPr>
        <p:spPr>
          <a:xfrm>
            <a:off x="1986456" y="3788979"/>
            <a:ext cx="657000" cy="2700"/>
          </a:xfrm>
          <a:prstGeom prst="straightConnector1">
            <a:avLst/>
          </a:prstGeom>
          <a:solidFill>
            <a:schemeClr val="accent1"/>
          </a:solidFill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7" name="Google Shape;157;p4"/>
          <p:cNvSpPr txBox="1"/>
          <p:nvPr/>
        </p:nvSpPr>
        <p:spPr>
          <a:xfrm>
            <a:off x="1125415" y="3545058"/>
            <a:ext cx="579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2726789" y="3584917"/>
            <a:ext cx="8114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NYC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4642337" y="1635373"/>
            <a:ext cx="420053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Undirected Graph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an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undirected graph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all edges are </a:t>
            </a:r>
            <a:r>
              <a:rPr lang="en-US" sz="20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bi-directional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You can go either way along any edge.  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38328" y="6116927"/>
            <a:ext cx="44196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there may be a flight from LA to NYC but not the other way around)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5292202" y="3371636"/>
            <a:ext cx="1024759" cy="914401"/>
          </a:xfrm>
          <a:prstGeom prst="ellipse">
            <a:avLst/>
          </a:prstGeom>
          <a:solidFill>
            <a:srgbClr val="84FFE0"/>
          </a:solidFill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6973861" y="3371636"/>
            <a:ext cx="1024759" cy="914401"/>
          </a:xfrm>
          <a:prstGeom prst="ellipse">
            <a:avLst/>
          </a:prstGeom>
          <a:solidFill>
            <a:srgbClr val="84FFE0"/>
          </a:solidFill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cxnSp>
        <p:nvCxnSpPr>
          <p:cNvPr id="163" name="Google Shape;163;p4"/>
          <p:cNvCxnSpPr>
            <a:stCxn id="161" idx="6"/>
          </p:cNvCxnSpPr>
          <p:nvPr/>
        </p:nvCxnSpPr>
        <p:spPr>
          <a:xfrm>
            <a:off x="6316961" y="3828837"/>
            <a:ext cx="657000" cy="2700"/>
          </a:xfrm>
          <a:prstGeom prst="straightConnector1">
            <a:avLst/>
          </a:prstGeom>
          <a:solidFill>
            <a:schemeClr val="accent1"/>
          </a:solidFill>
          <a:ln cap="flat" cmpd="sng" w="412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4"/>
          <p:cNvSpPr txBox="1"/>
          <p:nvPr/>
        </p:nvSpPr>
        <p:spPr>
          <a:xfrm>
            <a:off x="5273036" y="3598984"/>
            <a:ext cx="1051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Vickie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7141702" y="3610707"/>
            <a:ext cx="7088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4773127" y="4863280"/>
            <a:ext cx="41077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Vickie and Ben are mutual friends on FaceBook.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4775200" y="6116927"/>
            <a:ext cx="39720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(It would be kinda creepy if Vickie liked Ben, but not visa-versa)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0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26" name="Google Shape;1926;p40"/>
          <p:cNvGrpSpPr/>
          <p:nvPr/>
        </p:nvGrpSpPr>
        <p:grpSpPr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1927" name="Google Shape;1927;p40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1928" name="Google Shape;1928;p40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1929" name="Google Shape;1929;p40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1930" name="Google Shape;1930;p40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931" name="Google Shape;1931;p40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1932" name="Google Shape;1932;p40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933" name="Google Shape;1933;p40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1934" name="Google Shape;1934;p40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935" name="Google Shape;1935;p40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936" name="Google Shape;1936;p40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937" name="Google Shape;1937;p40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1938" name="Google Shape;1938;p40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939" name="Google Shape;1939;p40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940" name="Google Shape;1940;p40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941" name="Google Shape;1941;p40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942" name="Google Shape;1942;p40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1943" name="Google Shape;1943;p40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944" name="Google Shape;1944;p40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945" name="Google Shape;1945;p40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1946" name="Google Shape;1946;p40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1947" name="Google Shape;1947;p40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48" name="Google Shape;1948;p40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1949" name="Google Shape;1949;p40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1950" name="Google Shape;1950;p40"/>
            <p:cNvCxnSpPr>
              <a:stCxn id="1931" idx="2"/>
              <a:endCxn id="1933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335782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1" name="Google Shape;1951;p40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1952" name="Google Shape;1952;p40"/>
          <p:cNvSpPr/>
          <p:nvPr/>
        </p:nvSpPr>
        <p:spPr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 on a Graph</a:t>
            </a:r>
            <a:endParaRPr/>
          </a:p>
        </p:txBody>
      </p:sp>
      <p:grpSp>
        <p:nvGrpSpPr>
          <p:cNvPr id="1953" name="Google Shape;1953;p40"/>
          <p:cNvGrpSpPr/>
          <p:nvPr/>
        </p:nvGrpSpPr>
        <p:grpSpPr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1954" name="Google Shape;1954;p40"/>
            <p:cNvSpPr/>
            <p:nvPr/>
          </p:nvSpPr>
          <p:spPr>
            <a:xfrm>
              <a:off x="384" y="2784"/>
              <a:ext cx="672" cy="576"/>
            </a:xfrm>
            <a:prstGeom prst="rect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55" name="Google Shape;1955;p40"/>
            <p:cNvSpPr txBox="1"/>
            <p:nvPr/>
          </p:nvSpPr>
          <p:spPr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sp>
        <p:nvSpPr>
          <p:cNvPr id="1956" name="Google Shape;1956;p40"/>
          <p:cNvSpPr txBox="1"/>
          <p:nvPr/>
        </p:nvSpPr>
        <p:spPr>
          <a:xfrm>
            <a:off x="-76200" y="1905000"/>
            <a:ext cx="8458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Since we start at vertex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we know it’s the closest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vertex to us! How far is it?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steps away!  We can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settle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immediately!</a:t>
            </a:r>
            <a:endParaRPr/>
          </a:p>
        </p:txBody>
      </p:sp>
      <p:grpSp>
        <p:nvGrpSpPr>
          <p:cNvPr id="1957" name="Google Shape;1957;p40"/>
          <p:cNvGrpSpPr/>
          <p:nvPr/>
        </p:nvGrpSpPr>
        <p:grpSpPr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1958" name="Google Shape;1958;p40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59" name="Google Shape;1959;p40"/>
            <p:cNvSpPr txBox="1"/>
            <p:nvPr/>
          </p:nvSpPr>
          <p:spPr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/>
            </a:p>
          </p:txBody>
        </p:sp>
      </p:grpSp>
      <p:grpSp>
        <p:nvGrpSpPr>
          <p:cNvPr id="1960" name="Google Shape;1960;p40"/>
          <p:cNvGrpSpPr/>
          <p:nvPr/>
        </p:nvGrpSpPr>
        <p:grpSpPr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1961" name="Google Shape;1961;p40"/>
            <p:cNvSpPr txBox="1"/>
            <p:nvPr/>
          </p:nvSpPr>
          <p:spPr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Distance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(Best known so far)</a:t>
              </a: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66" name="Google Shape;1966;p40"/>
            <p:cNvSpPr txBox="1"/>
            <p:nvPr/>
          </p:nvSpPr>
          <p:spPr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C   D</a:t>
              </a:r>
              <a:endParaRPr/>
            </a:p>
          </p:txBody>
        </p:sp>
        <p:grpSp>
          <p:nvGrpSpPr>
            <p:cNvPr id="1967" name="Google Shape;1967;p40"/>
            <p:cNvGrpSpPr/>
            <p:nvPr/>
          </p:nvGrpSpPr>
          <p:grpSpPr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1968" name="Google Shape;1968;p40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69" name="Google Shape;1969;p40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970" name="Google Shape;1970;p40"/>
            <p:cNvGrpSpPr/>
            <p:nvPr/>
          </p:nvGrpSpPr>
          <p:grpSpPr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1971" name="Google Shape;1971;p40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72" name="Google Shape;1972;p40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973" name="Google Shape;1973;p40"/>
            <p:cNvGrpSpPr/>
            <p:nvPr/>
          </p:nvGrpSpPr>
          <p:grpSpPr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1974" name="Google Shape;1974;p40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75" name="Google Shape;1975;p40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976" name="Google Shape;1976;p40"/>
            <p:cNvGrpSpPr/>
            <p:nvPr/>
          </p:nvGrpSpPr>
          <p:grpSpPr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1977" name="Google Shape;1977;p40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78" name="Google Shape;1978;p40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1979" name="Google Shape;1979;p40"/>
          <p:cNvGrpSpPr/>
          <p:nvPr/>
        </p:nvGrpSpPr>
        <p:grpSpPr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1980" name="Google Shape;1980;p40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1982" name="Google Shape;1982;p40"/>
          <p:cNvSpPr txBox="1"/>
          <p:nvPr/>
        </p:nvSpPr>
        <p:spPr>
          <a:xfrm>
            <a:off x="-44450" y="4038600"/>
            <a:ext cx="58356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Now let’s see which unsettled vertices  </a:t>
            </a:r>
            <a:b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we can reach </a:t>
            </a:r>
            <a:r>
              <a:rPr i="1"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directly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983" name="Google Shape;1983;p40"/>
          <p:cNvSpPr txBox="1"/>
          <p:nvPr/>
        </p:nvSpPr>
        <p:spPr>
          <a:xfrm>
            <a:off x="228600" y="914400"/>
            <a:ext cx="533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that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vertices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infinitely far away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start…</a:t>
            </a:r>
            <a:endParaRPr/>
          </a:p>
        </p:txBody>
      </p:sp>
      <p:sp>
        <p:nvSpPr>
          <p:cNvPr id="1984" name="Google Shape;1984;p40"/>
          <p:cNvSpPr txBox="1"/>
          <p:nvPr/>
        </p:nvSpPr>
        <p:spPr>
          <a:xfrm>
            <a:off x="822325" y="4800600"/>
            <a:ext cx="2497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away.</a:t>
            </a:r>
            <a:endParaRPr/>
          </a:p>
        </p:txBody>
      </p:sp>
      <p:sp>
        <p:nvSpPr>
          <p:cNvPr id="1985" name="Google Shape;1985;p40"/>
          <p:cNvSpPr txBox="1"/>
          <p:nvPr/>
        </p:nvSpPr>
        <p:spPr>
          <a:xfrm>
            <a:off x="838200" y="5159375"/>
            <a:ext cx="2374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away.</a:t>
            </a:r>
            <a:endParaRPr/>
          </a:p>
        </p:txBody>
      </p:sp>
      <p:sp>
        <p:nvSpPr>
          <p:cNvPr id="1986" name="Google Shape;1986;p40"/>
          <p:cNvSpPr txBox="1"/>
          <p:nvPr/>
        </p:nvSpPr>
        <p:spPr>
          <a:xfrm>
            <a:off x="517525" y="5883275"/>
            <a:ext cx="85312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Ok, let’s compare these costs to our current best costs in our table…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87" name="Google Shape;1987;p40"/>
          <p:cNvGrpSpPr/>
          <p:nvPr/>
        </p:nvGrpSpPr>
        <p:grpSpPr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1988" name="Google Shape;1988;p40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 </a:t>
              </a:r>
              <a:endParaRPr/>
            </a:p>
          </p:txBody>
        </p:sp>
      </p:grpSp>
      <p:grpSp>
        <p:nvGrpSpPr>
          <p:cNvPr id="1990" name="Google Shape;1990;p40"/>
          <p:cNvGrpSpPr/>
          <p:nvPr/>
        </p:nvGrpSpPr>
        <p:grpSpPr>
          <a:xfrm>
            <a:off x="1524000" y="3124200"/>
            <a:ext cx="6510338" cy="2057400"/>
            <a:chOff x="960" y="1968"/>
            <a:chExt cx="4101" cy="1296"/>
          </a:xfrm>
        </p:grpSpPr>
        <p:sp>
          <p:nvSpPr>
            <p:cNvPr id="1991" name="Google Shape;1991;p40"/>
            <p:cNvSpPr/>
            <p:nvPr/>
          </p:nvSpPr>
          <p:spPr>
            <a:xfrm>
              <a:off x="960" y="3024"/>
              <a:ext cx="240" cy="240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704" y="1968"/>
              <a:ext cx="357" cy="350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93" name="Google Shape;1993;p40"/>
          <p:cNvSpPr txBox="1"/>
          <p:nvPr/>
        </p:nvSpPr>
        <p:spPr>
          <a:xfrm>
            <a:off x="457200" y="5867400"/>
            <a:ext cx="8531225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Going directly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only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away, which is less than infinity, so I’ll update this entry…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4" name="Google Shape;1994;p40"/>
          <p:cNvSpPr txBox="1"/>
          <p:nvPr/>
        </p:nvSpPr>
        <p:spPr>
          <a:xfrm>
            <a:off x="466725" y="5867400"/>
            <a:ext cx="8531225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Going directly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only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away, which is less than infinity, so I’ll update this entry too…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5" name="Google Shape;1995;p40"/>
          <p:cNvSpPr txBox="1"/>
          <p:nvPr/>
        </p:nvSpPr>
        <p:spPr>
          <a:xfrm>
            <a:off x="838200" y="5481638"/>
            <a:ext cx="24050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away.</a:t>
            </a:r>
            <a:endParaRPr/>
          </a:p>
        </p:txBody>
      </p:sp>
      <p:grpSp>
        <p:nvGrpSpPr>
          <p:cNvPr id="1996" name="Google Shape;1996;p40"/>
          <p:cNvGrpSpPr/>
          <p:nvPr/>
        </p:nvGrpSpPr>
        <p:grpSpPr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1997" name="Google Shape;1997;p40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 </a:t>
              </a:r>
              <a:endParaRPr/>
            </a:p>
          </p:txBody>
        </p:sp>
      </p:grpSp>
      <p:sp>
        <p:nvSpPr>
          <p:cNvPr id="1999" name="Google Shape;1999;p40"/>
          <p:cNvSpPr txBox="1"/>
          <p:nvPr/>
        </p:nvSpPr>
        <p:spPr>
          <a:xfrm>
            <a:off x="457200" y="5867400"/>
            <a:ext cx="8531225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going directly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only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away, which is less than infinity, so I’ll update this entry too…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00" name="Google Shape;2000;p40"/>
          <p:cNvGrpSpPr/>
          <p:nvPr/>
        </p:nvGrpSpPr>
        <p:grpSpPr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2001" name="Google Shape;2001;p40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41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09" name="Google Shape;2009;p41"/>
          <p:cNvGrpSpPr/>
          <p:nvPr/>
        </p:nvGrpSpPr>
        <p:grpSpPr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2010" name="Google Shape;2010;p41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2011" name="Google Shape;2011;p41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2012" name="Google Shape;2012;p41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2013" name="Google Shape;2013;p41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014" name="Google Shape;2014;p41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015" name="Google Shape;2015;p41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016" name="Google Shape;2016;p41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2017" name="Google Shape;2017;p41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018" name="Google Shape;2018;p41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019" name="Google Shape;2019;p41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020" name="Google Shape;2020;p41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2021" name="Google Shape;2021;p41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22" name="Google Shape;2022;p41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23" name="Google Shape;2023;p41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24" name="Google Shape;2024;p41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025" name="Google Shape;2025;p41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2026" name="Google Shape;2026;p41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027" name="Google Shape;2027;p41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028" name="Google Shape;2028;p41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2029" name="Google Shape;2029;p41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2030" name="Google Shape;2030;p41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31" name="Google Shape;2031;p41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2032" name="Google Shape;2032;p41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2033" name="Google Shape;2033;p41"/>
            <p:cNvCxnSpPr>
              <a:stCxn id="2014" idx="2"/>
              <a:endCxn id="2016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335782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4" name="Google Shape;2034;p41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2035" name="Google Shape;2035;p41"/>
          <p:cNvSpPr/>
          <p:nvPr/>
        </p:nvSpPr>
        <p:spPr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 on a Graph</a:t>
            </a:r>
            <a:endParaRPr/>
          </a:p>
        </p:txBody>
      </p:sp>
      <p:sp>
        <p:nvSpPr>
          <p:cNvPr id="2036" name="Google Shape;2036;p41"/>
          <p:cNvSpPr txBox="1"/>
          <p:nvPr/>
        </p:nvSpPr>
        <p:spPr>
          <a:xfrm>
            <a:off x="152400" y="914400"/>
            <a:ext cx="5334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Ok, so now we know the costs to travel to all vertices directly reachable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unsettled vertex is closest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  </a:t>
            </a:r>
            <a:endParaRPr/>
          </a:p>
        </p:txBody>
      </p:sp>
      <p:grpSp>
        <p:nvGrpSpPr>
          <p:cNvPr id="2037" name="Google Shape;2037;p41"/>
          <p:cNvGrpSpPr/>
          <p:nvPr/>
        </p:nvGrpSpPr>
        <p:grpSpPr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2038" name="Google Shape;2038;p41"/>
            <p:cNvSpPr/>
            <p:nvPr/>
          </p:nvSpPr>
          <p:spPr>
            <a:xfrm>
              <a:off x="384" y="2784"/>
              <a:ext cx="672" cy="576"/>
            </a:xfrm>
            <a:prstGeom prst="rect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9" name="Google Shape;2039;p41"/>
            <p:cNvSpPr txBox="1"/>
            <p:nvPr/>
          </p:nvSpPr>
          <p:spPr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040" name="Google Shape;2040;p41"/>
          <p:cNvGrpSpPr/>
          <p:nvPr/>
        </p:nvGrpSpPr>
        <p:grpSpPr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2041" name="Google Shape;2041;p41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2" name="Google Shape;2042;p41"/>
            <p:cNvSpPr txBox="1"/>
            <p:nvPr/>
          </p:nvSpPr>
          <p:spPr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/>
            </a:p>
          </p:txBody>
        </p:sp>
      </p:grpSp>
      <p:grpSp>
        <p:nvGrpSpPr>
          <p:cNvPr id="2043" name="Google Shape;2043;p41"/>
          <p:cNvGrpSpPr/>
          <p:nvPr/>
        </p:nvGrpSpPr>
        <p:grpSpPr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2044" name="Google Shape;2044;p41"/>
            <p:cNvSpPr txBox="1"/>
            <p:nvPr/>
          </p:nvSpPr>
          <p:spPr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Distance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(Best known so far)</a:t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9" name="Google Shape;2049;p41"/>
            <p:cNvSpPr txBox="1"/>
            <p:nvPr/>
          </p:nvSpPr>
          <p:spPr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C   D</a:t>
              </a:r>
              <a:endParaRPr/>
            </a:p>
          </p:txBody>
        </p:sp>
        <p:grpSp>
          <p:nvGrpSpPr>
            <p:cNvPr id="2050" name="Google Shape;2050;p41"/>
            <p:cNvGrpSpPr/>
            <p:nvPr/>
          </p:nvGrpSpPr>
          <p:grpSpPr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2051" name="Google Shape;2051;p41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2" name="Google Shape;2052;p41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053" name="Google Shape;2053;p41"/>
            <p:cNvGrpSpPr/>
            <p:nvPr/>
          </p:nvGrpSpPr>
          <p:grpSpPr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2054" name="Google Shape;2054;p41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5" name="Google Shape;2055;p41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056" name="Google Shape;2056;p41"/>
            <p:cNvGrpSpPr/>
            <p:nvPr/>
          </p:nvGrpSpPr>
          <p:grpSpPr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2057" name="Google Shape;2057;p41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8" name="Google Shape;2058;p41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059" name="Google Shape;2059;p41"/>
            <p:cNvGrpSpPr/>
            <p:nvPr/>
          </p:nvGrpSpPr>
          <p:grpSpPr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2060" name="Google Shape;2060;p41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61" name="Google Shape;2061;p41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062" name="Google Shape;2062;p41"/>
          <p:cNvGrpSpPr/>
          <p:nvPr/>
        </p:nvGrpSpPr>
        <p:grpSpPr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2063" name="Google Shape;2063;p41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2065" name="Google Shape;2065;p41"/>
          <p:cNvGrpSpPr/>
          <p:nvPr/>
        </p:nvGrpSpPr>
        <p:grpSpPr>
          <a:xfrm>
            <a:off x="8001000" y="3124200"/>
            <a:ext cx="457200" cy="533400"/>
            <a:chOff x="1824" y="2016"/>
            <a:chExt cx="288" cy="336"/>
          </a:xfrm>
        </p:grpSpPr>
        <p:sp>
          <p:nvSpPr>
            <p:cNvPr id="2066" name="Google Shape;2066;p41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2068" name="Google Shape;2068;p41"/>
          <p:cNvSpPr txBox="1"/>
          <p:nvPr/>
        </p:nvSpPr>
        <p:spPr>
          <a:xfrm>
            <a:off x="685800" y="33528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Right! 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closest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grpSp>
        <p:nvGrpSpPr>
          <p:cNvPr id="2069" name="Google Shape;2069;p41"/>
          <p:cNvGrpSpPr/>
          <p:nvPr/>
        </p:nvGrpSpPr>
        <p:grpSpPr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2070" name="Google Shape;2070;p41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 </a:t>
              </a:r>
              <a:endParaRPr/>
            </a:p>
          </p:txBody>
        </p:sp>
      </p:grpSp>
      <p:grpSp>
        <p:nvGrpSpPr>
          <p:cNvPr id="2072" name="Google Shape;2072;p41"/>
          <p:cNvGrpSpPr/>
          <p:nvPr/>
        </p:nvGrpSpPr>
        <p:grpSpPr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2073" name="Google Shape;2073;p41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 </a:t>
              </a:r>
              <a:endParaRPr/>
            </a:p>
          </p:txBody>
        </p:sp>
      </p:grpSp>
      <p:grpSp>
        <p:nvGrpSpPr>
          <p:cNvPr id="2075" name="Google Shape;2075;p41"/>
          <p:cNvGrpSpPr/>
          <p:nvPr/>
        </p:nvGrpSpPr>
        <p:grpSpPr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2076" name="Google Shape;2076;p41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 </a:t>
              </a:r>
              <a:endParaRPr/>
            </a:p>
          </p:txBody>
        </p:sp>
      </p:grpSp>
      <p:sp>
        <p:nvSpPr>
          <p:cNvPr id="2078" name="Google Shape;2078;p41"/>
          <p:cNvSpPr txBox="1"/>
          <p:nvPr/>
        </p:nvSpPr>
        <p:spPr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go directly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🡪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it costs us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units.  Is there any possible way I can travel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cheaper by going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first?</a:t>
            </a:r>
            <a:endParaRPr/>
          </a:p>
        </p:txBody>
      </p:sp>
      <p:sp>
        <p:nvSpPr>
          <p:cNvPr id="2079" name="Google Shape;2079;p41"/>
          <p:cNvSpPr txBox="1"/>
          <p:nvPr/>
        </p:nvSpPr>
        <p:spPr>
          <a:xfrm>
            <a:off x="228600" y="5441950"/>
            <a:ext cx="8531225" cy="1187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way!  If I travel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🡪 B 🡪 … 🡪 C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 know it’ll cost me at least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(plus whatever it costs to travel through the other vertices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).  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0" name="Google Shape;2080;p41"/>
          <p:cNvSpPr txBox="1"/>
          <p:nvPr/>
        </p:nvSpPr>
        <p:spPr>
          <a:xfrm>
            <a:off x="228600" y="5486400"/>
            <a:ext cx="8531225" cy="1187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if I travel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🡪 D 🡪 … 🡪 C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 know it’ll cost me at least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(plus whatever it costs to travel through the other vertices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).  </a:t>
            </a:r>
            <a:endParaRPr/>
          </a:p>
        </p:txBody>
      </p:sp>
      <p:sp>
        <p:nvSpPr>
          <p:cNvPr id="2081" name="Google Shape;2081;p41"/>
          <p:cNvSpPr txBox="1"/>
          <p:nvPr/>
        </p:nvSpPr>
        <p:spPr>
          <a:xfrm>
            <a:off x="228600" y="5486400"/>
            <a:ext cx="8531225" cy="1187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I know that if I travel directly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at a cost of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that’s the </a:t>
            </a:r>
            <a:r>
              <a:rPr i="1"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fastest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possible route.  Therefore we can settle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units.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2" name="Google Shape;2082;p41"/>
          <p:cNvSpPr/>
          <p:nvPr/>
        </p:nvSpPr>
        <p:spPr>
          <a:xfrm>
            <a:off x="7521575" y="3124200"/>
            <a:ext cx="533400" cy="5334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3" name="Google Shape;2083;p41"/>
          <p:cNvSpPr/>
          <p:nvPr/>
        </p:nvSpPr>
        <p:spPr>
          <a:xfrm>
            <a:off x="7958138" y="3124200"/>
            <a:ext cx="533400" cy="5334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4" name="Google Shape;2084;p41"/>
          <p:cNvSpPr/>
          <p:nvPr/>
        </p:nvSpPr>
        <p:spPr>
          <a:xfrm>
            <a:off x="8404225" y="3124200"/>
            <a:ext cx="533400" cy="5334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85" name="Google Shape;2085;p41"/>
          <p:cNvGrpSpPr/>
          <p:nvPr/>
        </p:nvGrpSpPr>
        <p:grpSpPr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2086" name="Google Shape;2086;p41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87" name="Google Shape;2087;p41"/>
            <p:cNvSpPr txBox="1"/>
            <p:nvPr/>
          </p:nvSpPr>
          <p:spPr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</p:grpSp>
      <p:grpSp>
        <p:nvGrpSpPr>
          <p:cNvPr id="2088" name="Google Shape;2088;p41"/>
          <p:cNvGrpSpPr/>
          <p:nvPr/>
        </p:nvGrpSpPr>
        <p:grpSpPr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2089" name="Google Shape;2089;p41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90" name="Google Shape;2090;p41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42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97" name="Google Shape;2097;p42"/>
          <p:cNvGrpSpPr/>
          <p:nvPr/>
        </p:nvGrpSpPr>
        <p:grpSpPr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2098" name="Google Shape;2098;p42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2099" name="Google Shape;2099;p42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2100" name="Google Shape;2100;p42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2101" name="Google Shape;2101;p42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02" name="Google Shape;2102;p42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103" name="Google Shape;2103;p42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04" name="Google Shape;2104;p42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2105" name="Google Shape;2105;p42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06" name="Google Shape;2106;p42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107" name="Google Shape;2107;p42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08" name="Google Shape;2108;p42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2109" name="Google Shape;2109;p42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0" name="Google Shape;2110;p42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1" name="Google Shape;2111;p42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2" name="Google Shape;2112;p42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113" name="Google Shape;2113;p42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2114" name="Google Shape;2114;p42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115" name="Google Shape;2115;p42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116" name="Google Shape;2116;p42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2117" name="Google Shape;2117;p42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2118" name="Google Shape;2118;p42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19" name="Google Shape;2119;p42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2120" name="Google Shape;2120;p42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2121" name="Google Shape;2121;p42"/>
            <p:cNvCxnSpPr>
              <a:stCxn id="2102" idx="2"/>
              <a:endCxn id="2104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335403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2" name="Google Shape;2122;p42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2123" name="Google Shape;2123;p42"/>
          <p:cNvSpPr/>
          <p:nvPr/>
        </p:nvSpPr>
        <p:spPr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 on a Graph</a:t>
            </a:r>
            <a:endParaRPr/>
          </a:p>
        </p:txBody>
      </p:sp>
      <p:grpSp>
        <p:nvGrpSpPr>
          <p:cNvPr id="2124" name="Google Shape;2124;p42"/>
          <p:cNvGrpSpPr/>
          <p:nvPr/>
        </p:nvGrpSpPr>
        <p:grpSpPr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2125" name="Google Shape;2125;p42"/>
            <p:cNvSpPr/>
            <p:nvPr/>
          </p:nvSpPr>
          <p:spPr>
            <a:xfrm>
              <a:off x="384" y="2784"/>
              <a:ext cx="672" cy="576"/>
            </a:xfrm>
            <a:prstGeom prst="rect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6" name="Google Shape;2126;p42"/>
            <p:cNvSpPr txBox="1"/>
            <p:nvPr/>
          </p:nvSpPr>
          <p:spPr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127" name="Google Shape;2127;p42"/>
          <p:cNvGrpSpPr/>
          <p:nvPr/>
        </p:nvGrpSpPr>
        <p:grpSpPr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2128" name="Google Shape;2128;p42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9" name="Google Shape;2129;p42"/>
            <p:cNvSpPr txBox="1"/>
            <p:nvPr/>
          </p:nvSpPr>
          <p:spPr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/>
            </a:p>
          </p:txBody>
        </p:sp>
      </p:grpSp>
      <p:grpSp>
        <p:nvGrpSpPr>
          <p:cNvPr id="2130" name="Google Shape;2130;p42"/>
          <p:cNvGrpSpPr/>
          <p:nvPr/>
        </p:nvGrpSpPr>
        <p:grpSpPr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2131" name="Google Shape;2131;p42"/>
            <p:cNvSpPr txBox="1"/>
            <p:nvPr/>
          </p:nvSpPr>
          <p:spPr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Distance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(Best known so far)</a:t>
              </a: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36" name="Google Shape;2136;p42"/>
            <p:cNvSpPr txBox="1"/>
            <p:nvPr/>
          </p:nvSpPr>
          <p:spPr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C   D</a:t>
              </a:r>
              <a:endParaRPr/>
            </a:p>
          </p:txBody>
        </p:sp>
        <p:grpSp>
          <p:nvGrpSpPr>
            <p:cNvPr id="2137" name="Google Shape;2137;p42"/>
            <p:cNvGrpSpPr/>
            <p:nvPr/>
          </p:nvGrpSpPr>
          <p:grpSpPr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2138" name="Google Shape;2138;p42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39" name="Google Shape;2139;p42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140" name="Google Shape;2140;p42"/>
            <p:cNvGrpSpPr/>
            <p:nvPr/>
          </p:nvGrpSpPr>
          <p:grpSpPr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2141" name="Google Shape;2141;p42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2" name="Google Shape;2142;p42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143" name="Google Shape;2143;p42"/>
            <p:cNvGrpSpPr/>
            <p:nvPr/>
          </p:nvGrpSpPr>
          <p:grpSpPr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2144" name="Google Shape;2144;p42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5" name="Google Shape;2145;p42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146" name="Google Shape;2146;p42"/>
            <p:cNvGrpSpPr/>
            <p:nvPr/>
          </p:nvGrpSpPr>
          <p:grpSpPr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2147" name="Google Shape;2147;p42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8" name="Google Shape;2148;p42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149" name="Google Shape;2149;p42"/>
          <p:cNvGrpSpPr/>
          <p:nvPr/>
        </p:nvGrpSpPr>
        <p:grpSpPr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2150" name="Google Shape;2150;p42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51" name="Google Shape;2151;p42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2152" name="Google Shape;2152;p42"/>
          <p:cNvSpPr txBox="1"/>
          <p:nvPr/>
        </p:nvSpPr>
        <p:spPr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this point, we know the shortest path from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Now let’s see if we can travel through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reach one of our other unsettled vertices faster. </a:t>
            </a:r>
            <a:endParaRPr/>
          </a:p>
        </p:txBody>
      </p:sp>
      <p:grpSp>
        <p:nvGrpSpPr>
          <p:cNvPr id="2153" name="Google Shape;2153;p42"/>
          <p:cNvGrpSpPr/>
          <p:nvPr/>
        </p:nvGrpSpPr>
        <p:grpSpPr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2154" name="Google Shape;2154;p42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55" name="Google Shape;2155;p42"/>
            <p:cNvSpPr/>
            <p:nvPr/>
          </p:nvSpPr>
          <p:spPr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 </a:t>
              </a:r>
              <a:endParaRPr/>
            </a:p>
          </p:txBody>
        </p:sp>
      </p:grpSp>
      <p:sp>
        <p:nvSpPr>
          <p:cNvPr id="2156" name="Google Shape;2156;p42"/>
          <p:cNvSpPr txBox="1"/>
          <p:nvPr/>
        </p:nvSpPr>
        <p:spPr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away.</a:t>
            </a:r>
            <a:endParaRPr/>
          </a:p>
        </p:txBody>
      </p:sp>
      <p:grpSp>
        <p:nvGrpSpPr>
          <p:cNvPr id="2157" name="Google Shape;2157;p42"/>
          <p:cNvGrpSpPr/>
          <p:nvPr/>
        </p:nvGrpSpPr>
        <p:grpSpPr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2158" name="Google Shape;2158;p42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 </a:t>
              </a:r>
              <a:endParaRPr/>
            </a:p>
          </p:txBody>
        </p:sp>
      </p:grpSp>
      <p:grpSp>
        <p:nvGrpSpPr>
          <p:cNvPr id="2160" name="Google Shape;2160;p42"/>
          <p:cNvGrpSpPr/>
          <p:nvPr/>
        </p:nvGrpSpPr>
        <p:grpSpPr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2161" name="Google Shape;2161;p42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 </a:t>
              </a:r>
              <a:endParaRPr/>
            </a:p>
          </p:txBody>
        </p:sp>
      </p:grpSp>
      <p:grpSp>
        <p:nvGrpSpPr>
          <p:cNvPr id="2163" name="Google Shape;2163;p42"/>
          <p:cNvGrpSpPr/>
          <p:nvPr/>
        </p:nvGrpSpPr>
        <p:grpSpPr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2164" name="Google Shape;2164;p42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65" name="Google Shape;2165;p42"/>
            <p:cNvSpPr txBox="1"/>
            <p:nvPr/>
          </p:nvSpPr>
          <p:spPr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</p:grpSp>
      <p:grpSp>
        <p:nvGrpSpPr>
          <p:cNvPr id="2166" name="Google Shape;2166;p42"/>
          <p:cNvGrpSpPr/>
          <p:nvPr/>
        </p:nvGrpSpPr>
        <p:grpSpPr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2167" name="Google Shape;2167;p42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2169" name="Google Shape;2169;p42"/>
          <p:cNvSpPr txBox="1"/>
          <p:nvPr/>
        </p:nvSpPr>
        <p:spPr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/>
          </a:p>
        </p:txBody>
      </p:sp>
      <p:sp>
        <p:nvSpPr>
          <p:cNvPr id="2170" name="Google Shape;2170;p42"/>
          <p:cNvSpPr/>
          <p:nvPr/>
        </p:nvSpPr>
        <p:spPr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do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first. We know we can get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and we can directly go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so we can reach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just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units!</a:t>
            </a:r>
            <a:endParaRPr/>
          </a:p>
        </p:txBody>
      </p:sp>
      <p:sp>
        <p:nvSpPr>
          <p:cNvPr id="2171" name="Google Shape;2171;p42"/>
          <p:cNvSpPr txBox="1"/>
          <p:nvPr/>
        </p:nvSpPr>
        <p:spPr>
          <a:xfrm>
            <a:off x="1023938" y="3870325"/>
            <a:ext cx="24050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away.</a:t>
            </a:r>
            <a:endParaRPr/>
          </a:p>
        </p:txBody>
      </p:sp>
      <p:sp>
        <p:nvSpPr>
          <p:cNvPr id="2172" name="Google Shape;2172;p42"/>
          <p:cNvSpPr txBox="1"/>
          <p:nvPr/>
        </p:nvSpPr>
        <p:spPr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our new distance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better than our old one? </a:t>
            </a:r>
            <a:endParaRPr/>
          </a:p>
        </p:txBody>
      </p:sp>
      <p:grpSp>
        <p:nvGrpSpPr>
          <p:cNvPr id="2173" name="Google Shape;2173;p42"/>
          <p:cNvGrpSpPr/>
          <p:nvPr/>
        </p:nvGrpSpPr>
        <p:grpSpPr>
          <a:xfrm>
            <a:off x="2798763" y="3124200"/>
            <a:ext cx="5235575" cy="2482850"/>
            <a:chOff x="1763" y="1968"/>
            <a:chExt cx="3298" cy="1564"/>
          </a:xfrm>
        </p:grpSpPr>
        <p:sp>
          <p:nvSpPr>
            <p:cNvPr id="2174" name="Google Shape;2174;p42"/>
            <p:cNvSpPr/>
            <p:nvPr/>
          </p:nvSpPr>
          <p:spPr>
            <a:xfrm>
              <a:off x="1763" y="3196"/>
              <a:ext cx="336" cy="336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4725" y="1968"/>
              <a:ext cx="336" cy="336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176" name="Google Shape;2176;p42"/>
          <p:cNvSpPr txBox="1"/>
          <p:nvPr/>
        </p:nvSpPr>
        <p:spPr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bet!! Let’s update our table!</a:t>
            </a:r>
            <a:endParaRPr/>
          </a:p>
        </p:txBody>
      </p:sp>
      <p:grpSp>
        <p:nvGrpSpPr>
          <p:cNvPr id="2177" name="Google Shape;2177;p42"/>
          <p:cNvGrpSpPr/>
          <p:nvPr/>
        </p:nvGrpSpPr>
        <p:grpSpPr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2178" name="Google Shape;2178;p42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00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8</a:t>
              </a: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sp>
        <p:nvSpPr>
          <p:cNvPr id="2180" name="Google Shape;2180;p42"/>
          <p:cNvSpPr/>
          <p:nvPr/>
        </p:nvSpPr>
        <p:spPr>
          <a:xfrm>
            <a:off x="-152400" y="4343400"/>
            <a:ext cx="9372600" cy="25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1" name="Google Shape;2181;p42"/>
          <p:cNvSpPr/>
          <p:nvPr/>
        </p:nvSpPr>
        <p:spPr>
          <a:xfrm>
            <a:off x="304800" y="4527550"/>
            <a:ext cx="8305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do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next. We know we can get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and we can directly go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so we can reach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just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units!</a:t>
            </a:r>
            <a:endParaRPr/>
          </a:p>
        </p:txBody>
      </p:sp>
      <p:sp>
        <p:nvSpPr>
          <p:cNvPr id="2182" name="Google Shape;2182;p42"/>
          <p:cNvSpPr txBox="1"/>
          <p:nvPr/>
        </p:nvSpPr>
        <p:spPr>
          <a:xfrm>
            <a:off x="838200" y="5791200"/>
            <a:ext cx="733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our new distance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better than our old one? </a:t>
            </a:r>
            <a:endParaRPr/>
          </a:p>
        </p:txBody>
      </p:sp>
      <p:sp>
        <p:nvSpPr>
          <p:cNvPr id="2183" name="Google Shape;2183;p42"/>
          <p:cNvSpPr txBox="1"/>
          <p:nvPr/>
        </p:nvSpPr>
        <p:spPr>
          <a:xfrm>
            <a:off x="1155700" y="6248400"/>
            <a:ext cx="4933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Yup!! Let’s update our table again!</a:t>
            </a:r>
            <a:endParaRPr/>
          </a:p>
        </p:txBody>
      </p:sp>
      <p:grpSp>
        <p:nvGrpSpPr>
          <p:cNvPr id="2184" name="Google Shape;2184;p42"/>
          <p:cNvGrpSpPr/>
          <p:nvPr/>
        </p:nvGrpSpPr>
        <p:grpSpPr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2185" name="Google Shape;2185;p42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00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187" name="Google Shape;2187;p42"/>
          <p:cNvGrpSpPr/>
          <p:nvPr/>
        </p:nvGrpSpPr>
        <p:grpSpPr>
          <a:xfrm>
            <a:off x="3473450" y="3124200"/>
            <a:ext cx="5518150" cy="2624138"/>
            <a:chOff x="2188" y="1968"/>
            <a:chExt cx="3476" cy="1653"/>
          </a:xfrm>
        </p:grpSpPr>
        <p:sp>
          <p:nvSpPr>
            <p:cNvPr id="2188" name="Google Shape;2188;p42"/>
            <p:cNvSpPr/>
            <p:nvPr/>
          </p:nvSpPr>
          <p:spPr>
            <a:xfrm>
              <a:off x="5328" y="1968"/>
              <a:ext cx="336" cy="336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2188" y="3285"/>
              <a:ext cx="336" cy="336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3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96" name="Google Shape;2196;p43"/>
          <p:cNvGrpSpPr/>
          <p:nvPr/>
        </p:nvGrpSpPr>
        <p:grpSpPr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2197" name="Google Shape;2197;p43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2198" name="Google Shape;2198;p43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2199" name="Google Shape;2199;p43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2200" name="Google Shape;2200;p43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01" name="Google Shape;2201;p43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202" name="Google Shape;2202;p43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03" name="Google Shape;2203;p43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2204" name="Google Shape;2204;p43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05" name="Google Shape;2205;p43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206" name="Google Shape;2206;p43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07" name="Google Shape;2207;p43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2208" name="Google Shape;2208;p43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09" name="Google Shape;2209;p43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10" name="Google Shape;2210;p43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11" name="Google Shape;2211;p43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212" name="Google Shape;2212;p43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2213" name="Google Shape;2213;p43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214" name="Google Shape;2214;p43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215" name="Google Shape;2215;p43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2216" name="Google Shape;2216;p43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2217" name="Google Shape;2217;p43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18" name="Google Shape;2218;p43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2219" name="Google Shape;2219;p43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2220" name="Google Shape;2220;p43"/>
            <p:cNvCxnSpPr>
              <a:stCxn id="2201" idx="2"/>
              <a:endCxn id="2203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335782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1" name="Google Shape;2221;p43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2222" name="Google Shape;2222;p43"/>
          <p:cNvSpPr/>
          <p:nvPr/>
        </p:nvSpPr>
        <p:spPr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 on a Graph</a:t>
            </a:r>
            <a:endParaRPr/>
          </a:p>
        </p:txBody>
      </p:sp>
      <p:sp>
        <p:nvSpPr>
          <p:cNvPr id="2223" name="Google Shape;2223;p43"/>
          <p:cNvSpPr txBox="1"/>
          <p:nvPr/>
        </p:nvSpPr>
        <p:spPr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Ok, so now we know the best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to get to all unsettled vertices, assuming we travel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grpSp>
        <p:nvGrpSpPr>
          <p:cNvPr id="2224" name="Google Shape;2224;p43"/>
          <p:cNvGrpSpPr/>
          <p:nvPr/>
        </p:nvGrpSpPr>
        <p:grpSpPr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2225" name="Google Shape;2225;p43"/>
            <p:cNvSpPr/>
            <p:nvPr/>
          </p:nvSpPr>
          <p:spPr>
            <a:xfrm>
              <a:off x="384" y="2784"/>
              <a:ext cx="672" cy="576"/>
            </a:xfrm>
            <a:prstGeom prst="rect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26" name="Google Shape;2226;p43"/>
            <p:cNvSpPr txBox="1"/>
            <p:nvPr/>
          </p:nvSpPr>
          <p:spPr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227" name="Google Shape;2227;p43"/>
          <p:cNvGrpSpPr/>
          <p:nvPr/>
        </p:nvGrpSpPr>
        <p:grpSpPr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2228" name="Google Shape;2228;p43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29" name="Google Shape;2229;p43"/>
            <p:cNvSpPr txBox="1"/>
            <p:nvPr/>
          </p:nvSpPr>
          <p:spPr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/>
            </a:p>
          </p:txBody>
        </p:sp>
      </p:grpSp>
      <p:sp>
        <p:nvSpPr>
          <p:cNvPr id="2230" name="Google Shape;2230;p43"/>
          <p:cNvSpPr txBox="1"/>
          <p:nvPr/>
        </p:nvSpPr>
        <p:spPr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Right! 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closest.</a:t>
            </a:r>
            <a:endParaRPr/>
          </a:p>
        </p:txBody>
      </p:sp>
      <p:sp>
        <p:nvSpPr>
          <p:cNvPr id="2231" name="Google Shape;2231;p43"/>
          <p:cNvSpPr txBox="1"/>
          <p:nvPr/>
        </p:nvSpPr>
        <p:spPr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take the path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🡪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🡪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it costs us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units.  Is there any possible way I can travel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cheaper by going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first?</a:t>
            </a:r>
            <a:endParaRPr/>
          </a:p>
        </p:txBody>
      </p:sp>
      <p:sp>
        <p:nvSpPr>
          <p:cNvPr id="2232" name="Google Shape;2232;p43"/>
          <p:cNvSpPr txBox="1"/>
          <p:nvPr/>
        </p:nvSpPr>
        <p:spPr>
          <a:xfrm>
            <a:off x="228600" y="5441950"/>
            <a:ext cx="8531225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way!  If I travel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🡪 C 🡪 B 🡪 … 🡪 D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 know it’ll cost me at least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units.  That’s much longer!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3" name="Google Shape;2233;p43"/>
          <p:cNvSpPr txBox="1"/>
          <p:nvPr/>
        </p:nvSpPr>
        <p:spPr>
          <a:xfrm>
            <a:off x="228600" y="5486400"/>
            <a:ext cx="8531225" cy="1187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I know that if I travel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🡪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🡪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at a cost of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that’s the </a:t>
            </a:r>
            <a:r>
              <a:rPr i="1"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fastest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possible route.  Therefore we can settle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units.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34" name="Google Shape;2234;p43"/>
          <p:cNvGrpSpPr/>
          <p:nvPr/>
        </p:nvGrpSpPr>
        <p:grpSpPr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2235" name="Google Shape;2235;p43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36" name="Google Shape;2236;p43"/>
            <p:cNvSpPr txBox="1"/>
            <p:nvPr/>
          </p:nvSpPr>
          <p:spPr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</p:grpSp>
      <p:grpSp>
        <p:nvGrpSpPr>
          <p:cNvPr id="2237" name="Google Shape;2237;p43"/>
          <p:cNvGrpSpPr/>
          <p:nvPr/>
        </p:nvGrpSpPr>
        <p:grpSpPr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2238" name="Google Shape;2238;p43"/>
            <p:cNvSpPr txBox="1"/>
            <p:nvPr/>
          </p:nvSpPr>
          <p:spPr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Distance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(Best known so far)</a:t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3" name="Google Shape;2243;p43"/>
            <p:cNvSpPr txBox="1"/>
            <p:nvPr/>
          </p:nvSpPr>
          <p:spPr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C   D</a:t>
              </a:r>
              <a:endParaRPr/>
            </a:p>
          </p:txBody>
        </p:sp>
        <p:grpSp>
          <p:nvGrpSpPr>
            <p:cNvPr id="2244" name="Google Shape;2244;p43"/>
            <p:cNvGrpSpPr/>
            <p:nvPr/>
          </p:nvGrpSpPr>
          <p:grpSpPr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2245" name="Google Shape;2245;p43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46" name="Google Shape;2246;p43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247" name="Google Shape;2247;p43"/>
            <p:cNvGrpSpPr/>
            <p:nvPr/>
          </p:nvGrpSpPr>
          <p:grpSpPr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2248" name="Google Shape;2248;p43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49" name="Google Shape;2249;p43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250" name="Google Shape;2250;p43"/>
            <p:cNvGrpSpPr/>
            <p:nvPr/>
          </p:nvGrpSpPr>
          <p:grpSpPr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2251" name="Google Shape;2251;p43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52" name="Google Shape;2252;p43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253" name="Google Shape;2253;p43"/>
            <p:cNvGrpSpPr/>
            <p:nvPr/>
          </p:nvGrpSpPr>
          <p:grpSpPr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2254" name="Google Shape;2254;p43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55" name="Google Shape;2255;p43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256" name="Google Shape;2256;p43"/>
          <p:cNvGrpSpPr/>
          <p:nvPr/>
        </p:nvGrpSpPr>
        <p:grpSpPr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2257" name="Google Shape;2257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2259" name="Google Shape;2259;p43"/>
          <p:cNvGrpSpPr/>
          <p:nvPr/>
        </p:nvGrpSpPr>
        <p:grpSpPr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2260" name="Google Shape;2260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 </a:t>
              </a:r>
              <a:endParaRPr/>
            </a:p>
          </p:txBody>
        </p:sp>
      </p:grpSp>
      <p:grpSp>
        <p:nvGrpSpPr>
          <p:cNvPr id="2262" name="Google Shape;2262;p43"/>
          <p:cNvGrpSpPr/>
          <p:nvPr/>
        </p:nvGrpSpPr>
        <p:grpSpPr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2263" name="Google Shape;2263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 </a:t>
              </a:r>
              <a:endParaRPr/>
            </a:p>
          </p:txBody>
        </p:sp>
      </p:grpSp>
      <p:grpSp>
        <p:nvGrpSpPr>
          <p:cNvPr id="2265" name="Google Shape;2265;p43"/>
          <p:cNvGrpSpPr/>
          <p:nvPr/>
        </p:nvGrpSpPr>
        <p:grpSpPr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2266" name="Google Shape;2266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 </a:t>
              </a:r>
              <a:endParaRPr/>
            </a:p>
          </p:txBody>
        </p:sp>
      </p:grpSp>
      <p:grpSp>
        <p:nvGrpSpPr>
          <p:cNvPr id="2268" name="Google Shape;2268;p43"/>
          <p:cNvGrpSpPr/>
          <p:nvPr/>
        </p:nvGrpSpPr>
        <p:grpSpPr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2269" name="Google Shape;2269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2271" name="Google Shape;2271;p43"/>
          <p:cNvGrpSpPr/>
          <p:nvPr/>
        </p:nvGrpSpPr>
        <p:grpSpPr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2272" name="Google Shape;2272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00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8</a:t>
              </a: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274" name="Google Shape;2274;p43"/>
          <p:cNvGrpSpPr/>
          <p:nvPr/>
        </p:nvGrpSpPr>
        <p:grpSpPr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2275" name="Google Shape;2275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00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277" name="Google Shape;2277;p43"/>
          <p:cNvGrpSpPr/>
          <p:nvPr/>
        </p:nvGrpSpPr>
        <p:grpSpPr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2278" name="Google Shape;2278;p43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sp>
        <p:nvSpPr>
          <p:cNvPr id="2280" name="Google Shape;2280;p43"/>
          <p:cNvSpPr/>
          <p:nvPr/>
        </p:nvSpPr>
        <p:spPr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unsettled vertex is closest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now?</a:t>
            </a:r>
            <a:endParaRPr/>
          </a:p>
        </p:txBody>
      </p:sp>
      <p:grpSp>
        <p:nvGrpSpPr>
          <p:cNvPr id="2281" name="Google Shape;2281;p43"/>
          <p:cNvGrpSpPr/>
          <p:nvPr/>
        </p:nvGrpSpPr>
        <p:grpSpPr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2282" name="Google Shape;2282;p43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83" name="Google Shape;2283;p43"/>
            <p:cNvSpPr txBox="1"/>
            <p:nvPr/>
          </p:nvSpPr>
          <p:spPr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44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90" name="Google Shape;2290;p44"/>
          <p:cNvGrpSpPr/>
          <p:nvPr/>
        </p:nvGrpSpPr>
        <p:grpSpPr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2291" name="Google Shape;2291;p44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2292" name="Google Shape;2292;p44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2293" name="Google Shape;2293;p44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2294" name="Google Shape;2294;p44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95" name="Google Shape;2295;p44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296" name="Google Shape;2296;p44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97" name="Google Shape;2297;p44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2298" name="Google Shape;2298;p44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99" name="Google Shape;2299;p44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300" name="Google Shape;2300;p44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301" name="Google Shape;2301;p44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2302" name="Google Shape;2302;p44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303" name="Google Shape;2303;p44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304" name="Google Shape;2304;p44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305" name="Google Shape;2305;p44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306" name="Google Shape;2306;p44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2307" name="Google Shape;2307;p44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308" name="Google Shape;2308;p44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309" name="Google Shape;2309;p44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2310" name="Google Shape;2310;p44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2311" name="Google Shape;2311;p44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12" name="Google Shape;2312;p44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2313" name="Google Shape;2313;p44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2314" name="Google Shape;2314;p44"/>
            <p:cNvCxnSpPr>
              <a:stCxn id="2295" idx="2"/>
              <a:endCxn id="2297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335403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5" name="Google Shape;2315;p44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2316" name="Google Shape;2316;p44"/>
          <p:cNvSpPr/>
          <p:nvPr/>
        </p:nvSpPr>
        <p:spPr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 on a Graph</a:t>
            </a:r>
            <a:endParaRPr/>
          </a:p>
        </p:txBody>
      </p:sp>
      <p:grpSp>
        <p:nvGrpSpPr>
          <p:cNvPr id="2317" name="Google Shape;2317;p44"/>
          <p:cNvGrpSpPr/>
          <p:nvPr/>
        </p:nvGrpSpPr>
        <p:grpSpPr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2318" name="Google Shape;2318;p44"/>
            <p:cNvSpPr/>
            <p:nvPr/>
          </p:nvSpPr>
          <p:spPr>
            <a:xfrm>
              <a:off x="384" y="2784"/>
              <a:ext cx="672" cy="576"/>
            </a:xfrm>
            <a:prstGeom prst="rect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9" name="Google Shape;2319;p44"/>
            <p:cNvSpPr txBox="1"/>
            <p:nvPr/>
          </p:nvSpPr>
          <p:spPr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320" name="Google Shape;2320;p44"/>
          <p:cNvGrpSpPr/>
          <p:nvPr/>
        </p:nvGrpSpPr>
        <p:grpSpPr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2321" name="Google Shape;2321;p44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2" name="Google Shape;2322;p44"/>
            <p:cNvSpPr txBox="1"/>
            <p:nvPr/>
          </p:nvSpPr>
          <p:spPr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/>
            </a:p>
          </p:txBody>
        </p:sp>
      </p:grpSp>
      <p:grpSp>
        <p:nvGrpSpPr>
          <p:cNvPr id="2323" name="Google Shape;2323;p44"/>
          <p:cNvGrpSpPr/>
          <p:nvPr/>
        </p:nvGrpSpPr>
        <p:grpSpPr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2324" name="Google Shape;2324;p44"/>
            <p:cNvSpPr txBox="1"/>
            <p:nvPr/>
          </p:nvSpPr>
          <p:spPr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Distance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(Best known so far)</a:t>
              </a:r>
              <a:endParaRPr/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9" name="Google Shape;2329;p44"/>
            <p:cNvSpPr txBox="1"/>
            <p:nvPr/>
          </p:nvSpPr>
          <p:spPr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C   D</a:t>
              </a:r>
              <a:endParaRPr/>
            </a:p>
          </p:txBody>
        </p:sp>
        <p:grpSp>
          <p:nvGrpSpPr>
            <p:cNvPr id="2330" name="Google Shape;2330;p44"/>
            <p:cNvGrpSpPr/>
            <p:nvPr/>
          </p:nvGrpSpPr>
          <p:grpSpPr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2331" name="Google Shape;2331;p44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333" name="Google Shape;2333;p44"/>
            <p:cNvGrpSpPr/>
            <p:nvPr/>
          </p:nvGrpSpPr>
          <p:grpSpPr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2334" name="Google Shape;2334;p44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336" name="Google Shape;2336;p44"/>
            <p:cNvGrpSpPr/>
            <p:nvPr/>
          </p:nvGrpSpPr>
          <p:grpSpPr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2337" name="Google Shape;2337;p44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339" name="Google Shape;2339;p44"/>
            <p:cNvGrpSpPr/>
            <p:nvPr/>
          </p:nvGrpSpPr>
          <p:grpSpPr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2340" name="Google Shape;2340;p44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342" name="Google Shape;2342;p44"/>
          <p:cNvGrpSpPr/>
          <p:nvPr/>
        </p:nvGrpSpPr>
        <p:grpSpPr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2343" name="Google Shape;2343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4" name="Google Shape;2344;p44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2345" name="Google Shape;2345;p44"/>
          <p:cNvSpPr txBox="1"/>
          <p:nvPr/>
        </p:nvSpPr>
        <p:spPr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this point, we know the shortest path from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Now let’s see if we can travel through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reach one of our other unsettled vertices faster. </a:t>
            </a:r>
            <a:endParaRPr/>
          </a:p>
        </p:txBody>
      </p:sp>
      <p:grpSp>
        <p:nvGrpSpPr>
          <p:cNvPr id="2346" name="Google Shape;2346;p44"/>
          <p:cNvGrpSpPr/>
          <p:nvPr/>
        </p:nvGrpSpPr>
        <p:grpSpPr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2347" name="Google Shape;2347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8" name="Google Shape;2348;p44"/>
            <p:cNvSpPr/>
            <p:nvPr/>
          </p:nvSpPr>
          <p:spPr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 </a:t>
              </a:r>
              <a:endParaRPr/>
            </a:p>
          </p:txBody>
        </p:sp>
      </p:grpSp>
      <p:sp>
        <p:nvSpPr>
          <p:cNvPr id="2349" name="Google Shape;2349;p44"/>
          <p:cNvSpPr txBox="1"/>
          <p:nvPr/>
        </p:nvSpPr>
        <p:spPr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 away.</a:t>
            </a:r>
            <a:endParaRPr/>
          </a:p>
        </p:txBody>
      </p:sp>
      <p:grpSp>
        <p:nvGrpSpPr>
          <p:cNvPr id="2350" name="Google Shape;2350;p44"/>
          <p:cNvGrpSpPr/>
          <p:nvPr/>
        </p:nvGrpSpPr>
        <p:grpSpPr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2351" name="Google Shape;2351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 </a:t>
              </a:r>
              <a:endParaRPr/>
            </a:p>
          </p:txBody>
        </p:sp>
      </p:grpSp>
      <p:grpSp>
        <p:nvGrpSpPr>
          <p:cNvPr id="2353" name="Google Shape;2353;p44"/>
          <p:cNvGrpSpPr/>
          <p:nvPr/>
        </p:nvGrpSpPr>
        <p:grpSpPr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2354" name="Google Shape;2354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 </a:t>
              </a:r>
              <a:endParaRPr/>
            </a:p>
          </p:txBody>
        </p:sp>
      </p:grpSp>
      <p:grpSp>
        <p:nvGrpSpPr>
          <p:cNvPr id="2356" name="Google Shape;2356;p44"/>
          <p:cNvGrpSpPr/>
          <p:nvPr/>
        </p:nvGrpSpPr>
        <p:grpSpPr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2357" name="Google Shape;2357;p44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58" name="Google Shape;2358;p44"/>
            <p:cNvSpPr txBox="1"/>
            <p:nvPr/>
          </p:nvSpPr>
          <p:spPr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</p:grpSp>
      <p:grpSp>
        <p:nvGrpSpPr>
          <p:cNvPr id="2359" name="Google Shape;2359;p44"/>
          <p:cNvGrpSpPr/>
          <p:nvPr/>
        </p:nvGrpSpPr>
        <p:grpSpPr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2360" name="Google Shape;2360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61" name="Google Shape;2361;p44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2362" name="Google Shape;2362;p44"/>
          <p:cNvSpPr txBox="1"/>
          <p:nvPr/>
        </p:nvSpPr>
        <p:spPr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/>
          </a:p>
        </p:txBody>
      </p:sp>
      <p:sp>
        <p:nvSpPr>
          <p:cNvPr id="2363" name="Google Shape;2363;p44"/>
          <p:cNvSpPr/>
          <p:nvPr/>
        </p:nvSpPr>
        <p:spPr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check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We know we can get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and we can directly go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units, so we can reach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just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units!</a:t>
            </a:r>
            <a:endParaRPr/>
          </a:p>
        </p:txBody>
      </p:sp>
      <p:sp>
        <p:nvSpPr>
          <p:cNvPr id="2364" name="Google Shape;2364;p44"/>
          <p:cNvSpPr txBox="1"/>
          <p:nvPr/>
        </p:nvSpPr>
        <p:spPr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our new distance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better than our old one? </a:t>
            </a:r>
            <a:endParaRPr/>
          </a:p>
        </p:txBody>
      </p:sp>
      <p:sp>
        <p:nvSpPr>
          <p:cNvPr id="2365" name="Google Shape;2365;p44"/>
          <p:cNvSpPr txBox="1"/>
          <p:nvPr/>
        </p:nvSpPr>
        <p:spPr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bet!! Let’s update our table!</a:t>
            </a:r>
            <a:endParaRPr/>
          </a:p>
        </p:txBody>
      </p:sp>
      <p:grpSp>
        <p:nvGrpSpPr>
          <p:cNvPr id="2366" name="Google Shape;2366;p44"/>
          <p:cNvGrpSpPr/>
          <p:nvPr/>
        </p:nvGrpSpPr>
        <p:grpSpPr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2367" name="Google Shape;2367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00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8</a:t>
              </a: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369" name="Google Shape;2369;p44"/>
          <p:cNvGrpSpPr/>
          <p:nvPr/>
        </p:nvGrpSpPr>
        <p:grpSpPr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2370" name="Google Shape;2370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71" name="Google Shape;2371;p44"/>
            <p:cNvSpPr/>
            <p:nvPr/>
          </p:nvSpPr>
          <p:spPr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00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372" name="Google Shape;2372;p44"/>
          <p:cNvGrpSpPr/>
          <p:nvPr/>
        </p:nvGrpSpPr>
        <p:grpSpPr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2373" name="Google Shape;2373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2375" name="Google Shape;2375;p44"/>
          <p:cNvGrpSpPr/>
          <p:nvPr/>
        </p:nvGrpSpPr>
        <p:grpSpPr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2376" name="Google Shape;2376;p44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77" name="Google Shape;2377;p44"/>
            <p:cNvSpPr txBox="1"/>
            <p:nvPr/>
          </p:nvSpPr>
          <p:spPr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grpSp>
        <p:nvGrpSpPr>
          <p:cNvPr id="2378" name="Google Shape;2378;p44"/>
          <p:cNvGrpSpPr/>
          <p:nvPr/>
        </p:nvGrpSpPr>
        <p:grpSpPr>
          <a:xfrm>
            <a:off x="3276600" y="3124200"/>
            <a:ext cx="4778375" cy="2482850"/>
            <a:chOff x="2064" y="1968"/>
            <a:chExt cx="3010" cy="1564"/>
          </a:xfrm>
        </p:grpSpPr>
        <p:sp>
          <p:nvSpPr>
            <p:cNvPr id="2379" name="Google Shape;2379;p44"/>
            <p:cNvSpPr/>
            <p:nvPr/>
          </p:nvSpPr>
          <p:spPr>
            <a:xfrm>
              <a:off x="2064" y="3196"/>
              <a:ext cx="336" cy="336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4738" y="1968"/>
              <a:ext cx="336" cy="336"/>
            </a:xfrm>
            <a:prstGeom prst="ellipse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381" name="Google Shape;2381;p44"/>
          <p:cNvGrpSpPr/>
          <p:nvPr/>
        </p:nvGrpSpPr>
        <p:grpSpPr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2382" name="Google Shape;2382;p44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5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0" name="Google Shape;2390;p45"/>
          <p:cNvGrpSpPr/>
          <p:nvPr/>
        </p:nvGrpSpPr>
        <p:grpSpPr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2391" name="Google Shape;2391;p45"/>
            <p:cNvGrpSpPr/>
            <p:nvPr/>
          </p:nvGrpSpPr>
          <p:grpSpPr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2392" name="Google Shape;2392;p45"/>
              <p:cNvGrpSpPr/>
              <p:nvPr/>
            </p:nvGrpSpPr>
            <p:grpSpPr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2393" name="Google Shape;2393;p45"/>
                <p:cNvGrpSpPr/>
                <p:nvPr/>
              </p:nvGrpSpPr>
              <p:grpSpPr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2394" name="Google Shape;2394;p45"/>
                  <p:cNvSpPr/>
                  <p:nvPr/>
                </p:nvSpPr>
                <p:spPr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395" name="Google Shape;2395;p45"/>
                  <p:cNvSpPr txBox="1"/>
                  <p:nvPr/>
                </p:nvSpPr>
                <p:spPr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396" name="Google Shape;2396;p45"/>
                  <p:cNvSpPr/>
                  <p:nvPr/>
                </p:nvSpPr>
                <p:spPr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397" name="Google Shape;2397;p45"/>
                  <p:cNvSpPr txBox="1"/>
                  <p:nvPr/>
                </p:nvSpPr>
                <p:spPr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2398" name="Google Shape;2398;p45"/>
                  <p:cNvSpPr/>
                  <p:nvPr/>
                </p:nvSpPr>
                <p:spPr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399" name="Google Shape;2399;p45"/>
                  <p:cNvSpPr txBox="1"/>
                  <p:nvPr/>
                </p:nvSpPr>
                <p:spPr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400" name="Google Shape;2400;p45"/>
                  <p:cNvSpPr/>
                  <p:nvPr/>
                </p:nvSpPr>
                <p:spPr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401" name="Google Shape;2401;p45"/>
                  <p:cNvSpPr txBox="1"/>
                  <p:nvPr/>
                </p:nvSpPr>
                <p:spPr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D</a:t>
                    </a:r>
                    <a:endParaRPr/>
                  </a:p>
                </p:txBody>
              </p:sp>
              <p:cxnSp>
                <p:nvCxnSpPr>
                  <p:cNvPr id="2402" name="Google Shape;2402;p45"/>
                  <p:cNvCxnSpPr/>
                  <p:nvPr/>
                </p:nvCxnSpPr>
                <p:spPr>
                  <a:xfrm>
                    <a:off x="1920" y="3408"/>
                    <a:ext cx="1680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03" name="Google Shape;2403;p45"/>
                  <p:cNvCxnSpPr/>
                  <p:nvPr/>
                </p:nvCxnSpPr>
                <p:spPr>
                  <a:xfrm>
                    <a:off x="1824" y="3552"/>
                    <a:ext cx="240" cy="288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04" name="Google Shape;2404;p45"/>
                  <p:cNvCxnSpPr/>
                  <p:nvPr/>
                </p:nvCxnSpPr>
                <p:spPr>
                  <a:xfrm>
                    <a:off x="2352" y="3936"/>
                    <a:ext cx="624" cy="0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05" name="Google Shape;2405;p45"/>
                  <p:cNvCxnSpPr/>
                  <p:nvPr/>
                </p:nvCxnSpPr>
                <p:spPr>
                  <a:xfrm flipH="1" rot="10800000">
                    <a:off x="3312" y="3552"/>
                    <a:ext cx="432" cy="336"/>
                  </a:xfrm>
                  <a:prstGeom prst="straightConnector1">
                    <a:avLst/>
                  </a:prstGeom>
                  <a:noFill/>
                  <a:ln cap="flat" cmpd="sng" w="41275">
                    <a:solidFill>
                      <a:srgbClr val="8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406" name="Google Shape;2406;p45"/>
                  <p:cNvSpPr txBox="1"/>
                  <p:nvPr/>
                </p:nvSpPr>
                <p:spPr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2407" name="Google Shape;2407;p45"/>
                  <p:cNvSpPr txBox="1"/>
                  <p:nvPr/>
                </p:nvSpPr>
                <p:spPr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408" name="Google Shape;2408;p45"/>
                  <p:cNvSpPr txBox="1"/>
                  <p:nvPr/>
                </p:nvSpPr>
                <p:spPr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2409" name="Google Shape;2409;p45"/>
                  <p:cNvSpPr txBox="1"/>
                  <p:nvPr/>
                </p:nvSpPr>
                <p:spPr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 2    </a:t>
                    </a:r>
                    <a:endParaRPr/>
                  </a:p>
                </p:txBody>
              </p:sp>
            </p:grpSp>
            <p:sp>
              <p:nvSpPr>
                <p:cNvPr id="2410" name="Google Shape;2410;p45"/>
                <p:cNvSpPr txBox="1"/>
                <p:nvPr/>
              </p:nvSpPr>
              <p:spPr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</p:grpSp>
          <p:cxnSp>
            <p:nvCxnSpPr>
              <p:cNvPr id="2411" name="Google Shape;2411;p45"/>
              <p:cNvCxnSpPr/>
              <p:nvPr/>
            </p:nvCxnSpPr>
            <p:spPr>
              <a:xfrm>
                <a:off x="2016" y="1632"/>
                <a:ext cx="1104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12" name="Google Shape;2412;p45"/>
              <p:cNvSpPr txBox="1"/>
              <p:nvPr/>
            </p:nvSpPr>
            <p:spPr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2413" name="Google Shape;2413;p45"/>
            <p:cNvSpPr txBox="1"/>
            <p:nvPr/>
          </p:nvSpPr>
          <p:spPr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  <p:cxnSp>
          <p:nvCxnSpPr>
            <p:cNvPr id="2414" name="Google Shape;2414;p45"/>
            <p:cNvCxnSpPr>
              <a:stCxn id="2395" idx="2"/>
              <a:endCxn id="2397" idx="2"/>
            </p:cNvCxnSpPr>
            <p:nvPr/>
          </p:nvCxnSpPr>
          <p:spPr>
            <a:xfrm rot="-5400000">
              <a:off x="4222" y="2886"/>
              <a:ext cx="600" cy="1500"/>
            </a:xfrm>
            <a:prstGeom prst="curvedConnector3">
              <a:avLst>
                <a:gd fmla="val 335782" name="adj1"/>
              </a:avLst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5" name="Google Shape;2415;p45"/>
            <p:cNvSpPr txBox="1"/>
            <p:nvPr/>
          </p:nvSpPr>
          <p:spPr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sp>
        <p:nvSpPr>
          <p:cNvPr id="2416" name="Google Shape;2416;p45"/>
          <p:cNvSpPr/>
          <p:nvPr/>
        </p:nvSpPr>
        <p:spPr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 on a Graph</a:t>
            </a:r>
            <a:endParaRPr/>
          </a:p>
        </p:txBody>
      </p:sp>
      <p:sp>
        <p:nvSpPr>
          <p:cNvPr id="2417" name="Google Shape;2417;p45"/>
          <p:cNvSpPr txBox="1"/>
          <p:nvPr/>
        </p:nvSpPr>
        <p:spPr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Ok, so now we know the best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to get to all unsettled vertices, assuming we travel through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grpSp>
        <p:nvGrpSpPr>
          <p:cNvPr id="2418" name="Google Shape;2418;p45"/>
          <p:cNvGrpSpPr/>
          <p:nvPr/>
        </p:nvGrpSpPr>
        <p:grpSpPr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2419" name="Google Shape;2419;p45"/>
            <p:cNvSpPr/>
            <p:nvPr/>
          </p:nvSpPr>
          <p:spPr>
            <a:xfrm>
              <a:off x="384" y="2784"/>
              <a:ext cx="672" cy="576"/>
            </a:xfrm>
            <a:prstGeom prst="rect">
              <a:avLst/>
            </a:pr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20" name="Google Shape;2420;p45"/>
            <p:cNvSpPr txBox="1"/>
            <p:nvPr/>
          </p:nvSpPr>
          <p:spPr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421" name="Google Shape;2421;p45"/>
          <p:cNvGrpSpPr/>
          <p:nvPr/>
        </p:nvGrpSpPr>
        <p:grpSpPr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2422" name="Google Shape;2422;p45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23" name="Google Shape;2423;p45"/>
            <p:cNvSpPr txBox="1"/>
            <p:nvPr/>
          </p:nvSpPr>
          <p:spPr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/>
            </a:p>
          </p:txBody>
        </p:sp>
      </p:grpSp>
      <p:sp>
        <p:nvSpPr>
          <p:cNvPr id="2424" name="Google Shape;2424;p45"/>
          <p:cNvSpPr txBox="1"/>
          <p:nvPr/>
        </p:nvSpPr>
        <p:spPr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Right! 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closest.</a:t>
            </a:r>
            <a:endParaRPr/>
          </a:p>
        </p:txBody>
      </p:sp>
      <p:sp>
        <p:nvSpPr>
          <p:cNvPr id="2425" name="Google Shape;2425;p45"/>
          <p:cNvSpPr txBox="1"/>
          <p:nvPr/>
        </p:nvSpPr>
        <p:spPr>
          <a:xfrm>
            <a:off x="228600" y="4146550"/>
            <a:ext cx="85312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take the path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🡪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🡪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🡪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costs us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units.  Is there any possible way I can travel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cheaper?</a:t>
            </a:r>
            <a:endParaRPr/>
          </a:p>
        </p:txBody>
      </p:sp>
      <p:sp>
        <p:nvSpPr>
          <p:cNvPr id="2426" name="Google Shape;2426;p45"/>
          <p:cNvSpPr txBox="1"/>
          <p:nvPr/>
        </p:nvSpPr>
        <p:spPr>
          <a:xfrm>
            <a:off x="228600" y="5257800"/>
            <a:ext cx="8531225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way!  There are no other vertices we can go through that will make our path from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shorter.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7" name="Google Shape;2427;p45"/>
          <p:cNvSpPr txBox="1"/>
          <p:nvPr/>
        </p:nvSpPr>
        <p:spPr>
          <a:xfrm>
            <a:off x="228600" y="6172200"/>
            <a:ext cx="8531225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 we can settle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units.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28" name="Google Shape;2428;p45"/>
          <p:cNvGrpSpPr/>
          <p:nvPr/>
        </p:nvGrpSpPr>
        <p:grpSpPr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2429" name="Google Shape;2429;p45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0" name="Google Shape;2430;p45"/>
            <p:cNvSpPr txBox="1"/>
            <p:nvPr/>
          </p:nvSpPr>
          <p:spPr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/>
            </a:p>
          </p:txBody>
        </p:sp>
      </p:grpSp>
      <p:grpSp>
        <p:nvGrpSpPr>
          <p:cNvPr id="2431" name="Google Shape;2431;p45"/>
          <p:cNvGrpSpPr/>
          <p:nvPr/>
        </p:nvGrpSpPr>
        <p:grpSpPr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2432" name="Google Shape;2432;p45"/>
            <p:cNvSpPr txBox="1"/>
            <p:nvPr/>
          </p:nvSpPr>
          <p:spPr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Distance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(Best known so far)</a:t>
              </a: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7" name="Google Shape;2437;p45"/>
            <p:cNvSpPr txBox="1"/>
            <p:nvPr/>
          </p:nvSpPr>
          <p:spPr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C   D</a:t>
              </a:r>
              <a:endParaRPr/>
            </a:p>
          </p:txBody>
        </p:sp>
        <p:grpSp>
          <p:nvGrpSpPr>
            <p:cNvPr id="2438" name="Google Shape;2438;p45"/>
            <p:cNvGrpSpPr/>
            <p:nvPr/>
          </p:nvGrpSpPr>
          <p:grpSpPr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2439" name="Google Shape;2439;p45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441" name="Google Shape;2441;p45"/>
            <p:cNvGrpSpPr/>
            <p:nvPr/>
          </p:nvGrpSpPr>
          <p:grpSpPr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2442" name="Google Shape;2442;p45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444" name="Google Shape;2444;p45"/>
            <p:cNvGrpSpPr/>
            <p:nvPr/>
          </p:nvGrpSpPr>
          <p:grpSpPr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2445" name="Google Shape;2445;p45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447" name="Google Shape;2447;p45"/>
            <p:cNvGrpSpPr/>
            <p:nvPr/>
          </p:nvGrpSpPr>
          <p:grpSpPr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2448" name="Google Shape;2448;p45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450" name="Google Shape;2450;p45"/>
          <p:cNvGrpSpPr/>
          <p:nvPr/>
        </p:nvGrpSpPr>
        <p:grpSpPr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2451" name="Google Shape;2451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2453" name="Google Shape;2453;p45"/>
          <p:cNvGrpSpPr/>
          <p:nvPr/>
        </p:nvGrpSpPr>
        <p:grpSpPr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2454" name="Google Shape;2454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 </a:t>
              </a:r>
              <a:endParaRPr/>
            </a:p>
          </p:txBody>
        </p:sp>
      </p:grpSp>
      <p:grpSp>
        <p:nvGrpSpPr>
          <p:cNvPr id="2456" name="Google Shape;2456;p45"/>
          <p:cNvGrpSpPr/>
          <p:nvPr/>
        </p:nvGrpSpPr>
        <p:grpSpPr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2457" name="Google Shape;2457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 </a:t>
              </a:r>
              <a:endParaRPr/>
            </a:p>
          </p:txBody>
        </p:sp>
      </p:grpSp>
      <p:grpSp>
        <p:nvGrpSpPr>
          <p:cNvPr id="2459" name="Google Shape;2459;p45"/>
          <p:cNvGrpSpPr/>
          <p:nvPr/>
        </p:nvGrpSpPr>
        <p:grpSpPr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2460" name="Google Shape;2460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 </a:t>
              </a:r>
              <a:endParaRPr/>
            </a:p>
          </p:txBody>
        </p:sp>
      </p:grpSp>
      <p:grpSp>
        <p:nvGrpSpPr>
          <p:cNvPr id="2462" name="Google Shape;2462;p45"/>
          <p:cNvGrpSpPr/>
          <p:nvPr/>
        </p:nvGrpSpPr>
        <p:grpSpPr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2463" name="Google Shape;2463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4" name="Google Shape;2464;p45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2465" name="Google Shape;2465;p45"/>
          <p:cNvGrpSpPr/>
          <p:nvPr/>
        </p:nvGrpSpPr>
        <p:grpSpPr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2466" name="Google Shape;2466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7" name="Google Shape;2467;p45"/>
            <p:cNvSpPr/>
            <p:nvPr/>
          </p:nvSpPr>
          <p:spPr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00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468" name="Google Shape;2468;p45"/>
          <p:cNvGrpSpPr/>
          <p:nvPr/>
        </p:nvGrpSpPr>
        <p:grpSpPr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2469" name="Google Shape;2469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0" name="Google Shape;2470;p45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sp>
        <p:nvSpPr>
          <p:cNvPr id="2471" name="Google Shape;2471;p45"/>
          <p:cNvSpPr/>
          <p:nvPr/>
        </p:nvSpPr>
        <p:spPr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unsettled vertex is closest to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now?</a:t>
            </a:r>
            <a:endParaRPr/>
          </a:p>
        </p:txBody>
      </p:sp>
      <p:grpSp>
        <p:nvGrpSpPr>
          <p:cNvPr id="2472" name="Google Shape;2472;p45"/>
          <p:cNvGrpSpPr/>
          <p:nvPr/>
        </p:nvGrpSpPr>
        <p:grpSpPr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2473" name="Google Shape;2473;p45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4" name="Google Shape;2474;p45"/>
            <p:cNvSpPr txBox="1"/>
            <p:nvPr/>
          </p:nvSpPr>
          <p:spPr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/>
            </a:p>
          </p:txBody>
        </p:sp>
      </p:grpSp>
      <p:grpSp>
        <p:nvGrpSpPr>
          <p:cNvPr id="2475" name="Google Shape;2475;p45"/>
          <p:cNvGrpSpPr/>
          <p:nvPr/>
        </p:nvGrpSpPr>
        <p:grpSpPr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2476" name="Google Shape;2476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7" name="Google Shape;2477;p45"/>
            <p:cNvSpPr/>
            <p:nvPr/>
          </p:nvSpPr>
          <p:spPr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</p:grpSp>
      <p:grpSp>
        <p:nvGrpSpPr>
          <p:cNvPr id="2478" name="Google Shape;2478;p45"/>
          <p:cNvGrpSpPr/>
          <p:nvPr/>
        </p:nvGrpSpPr>
        <p:grpSpPr>
          <a:xfrm>
            <a:off x="7543800" y="3124200"/>
            <a:ext cx="457200" cy="533400"/>
            <a:chOff x="1824" y="2016"/>
            <a:chExt cx="288" cy="336"/>
          </a:xfrm>
        </p:grpSpPr>
        <p:sp>
          <p:nvSpPr>
            <p:cNvPr id="2479" name="Google Shape;2479;p45"/>
            <p:cNvSpPr/>
            <p:nvPr/>
          </p:nvSpPr>
          <p:spPr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80" name="Google Shape;2480;p45"/>
            <p:cNvSpPr/>
            <p:nvPr/>
          </p:nvSpPr>
          <p:spPr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grpSp>
        <p:nvGrpSpPr>
          <p:cNvPr id="2481" name="Google Shape;2481;p45"/>
          <p:cNvGrpSpPr/>
          <p:nvPr/>
        </p:nvGrpSpPr>
        <p:grpSpPr>
          <a:xfrm>
            <a:off x="8382000" y="1470025"/>
            <a:ext cx="533400" cy="533400"/>
            <a:chOff x="3504" y="2448"/>
            <a:chExt cx="336" cy="336"/>
          </a:xfrm>
        </p:grpSpPr>
        <p:sp>
          <p:nvSpPr>
            <p:cNvPr id="2482" name="Google Shape;2482;p45"/>
            <p:cNvSpPr/>
            <p:nvPr/>
          </p:nvSpPr>
          <p:spPr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83" name="Google Shape;2483;p45"/>
            <p:cNvSpPr txBox="1"/>
            <p:nvPr/>
          </p:nvSpPr>
          <p:spPr>
            <a:xfrm>
              <a:off x="3546" y="2469"/>
              <a:ext cx="23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C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</a:t>
              </a:r>
              <a:endParaRPr/>
            </a:p>
          </p:txBody>
        </p:sp>
      </p:grpSp>
      <p:sp>
        <p:nvSpPr>
          <p:cNvPr id="2484" name="Google Shape;2484;p45"/>
          <p:cNvSpPr/>
          <p:nvPr/>
        </p:nvSpPr>
        <p:spPr>
          <a:xfrm>
            <a:off x="228600" y="4114800"/>
            <a:ext cx="87630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now that all of our vertices are settled, we are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guaranteed to have found the </a:t>
            </a:r>
            <a:r>
              <a:rPr i="1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minimum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travel distances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each of our vertices!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46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1" name="Google Shape;2491;p4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Dijkstra</a:t>
            </a:r>
            <a:endParaRPr/>
          </a:p>
        </p:txBody>
      </p:sp>
      <p:sp>
        <p:nvSpPr>
          <p:cNvPr id="2492" name="Google Shape;2492;p46"/>
          <p:cNvSpPr txBox="1"/>
          <p:nvPr/>
        </p:nvSpPr>
        <p:spPr>
          <a:xfrm>
            <a:off x="730250" y="1482725"/>
            <a:ext cx="711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now I’ll give you the more formal algorithm…</a:t>
            </a:r>
            <a:endParaRPr/>
          </a:p>
        </p:txBody>
      </p:sp>
      <p:pic>
        <p:nvPicPr>
          <p:cNvPr id="2493" name="Google Shape;24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86000"/>
            <a:ext cx="4038600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4" name="Google Shape;2494;p46"/>
          <p:cNvSpPr/>
          <p:nvPr/>
        </p:nvSpPr>
        <p:spPr>
          <a:xfrm>
            <a:off x="1295400" y="5899150"/>
            <a:ext cx="69564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Born: 11 May 1930, Rotterdam, Netherlands</a:t>
            </a:r>
            <a:br>
              <a:rPr b="1"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Died: 6 August 2002, Nuenen, Netherlands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7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1" name="Google Shape;2501;p47"/>
          <p:cNvSpPr txBox="1"/>
          <p:nvPr/>
        </p:nvSpPr>
        <p:spPr>
          <a:xfrm>
            <a:off x="228600" y="1054100"/>
            <a:ext cx="8915400" cy="143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 uses 2 data structures: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/>
            </a:pP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 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holds the 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current best known cost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get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every other vertex in the graph.</a:t>
            </a:r>
            <a:endParaRPr/>
          </a:p>
        </p:txBody>
      </p:sp>
      <p:sp>
        <p:nvSpPr>
          <p:cNvPr id="2502" name="Google Shape;2502;p47"/>
          <p:cNvSpPr txBox="1"/>
          <p:nvPr/>
        </p:nvSpPr>
        <p:spPr>
          <a:xfrm>
            <a:off x="652463" y="2622550"/>
            <a:ext cx="8415337" cy="114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each vertex </a:t>
            </a:r>
            <a:r>
              <a:rPr lang="en-US" sz="23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3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Dist[i]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starts out with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value of:</a:t>
            </a:r>
            <a:endParaRPr/>
          </a:p>
          <a:p>
            <a:pPr indent="-14605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Char char="•"/>
            </a:pPr>
            <a:r>
              <a:rPr b="0" i="0" lang="en-US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3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vertex </a:t>
            </a:r>
            <a:r>
              <a:rPr b="0" i="0" lang="en-US" sz="2300" u="none" cap="none" strike="noStrike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-14605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Char char="•"/>
            </a:pPr>
            <a:r>
              <a:rPr b="0" i="0" lang="en-US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3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Infinity</a:t>
            </a:r>
            <a:r>
              <a:rPr b="0" i="0" lang="en-US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all other vertices</a:t>
            </a:r>
            <a:endParaRPr/>
          </a:p>
        </p:txBody>
      </p:sp>
      <p:grpSp>
        <p:nvGrpSpPr>
          <p:cNvPr id="2503" name="Google Shape;2503;p47"/>
          <p:cNvGrpSpPr/>
          <p:nvPr/>
        </p:nvGrpSpPr>
        <p:grpSpPr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2504" name="Google Shape;2504;p47"/>
            <p:cNvSpPr/>
            <p:nvPr/>
          </p:nvSpPr>
          <p:spPr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5" name="Google Shape;2505;p47"/>
            <p:cNvSpPr/>
            <p:nvPr/>
          </p:nvSpPr>
          <p:spPr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6" name="Google Shape;2506;p47"/>
            <p:cNvSpPr/>
            <p:nvPr/>
          </p:nvSpPr>
          <p:spPr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8" name="Google Shape;2508;p47"/>
            <p:cNvSpPr txBox="1"/>
            <p:nvPr/>
          </p:nvSpPr>
          <p:spPr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 C    D</a:t>
              </a:r>
              <a:endParaRPr/>
            </a:p>
          </p:txBody>
        </p:sp>
      </p:grpSp>
      <p:sp>
        <p:nvSpPr>
          <p:cNvPr id="2509" name="Google Shape;2509;p47"/>
          <p:cNvSpPr txBox="1"/>
          <p:nvPr/>
        </p:nvSpPr>
        <p:spPr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 from vertex s to…</a:t>
            </a:r>
            <a:endParaRPr/>
          </a:p>
        </p:txBody>
      </p:sp>
      <p:sp>
        <p:nvSpPr>
          <p:cNvPr id="2510" name="Google Shape;2510;p47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</a:t>
            </a:r>
            <a:endParaRPr/>
          </a:p>
        </p:txBody>
      </p:sp>
      <p:grpSp>
        <p:nvGrpSpPr>
          <p:cNvPr id="2511" name="Google Shape;2511;p47"/>
          <p:cNvGrpSpPr/>
          <p:nvPr/>
        </p:nvGrpSpPr>
        <p:grpSpPr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2512" name="Google Shape;2512;p47"/>
            <p:cNvGrpSpPr/>
            <p:nvPr/>
          </p:nvGrpSpPr>
          <p:grpSpPr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2513" name="Google Shape;2513;p47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14" name="Google Shape;2514;p47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515" name="Google Shape;2515;p47"/>
            <p:cNvGrpSpPr/>
            <p:nvPr/>
          </p:nvGrpSpPr>
          <p:grpSpPr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2516" name="Google Shape;2516;p47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17" name="Google Shape;2517;p47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518" name="Google Shape;2518;p47"/>
            <p:cNvGrpSpPr/>
            <p:nvPr/>
          </p:nvGrpSpPr>
          <p:grpSpPr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2519" name="Google Shape;2519;p47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20" name="Google Shape;2520;p47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521" name="Google Shape;2521;p47"/>
            <p:cNvSpPr/>
            <p:nvPr/>
          </p:nvSpPr>
          <p:spPr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2522" name="Google Shape;2522;p47"/>
          <p:cNvSpPr/>
          <p:nvPr/>
        </p:nvSpPr>
        <p:spPr>
          <a:xfrm>
            <a:off x="439738" y="4654550"/>
            <a:ext cx="1066800" cy="914400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3" name="Google Shape;2523;p47"/>
          <p:cNvSpPr txBox="1"/>
          <p:nvPr/>
        </p:nvSpPr>
        <p:spPr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</p:txBody>
      </p:sp>
      <p:grpSp>
        <p:nvGrpSpPr>
          <p:cNvPr id="2524" name="Google Shape;2524;p47"/>
          <p:cNvGrpSpPr/>
          <p:nvPr/>
        </p:nvGrpSpPr>
        <p:grpSpPr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2525" name="Google Shape;2525;p47"/>
            <p:cNvGrpSpPr/>
            <p:nvPr/>
          </p:nvGrpSpPr>
          <p:grpSpPr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2526" name="Google Shape;2526;p47"/>
              <p:cNvSpPr/>
              <p:nvPr/>
            </p:nvSpPr>
            <p:spPr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27" name="Google Shape;2527;p47"/>
              <p:cNvSpPr txBox="1"/>
              <p:nvPr/>
            </p:nvSpPr>
            <p:spPr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</a:t>
                </a:r>
                <a:endParaRPr/>
              </a:p>
            </p:txBody>
          </p:sp>
          <p:sp>
            <p:nvSpPr>
              <p:cNvPr id="2528" name="Google Shape;2528;p47"/>
              <p:cNvSpPr/>
              <p:nvPr/>
            </p:nvSpPr>
            <p:spPr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29" name="Google Shape;2529;p47"/>
              <p:cNvSpPr txBox="1"/>
              <p:nvPr/>
            </p:nvSpPr>
            <p:spPr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</a:t>
                </a:r>
                <a:endParaRPr/>
              </a:p>
            </p:txBody>
          </p:sp>
          <p:sp>
            <p:nvSpPr>
              <p:cNvPr id="2530" name="Google Shape;2530;p47"/>
              <p:cNvSpPr/>
              <p:nvPr/>
            </p:nvSpPr>
            <p:spPr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31" name="Google Shape;2531;p47"/>
              <p:cNvSpPr txBox="1"/>
              <p:nvPr/>
            </p:nvSpPr>
            <p:spPr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</a:t>
                </a:r>
                <a:endParaRPr/>
              </a:p>
            </p:txBody>
          </p:sp>
          <p:sp>
            <p:nvSpPr>
              <p:cNvPr id="2532" name="Google Shape;2532;p47"/>
              <p:cNvSpPr/>
              <p:nvPr/>
            </p:nvSpPr>
            <p:spPr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33" name="Google Shape;2533;p47"/>
              <p:cNvSpPr txBox="1"/>
              <p:nvPr/>
            </p:nvSpPr>
            <p:spPr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</a:t>
                </a:r>
                <a:endParaRPr/>
              </a:p>
            </p:txBody>
          </p:sp>
          <p:cxnSp>
            <p:nvCxnSpPr>
              <p:cNvPr id="2534" name="Google Shape;2534;p47"/>
              <p:cNvCxnSpPr/>
              <p:nvPr/>
            </p:nvCxnSpPr>
            <p:spPr>
              <a:xfrm>
                <a:off x="1920" y="3408"/>
                <a:ext cx="1680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5" name="Google Shape;2535;p47"/>
              <p:cNvCxnSpPr/>
              <p:nvPr/>
            </p:nvCxnSpPr>
            <p:spPr>
              <a:xfrm>
                <a:off x="1824" y="3552"/>
                <a:ext cx="240" cy="288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6" name="Google Shape;2536;p47"/>
              <p:cNvCxnSpPr/>
              <p:nvPr/>
            </p:nvCxnSpPr>
            <p:spPr>
              <a:xfrm>
                <a:off x="2352" y="3936"/>
                <a:ext cx="624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7" name="Google Shape;2537;p47"/>
              <p:cNvCxnSpPr/>
              <p:nvPr/>
            </p:nvCxnSpPr>
            <p:spPr>
              <a:xfrm flipH="1" rot="10800000">
                <a:off x="3312" y="3552"/>
                <a:ext cx="432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8" name="Google Shape;2538;p47"/>
              <p:cNvSpPr txBox="1"/>
              <p:nvPr/>
            </p:nvSpPr>
            <p:spPr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10</a:t>
                </a:r>
                <a:endParaRPr/>
              </a:p>
            </p:txBody>
          </p:sp>
          <p:sp>
            <p:nvSpPr>
              <p:cNvPr id="2539" name="Google Shape;2539;p47"/>
              <p:cNvSpPr txBox="1"/>
              <p:nvPr/>
            </p:nvSpPr>
            <p:spPr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2540" name="Google Shape;2540;p47"/>
              <p:cNvSpPr txBox="1"/>
              <p:nvPr/>
            </p:nvSpPr>
            <p:spPr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2541" name="Google Shape;2541;p47"/>
              <p:cNvSpPr txBox="1"/>
              <p:nvPr/>
            </p:nvSpPr>
            <p:spPr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</p:grpSp>
        <p:sp>
          <p:nvSpPr>
            <p:cNvPr id="2542" name="Google Shape;2542;p47"/>
            <p:cNvSpPr txBox="1"/>
            <p:nvPr/>
          </p:nvSpPr>
          <p:spPr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</a:t>
              </a:r>
              <a:endParaRPr/>
            </a:p>
          </p:txBody>
        </p:sp>
      </p:grpSp>
      <p:cxnSp>
        <p:nvCxnSpPr>
          <p:cNvPr id="2543" name="Google Shape;2543;p47"/>
          <p:cNvCxnSpPr/>
          <p:nvPr/>
        </p:nvCxnSpPr>
        <p:spPr>
          <a:xfrm>
            <a:off x="1219200" y="5235575"/>
            <a:ext cx="1752600" cy="5334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4" name="Google Shape;2544;p47"/>
          <p:cNvSpPr txBox="1"/>
          <p:nvPr/>
        </p:nvSpPr>
        <p:spPr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2545" name="Google Shape;2545;p47"/>
          <p:cNvSpPr txBox="1"/>
          <p:nvPr/>
        </p:nvSpPr>
        <p:spPr>
          <a:xfrm>
            <a:off x="4432300" y="5380038"/>
            <a:ext cx="47117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</a:t>
            </a:r>
            <a:r>
              <a:rPr lang="en-US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We start at node A so we’re 0 steps away from node A. We assume the other vertices are infinitely far away from 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48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2" name="Google Shape;2552;p48"/>
          <p:cNvSpPr txBox="1"/>
          <p:nvPr/>
        </p:nvSpPr>
        <p:spPr>
          <a:xfrm>
            <a:off x="304800" y="1054100"/>
            <a:ext cx="8499475" cy="143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 uses 2 data structures: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 startAt="2"/>
            </a:pP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holds 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each vertex that has been fully processed, and 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otherwise.</a:t>
            </a:r>
            <a:endParaRPr/>
          </a:p>
        </p:txBody>
      </p:sp>
      <p:sp>
        <p:nvSpPr>
          <p:cNvPr id="2553" name="Google Shape;2553;p48"/>
          <p:cNvSpPr txBox="1"/>
          <p:nvPr/>
        </p:nvSpPr>
        <p:spPr>
          <a:xfrm>
            <a:off x="728663" y="2622550"/>
            <a:ext cx="8415337" cy="44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each vertex </a:t>
            </a:r>
            <a:r>
              <a:rPr lang="en-US" sz="23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3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Done[i]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starts out with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value of </a:t>
            </a:r>
            <a:r>
              <a:rPr lang="en-US" sz="23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</a:t>
            </a:r>
            <a:r>
              <a:rPr lang="en-US" sz="2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grpSp>
        <p:nvGrpSpPr>
          <p:cNvPr id="2554" name="Google Shape;2554;p48"/>
          <p:cNvGrpSpPr/>
          <p:nvPr/>
        </p:nvGrpSpPr>
        <p:grpSpPr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2555" name="Google Shape;2555;p48"/>
            <p:cNvSpPr/>
            <p:nvPr/>
          </p:nvSpPr>
          <p:spPr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6" name="Google Shape;2556;p48"/>
            <p:cNvSpPr/>
            <p:nvPr/>
          </p:nvSpPr>
          <p:spPr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7" name="Google Shape;2557;p48"/>
            <p:cNvSpPr/>
            <p:nvPr/>
          </p:nvSpPr>
          <p:spPr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8" name="Google Shape;2558;p48"/>
            <p:cNvSpPr/>
            <p:nvPr/>
          </p:nvSpPr>
          <p:spPr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9" name="Google Shape;2559;p48"/>
            <p:cNvSpPr txBox="1"/>
            <p:nvPr/>
          </p:nvSpPr>
          <p:spPr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B    C    D</a:t>
              </a:r>
              <a:endParaRPr/>
            </a:p>
          </p:txBody>
        </p:sp>
      </p:grpSp>
      <p:sp>
        <p:nvSpPr>
          <p:cNvPr id="2560" name="Google Shape;2560;p48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</a:t>
            </a:r>
            <a:endParaRPr/>
          </a:p>
        </p:txBody>
      </p:sp>
      <p:grpSp>
        <p:nvGrpSpPr>
          <p:cNvPr id="2561" name="Google Shape;2561;p48"/>
          <p:cNvGrpSpPr/>
          <p:nvPr/>
        </p:nvGrpSpPr>
        <p:grpSpPr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2562" name="Google Shape;2562;p48"/>
            <p:cNvGrpSpPr/>
            <p:nvPr/>
          </p:nvGrpSpPr>
          <p:grpSpPr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2563" name="Google Shape;2563;p48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64" name="Google Shape;2564;p48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565" name="Google Shape;2565;p48"/>
            <p:cNvGrpSpPr/>
            <p:nvPr/>
          </p:nvGrpSpPr>
          <p:grpSpPr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2566" name="Google Shape;2566;p48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67" name="Google Shape;2567;p48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568" name="Google Shape;2568;p48"/>
            <p:cNvGrpSpPr/>
            <p:nvPr/>
          </p:nvGrpSpPr>
          <p:grpSpPr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2569" name="Google Shape;2569;p48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70" name="Google Shape;2570;p48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571" name="Google Shape;2571;p48"/>
            <p:cNvSpPr/>
            <p:nvPr/>
          </p:nvSpPr>
          <p:spPr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2572" name="Google Shape;2572;p48"/>
          <p:cNvSpPr/>
          <p:nvPr/>
        </p:nvSpPr>
        <p:spPr>
          <a:xfrm>
            <a:off x="439738" y="4654550"/>
            <a:ext cx="1066800" cy="914400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3" name="Google Shape;2573;p48"/>
          <p:cNvSpPr txBox="1"/>
          <p:nvPr/>
        </p:nvSpPr>
        <p:spPr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</p:txBody>
      </p:sp>
      <p:grpSp>
        <p:nvGrpSpPr>
          <p:cNvPr id="2574" name="Google Shape;2574;p48"/>
          <p:cNvGrpSpPr/>
          <p:nvPr/>
        </p:nvGrpSpPr>
        <p:grpSpPr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2575" name="Google Shape;2575;p48"/>
            <p:cNvGrpSpPr/>
            <p:nvPr/>
          </p:nvGrpSpPr>
          <p:grpSpPr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2576" name="Google Shape;2576;p48"/>
              <p:cNvSpPr/>
              <p:nvPr/>
            </p:nvSpPr>
            <p:spPr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77" name="Google Shape;2577;p48"/>
              <p:cNvSpPr txBox="1"/>
              <p:nvPr/>
            </p:nvSpPr>
            <p:spPr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</a:t>
                </a:r>
                <a:endParaRPr/>
              </a:p>
            </p:txBody>
          </p:sp>
          <p:sp>
            <p:nvSpPr>
              <p:cNvPr id="2578" name="Google Shape;2578;p48"/>
              <p:cNvSpPr/>
              <p:nvPr/>
            </p:nvSpPr>
            <p:spPr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79" name="Google Shape;2579;p48"/>
              <p:cNvSpPr txBox="1"/>
              <p:nvPr/>
            </p:nvSpPr>
            <p:spPr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</a:t>
                </a:r>
                <a:endParaRPr/>
              </a:p>
            </p:txBody>
          </p:sp>
          <p:sp>
            <p:nvSpPr>
              <p:cNvPr id="2580" name="Google Shape;2580;p48"/>
              <p:cNvSpPr/>
              <p:nvPr/>
            </p:nvSpPr>
            <p:spPr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81" name="Google Shape;2581;p48"/>
              <p:cNvSpPr txBox="1"/>
              <p:nvPr/>
            </p:nvSpPr>
            <p:spPr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</a:t>
                </a:r>
                <a:endParaRPr/>
              </a:p>
            </p:txBody>
          </p:sp>
          <p:sp>
            <p:nvSpPr>
              <p:cNvPr id="2582" name="Google Shape;2582;p48"/>
              <p:cNvSpPr/>
              <p:nvPr/>
            </p:nvSpPr>
            <p:spPr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83" name="Google Shape;2583;p48"/>
              <p:cNvSpPr txBox="1"/>
              <p:nvPr/>
            </p:nvSpPr>
            <p:spPr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</a:t>
                </a:r>
                <a:endParaRPr/>
              </a:p>
            </p:txBody>
          </p:sp>
          <p:cxnSp>
            <p:nvCxnSpPr>
              <p:cNvPr id="2584" name="Google Shape;2584;p48"/>
              <p:cNvCxnSpPr/>
              <p:nvPr/>
            </p:nvCxnSpPr>
            <p:spPr>
              <a:xfrm>
                <a:off x="1920" y="3408"/>
                <a:ext cx="1680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5" name="Google Shape;2585;p48"/>
              <p:cNvCxnSpPr/>
              <p:nvPr/>
            </p:nvCxnSpPr>
            <p:spPr>
              <a:xfrm>
                <a:off x="1824" y="3552"/>
                <a:ext cx="240" cy="288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6" name="Google Shape;2586;p48"/>
              <p:cNvCxnSpPr/>
              <p:nvPr/>
            </p:nvCxnSpPr>
            <p:spPr>
              <a:xfrm>
                <a:off x="2352" y="3936"/>
                <a:ext cx="624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7" name="Google Shape;2587;p48"/>
              <p:cNvCxnSpPr/>
              <p:nvPr/>
            </p:nvCxnSpPr>
            <p:spPr>
              <a:xfrm flipH="1" rot="10800000">
                <a:off x="3312" y="3552"/>
                <a:ext cx="432" cy="336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88" name="Google Shape;2588;p48"/>
              <p:cNvSpPr txBox="1"/>
              <p:nvPr/>
            </p:nvSpPr>
            <p:spPr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10</a:t>
                </a:r>
                <a:endParaRPr/>
              </a:p>
            </p:txBody>
          </p:sp>
          <p:sp>
            <p:nvSpPr>
              <p:cNvPr id="2589" name="Google Shape;2589;p48"/>
              <p:cNvSpPr txBox="1"/>
              <p:nvPr/>
            </p:nvSpPr>
            <p:spPr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2590" name="Google Shape;2590;p48"/>
              <p:cNvSpPr txBox="1"/>
              <p:nvPr/>
            </p:nvSpPr>
            <p:spPr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sp>
            <p:nvSpPr>
              <p:cNvPr id="2591" name="Google Shape;2591;p48"/>
              <p:cNvSpPr txBox="1"/>
              <p:nvPr/>
            </p:nvSpPr>
            <p:spPr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</p:grpSp>
        <p:sp>
          <p:nvSpPr>
            <p:cNvPr id="2592" name="Google Shape;2592;p48"/>
            <p:cNvSpPr txBox="1"/>
            <p:nvPr/>
          </p:nvSpPr>
          <p:spPr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</a:t>
              </a:r>
              <a:endParaRPr/>
            </a:p>
          </p:txBody>
        </p:sp>
      </p:grpSp>
      <p:cxnSp>
        <p:nvCxnSpPr>
          <p:cNvPr id="2593" name="Google Shape;2593;p48"/>
          <p:cNvCxnSpPr/>
          <p:nvPr/>
        </p:nvCxnSpPr>
        <p:spPr>
          <a:xfrm>
            <a:off x="1219200" y="5235575"/>
            <a:ext cx="1752600" cy="5334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4" name="Google Shape;2594;p48"/>
          <p:cNvSpPr txBox="1"/>
          <p:nvPr/>
        </p:nvSpPr>
        <p:spPr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grpSp>
        <p:nvGrpSpPr>
          <p:cNvPr id="2595" name="Google Shape;2595;p48"/>
          <p:cNvGrpSpPr/>
          <p:nvPr/>
        </p:nvGrpSpPr>
        <p:grpSpPr>
          <a:xfrm>
            <a:off x="5948363" y="5443538"/>
            <a:ext cx="2933700" cy="795337"/>
            <a:chOff x="1488" y="3408"/>
            <a:chExt cx="1344" cy="501"/>
          </a:xfrm>
        </p:grpSpPr>
        <p:sp>
          <p:nvSpPr>
            <p:cNvPr id="2596" name="Google Shape;2596;p48"/>
            <p:cNvSpPr/>
            <p:nvPr/>
          </p:nvSpPr>
          <p:spPr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7" name="Google Shape;2597;p48"/>
            <p:cNvSpPr/>
            <p:nvPr/>
          </p:nvSpPr>
          <p:spPr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8" name="Google Shape;2598;p48"/>
            <p:cNvSpPr/>
            <p:nvPr/>
          </p:nvSpPr>
          <p:spPr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9" name="Google Shape;2599;p48"/>
            <p:cNvSpPr/>
            <p:nvPr/>
          </p:nvSpPr>
          <p:spPr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00" name="Google Shape;2600;p48"/>
            <p:cNvSpPr txBox="1"/>
            <p:nvPr/>
          </p:nvSpPr>
          <p:spPr>
            <a:xfrm>
              <a:off x="1536" y="3408"/>
              <a:ext cx="124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   B       C      D</a:t>
              </a:r>
              <a:endParaRPr/>
            </a:p>
          </p:txBody>
        </p:sp>
      </p:grpSp>
      <p:sp>
        <p:nvSpPr>
          <p:cNvPr id="2601" name="Google Shape;2601;p48"/>
          <p:cNvSpPr txBox="1"/>
          <p:nvPr/>
        </p:nvSpPr>
        <p:spPr>
          <a:xfrm>
            <a:off x="5072063" y="5410200"/>
            <a:ext cx="892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</a:t>
            </a:r>
            <a:endParaRPr/>
          </a:p>
        </p:txBody>
      </p:sp>
      <p:sp>
        <p:nvSpPr>
          <p:cNvPr id="2602" name="Google Shape;2602;p48"/>
          <p:cNvSpPr txBox="1"/>
          <p:nvPr/>
        </p:nvSpPr>
        <p:spPr>
          <a:xfrm>
            <a:off x="5910263" y="5815013"/>
            <a:ext cx="31178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 false false false </a:t>
            </a:r>
            <a:endParaRPr/>
          </a:p>
        </p:txBody>
      </p:sp>
      <p:sp>
        <p:nvSpPr>
          <p:cNvPr id="2603" name="Google Shape;2603;p48"/>
          <p:cNvSpPr txBox="1"/>
          <p:nvPr/>
        </p:nvSpPr>
        <p:spPr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 from vertex s to…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49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0" name="Google Shape;2610;p49"/>
          <p:cNvSpPr/>
          <p:nvPr/>
        </p:nvSpPr>
        <p:spPr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there are still unprocessed vertices: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Set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the closest unprocessed vertex to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the start vertex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vertex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processed: Done[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true.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We now know how to reach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 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optimally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Loop through all unprocessed vertices: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Set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the next unprocessed vertex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If there’s an edge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then compare: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a. the previously computed path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(i.e.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]) OR 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b. the path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then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to v (I.e.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weight(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v))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If the new cost is less than old cost then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Set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weight(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2611" name="Google Shape;2611;p49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</a:t>
            </a:r>
            <a:endParaRPr/>
          </a:p>
        </p:txBody>
      </p:sp>
      <p:sp>
        <p:nvSpPr>
          <p:cNvPr id="2612" name="Google Shape;2612;p49"/>
          <p:cNvSpPr/>
          <p:nvPr/>
        </p:nvSpPr>
        <p:spPr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3" name="Google Shape;2613;p49"/>
          <p:cNvSpPr/>
          <p:nvPr/>
        </p:nvSpPr>
        <p:spPr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4" name="Google Shape;2614;p49"/>
          <p:cNvSpPr/>
          <p:nvPr/>
        </p:nvSpPr>
        <p:spPr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5" name="Google Shape;2615;p49"/>
          <p:cNvSpPr/>
          <p:nvPr/>
        </p:nvSpPr>
        <p:spPr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616" name="Google Shape;2616;p49"/>
          <p:cNvGrpSpPr/>
          <p:nvPr/>
        </p:nvGrpSpPr>
        <p:grpSpPr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2617" name="Google Shape;2617;p49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18" name="Google Shape;2618;p49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619" name="Google Shape;2619;p49"/>
          <p:cNvGrpSpPr/>
          <p:nvPr/>
        </p:nvGrpSpPr>
        <p:grpSpPr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2620" name="Google Shape;2620;p49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21" name="Google Shape;2621;p49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622" name="Google Shape;2622;p49"/>
          <p:cNvGrpSpPr/>
          <p:nvPr/>
        </p:nvGrpSpPr>
        <p:grpSpPr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2623" name="Google Shape;2623;p49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24" name="Google Shape;2624;p49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625" name="Google Shape;2625;p49"/>
          <p:cNvSpPr/>
          <p:nvPr/>
        </p:nvSpPr>
        <p:spPr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2626" name="Google Shape;2626;p49"/>
          <p:cNvGrpSpPr/>
          <p:nvPr/>
        </p:nvGrpSpPr>
        <p:grpSpPr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2627" name="Google Shape;2627;p49"/>
            <p:cNvSpPr/>
            <p:nvPr/>
          </p:nvSpPr>
          <p:spPr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28" name="Google Shape;2628;p49"/>
            <p:cNvSpPr/>
            <p:nvPr/>
          </p:nvSpPr>
          <p:spPr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29" name="Google Shape;2629;p49"/>
            <p:cNvSpPr/>
            <p:nvPr/>
          </p:nvSpPr>
          <p:spPr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30" name="Google Shape;2630;p49"/>
            <p:cNvSpPr/>
            <p:nvPr/>
          </p:nvSpPr>
          <p:spPr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31" name="Google Shape;2631;p49"/>
            <p:cNvSpPr txBox="1"/>
            <p:nvPr/>
          </p:nvSpPr>
          <p:spPr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   B       C      D</a:t>
              </a:r>
              <a:endParaRPr/>
            </a:p>
          </p:txBody>
        </p:sp>
      </p:grpSp>
      <p:sp>
        <p:nvSpPr>
          <p:cNvPr id="2632" name="Google Shape;2632;p49"/>
          <p:cNvSpPr txBox="1"/>
          <p:nvPr/>
        </p:nvSpPr>
        <p:spPr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</a:t>
            </a:r>
            <a:endParaRPr/>
          </a:p>
        </p:txBody>
      </p:sp>
      <p:sp>
        <p:nvSpPr>
          <p:cNvPr id="2633" name="Google Shape;2633;p49"/>
          <p:cNvSpPr txBox="1"/>
          <p:nvPr/>
        </p:nvSpPr>
        <p:spPr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 false false false </a:t>
            </a:r>
            <a:endParaRPr/>
          </a:p>
        </p:txBody>
      </p:sp>
      <p:sp>
        <p:nvSpPr>
          <p:cNvPr id="2634" name="Google Shape;2634;p49"/>
          <p:cNvSpPr txBox="1"/>
          <p:nvPr/>
        </p:nvSpPr>
        <p:spPr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 from vertex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to…</a:t>
            </a:r>
            <a:endParaRPr/>
          </a:p>
        </p:txBody>
      </p:sp>
      <p:sp>
        <p:nvSpPr>
          <p:cNvPr id="2635" name="Google Shape;2635;p49"/>
          <p:cNvSpPr txBox="1"/>
          <p:nvPr/>
        </p:nvSpPr>
        <p:spPr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</p:txBody>
      </p:sp>
      <p:sp>
        <p:nvSpPr>
          <p:cNvPr id="2636" name="Google Shape;2636;p49"/>
          <p:cNvSpPr/>
          <p:nvPr/>
        </p:nvSpPr>
        <p:spPr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7" name="Google Shape;2637;p49"/>
          <p:cNvSpPr txBox="1"/>
          <p:nvPr/>
        </p:nvSpPr>
        <p:spPr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2638" name="Google Shape;2638;p49"/>
          <p:cNvSpPr/>
          <p:nvPr/>
        </p:nvSpPr>
        <p:spPr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9" name="Google Shape;2639;p49"/>
          <p:cNvSpPr txBox="1"/>
          <p:nvPr/>
        </p:nvSpPr>
        <p:spPr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2640" name="Google Shape;2640;p49"/>
          <p:cNvSpPr/>
          <p:nvPr/>
        </p:nvSpPr>
        <p:spPr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1" name="Google Shape;2641;p49"/>
          <p:cNvSpPr txBox="1"/>
          <p:nvPr/>
        </p:nvSpPr>
        <p:spPr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2642" name="Google Shape;2642;p49"/>
          <p:cNvSpPr/>
          <p:nvPr/>
        </p:nvSpPr>
        <p:spPr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3" name="Google Shape;2643;p49"/>
          <p:cNvSpPr txBox="1"/>
          <p:nvPr/>
        </p:nvSpPr>
        <p:spPr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cxnSp>
        <p:nvCxnSpPr>
          <p:cNvPr id="2644" name="Google Shape;2644;p49"/>
          <p:cNvCxnSpPr/>
          <p:nvPr/>
        </p:nvCxnSpPr>
        <p:spPr>
          <a:xfrm>
            <a:off x="6627813" y="1550988"/>
            <a:ext cx="2005012" cy="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5" name="Google Shape;2645;p49"/>
          <p:cNvCxnSpPr/>
          <p:nvPr/>
        </p:nvCxnSpPr>
        <p:spPr>
          <a:xfrm>
            <a:off x="6513513" y="1730375"/>
            <a:ext cx="285750" cy="35877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6" name="Google Shape;2646;p49"/>
          <p:cNvCxnSpPr/>
          <p:nvPr/>
        </p:nvCxnSpPr>
        <p:spPr>
          <a:xfrm>
            <a:off x="7143750" y="2209800"/>
            <a:ext cx="744538" cy="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7" name="Google Shape;2647;p49"/>
          <p:cNvCxnSpPr/>
          <p:nvPr/>
        </p:nvCxnSpPr>
        <p:spPr>
          <a:xfrm flipH="1" rot="10800000">
            <a:off x="8289925" y="1730375"/>
            <a:ext cx="515938" cy="4191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8" name="Google Shape;2648;p49"/>
          <p:cNvSpPr txBox="1"/>
          <p:nvPr/>
        </p:nvSpPr>
        <p:spPr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/>
          </a:p>
        </p:txBody>
      </p:sp>
      <p:sp>
        <p:nvSpPr>
          <p:cNvPr id="2649" name="Google Shape;2649;p49"/>
          <p:cNvSpPr txBox="1"/>
          <p:nvPr/>
        </p:nvSpPr>
        <p:spPr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650" name="Google Shape;2650;p49"/>
          <p:cNvSpPr txBox="1"/>
          <p:nvPr/>
        </p:nvSpPr>
        <p:spPr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651" name="Google Shape;2651;p49"/>
          <p:cNvSpPr txBox="1"/>
          <p:nvPr/>
        </p:nvSpPr>
        <p:spPr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cxnSp>
        <p:nvCxnSpPr>
          <p:cNvPr id="2652" name="Google Shape;2652;p49"/>
          <p:cNvCxnSpPr/>
          <p:nvPr/>
        </p:nvCxnSpPr>
        <p:spPr>
          <a:xfrm>
            <a:off x="6594475" y="1652588"/>
            <a:ext cx="1319213" cy="4191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3" name="Google Shape;2653;p49"/>
          <p:cNvSpPr txBox="1"/>
          <p:nvPr/>
        </p:nvSpPr>
        <p:spPr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cxnSp>
        <p:nvCxnSpPr>
          <p:cNvPr id="2654" name="Google Shape;2654;p49"/>
          <p:cNvCxnSpPr/>
          <p:nvPr/>
        </p:nvCxnSpPr>
        <p:spPr>
          <a:xfrm>
            <a:off x="0" y="139382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5" name="Google Shape;2655;p49"/>
          <p:cNvSpPr/>
          <p:nvPr/>
        </p:nvSpPr>
        <p:spPr>
          <a:xfrm>
            <a:off x="6581775" y="5526088"/>
            <a:ext cx="2544763" cy="304800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56" name="Google Shape;2656;p49"/>
          <p:cNvCxnSpPr/>
          <p:nvPr/>
        </p:nvCxnSpPr>
        <p:spPr>
          <a:xfrm>
            <a:off x="152400" y="18288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7" name="Google Shape;2657;p49"/>
          <p:cNvSpPr/>
          <p:nvPr/>
        </p:nvSpPr>
        <p:spPr>
          <a:xfrm>
            <a:off x="6642100" y="4097338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58" name="Google Shape;2658;p49"/>
          <p:cNvCxnSpPr/>
          <p:nvPr/>
        </p:nvCxnSpPr>
        <p:spPr>
          <a:xfrm>
            <a:off x="141288" y="25479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59" name="Google Shape;2659;p49"/>
          <p:cNvGrpSpPr/>
          <p:nvPr/>
        </p:nvGrpSpPr>
        <p:grpSpPr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2660" name="Google Shape;2660;p49"/>
            <p:cNvSpPr/>
            <p:nvPr/>
          </p:nvSpPr>
          <p:spPr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61" name="Google Shape;2661;p49"/>
            <p:cNvSpPr txBox="1"/>
            <p:nvPr/>
          </p:nvSpPr>
          <p:spPr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/>
            </a:p>
          </p:txBody>
        </p:sp>
      </p:grpSp>
      <p:cxnSp>
        <p:nvCxnSpPr>
          <p:cNvPr id="2662" name="Google Shape;2662;p49"/>
          <p:cNvCxnSpPr/>
          <p:nvPr/>
        </p:nvCxnSpPr>
        <p:spPr>
          <a:xfrm>
            <a:off x="141288" y="29718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63" name="Google Shape;2663;p49"/>
          <p:cNvGrpSpPr/>
          <p:nvPr/>
        </p:nvGrpSpPr>
        <p:grpSpPr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2664" name="Google Shape;2664;p49"/>
            <p:cNvSpPr/>
            <p:nvPr/>
          </p:nvSpPr>
          <p:spPr>
            <a:xfrm>
              <a:off x="3913" y="816"/>
              <a:ext cx="265" cy="265"/>
            </a:xfrm>
            <a:prstGeom prst="ellipse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65" name="Google Shape;2665;p49"/>
            <p:cNvSpPr txBox="1"/>
            <p:nvPr/>
          </p:nvSpPr>
          <p:spPr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cxnSp>
        <p:nvCxnSpPr>
          <p:cNvPr id="2666" name="Google Shape;2666;p49"/>
          <p:cNvCxnSpPr/>
          <p:nvPr/>
        </p:nvCxnSpPr>
        <p:spPr>
          <a:xfrm>
            <a:off x="141288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7" name="Google Shape;2667;p49"/>
          <p:cNvCxnSpPr/>
          <p:nvPr/>
        </p:nvCxnSpPr>
        <p:spPr>
          <a:xfrm>
            <a:off x="382588" y="38544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8" name="Google Shape;2668;p49"/>
          <p:cNvCxnSpPr/>
          <p:nvPr/>
        </p:nvCxnSpPr>
        <p:spPr>
          <a:xfrm>
            <a:off x="381000" y="42243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9" name="Google Shape;2669;p49"/>
          <p:cNvCxnSpPr/>
          <p:nvPr/>
        </p:nvCxnSpPr>
        <p:spPr>
          <a:xfrm>
            <a:off x="6629400" y="1557338"/>
            <a:ext cx="205740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70" name="Google Shape;2670;p49"/>
          <p:cNvCxnSpPr/>
          <p:nvPr/>
        </p:nvCxnSpPr>
        <p:spPr>
          <a:xfrm>
            <a:off x="698500" y="463708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71" name="Google Shape;2671;p49"/>
          <p:cNvGrpSpPr/>
          <p:nvPr/>
        </p:nvGrpSpPr>
        <p:grpSpPr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2672" name="Google Shape;2672;p49"/>
            <p:cNvSpPr txBox="1"/>
            <p:nvPr/>
          </p:nvSpPr>
          <p:spPr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Previous cost: </a:t>
              </a:r>
              <a:endParaRPr/>
            </a:p>
          </p:txBody>
        </p:sp>
        <p:grpSp>
          <p:nvGrpSpPr>
            <p:cNvPr id="2673" name="Google Shape;2673;p49"/>
            <p:cNvGrpSpPr/>
            <p:nvPr/>
          </p:nvGrpSpPr>
          <p:grpSpPr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2674" name="Google Shape;2674;p49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lt1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75" name="Google Shape;2675;p49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lt1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2676" name="Google Shape;2676;p49"/>
          <p:cNvSpPr/>
          <p:nvPr/>
        </p:nvSpPr>
        <p:spPr>
          <a:xfrm>
            <a:off x="7265988" y="4098925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77" name="Google Shape;2677;p49"/>
          <p:cNvCxnSpPr/>
          <p:nvPr/>
        </p:nvCxnSpPr>
        <p:spPr>
          <a:xfrm>
            <a:off x="706438" y="518001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8" name="Google Shape;2678;p49"/>
          <p:cNvSpPr txBox="1"/>
          <p:nvPr/>
        </p:nvSpPr>
        <p:spPr>
          <a:xfrm>
            <a:off x="6003925" y="3246438"/>
            <a:ext cx="317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cost: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 + 10 = 10</a:t>
            </a:r>
            <a:endParaRPr/>
          </a:p>
        </p:txBody>
      </p:sp>
      <p:grpSp>
        <p:nvGrpSpPr>
          <p:cNvPr id="2679" name="Google Shape;2679;p49"/>
          <p:cNvGrpSpPr/>
          <p:nvPr/>
        </p:nvGrpSpPr>
        <p:grpSpPr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2680" name="Google Shape;2680;p49"/>
            <p:cNvSpPr txBox="1"/>
            <p:nvPr/>
          </p:nvSpPr>
          <p:spPr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  <p:sp>
          <p:nvSpPr>
            <p:cNvPr id="2681" name="Google Shape;2681;p49"/>
            <p:cNvSpPr txBox="1"/>
            <p:nvPr/>
          </p:nvSpPr>
          <p:spPr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</p:grpSp>
      <p:grpSp>
        <p:nvGrpSpPr>
          <p:cNvPr id="2682" name="Google Shape;2682;p49"/>
          <p:cNvGrpSpPr/>
          <p:nvPr/>
        </p:nvGrpSpPr>
        <p:grpSpPr>
          <a:xfrm>
            <a:off x="7381875" y="914400"/>
            <a:ext cx="1522413" cy="5364163"/>
            <a:chOff x="4650" y="576"/>
            <a:chExt cx="959" cy="3597"/>
          </a:xfrm>
        </p:grpSpPr>
        <p:sp>
          <p:nvSpPr>
            <p:cNvPr id="2683" name="Google Shape;2683;p49"/>
            <p:cNvSpPr txBox="1"/>
            <p:nvPr/>
          </p:nvSpPr>
          <p:spPr>
            <a:xfrm>
              <a:off x="5400" y="576"/>
              <a:ext cx="209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sp>
          <p:nvSpPr>
            <p:cNvPr id="2684" name="Google Shape;2684;p49"/>
            <p:cNvSpPr txBox="1"/>
            <p:nvPr/>
          </p:nvSpPr>
          <p:spPr>
            <a:xfrm>
              <a:off x="4650" y="3866"/>
              <a:ext cx="209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2685" name="Google Shape;2685;p49"/>
          <p:cNvCxnSpPr/>
          <p:nvPr/>
        </p:nvCxnSpPr>
        <p:spPr>
          <a:xfrm>
            <a:off x="709613" y="59007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6" name="Google Shape;2686;p49"/>
          <p:cNvCxnSpPr/>
          <p:nvPr/>
        </p:nvCxnSpPr>
        <p:spPr>
          <a:xfrm>
            <a:off x="1135063" y="621506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7" name="Google Shape;2687;p49"/>
          <p:cNvSpPr txBox="1"/>
          <p:nvPr/>
        </p:nvSpPr>
        <p:spPr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     B       C      D</a:t>
            </a:r>
            <a:endParaRPr/>
          </a:p>
        </p:txBody>
      </p:sp>
      <p:grpSp>
        <p:nvGrpSpPr>
          <p:cNvPr id="2688" name="Google Shape;2688;p49"/>
          <p:cNvGrpSpPr/>
          <p:nvPr/>
        </p:nvGrpSpPr>
        <p:grpSpPr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2689" name="Google Shape;2689;p49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90" name="Google Shape;2690;p49"/>
            <p:cNvSpPr txBox="1"/>
            <p:nvPr/>
          </p:nvSpPr>
          <p:spPr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</a:t>
              </a:r>
              <a:endParaRPr/>
            </a:p>
          </p:txBody>
        </p:sp>
      </p:grpSp>
      <p:cxnSp>
        <p:nvCxnSpPr>
          <p:cNvPr id="2691" name="Google Shape;2691;p49"/>
          <p:cNvCxnSpPr/>
          <p:nvPr/>
        </p:nvCxnSpPr>
        <p:spPr>
          <a:xfrm>
            <a:off x="150813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2" name="Google Shape;2692;p49"/>
          <p:cNvCxnSpPr/>
          <p:nvPr/>
        </p:nvCxnSpPr>
        <p:spPr>
          <a:xfrm>
            <a:off x="381000" y="38639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93" name="Google Shape;2693;p49"/>
          <p:cNvGrpSpPr/>
          <p:nvPr/>
        </p:nvGrpSpPr>
        <p:grpSpPr>
          <a:xfrm>
            <a:off x="6629400" y="919163"/>
            <a:ext cx="2263775" cy="5405437"/>
            <a:chOff x="4176" y="579"/>
            <a:chExt cx="1426" cy="3405"/>
          </a:xfrm>
        </p:grpSpPr>
        <p:grpSp>
          <p:nvGrpSpPr>
            <p:cNvPr id="2694" name="Google Shape;2694;p49"/>
            <p:cNvGrpSpPr/>
            <p:nvPr/>
          </p:nvGrpSpPr>
          <p:grpSpPr>
            <a:xfrm>
              <a:off x="4656" y="579"/>
              <a:ext cx="946" cy="3405"/>
              <a:chOff x="4656" y="579"/>
              <a:chExt cx="946" cy="3405"/>
            </a:xfrm>
          </p:grpSpPr>
          <p:sp>
            <p:nvSpPr>
              <p:cNvPr id="2695" name="Google Shape;2695;p49"/>
              <p:cNvSpPr/>
              <p:nvPr/>
            </p:nvSpPr>
            <p:spPr>
              <a:xfrm>
                <a:off x="4656" y="3744"/>
                <a:ext cx="192" cy="240"/>
              </a:xfrm>
              <a:prstGeom prst="rect">
                <a:avLst/>
              </a:prstGeom>
              <a:solidFill>
                <a:schemeClr val="lt1"/>
              </a:solidFill>
              <a:ln cap="flat" cmpd="sng" w="412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96" name="Google Shape;2696;p49"/>
              <p:cNvSpPr/>
              <p:nvPr/>
            </p:nvSpPr>
            <p:spPr>
              <a:xfrm>
                <a:off x="5410" y="579"/>
                <a:ext cx="192" cy="240"/>
              </a:xfrm>
              <a:prstGeom prst="rect">
                <a:avLst/>
              </a:prstGeom>
              <a:solidFill>
                <a:schemeClr val="lt1"/>
              </a:solidFill>
              <a:ln cap="flat" cmpd="sng" w="412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697" name="Google Shape;2697;p49"/>
            <p:cNvSpPr txBox="1"/>
            <p:nvPr/>
          </p:nvSpPr>
          <p:spPr>
            <a:xfrm>
              <a:off x="4176" y="1440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sp>
          <p:nvSpPr>
            <p:cNvPr id="2698" name="Google Shape;2698;p49"/>
            <p:cNvSpPr txBox="1"/>
            <p:nvPr/>
          </p:nvSpPr>
          <p:spPr>
            <a:xfrm>
              <a:off x="5020" y="3661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2699" name="Google Shape;2699;p49"/>
          <p:cNvCxnSpPr/>
          <p:nvPr/>
        </p:nvCxnSpPr>
        <p:spPr>
          <a:xfrm>
            <a:off x="392113" y="42243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0" name="Google Shape;2700;p49"/>
          <p:cNvCxnSpPr/>
          <p:nvPr/>
        </p:nvCxnSpPr>
        <p:spPr>
          <a:xfrm>
            <a:off x="6484938" y="1720850"/>
            <a:ext cx="312737" cy="3556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01" name="Google Shape;2701;p49"/>
          <p:cNvCxnSpPr/>
          <p:nvPr/>
        </p:nvCxnSpPr>
        <p:spPr>
          <a:xfrm>
            <a:off x="700088" y="46259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2" name="Google Shape;2702;p49"/>
          <p:cNvSpPr/>
          <p:nvPr/>
        </p:nvSpPr>
        <p:spPr>
          <a:xfrm>
            <a:off x="6019800" y="2819400"/>
            <a:ext cx="3124200" cy="990600"/>
          </a:xfrm>
          <a:prstGeom prst="rect">
            <a:avLst/>
          </a:prstGeom>
          <a:solidFill>
            <a:schemeClr val="lt1"/>
          </a:solidFill>
          <a:ln cap="flat" cmpd="sng" w="412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03" name="Google Shape;2703;p49"/>
          <p:cNvGrpSpPr/>
          <p:nvPr/>
        </p:nvGrpSpPr>
        <p:grpSpPr>
          <a:xfrm>
            <a:off x="6019800" y="2743200"/>
            <a:ext cx="2522538" cy="457200"/>
            <a:chOff x="3782" y="1757"/>
            <a:chExt cx="1589" cy="288"/>
          </a:xfrm>
        </p:grpSpPr>
        <p:sp>
          <p:nvSpPr>
            <p:cNvPr id="2704" name="Google Shape;2704;p49"/>
            <p:cNvSpPr txBox="1"/>
            <p:nvPr/>
          </p:nvSpPr>
          <p:spPr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Previous cost: </a:t>
              </a:r>
              <a:endParaRPr/>
            </a:p>
          </p:txBody>
        </p:sp>
        <p:grpSp>
          <p:nvGrpSpPr>
            <p:cNvPr id="2705" name="Google Shape;2705;p49"/>
            <p:cNvGrpSpPr/>
            <p:nvPr/>
          </p:nvGrpSpPr>
          <p:grpSpPr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2706" name="Google Shape;2706;p49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lt1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707" name="Google Shape;2707;p49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lt1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2708" name="Google Shape;2708;p49"/>
          <p:cNvCxnSpPr/>
          <p:nvPr/>
        </p:nvCxnSpPr>
        <p:spPr>
          <a:xfrm>
            <a:off x="709613" y="51816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9" name="Google Shape;2709;p49"/>
          <p:cNvSpPr txBox="1"/>
          <p:nvPr/>
        </p:nvSpPr>
        <p:spPr>
          <a:xfrm>
            <a:off x="6019800" y="3124200"/>
            <a:ext cx="2901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cost: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 + 2 = 2</a:t>
            </a:r>
            <a:endParaRPr/>
          </a:p>
        </p:txBody>
      </p:sp>
      <p:cxnSp>
        <p:nvCxnSpPr>
          <p:cNvPr id="2710" name="Google Shape;2710;p49"/>
          <p:cNvCxnSpPr/>
          <p:nvPr/>
        </p:nvCxnSpPr>
        <p:spPr>
          <a:xfrm>
            <a:off x="720725" y="58991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1" name="Google Shape;2711;p49"/>
          <p:cNvCxnSpPr/>
          <p:nvPr/>
        </p:nvCxnSpPr>
        <p:spPr>
          <a:xfrm>
            <a:off x="1144588" y="621506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12" name="Google Shape;2712;p49"/>
          <p:cNvGrpSpPr/>
          <p:nvPr/>
        </p:nvGrpSpPr>
        <p:grpSpPr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2713" name="Google Shape;2713;p49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14" name="Google Shape;2714;p49"/>
            <p:cNvSpPr txBox="1"/>
            <p:nvPr/>
          </p:nvSpPr>
          <p:spPr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2715" name="Google Shape;2715;p49"/>
          <p:cNvSpPr/>
          <p:nvPr/>
        </p:nvSpPr>
        <p:spPr>
          <a:xfrm>
            <a:off x="5943600" y="2743200"/>
            <a:ext cx="3124200" cy="990600"/>
          </a:xfrm>
          <a:prstGeom prst="rect">
            <a:avLst/>
          </a:prstGeom>
          <a:solidFill>
            <a:schemeClr val="lt1"/>
          </a:solidFill>
          <a:ln cap="flat" cmpd="sng" w="412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16" name="Google Shape;2716;p49"/>
          <p:cNvSpPr/>
          <p:nvPr/>
        </p:nvSpPr>
        <p:spPr>
          <a:xfrm>
            <a:off x="7859713" y="4092575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5"/>
          <p:cNvSpPr txBox="1"/>
          <p:nvPr>
            <p:ph type="title"/>
          </p:nvPr>
        </p:nvSpPr>
        <p:spPr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Representing a Graph in Your Programs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365125" y="1482725"/>
            <a:ext cx="82581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easiest way to represent a graph is with a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double-dimensional array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669925" y="2852738"/>
            <a:ext cx="80930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both dimensions of the array is equal to the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vertices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graph. 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2882900" y="4087813"/>
            <a:ext cx="39322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 graph[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2400">
                <a:solidFill>
                  <a:srgbClr val="00997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];	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746125" y="4876800"/>
            <a:ext cx="80470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element in the array indicates whether or not there is an edge between vertex</a:t>
            </a:r>
            <a:r>
              <a:rPr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vertex </a:t>
            </a:r>
            <a:r>
              <a:rPr lang="en-US" sz="24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50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3" name="Google Shape;2723;p50"/>
          <p:cNvSpPr/>
          <p:nvPr/>
        </p:nvSpPr>
        <p:spPr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there are still unprocessed vertices: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Set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the closest unprocessed vertex to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the start vertex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vertex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processed: Done[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true.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We now know how to reach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 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optimally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Loop through all unprocessed vertices: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Set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the next unprocessed vertex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If there’s an edge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then compare: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a. the previously computed path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(i.e.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]) OR 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b. the path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then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to v (I.e.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weight(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v))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If the new cost is less than old cost then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Set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weight(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2724" name="Google Shape;2724;p50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</a:t>
            </a:r>
            <a:endParaRPr/>
          </a:p>
        </p:txBody>
      </p:sp>
      <p:sp>
        <p:nvSpPr>
          <p:cNvPr id="2725" name="Google Shape;2725;p50"/>
          <p:cNvSpPr/>
          <p:nvPr/>
        </p:nvSpPr>
        <p:spPr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6" name="Google Shape;2726;p50"/>
          <p:cNvSpPr/>
          <p:nvPr/>
        </p:nvSpPr>
        <p:spPr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7" name="Google Shape;2727;p50"/>
          <p:cNvSpPr/>
          <p:nvPr/>
        </p:nvSpPr>
        <p:spPr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8" name="Google Shape;2728;p50"/>
          <p:cNvSpPr/>
          <p:nvPr/>
        </p:nvSpPr>
        <p:spPr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29" name="Google Shape;2729;p50"/>
          <p:cNvGrpSpPr/>
          <p:nvPr/>
        </p:nvGrpSpPr>
        <p:grpSpPr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2730" name="Google Shape;2730;p50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1" name="Google Shape;2731;p50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732" name="Google Shape;2732;p50"/>
          <p:cNvGrpSpPr/>
          <p:nvPr/>
        </p:nvGrpSpPr>
        <p:grpSpPr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2733" name="Google Shape;2733;p50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735" name="Google Shape;2735;p50"/>
          <p:cNvGrpSpPr/>
          <p:nvPr/>
        </p:nvGrpSpPr>
        <p:grpSpPr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2736" name="Google Shape;2736;p50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738" name="Google Shape;2738;p50"/>
          <p:cNvSpPr/>
          <p:nvPr/>
        </p:nvSpPr>
        <p:spPr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2739" name="Google Shape;2739;p50"/>
          <p:cNvGrpSpPr/>
          <p:nvPr/>
        </p:nvGrpSpPr>
        <p:grpSpPr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2740" name="Google Shape;2740;p50"/>
            <p:cNvSpPr/>
            <p:nvPr/>
          </p:nvSpPr>
          <p:spPr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3" name="Google Shape;2743;p50"/>
            <p:cNvSpPr/>
            <p:nvPr/>
          </p:nvSpPr>
          <p:spPr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4" name="Google Shape;2744;p50"/>
            <p:cNvSpPr txBox="1"/>
            <p:nvPr/>
          </p:nvSpPr>
          <p:spPr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   B       C      D</a:t>
              </a:r>
              <a:endParaRPr/>
            </a:p>
          </p:txBody>
        </p:sp>
      </p:grpSp>
      <p:sp>
        <p:nvSpPr>
          <p:cNvPr id="2745" name="Google Shape;2745;p50"/>
          <p:cNvSpPr txBox="1"/>
          <p:nvPr/>
        </p:nvSpPr>
        <p:spPr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</a:t>
            </a:r>
            <a:endParaRPr/>
          </a:p>
        </p:txBody>
      </p:sp>
      <p:sp>
        <p:nvSpPr>
          <p:cNvPr id="2746" name="Google Shape;2746;p50"/>
          <p:cNvSpPr txBox="1"/>
          <p:nvPr/>
        </p:nvSpPr>
        <p:spPr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 false false false </a:t>
            </a:r>
            <a:endParaRPr/>
          </a:p>
        </p:txBody>
      </p:sp>
      <p:sp>
        <p:nvSpPr>
          <p:cNvPr id="2747" name="Google Shape;2747;p50"/>
          <p:cNvSpPr txBox="1"/>
          <p:nvPr/>
        </p:nvSpPr>
        <p:spPr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 from vertex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to…</a:t>
            </a:r>
            <a:endParaRPr/>
          </a:p>
        </p:txBody>
      </p:sp>
      <p:sp>
        <p:nvSpPr>
          <p:cNvPr id="2748" name="Google Shape;2748;p50"/>
          <p:cNvSpPr txBox="1"/>
          <p:nvPr/>
        </p:nvSpPr>
        <p:spPr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</p:txBody>
      </p:sp>
      <p:sp>
        <p:nvSpPr>
          <p:cNvPr id="2749" name="Google Shape;2749;p50"/>
          <p:cNvSpPr/>
          <p:nvPr/>
        </p:nvSpPr>
        <p:spPr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0" name="Google Shape;2750;p50"/>
          <p:cNvSpPr txBox="1"/>
          <p:nvPr/>
        </p:nvSpPr>
        <p:spPr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2751" name="Google Shape;2751;p50"/>
          <p:cNvSpPr/>
          <p:nvPr/>
        </p:nvSpPr>
        <p:spPr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2" name="Google Shape;2752;p50"/>
          <p:cNvSpPr txBox="1"/>
          <p:nvPr/>
        </p:nvSpPr>
        <p:spPr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2753" name="Google Shape;2753;p50"/>
          <p:cNvSpPr/>
          <p:nvPr/>
        </p:nvSpPr>
        <p:spPr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4" name="Google Shape;2754;p50"/>
          <p:cNvSpPr txBox="1"/>
          <p:nvPr/>
        </p:nvSpPr>
        <p:spPr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2755" name="Google Shape;2755;p50"/>
          <p:cNvSpPr/>
          <p:nvPr/>
        </p:nvSpPr>
        <p:spPr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6" name="Google Shape;2756;p50"/>
          <p:cNvSpPr txBox="1"/>
          <p:nvPr/>
        </p:nvSpPr>
        <p:spPr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cxnSp>
        <p:nvCxnSpPr>
          <p:cNvPr id="2757" name="Google Shape;2757;p50"/>
          <p:cNvCxnSpPr/>
          <p:nvPr/>
        </p:nvCxnSpPr>
        <p:spPr>
          <a:xfrm>
            <a:off x="6627813" y="1550988"/>
            <a:ext cx="2005012" cy="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8" name="Google Shape;2758;p50"/>
          <p:cNvCxnSpPr/>
          <p:nvPr/>
        </p:nvCxnSpPr>
        <p:spPr>
          <a:xfrm>
            <a:off x="6513513" y="1730375"/>
            <a:ext cx="285750" cy="35877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9" name="Google Shape;2759;p50"/>
          <p:cNvCxnSpPr/>
          <p:nvPr/>
        </p:nvCxnSpPr>
        <p:spPr>
          <a:xfrm>
            <a:off x="7143750" y="2209800"/>
            <a:ext cx="744538" cy="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0" name="Google Shape;2760;p50"/>
          <p:cNvCxnSpPr/>
          <p:nvPr/>
        </p:nvCxnSpPr>
        <p:spPr>
          <a:xfrm flipH="1" rot="10800000">
            <a:off x="8289925" y="1730375"/>
            <a:ext cx="515938" cy="4191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1" name="Google Shape;2761;p50"/>
          <p:cNvSpPr txBox="1"/>
          <p:nvPr/>
        </p:nvSpPr>
        <p:spPr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/>
          </a:p>
        </p:txBody>
      </p:sp>
      <p:sp>
        <p:nvSpPr>
          <p:cNvPr id="2762" name="Google Shape;2762;p50"/>
          <p:cNvSpPr txBox="1"/>
          <p:nvPr/>
        </p:nvSpPr>
        <p:spPr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763" name="Google Shape;2763;p50"/>
          <p:cNvSpPr txBox="1"/>
          <p:nvPr/>
        </p:nvSpPr>
        <p:spPr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764" name="Google Shape;2764;p50"/>
          <p:cNvSpPr txBox="1"/>
          <p:nvPr/>
        </p:nvSpPr>
        <p:spPr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cxnSp>
        <p:nvCxnSpPr>
          <p:cNvPr id="2765" name="Google Shape;2765;p50"/>
          <p:cNvCxnSpPr/>
          <p:nvPr/>
        </p:nvCxnSpPr>
        <p:spPr>
          <a:xfrm>
            <a:off x="6594475" y="1652588"/>
            <a:ext cx="1319213" cy="4191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6" name="Google Shape;2766;p50"/>
          <p:cNvSpPr txBox="1"/>
          <p:nvPr/>
        </p:nvSpPr>
        <p:spPr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grpSp>
        <p:nvGrpSpPr>
          <p:cNvPr id="2767" name="Google Shape;2767;p50"/>
          <p:cNvGrpSpPr/>
          <p:nvPr/>
        </p:nvGrpSpPr>
        <p:grpSpPr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2768" name="Google Shape;2768;p50"/>
            <p:cNvSpPr/>
            <p:nvPr/>
          </p:nvSpPr>
          <p:spPr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69" name="Google Shape;2769;p50"/>
            <p:cNvSpPr txBox="1"/>
            <p:nvPr/>
          </p:nvSpPr>
          <p:spPr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/>
            </a:p>
          </p:txBody>
        </p:sp>
      </p:grpSp>
      <p:grpSp>
        <p:nvGrpSpPr>
          <p:cNvPr id="2770" name="Google Shape;2770;p50"/>
          <p:cNvGrpSpPr/>
          <p:nvPr/>
        </p:nvGrpSpPr>
        <p:grpSpPr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2771" name="Google Shape;2771;p50"/>
            <p:cNvSpPr/>
            <p:nvPr/>
          </p:nvSpPr>
          <p:spPr>
            <a:xfrm>
              <a:off x="3913" y="816"/>
              <a:ext cx="265" cy="265"/>
            </a:xfrm>
            <a:prstGeom prst="ellipse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72" name="Google Shape;2772;p50"/>
            <p:cNvSpPr txBox="1"/>
            <p:nvPr/>
          </p:nvSpPr>
          <p:spPr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cxnSp>
        <p:nvCxnSpPr>
          <p:cNvPr id="2773" name="Google Shape;2773;p50"/>
          <p:cNvCxnSpPr/>
          <p:nvPr/>
        </p:nvCxnSpPr>
        <p:spPr>
          <a:xfrm>
            <a:off x="173038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4" name="Google Shape;2774;p50"/>
          <p:cNvCxnSpPr/>
          <p:nvPr/>
        </p:nvCxnSpPr>
        <p:spPr>
          <a:xfrm>
            <a:off x="336550" y="38544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5" name="Google Shape;2775;p50"/>
          <p:cNvCxnSpPr/>
          <p:nvPr/>
        </p:nvCxnSpPr>
        <p:spPr>
          <a:xfrm>
            <a:off x="334963" y="42243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6" name="Google Shape;2776;p50"/>
          <p:cNvCxnSpPr/>
          <p:nvPr/>
        </p:nvCxnSpPr>
        <p:spPr>
          <a:xfrm>
            <a:off x="6557963" y="1651000"/>
            <a:ext cx="1344612" cy="430213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77" name="Google Shape;2777;p50"/>
          <p:cNvCxnSpPr/>
          <p:nvPr/>
        </p:nvCxnSpPr>
        <p:spPr>
          <a:xfrm>
            <a:off x="631825" y="463708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78" name="Google Shape;2778;p50"/>
          <p:cNvGrpSpPr/>
          <p:nvPr/>
        </p:nvGrpSpPr>
        <p:grpSpPr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2779" name="Google Shape;2779;p50"/>
            <p:cNvSpPr txBox="1"/>
            <p:nvPr/>
          </p:nvSpPr>
          <p:spPr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Previous cost: </a:t>
              </a:r>
              <a:endParaRPr/>
            </a:p>
          </p:txBody>
        </p:sp>
        <p:grpSp>
          <p:nvGrpSpPr>
            <p:cNvPr id="2780" name="Google Shape;2780;p50"/>
            <p:cNvGrpSpPr/>
            <p:nvPr/>
          </p:nvGrpSpPr>
          <p:grpSpPr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2781" name="Google Shape;2781;p50"/>
              <p:cNvSpPr/>
              <p:nvPr/>
            </p:nvSpPr>
            <p:spPr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lt1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782" name="Google Shape;2782;p50"/>
              <p:cNvSpPr/>
              <p:nvPr/>
            </p:nvSpPr>
            <p:spPr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lt1"/>
              </a:solidFill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2783" name="Google Shape;2783;p50"/>
          <p:cNvSpPr/>
          <p:nvPr/>
        </p:nvSpPr>
        <p:spPr>
          <a:xfrm>
            <a:off x="8437563" y="4098925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84" name="Google Shape;2784;p50"/>
          <p:cNvCxnSpPr/>
          <p:nvPr/>
        </p:nvCxnSpPr>
        <p:spPr>
          <a:xfrm>
            <a:off x="639763" y="518001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5" name="Google Shape;2785;p50"/>
          <p:cNvSpPr txBox="1"/>
          <p:nvPr/>
        </p:nvSpPr>
        <p:spPr>
          <a:xfrm>
            <a:off x="6003925" y="3246438"/>
            <a:ext cx="2901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cost: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 + 7 = 7</a:t>
            </a:r>
            <a:endParaRPr/>
          </a:p>
        </p:txBody>
      </p:sp>
      <p:grpSp>
        <p:nvGrpSpPr>
          <p:cNvPr id="2786" name="Google Shape;2786;p50"/>
          <p:cNvGrpSpPr/>
          <p:nvPr/>
        </p:nvGrpSpPr>
        <p:grpSpPr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2787" name="Google Shape;2787;p50"/>
            <p:cNvSpPr txBox="1"/>
            <p:nvPr/>
          </p:nvSpPr>
          <p:spPr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  <p:sp>
          <p:nvSpPr>
            <p:cNvPr id="2788" name="Google Shape;2788;p50"/>
            <p:cNvSpPr txBox="1"/>
            <p:nvPr/>
          </p:nvSpPr>
          <p:spPr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</p:grpSp>
      <p:cxnSp>
        <p:nvCxnSpPr>
          <p:cNvPr id="2789" name="Google Shape;2789;p50"/>
          <p:cNvCxnSpPr/>
          <p:nvPr/>
        </p:nvCxnSpPr>
        <p:spPr>
          <a:xfrm>
            <a:off x="642938" y="59007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0" name="Google Shape;2790;p50"/>
          <p:cNvCxnSpPr/>
          <p:nvPr/>
        </p:nvCxnSpPr>
        <p:spPr>
          <a:xfrm>
            <a:off x="1068388" y="621506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1" name="Google Shape;2791;p50"/>
          <p:cNvSpPr txBox="1"/>
          <p:nvPr/>
        </p:nvSpPr>
        <p:spPr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     B       C      D</a:t>
            </a:r>
            <a:endParaRPr/>
          </a:p>
        </p:txBody>
      </p:sp>
      <p:grpSp>
        <p:nvGrpSpPr>
          <p:cNvPr id="2792" name="Google Shape;2792;p50"/>
          <p:cNvGrpSpPr/>
          <p:nvPr/>
        </p:nvGrpSpPr>
        <p:grpSpPr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2793" name="Google Shape;2793;p50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94" name="Google Shape;2794;p50"/>
            <p:cNvSpPr txBox="1"/>
            <p:nvPr/>
          </p:nvSpPr>
          <p:spPr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</a:t>
              </a:r>
              <a:endParaRPr/>
            </a:p>
          </p:txBody>
        </p:sp>
      </p:grpSp>
      <p:grpSp>
        <p:nvGrpSpPr>
          <p:cNvPr id="2795" name="Google Shape;2795;p50"/>
          <p:cNvGrpSpPr/>
          <p:nvPr/>
        </p:nvGrpSpPr>
        <p:grpSpPr>
          <a:xfrm>
            <a:off x="7981950" y="2309813"/>
            <a:ext cx="912813" cy="3959225"/>
            <a:chOff x="5028" y="1455"/>
            <a:chExt cx="575" cy="2494"/>
          </a:xfrm>
        </p:grpSpPr>
        <p:sp>
          <p:nvSpPr>
            <p:cNvPr id="2796" name="Google Shape;2796;p50"/>
            <p:cNvSpPr txBox="1"/>
            <p:nvPr/>
          </p:nvSpPr>
          <p:spPr>
            <a:xfrm>
              <a:off x="5028" y="1455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sp>
          <p:nvSpPr>
            <p:cNvPr id="2797" name="Google Shape;2797;p50"/>
            <p:cNvSpPr txBox="1"/>
            <p:nvPr/>
          </p:nvSpPr>
          <p:spPr>
            <a:xfrm>
              <a:off x="5394" y="3661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grpSp>
        <p:nvGrpSpPr>
          <p:cNvPr id="2798" name="Google Shape;2798;p50"/>
          <p:cNvGrpSpPr/>
          <p:nvPr/>
        </p:nvGrpSpPr>
        <p:grpSpPr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2799" name="Google Shape;2799;p50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0" name="Google Shape;2800;p50"/>
            <p:cNvSpPr txBox="1"/>
            <p:nvPr/>
          </p:nvSpPr>
          <p:spPr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2801" name="Google Shape;2801;p50"/>
          <p:cNvGrpSpPr/>
          <p:nvPr/>
        </p:nvGrpSpPr>
        <p:grpSpPr>
          <a:xfrm>
            <a:off x="8523288" y="4560888"/>
            <a:ext cx="487362" cy="457200"/>
            <a:chOff x="4608" y="2896"/>
            <a:chExt cx="322" cy="288"/>
          </a:xfrm>
        </p:grpSpPr>
        <p:sp>
          <p:nvSpPr>
            <p:cNvPr id="2802" name="Google Shape;2802;p50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3" name="Google Shape;2803;p50"/>
            <p:cNvSpPr txBox="1"/>
            <p:nvPr/>
          </p:nvSpPr>
          <p:spPr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  <a:endParaRPr/>
            </a:p>
          </p:txBody>
        </p:sp>
      </p:grpSp>
      <p:cxnSp>
        <p:nvCxnSpPr>
          <p:cNvPr id="2804" name="Google Shape;2804;p50"/>
          <p:cNvCxnSpPr/>
          <p:nvPr/>
        </p:nvCxnSpPr>
        <p:spPr>
          <a:xfrm>
            <a:off x="171450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5" name="Google Shape;2805;p50"/>
          <p:cNvCxnSpPr/>
          <p:nvPr/>
        </p:nvCxnSpPr>
        <p:spPr>
          <a:xfrm>
            <a:off x="0" y="14049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6" name="Google Shape;2806;p50"/>
          <p:cNvCxnSpPr/>
          <p:nvPr/>
        </p:nvCxnSpPr>
        <p:spPr>
          <a:xfrm>
            <a:off x="227013" y="18288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07" name="Google Shape;2807;p50"/>
          <p:cNvGrpSpPr/>
          <p:nvPr/>
        </p:nvGrpSpPr>
        <p:grpSpPr>
          <a:xfrm>
            <a:off x="6248400" y="914400"/>
            <a:ext cx="2725738" cy="5367338"/>
            <a:chOff x="3936" y="576"/>
            <a:chExt cx="1717" cy="3381"/>
          </a:xfrm>
        </p:grpSpPr>
        <p:grpSp>
          <p:nvGrpSpPr>
            <p:cNvPr id="2808" name="Google Shape;2808;p50"/>
            <p:cNvGrpSpPr/>
            <p:nvPr/>
          </p:nvGrpSpPr>
          <p:grpSpPr>
            <a:xfrm>
              <a:off x="3936" y="576"/>
              <a:ext cx="576" cy="3370"/>
              <a:chOff x="3936" y="576"/>
              <a:chExt cx="576" cy="3370"/>
            </a:xfrm>
          </p:grpSpPr>
          <p:sp>
            <p:nvSpPr>
              <p:cNvPr id="2809" name="Google Shape;2809;p50"/>
              <p:cNvSpPr/>
              <p:nvPr/>
            </p:nvSpPr>
            <p:spPr>
              <a:xfrm>
                <a:off x="3936" y="576"/>
                <a:ext cx="253" cy="202"/>
              </a:xfrm>
              <a:prstGeom prst="rect">
                <a:avLst/>
              </a:prstGeom>
              <a:solidFill>
                <a:schemeClr val="lt1"/>
              </a:solidFill>
              <a:ln cap="flat" cmpd="sng" w="412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810" name="Google Shape;2810;p50"/>
              <p:cNvSpPr/>
              <p:nvPr/>
            </p:nvSpPr>
            <p:spPr>
              <a:xfrm>
                <a:off x="4259" y="3744"/>
                <a:ext cx="253" cy="202"/>
              </a:xfrm>
              <a:prstGeom prst="rect">
                <a:avLst/>
              </a:prstGeom>
              <a:solidFill>
                <a:schemeClr val="lt1"/>
              </a:solidFill>
              <a:ln cap="flat" cmpd="sng" w="412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811" name="Google Shape;2811;p50"/>
            <p:cNvSpPr txBox="1"/>
            <p:nvPr/>
          </p:nvSpPr>
          <p:spPr>
            <a:xfrm>
              <a:off x="5044" y="3669"/>
              <a:ext cx="2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  <p:sp>
          <p:nvSpPr>
            <p:cNvPr id="2812" name="Google Shape;2812;p50"/>
            <p:cNvSpPr txBox="1"/>
            <p:nvPr/>
          </p:nvSpPr>
          <p:spPr>
            <a:xfrm>
              <a:off x="4167" y="1432"/>
              <a:ext cx="2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  <p:sp>
          <p:nvSpPr>
            <p:cNvPr id="2813" name="Google Shape;2813;p50"/>
            <p:cNvSpPr/>
            <p:nvPr/>
          </p:nvSpPr>
          <p:spPr>
            <a:xfrm>
              <a:off x="5040" y="1536"/>
              <a:ext cx="240" cy="192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14" name="Google Shape;2814;p50"/>
            <p:cNvSpPr/>
            <p:nvPr/>
          </p:nvSpPr>
          <p:spPr>
            <a:xfrm>
              <a:off x="5413" y="3734"/>
              <a:ext cx="240" cy="192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815" name="Google Shape;2815;p50"/>
          <p:cNvSpPr/>
          <p:nvPr/>
        </p:nvSpPr>
        <p:spPr>
          <a:xfrm>
            <a:off x="7870825" y="4092575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16" name="Google Shape;2816;p50"/>
          <p:cNvCxnSpPr/>
          <p:nvPr/>
        </p:nvCxnSpPr>
        <p:spPr>
          <a:xfrm>
            <a:off x="215900" y="25463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17" name="Google Shape;2817;p50"/>
          <p:cNvGrpSpPr/>
          <p:nvPr/>
        </p:nvGrpSpPr>
        <p:grpSpPr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2818" name="Google Shape;2818;p50"/>
            <p:cNvSpPr/>
            <p:nvPr/>
          </p:nvSpPr>
          <p:spPr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19" name="Google Shape;2819;p50"/>
            <p:cNvSpPr txBox="1"/>
            <p:nvPr/>
          </p:nvSpPr>
          <p:spPr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/>
            </a:p>
          </p:txBody>
        </p:sp>
      </p:grpSp>
      <p:cxnSp>
        <p:nvCxnSpPr>
          <p:cNvPr id="2820" name="Google Shape;2820;p50"/>
          <p:cNvCxnSpPr/>
          <p:nvPr/>
        </p:nvCxnSpPr>
        <p:spPr>
          <a:xfrm>
            <a:off x="204788" y="298291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21" name="Google Shape;2821;p50"/>
          <p:cNvGrpSpPr/>
          <p:nvPr/>
        </p:nvGrpSpPr>
        <p:grpSpPr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2822" name="Google Shape;2822;p50"/>
            <p:cNvSpPr txBox="1"/>
            <p:nvPr/>
          </p:nvSpPr>
          <p:spPr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2823" name="Google Shape;2823;p50"/>
            <p:cNvSpPr/>
            <p:nvPr/>
          </p:nvSpPr>
          <p:spPr>
            <a:xfrm>
              <a:off x="4237" y="1248"/>
              <a:ext cx="273" cy="281"/>
            </a:xfrm>
            <a:prstGeom prst="ellipse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824" name="Google Shape;2824;p50"/>
          <p:cNvCxnSpPr/>
          <p:nvPr/>
        </p:nvCxnSpPr>
        <p:spPr>
          <a:xfrm>
            <a:off x="173038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5" name="Google Shape;2825;p50"/>
          <p:cNvCxnSpPr/>
          <p:nvPr/>
        </p:nvCxnSpPr>
        <p:spPr>
          <a:xfrm>
            <a:off x="325438" y="38639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26" name="Google Shape;2826;p50"/>
          <p:cNvGrpSpPr/>
          <p:nvPr/>
        </p:nvGrpSpPr>
        <p:grpSpPr>
          <a:xfrm>
            <a:off x="7373938" y="933450"/>
            <a:ext cx="1654175" cy="5351463"/>
            <a:chOff x="4645" y="588"/>
            <a:chExt cx="1042" cy="3371"/>
          </a:xfrm>
        </p:grpSpPr>
        <p:sp>
          <p:nvSpPr>
            <p:cNvPr id="2827" name="Google Shape;2827;p50"/>
            <p:cNvSpPr txBox="1"/>
            <p:nvPr/>
          </p:nvSpPr>
          <p:spPr>
            <a:xfrm>
              <a:off x="5478" y="588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sp>
          <p:nvSpPr>
            <p:cNvPr id="2828" name="Google Shape;2828;p50"/>
            <p:cNvSpPr txBox="1"/>
            <p:nvPr/>
          </p:nvSpPr>
          <p:spPr>
            <a:xfrm>
              <a:off x="4645" y="3671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cxnSp>
        <p:nvCxnSpPr>
          <p:cNvPr id="2829" name="Google Shape;2829;p50"/>
          <p:cNvCxnSpPr/>
          <p:nvPr/>
        </p:nvCxnSpPr>
        <p:spPr>
          <a:xfrm>
            <a:off x="336550" y="42243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0" name="Google Shape;2830;p50"/>
          <p:cNvCxnSpPr/>
          <p:nvPr/>
        </p:nvCxnSpPr>
        <p:spPr>
          <a:xfrm flipH="1" rot="10800000">
            <a:off x="7113588" y="1658938"/>
            <a:ext cx="1535112" cy="42545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31" name="Google Shape;2831;p50"/>
          <p:cNvCxnSpPr/>
          <p:nvPr/>
        </p:nvCxnSpPr>
        <p:spPr>
          <a:xfrm>
            <a:off x="161925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2" name="Google Shape;2832;p50"/>
          <p:cNvCxnSpPr/>
          <p:nvPr/>
        </p:nvCxnSpPr>
        <p:spPr>
          <a:xfrm>
            <a:off x="325438" y="38639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33" name="Google Shape;2833;p50"/>
          <p:cNvGrpSpPr/>
          <p:nvPr/>
        </p:nvGrpSpPr>
        <p:grpSpPr>
          <a:xfrm>
            <a:off x="7397750" y="973138"/>
            <a:ext cx="1625600" cy="5307012"/>
            <a:chOff x="4660" y="613"/>
            <a:chExt cx="1024" cy="3343"/>
          </a:xfrm>
        </p:grpSpPr>
        <p:sp>
          <p:nvSpPr>
            <p:cNvPr id="2834" name="Google Shape;2834;p50"/>
            <p:cNvSpPr txBox="1"/>
            <p:nvPr/>
          </p:nvSpPr>
          <p:spPr>
            <a:xfrm>
              <a:off x="5420" y="3668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sp>
          <p:nvSpPr>
            <p:cNvPr id="2835" name="Google Shape;2835;p50"/>
            <p:cNvSpPr txBox="1"/>
            <p:nvPr/>
          </p:nvSpPr>
          <p:spPr>
            <a:xfrm>
              <a:off x="5105" y="1402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sp>
          <p:nvSpPr>
            <p:cNvPr id="2836" name="Google Shape;2836;p50"/>
            <p:cNvSpPr/>
            <p:nvPr/>
          </p:nvSpPr>
          <p:spPr>
            <a:xfrm>
              <a:off x="4660" y="3748"/>
              <a:ext cx="210" cy="194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5474" y="613"/>
              <a:ext cx="210" cy="194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838" name="Google Shape;2838;p50"/>
          <p:cNvCxnSpPr/>
          <p:nvPr/>
        </p:nvCxnSpPr>
        <p:spPr>
          <a:xfrm>
            <a:off x="336550" y="42243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9" name="Google Shape;2839;p50"/>
          <p:cNvCxnSpPr/>
          <p:nvPr/>
        </p:nvCxnSpPr>
        <p:spPr>
          <a:xfrm flipH="1" rot="10800000">
            <a:off x="7172325" y="2209800"/>
            <a:ext cx="704850" cy="11113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40" name="Google Shape;2840;p50"/>
          <p:cNvSpPr/>
          <p:nvPr/>
        </p:nvSpPr>
        <p:spPr>
          <a:xfrm>
            <a:off x="5943600" y="2743200"/>
            <a:ext cx="3124200" cy="990600"/>
          </a:xfrm>
          <a:prstGeom prst="rect">
            <a:avLst/>
          </a:prstGeom>
          <a:solidFill>
            <a:schemeClr val="lt1"/>
          </a:solidFill>
          <a:ln cap="flat" cmpd="sng" w="412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41" name="Google Shape;2841;p50"/>
          <p:cNvCxnSpPr/>
          <p:nvPr/>
        </p:nvCxnSpPr>
        <p:spPr>
          <a:xfrm>
            <a:off x="644525" y="46259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2" name="Google Shape;2842;p50"/>
          <p:cNvSpPr/>
          <p:nvPr/>
        </p:nvSpPr>
        <p:spPr>
          <a:xfrm>
            <a:off x="8447088" y="4092575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3" name="Google Shape;2843;p50"/>
          <p:cNvSpPr txBox="1"/>
          <p:nvPr/>
        </p:nvSpPr>
        <p:spPr>
          <a:xfrm>
            <a:off x="6019800" y="2743200"/>
            <a:ext cx="26019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Previous cost: 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cxnSp>
        <p:nvCxnSpPr>
          <p:cNvPr id="2844" name="Google Shape;2844;p50"/>
          <p:cNvCxnSpPr/>
          <p:nvPr/>
        </p:nvCxnSpPr>
        <p:spPr>
          <a:xfrm>
            <a:off x="663575" y="51816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5" name="Google Shape;2845;p50"/>
          <p:cNvSpPr txBox="1"/>
          <p:nvPr/>
        </p:nvSpPr>
        <p:spPr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cost: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+ 2 = 4</a:t>
            </a:r>
            <a:endParaRPr/>
          </a:p>
        </p:txBody>
      </p:sp>
      <p:cxnSp>
        <p:nvCxnSpPr>
          <p:cNvPr id="2846" name="Google Shape;2846;p50"/>
          <p:cNvCxnSpPr/>
          <p:nvPr/>
        </p:nvCxnSpPr>
        <p:spPr>
          <a:xfrm>
            <a:off x="1076325" y="621506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47" name="Google Shape;2847;p50"/>
          <p:cNvGrpSpPr/>
          <p:nvPr/>
        </p:nvGrpSpPr>
        <p:grpSpPr>
          <a:xfrm>
            <a:off x="8489950" y="4549775"/>
            <a:ext cx="487363" cy="457200"/>
            <a:chOff x="4608" y="2896"/>
            <a:chExt cx="322" cy="288"/>
          </a:xfrm>
        </p:grpSpPr>
        <p:sp>
          <p:nvSpPr>
            <p:cNvPr id="2848" name="Google Shape;2848;p50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49" name="Google Shape;2849;p50"/>
            <p:cNvSpPr txBox="1"/>
            <p:nvPr/>
          </p:nvSpPr>
          <p:spPr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cxnSp>
        <p:nvCxnSpPr>
          <p:cNvPr id="2850" name="Google Shape;2850;p50"/>
          <p:cNvCxnSpPr/>
          <p:nvPr/>
        </p:nvCxnSpPr>
        <p:spPr>
          <a:xfrm>
            <a:off x="161925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51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7" name="Google Shape;2857;p51"/>
          <p:cNvSpPr/>
          <p:nvPr/>
        </p:nvSpPr>
        <p:spPr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there are still unprocessed vertices: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Set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the closest unprocessed vertex to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the start vertex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Mark vertex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processed: Done[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true.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We now know how to reach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 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optimally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Loop through all unprocessed vertices: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Set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the next unprocessed vertex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If there’s an edge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then compare: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a. the previously computed path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(i.e.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]) OR 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b. the path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then from 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to v (I.e.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weight(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v))</a:t>
            </a:r>
            <a:endParaRPr/>
          </a:p>
          <a:p>
            <a:pPr indent="0" lvl="0" marL="0" marR="0" rtl="0" algn="l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If the new cost is less than old cost then </a:t>
            </a:r>
            <a:b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Set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Dist[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weight(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19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2858" name="Google Shape;2858;p51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Dijkstra’s Algorithm</a:t>
            </a:r>
            <a:endParaRPr/>
          </a:p>
        </p:txBody>
      </p:sp>
      <p:sp>
        <p:nvSpPr>
          <p:cNvPr id="2859" name="Google Shape;2859;p51"/>
          <p:cNvSpPr/>
          <p:nvPr/>
        </p:nvSpPr>
        <p:spPr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0" name="Google Shape;2860;p51"/>
          <p:cNvSpPr/>
          <p:nvPr/>
        </p:nvSpPr>
        <p:spPr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1" name="Google Shape;2861;p51"/>
          <p:cNvSpPr/>
          <p:nvPr/>
        </p:nvSpPr>
        <p:spPr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2" name="Google Shape;2862;p51"/>
          <p:cNvSpPr/>
          <p:nvPr/>
        </p:nvSpPr>
        <p:spPr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863" name="Google Shape;2863;p51"/>
          <p:cNvGrpSpPr/>
          <p:nvPr/>
        </p:nvGrpSpPr>
        <p:grpSpPr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2864" name="Google Shape;2864;p51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866" name="Google Shape;2866;p51"/>
          <p:cNvGrpSpPr/>
          <p:nvPr/>
        </p:nvGrpSpPr>
        <p:grpSpPr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2867" name="Google Shape;2867;p51"/>
            <p:cNvSpPr/>
            <p:nvPr/>
          </p:nvSpPr>
          <p:spPr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cap="flat" cmpd="sng" w="412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869" name="Google Shape;2869;p51"/>
          <p:cNvSpPr/>
          <p:nvPr/>
        </p:nvSpPr>
        <p:spPr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2870" name="Google Shape;2870;p51"/>
          <p:cNvGrpSpPr/>
          <p:nvPr/>
        </p:nvGrpSpPr>
        <p:grpSpPr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2871" name="Google Shape;2871;p51"/>
            <p:cNvSpPr/>
            <p:nvPr/>
          </p:nvSpPr>
          <p:spPr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5" name="Google Shape;2875;p51"/>
            <p:cNvSpPr txBox="1"/>
            <p:nvPr/>
          </p:nvSpPr>
          <p:spPr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     B       C      D</a:t>
              </a:r>
              <a:endParaRPr/>
            </a:p>
          </p:txBody>
        </p:sp>
      </p:grpSp>
      <p:sp>
        <p:nvSpPr>
          <p:cNvPr id="2876" name="Google Shape;2876;p51"/>
          <p:cNvSpPr txBox="1"/>
          <p:nvPr/>
        </p:nvSpPr>
        <p:spPr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</a:t>
            </a:r>
            <a:endParaRPr/>
          </a:p>
        </p:txBody>
      </p:sp>
      <p:sp>
        <p:nvSpPr>
          <p:cNvPr id="2877" name="Google Shape;2877;p51"/>
          <p:cNvSpPr txBox="1"/>
          <p:nvPr/>
        </p:nvSpPr>
        <p:spPr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 false false false </a:t>
            </a:r>
            <a:endParaRPr/>
          </a:p>
        </p:txBody>
      </p:sp>
      <p:sp>
        <p:nvSpPr>
          <p:cNvPr id="2878" name="Google Shape;2878;p51"/>
          <p:cNvSpPr txBox="1"/>
          <p:nvPr/>
        </p:nvSpPr>
        <p:spPr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 from vertex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to…</a:t>
            </a:r>
            <a:endParaRPr/>
          </a:p>
        </p:txBody>
      </p:sp>
      <p:sp>
        <p:nvSpPr>
          <p:cNvPr id="2879" name="Google Shape;2879;p51"/>
          <p:cNvSpPr txBox="1"/>
          <p:nvPr/>
        </p:nvSpPr>
        <p:spPr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</p:txBody>
      </p:sp>
      <p:sp>
        <p:nvSpPr>
          <p:cNvPr id="2880" name="Google Shape;2880;p51"/>
          <p:cNvSpPr/>
          <p:nvPr/>
        </p:nvSpPr>
        <p:spPr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1" name="Google Shape;2881;p51"/>
          <p:cNvSpPr txBox="1"/>
          <p:nvPr/>
        </p:nvSpPr>
        <p:spPr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2882" name="Google Shape;2882;p51"/>
          <p:cNvSpPr/>
          <p:nvPr/>
        </p:nvSpPr>
        <p:spPr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3" name="Google Shape;2883;p51"/>
          <p:cNvSpPr txBox="1"/>
          <p:nvPr/>
        </p:nvSpPr>
        <p:spPr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2884" name="Google Shape;2884;p51"/>
          <p:cNvSpPr/>
          <p:nvPr/>
        </p:nvSpPr>
        <p:spPr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5" name="Google Shape;2885;p51"/>
          <p:cNvSpPr txBox="1"/>
          <p:nvPr/>
        </p:nvSpPr>
        <p:spPr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2886" name="Google Shape;2886;p51"/>
          <p:cNvSpPr/>
          <p:nvPr/>
        </p:nvSpPr>
        <p:spPr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7" name="Google Shape;2887;p51"/>
          <p:cNvSpPr txBox="1"/>
          <p:nvPr/>
        </p:nvSpPr>
        <p:spPr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cxnSp>
        <p:nvCxnSpPr>
          <p:cNvPr id="2888" name="Google Shape;2888;p51"/>
          <p:cNvCxnSpPr/>
          <p:nvPr/>
        </p:nvCxnSpPr>
        <p:spPr>
          <a:xfrm>
            <a:off x="6627813" y="1550988"/>
            <a:ext cx="2005012" cy="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9" name="Google Shape;2889;p51"/>
          <p:cNvCxnSpPr/>
          <p:nvPr/>
        </p:nvCxnSpPr>
        <p:spPr>
          <a:xfrm>
            <a:off x="6513513" y="1730375"/>
            <a:ext cx="285750" cy="35877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0" name="Google Shape;2890;p51"/>
          <p:cNvCxnSpPr/>
          <p:nvPr/>
        </p:nvCxnSpPr>
        <p:spPr>
          <a:xfrm>
            <a:off x="7143750" y="2209800"/>
            <a:ext cx="744538" cy="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1" name="Google Shape;2891;p51"/>
          <p:cNvCxnSpPr/>
          <p:nvPr/>
        </p:nvCxnSpPr>
        <p:spPr>
          <a:xfrm flipH="1" rot="10800000">
            <a:off x="8289925" y="1730375"/>
            <a:ext cx="515938" cy="4191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2" name="Google Shape;2892;p51"/>
          <p:cNvSpPr txBox="1"/>
          <p:nvPr/>
        </p:nvSpPr>
        <p:spPr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/>
          </a:p>
        </p:txBody>
      </p:sp>
      <p:sp>
        <p:nvSpPr>
          <p:cNvPr id="2893" name="Google Shape;2893;p51"/>
          <p:cNvSpPr txBox="1"/>
          <p:nvPr/>
        </p:nvSpPr>
        <p:spPr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894" name="Google Shape;2894;p51"/>
          <p:cNvSpPr txBox="1"/>
          <p:nvPr/>
        </p:nvSpPr>
        <p:spPr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895" name="Google Shape;2895;p51"/>
          <p:cNvSpPr txBox="1"/>
          <p:nvPr/>
        </p:nvSpPr>
        <p:spPr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cxnSp>
        <p:nvCxnSpPr>
          <p:cNvPr id="2896" name="Google Shape;2896;p51"/>
          <p:cNvCxnSpPr/>
          <p:nvPr/>
        </p:nvCxnSpPr>
        <p:spPr>
          <a:xfrm>
            <a:off x="6594475" y="1652588"/>
            <a:ext cx="1319213" cy="4191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7" name="Google Shape;2897;p51"/>
          <p:cNvSpPr txBox="1"/>
          <p:nvPr/>
        </p:nvSpPr>
        <p:spPr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grpSp>
        <p:nvGrpSpPr>
          <p:cNvPr id="2898" name="Google Shape;2898;p51"/>
          <p:cNvGrpSpPr/>
          <p:nvPr/>
        </p:nvGrpSpPr>
        <p:grpSpPr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2899" name="Google Shape;2899;p51"/>
            <p:cNvSpPr/>
            <p:nvPr/>
          </p:nvSpPr>
          <p:spPr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00" name="Google Shape;2900;p51"/>
            <p:cNvSpPr txBox="1"/>
            <p:nvPr/>
          </p:nvSpPr>
          <p:spPr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/>
            </a:p>
          </p:txBody>
        </p:sp>
      </p:grpSp>
      <p:grpSp>
        <p:nvGrpSpPr>
          <p:cNvPr id="2901" name="Google Shape;2901;p51"/>
          <p:cNvGrpSpPr/>
          <p:nvPr/>
        </p:nvGrpSpPr>
        <p:grpSpPr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2902" name="Google Shape;2902;p51"/>
            <p:cNvSpPr/>
            <p:nvPr/>
          </p:nvSpPr>
          <p:spPr>
            <a:xfrm>
              <a:off x="3913" y="816"/>
              <a:ext cx="265" cy="265"/>
            </a:xfrm>
            <a:prstGeom prst="ellipse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03" name="Google Shape;2903;p51"/>
            <p:cNvSpPr txBox="1"/>
            <p:nvPr/>
          </p:nvSpPr>
          <p:spPr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cxnSp>
        <p:nvCxnSpPr>
          <p:cNvPr id="2904" name="Google Shape;2904;p51"/>
          <p:cNvCxnSpPr/>
          <p:nvPr/>
        </p:nvCxnSpPr>
        <p:spPr>
          <a:xfrm>
            <a:off x="173038" y="340677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5" name="Google Shape;2905;p51"/>
          <p:cNvCxnSpPr/>
          <p:nvPr/>
        </p:nvCxnSpPr>
        <p:spPr>
          <a:xfrm>
            <a:off x="336550" y="38544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6" name="Google Shape;2906;p51"/>
          <p:cNvCxnSpPr/>
          <p:nvPr/>
        </p:nvCxnSpPr>
        <p:spPr>
          <a:xfrm>
            <a:off x="334963" y="42243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7" name="Google Shape;2907;p51"/>
          <p:cNvCxnSpPr/>
          <p:nvPr/>
        </p:nvCxnSpPr>
        <p:spPr>
          <a:xfrm>
            <a:off x="631825" y="463708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8" name="Google Shape;2908;p51"/>
          <p:cNvCxnSpPr/>
          <p:nvPr/>
        </p:nvCxnSpPr>
        <p:spPr>
          <a:xfrm>
            <a:off x="639763" y="518001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9" name="Google Shape;2909;p51"/>
          <p:cNvCxnSpPr/>
          <p:nvPr/>
        </p:nvCxnSpPr>
        <p:spPr>
          <a:xfrm>
            <a:off x="642938" y="59007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0" name="Google Shape;2910;p51"/>
          <p:cNvCxnSpPr/>
          <p:nvPr/>
        </p:nvCxnSpPr>
        <p:spPr>
          <a:xfrm>
            <a:off x="1068388" y="621506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1" name="Google Shape;2911;p51"/>
          <p:cNvSpPr txBox="1"/>
          <p:nvPr/>
        </p:nvSpPr>
        <p:spPr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     B       C      D</a:t>
            </a:r>
            <a:endParaRPr/>
          </a:p>
        </p:txBody>
      </p:sp>
      <p:grpSp>
        <p:nvGrpSpPr>
          <p:cNvPr id="2912" name="Google Shape;2912;p51"/>
          <p:cNvGrpSpPr/>
          <p:nvPr/>
        </p:nvGrpSpPr>
        <p:grpSpPr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2913" name="Google Shape;2913;p51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14" name="Google Shape;2914;p51"/>
            <p:cNvSpPr txBox="1"/>
            <p:nvPr/>
          </p:nvSpPr>
          <p:spPr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</a:t>
              </a:r>
              <a:endParaRPr/>
            </a:p>
          </p:txBody>
        </p:sp>
      </p:grpSp>
      <p:grpSp>
        <p:nvGrpSpPr>
          <p:cNvPr id="2915" name="Google Shape;2915;p51"/>
          <p:cNvGrpSpPr/>
          <p:nvPr/>
        </p:nvGrpSpPr>
        <p:grpSpPr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2916" name="Google Shape;2916;p51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17" name="Google Shape;2917;p51"/>
            <p:cNvSpPr txBox="1"/>
            <p:nvPr/>
          </p:nvSpPr>
          <p:spPr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cxnSp>
        <p:nvCxnSpPr>
          <p:cNvPr id="2918" name="Google Shape;2918;p51"/>
          <p:cNvCxnSpPr/>
          <p:nvPr/>
        </p:nvCxnSpPr>
        <p:spPr>
          <a:xfrm>
            <a:off x="0" y="1404938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9" name="Google Shape;2919;p51"/>
          <p:cNvCxnSpPr/>
          <p:nvPr/>
        </p:nvCxnSpPr>
        <p:spPr>
          <a:xfrm>
            <a:off x="227013" y="18288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0" name="Google Shape;2920;p51"/>
          <p:cNvSpPr/>
          <p:nvPr/>
        </p:nvSpPr>
        <p:spPr>
          <a:xfrm>
            <a:off x="8458200" y="4092575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21" name="Google Shape;2921;p51"/>
          <p:cNvCxnSpPr/>
          <p:nvPr/>
        </p:nvCxnSpPr>
        <p:spPr>
          <a:xfrm>
            <a:off x="215900" y="25463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22" name="Google Shape;2922;p51"/>
          <p:cNvGrpSpPr/>
          <p:nvPr/>
        </p:nvGrpSpPr>
        <p:grpSpPr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2923" name="Google Shape;2923;p51"/>
            <p:cNvSpPr/>
            <p:nvPr/>
          </p:nvSpPr>
          <p:spPr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24" name="Google Shape;2924;p51"/>
            <p:cNvSpPr txBox="1"/>
            <p:nvPr/>
          </p:nvSpPr>
          <p:spPr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/>
            </a:p>
          </p:txBody>
        </p:sp>
      </p:grpSp>
      <p:cxnSp>
        <p:nvCxnSpPr>
          <p:cNvPr id="2925" name="Google Shape;2925;p51"/>
          <p:cNvCxnSpPr/>
          <p:nvPr/>
        </p:nvCxnSpPr>
        <p:spPr>
          <a:xfrm>
            <a:off x="204788" y="298291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26" name="Google Shape;2926;p51"/>
          <p:cNvGrpSpPr/>
          <p:nvPr/>
        </p:nvGrpSpPr>
        <p:grpSpPr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2927" name="Google Shape;2927;p51"/>
            <p:cNvSpPr txBox="1"/>
            <p:nvPr/>
          </p:nvSpPr>
          <p:spPr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4237" y="1248"/>
              <a:ext cx="273" cy="281"/>
            </a:xfrm>
            <a:prstGeom prst="ellipse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929" name="Google Shape;2929;p51"/>
          <p:cNvCxnSpPr/>
          <p:nvPr/>
        </p:nvCxnSpPr>
        <p:spPr>
          <a:xfrm flipH="1" rot="10800000">
            <a:off x="8288338" y="1733550"/>
            <a:ext cx="550862" cy="401638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30" name="Google Shape;2930;p51"/>
          <p:cNvSpPr txBox="1"/>
          <p:nvPr/>
        </p:nvSpPr>
        <p:spPr>
          <a:xfrm>
            <a:off x="6019800" y="2743200"/>
            <a:ext cx="27384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Previous cost: 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931" name="Google Shape;2931;p51"/>
          <p:cNvSpPr txBox="1"/>
          <p:nvPr/>
        </p:nvSpPr>
        <p:spPr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cost: </a:t>
            </a: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 + 2 = 6</a:t>
            </a:r>
            <a:endParaRPr/>
          </a:p>
        </p:txBody>
      </p:sp>
      <p:grpSp>
        <p:nvGrpSpPr>
          <p:cNvPr id="2932" name="Google Shape;2932;p51"/>
          <p:cNvGrpSpPr/>
          <p:nvPr/>
        </p:nvGrpSpPr>
        <p:grpSpPr>
          <a:xfrm>
            <a:off x="8512175" y="4549775"/>
            <a:ext cx="487363" cy="457200"/>
            <a:chOff x="4608" y="2896"/>
            <a:chExt cx="322" cy="288"/>
          </a:xfrm>
        </p:grpSpPr>
        <p:sp>
          <p:nvSpPr>
            <p:cNvPr id="2933" name="Google Shape;2933;p51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34" name="Google Shape;2934;p51"/>
            <p:cNvSpPr txBox="1"/>
            <p:nvPr/>
          </p:nvSpPr>
          <p:spPr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2935" name="Google Shape;2935;p51"/>
          <p:cNvGrpSpPr/>
          <p:nvPr/>
        </p:nvGrpSpPr>
        <p:grpSpPr>
          <a:xfrm>
            <a:off x="8174038" y="2179638"/>
            <a:ext cx="747712" cy="4098925"/>
            <a:chOff x="5149" y="1373"/>
            <a:chExt cx="471" cy="2582"/>
          </a:xfrm>
        </p:grpSpPr>
        <p:sp>
          <p:nvSpPr>
            <p:cNvPr id="2936" name="Google Shape;2936;p51"/>
            <p:cNvSpPr txBox="1"/>
            <p:nvPr/>
          </p:nvSpPr>
          <p:spPr>
            <a:xfrm>
              <a:off x="5404" y="3667"/>
              <a:ext cx="2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  <p:sp>
          <p:nvSpPr>
            <p:cNvPr id="2937" name="Google Shape;2937;p51"/>
            <p:cNvSpPr txBox="1"/>
            <p:nvPr/>
          </p:nvSpPr>
          <p:spPr>
            <a:xfrm>
              <a:off x="5149" y="1373"/>
              <a:ext cx="2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</p:grpSp>
      <p:grpSp>
        <p:nvGrpSpPr>
          <p:cNvPr id="2938" name="Google Shape;2938;p51"/>
          <p:cNvGrpSpPr/>
          <p:nvPr/>
        </p:nvGrpSpPr>
        <p:grpSpPr>
          <a:xfrm>
            <a:off x="8443913" y="5484813"/>
            <a:ext cx="646112" cy="366712"/>
            <a:chOff x="4183" y="3678"/>
            <a:chExt cx="407" cy="231"/>
          </a:xfrm>
        </p:grpSpPr>
        <p:sp>
          <p:nvSpPr>
            <p:cNvPr id="2939" name="Google Shape;2939;p51"/>
            <p:cNvSpPr/>
            <p:nvPr/>
          </p:nvSpPr>
          <p:spPr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40" name="Google Shape;2940;p51"/>
            <p:cNvSpPr txBox="1"/>
            <p:nvPr/>
          </p:nvSpPr>
          <p:spPr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7872413" y="1962150"/>
            <a:ext cx="1031875" cy="3052763"/>
            <a:chOff x="4959" y="1236"/>
            <a:chExt cx="650" cy="1923"/>
          </a:xfrm>
        </p:grpSpPr>
        <p:sp>
          <p:nvSpPr>
            <p:cNvPr id="2942" name="Google Shape;2942;p51"/>
            <p:cNvSpPr txBox="1"/>
            <p:nvPr/>
          </p:nvSpPr>
          <p:spPr>
            <a:xfrm>
              <a:off x="5376" y="2871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4959" y="1236"/>
              <a:ext cx="280" cy="273"/>
            </a:xfrm>
            <a:prstGeom prst="ellipse">
              <a:avLst/>
            </a:prstGeom>
            <a:noFill/>
            <a:ln cap="flat" cmpd="sng" w="412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944" name="Google Shape;2944;p51"/>
          <p:cNvGrpSpPr/>
          <p:nvPr/>
        </p:nvGrpSpPr>
        <p:grpSpPr>
          <a:xfrm>
            <a:off x="7377113" y="906463"/>
            <a:ext cx="1603375" cy="5384800"/>
            <a:chOff x="4647" y="571"/>
            <a:chExt cx="1010" cy="3392"/>
          </a:xfrm>
        </p:grpSpPr>
        <p:sp>
          <p:nvSpPr>
            <p:cNvPr id="2945" name="Google Shape;2945;p51"/>
            <p:cNvSpPr txBox="1"/>
            <p:nvPr/>
          </p:nvSpPr>
          <p:spPr>
            <a:xfrm>
              <a:off x="5448" y="571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  <p:sp>
          <p:nvSpPr>
            <p:cNvPr id="2946" name="Google Shape;2946;p51"/>
            <p:cNvSpPr txBox="1"/>
            <p:nvPr/>
          </p:nvSpPr>
          <p:spPr>
            <a:xfrm>
              <a:off x="4647" y="3675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/>
            </a:p>
          </p:txBody>
        </p:sp>
      </p:grpSp>
      <p:sp>
        <p:nvSpPr>
          <p:cNvPr id="2947" name="Google Shape;2947;p51"/>
          <p:cNvSpPr/>
          <p:nvPr/>
        </p:nvSpPr>
        <p:spPr>
          <a:xfrm>
            <a:off x="7272338" y="4125913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948" name="Google Shape;2948;p51"/>
          <p:cNvGrpSpPr/>
          <p:nvPr/>
        </p:nvGrpSpPr>
        <p:grpSpPr>
          <a:xfrm>
            <a:off x="7345363" y="4572000"/>
            <a:ext cx="487362" cy="457200"/>
            <a:chOff x="4608" y="2896"/>
            <a:chExt cx="322" cy="288"/>
          </a:xfrm>
        </p:grpSpPr>
        <p:sp>
          <p:nvSpPr>
            <p:cNvPr id="2949" name="Google Shape;2949;p51"/>
            <p:cNvSpPr/>
            <p:nvPr/>
          </p:nvSpPr>
          <p:spPr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cap="flat" cmpd="sng" w="41275">
              <a:solidFill>
                <a:srgbClr val="CC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0" name="Google Shape;2950;p51"/>
            <p:cNvSpPr txBox="1"/>
            <p:nvPr/>
          </p:nvSpPr>
          <p:spPr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</p:grpSp>
      <p:cxnSp>
        <p:nvCxnSpPr>
          <p:cNvPr id="2951" name="Google Shape;2951;p51"/>
          <p:cNvCxnSpPr/>
          <p:nvPr/>
        </p:nvCxnSpPr>
        <p:spPr>
          <a:xfrm>
            <a:off x="173038" y="339566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2" name="Google Shape;2952;p51"/>
          <p:cNvCxnSpPr/>
          <p:nvPr/>
        </p:nvCxnSpPr>
        <p:spPr>
          <a:xfrm>
            <a:off x="19050" y="139382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3" name="Google Shape;2953;p51"/>
          <p:cNvCxnSpPr/>
          <p:nvPr/>
        </p:nvCxnSpPr>
        <p:spPr>
          <a:xfrm>
            <a:off x="227013" y="18288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54" name="Google Shape;2954;p51"/>
          <p:cNvGrpSpPr/>
          <p:nvPr/>
        </p:nvGrpSpPr>
        <p:grpSpPr>
          <a:xfrm>
            <a:off x="7315200" y="974725"/>
            <a:ext cx="1828800" cy="5273675"/>
            <a:chOff x="4608" y="614"/>
            <a:chExt cx="1152" cy="3322"/>
          </a:xfrm>
        </p:grpSpPr>
        <p:sp>
          <p:nvSpPr>
            <p:cNvPr id="2955" name="Google Shape;2955;p51"/>
            <p:cNvSpPr/>
            <p:nvPr/>
          </p:nvSpPr>
          <p:spPr>
            <a:xfrm>
              <a:off x="4608" y="3744"/>
              <a:ext cx="1152" cy="192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5206" y="1476"/>
              <a:ext cx="292" cy="192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5384" y="614"/>
              <a:ext cx="292" cy="192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958" name="Google Shape;2958;p51"/>
          <p:cNvSpPr/>
          <p:nvPr/>
        </p:nvSpPr>
        <p:spPr>
          <a:xfrm>
            <a:off x="7250113" y="4114800"/>
            <a:ext cx="609600" cy="1143000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59" name="Google Shape;2959;p51"/>
          <p:cNvCxnSpPr/>
          <p:nvPr/>
        </p:nvCxnSpPr>
        <p:spPr>
          <a:xfrm>
            <a:off x="206375" y="252571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60" name="Google Shape;2960;p51"/>
          <p:cNvGrpSpPr/>
          <p:nvPr/>
        </p:nvGrpSpPr>
        <p:grpSpPr>
          <a:xfrm>
            <a:off x="7246938" y="5497513"/>
            <a:ext cx="646112" cy="366712"/>
            <a:chOff x="4183" y="3678"/>
            <a:chExt cx="407" cy="231"/>
          </a:xfrm>
        </p:grpSpPr>
        <p:sp>
          <p:nvSpPr>
            <p:cNvPr id="2961" name="Google Shape;2961;p51"/>
            <p:cNvSpPr/>
            <p:nvPr/>
          </p:nvSpPr>
          <p:spPr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62" name="Google Shape;2962;p51"/>
            <p:cNvSpPr txBox="1"/>
            <p:nvPr/>
          </p:nvSpPr>
          <p:spPr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true</a:t>
              </a:r>
              <a:endParaRPr/>
            </a:p>
          </p:txBody>
        </p:sp>
      </p:grpSp>
      <p:cxnSp>
        <p:nvCxnSpPr>
          <p:cNvPr id="2963" name="Google Shape;2963;p51"/>
          <p:cNvCxnSpPr/>
          <p:nvPr/>
        </p:nvCxnSpPr>
        <p:spPr>
          <a:xfrm>
            <a:off x="204788" y="2982913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64" name="Google Shape;2964;p51"/>
          <p:cNvGrpSpPr/>
          <p:nvPr/>
        </p:nvGrpSpPr>
        <p:grpSpPr>
          <a:xfrm>
            <a:off x="7361238" y="1328738"/>
            <a:ext cx="1682750" cy="3709987"/>
            <a:chOff x="4637" y="837"/>
            <a:chExt cx="1060" cy="2337"/>
          </a:xfrm>
        </p:grpSpPr>
        <p:sp>
          <p:nvSpPr>
            <p:cNvPr id="2965" name="Google Shape;2965;p51"/>
            <p:cNvSpPr txBox="1"/>
            <p:nvPr/>
          </p:nvSpPr>
          <p:spPr>
            <a:xfrm>
              <a:off x="4637" y="2886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35" y="837"/>
              <a:ext cx="262" cy="277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967" name="Google Shape;2967;p51"/>
          <p:cNvGrpSpPr/>
          <p:nvPr/>
        </p:nvGrpSpPr>
        <p:grpSpPr>
          <a:xfrm>
            <a:off x="7299325" y="947738"/>
            <a:ext cx="1646238" cy="5351462"/>
            <a:chOff x="4598" y="597"/>
            <a:chExt cx="1037" cy="3371"/>
          </a:xfrm>
        </p:grpSpPr>
        <p:sp>
          <p:nvSpPr>
            <p:cNvPr id="2968" name="Google Shape;2968;p51"/>
            <p:cNvSpPr txBox="1"/>
            <p:nvPr/>
          </p:nvSpPr>
          <p:spPr>
            <a:xfrm>
              <a:off x="4598" y="3680"/>
              <a:ext cx="2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  <p:sp>
          <p:nvSpPr>
            <p:cNvPr id="2969" name="Google Shape;2969;p51"/>
            <p:cNvSpPr txBox="1"/>
            <p:nvPr/>
          </p:nvSpPr>
          <p:spPr>
            <a:xfrm>
              <a:off x="5419" y="597"/>
              <a:ext cx="2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/>
            </a:p>
          </p:txBody>
        </p:sp>
      </p:grpSp>
      <p:cxnSp>
        <p:nvCxnSpPr>
          <p:cNvPr id="2970" name="Google Shape;2970;p51"/>
          <p:cNvCxnSpPr/>
          <p:nvPr/>
        </p:nvCxnSpPr>
        <p:spPr>
          <a:xfrm>
            <a:off x="173038" y="338455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1" name="Google Shape;2971;p51"/>
          <p:cNvCxnSpPr/>
          <p:nvPr/>
        </p:nvCxnSpPr>
        <p:spPr>
          <a:xfrm>
            <a:off x="11113" y="1393825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2" name="Google Shape;2972;p51"/>
          <p:cNvCxnSpPr/>
          <p:nvPr/>
        </p:nvCxnSpPr>
        <p:spPr>
          <a:xfrm>
            <a:off x="76200" y="6629400"/>
            <a:ext cx="3048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3" name="Google Shape;2973;p51"/>
          <p:cNvSpPr txBox="1"/>
          <p:nvPr/>
        </p:nvSpPr>
        <p:spPr>
          <a:xfrm>
            <a:off x="990600" y="6400800"/>
            <a:ext cx="76787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we’re done!  The </a:t>
            </a:r>
            <a:r>
              <a:rPr lang="en-US" sz="24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array contains the results.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Representing a Graph in Your Programs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1001713" y="2222500"/>
            <a:ext cx="3932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 graph[</a:t>
            </a: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2400">
                <a:solidFill>
                  <a:srgbClr val="00997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];	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grpSp>
        <p:nvGrpSpPr>
          <p:cNvPr id="187" name="Google Shape;187;p6"/>
          <p:cNvGrpSpPr/>
          <p:nvPr/>
        </p:nvGrpSpPr>
        <p:grpSpPr>
          <a:xfrm>
            <a:off x="6057900" y="2273300"/>
            <a:ext cx="1752600" cy="1828800"/>
            <a:chOff x="3312" y="1872"/>
            <a:chExt cx="1104" cy="1152"/>
          </a:xfrm>
        </p:grpSpPr>
        <p:grpSp>
          <p:nvGrpSpPr>
            <p:cNvPr id="188" name="Google Shape;188;p6"/>
            <p:cNvGrpSpPr/>
            <p:nvPr/>
          </p:nvGrpSpPr>
          <p:grpSpPr>
            <a:xfrm>
              <a:off x="3312" y="1872"/>
              <a:ext cx="1104" cy="1152"/>
              <a:chOff x="2880" y="2304"/>
              <a:chExt cx="1104" cy="1152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3312" y="23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3696" y="268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3024" y="312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3504" y="316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2880" y="26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94" name="Google Shape;194;p6"/>
            <p:cNvSpPr txBox="1"/>
            <p:nvPr/>
          </p:nvSpPr>
          <p:spPr>
            <a:xfrm>
              <a:off x="3783" y="1886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4135" y="2256"/>
              <a:ext cx="20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3984" y="2736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3483" y="2688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3360" y="2208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sp>
        <p:nvSpPr>
          <p:cNvPr id="199" name="Google Shape;199;p6"/>
          <p:cNvSpPr txBox="1"/>
          <p:nvPr/>
        </p:nvSpPr>
        <p:spPr>
          <a:xfrm>
            <a:off x="952500" y="3162300"/>
            <a:ext cx="3652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graph[</a:t>
            </a: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2400">
                <a:solidFill>
                  <a:srgbClr val="00997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 = true;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 flipH="1">
            <a:off x="6591300" y="2730500"/>
            <a:ext cx="304800" cy="8382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6"/>
          <p:cNvSpPr txBox="1"/>
          <p:nvPr/>
        </p:nvSpPr>
        <p:spPr>
          <a:xfrm>
            <a:off x="968375" y="3552825"/>
            <a:ext cx="3652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graph[</a:t>
            </a: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2400">
                <a:solidFill>
                  <a:srgbClr val="00997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 = true;</a:t>
            </a:r>
            <a:endParaRPr/>
          </a:p>
        </p:txBody>
      </p:sp>
      <p:cxnSp>
        <p:nvCxnSpPr>
          <p:cNvPr id="202" name="Google Shape;202;p6"/>
          <p:cNvCxnSpPr/>
          <p:nvPr/>
        </p:nvCxnSpPr>
        <p:spPr>
          <a:xfrm flipH="1">
            <a:off x="7377113" y="3340100"/>
            <a:ext cx="128587" cy="339725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6"/>
          <p:cNvSpPr txBox="1"/>
          <p:nvPr/>
        </p:nvSpPr>
        <p:spPr>
          <a:xfrm>
            <a:off x="952500" y="3924300"/>
            <a:ext cx="3652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graph[</a:t>
            </a: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2400">
                <a:solidFill>
                  <a:srgbClr val="00997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 = true;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6667500" y="2730500"/>
            <a:ext cx="444500" cy="914400"/>
          </a:xfrm>
          <a:custGeom>
            <a:rect b="b" l="l" r="r" t="t"/>
            <a:pathLst>
              <a:path extrusionOk="0" h="576" w="280">
                <a:moveTo>
                  <a:pt x="0" y="576"/>
                </a:moveTo>
                <a:cubicBezTo>
                  <a:pt x="100" y="528"/>
                  <a:pt x="200" y="480"/>
                  <a:pt x="240" y="384"/>
                </a:cubicBezTo>
                <a:cubicBezTo>
                  <a:pt x="280" y="288"/>
                  <a:pt x="260" y="144"/>
                  <a:pt x="240" y="0"/>
                </a:cubicBezTo>
              </a:path>
            </a:pathLst>
          </a:custGeom>
          <a:noFill/>
          <a:ln cap="flat" cmpd="sng" w="412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1077913" y="2781300"/>
            <a:ext cx="4314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edge from vertex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vertex </a:t>
            </a:r>
            <a:r>
              <a:rPr lang="en-US" sz="20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3499530" y="6116638"/>
            <a:ext cx="57714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called an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adjacency matrix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4064000" y="4859338"/>
            <a:ext cx="48641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you can see, when we set array[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][</a:t>
            </a:r>
            <a:r>
              <a:rPr lang="en-US" sz="20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 to </a:t>
            </a:r>
            <a:r>
              <a:rPr lang="en-US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it represents a </a:t>
            </a:r>
            <a:r>
              <a:rPr lang="en-US" sz="20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directed edge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vertex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vertex </a:t>
            </a:r>
            <a:r>
              <a:rPr lang="en-US" sz="20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08025" y="1155700"/>
            <a:ext cx="80470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element in the array indicates whether or not there is an edge between vertex</a:t>
            </a:r>
            <a:r>
              <a:rPr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 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vertex </a:t>
            </a:r>
            <a:r>
              <a:rPr lang="en-US" sz="24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  <p:graphicFrame>
        <p:nvGraphicFramePr>
          <p:cNvPr id="209" name="Google Shape;209;p6"/>
          <p:cNvGraphicFramePr/>
          <p:nvPr/>
        </p:nvGraphicFramePr>
        <p:xfrm>
          <a:off x="1485900" y="4893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{F78E01AD-EB13-4DC0-9620-58E6457D0776}</a:tableStyleId>
              </a:tblPr>
              <a:tblGrid>
                <a:gridCol w="436875"/>
                <a:gridCol w="436875"/>
                <a:gridCol w="436875"/>
                <a:gridCol w="436875"/>
                <a:gridCol w="43687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0" name="Google Shape;210;p6"/>
          <p:cNvSpPr txBox="1"/>
          <p:nvPr/>
        </p:nvSpPr>
        <p:spPr>
          <a:xfrm>
            <a:off x="1117600" y="4868208"/>
            <a:ext cx="37221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1498600" y="4499908"/>
            <a:ext cx="2169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0   1   2   3   4</a:t>
            </a:r>
            <a:endParaRPr/>
          </a:p>
        </p:txBody>
      </p:sp>
      <p:sp>
        <p:nvSpPr>
          <p:cNvPr id="212" name="Google Shape;212;p6"/>
          <p:cNvSpPr txBox="1"/>
          <p:nvPr/>
        </p:nvSpPr>
        <p:spPr>
          <a:xfrm>
            <a:off x="2806700" y="4864100"/>
            <a:ext cx="394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  <p:sp>
        <p:nvSpPr>
          <p:cNvPr id="213" name="Google Shape;213;p6"/>
          <p:cNvSpPr txBox="1"/>
          <p:nvPr/>
        </p:nvSpPr>
        <p:spPr>
          <a:xfrm>
            <a:off x="2374900" y="5232400"/>
            <a:ext cx="394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1511300" y="5981700"/>
            <a:ext cx="394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685800" y="279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Representing a Graph in Your Programs</a:t>
            </a:r>
            <a:br>
              <a:rPr lang="en-US" sz="3200"/>
            </a:br>
            <a:endParaRPr sz="3200"/>
          </a:p>
        </p:txBody>
      </p:sp>
      <p:sp>
        <p:nvSpPr>
          <p:cNvPr id="222" name="Google Shape;222;p7"/>
          <p:cNvSpPr txBox="1"/>
          <p:nvPr/>
        </p:nvSpPr>
        <p:spPr>
          <a:xfrm>
            <a:off x="227013" y="1274763"/>
            <a:ext cx="8780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Exercise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What does the following directed graph look like? </a:t>
            </a:r>
            <a:endParaRPr/>
          </a:p>
        </p:txBody>
      </p:sp>
      <p:graphicFrame>
        <p:nvGraphicFramePr>
          <p:cNvPr id="223" name="Google Shape;223;p7"/>
          <p:cNvGraphicFramePr/>
          <p:nvPr/>
        </p:nvGraphicFramePr>
        <p:xfrm>
          <a:off x="1638300" y="2032000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8DFFD8"/>
                    </a:gs>
                    <a:gs pos="35000">
                      <a:srgbClr val="B0FFE2"/>
                    </a:gs>
                    <a:gs pos="100000">
                      <a:srgbClr val="DFFFF4"/>
                    </a:gs>
                  </a:gsLst>
                  <a:lin ang="16200000" scaled="0"/>
                </a:gradFill>
                <a:tableStyleId>{18FA4A66-A45E-4516-A2BE-778C67FEDB69}</a:tableStyleId>
              </a:tblPr>
              <a:tblGrid>
                <a:gridCol w="1281125"/>
                <a:gridCol w="1279525"/>
                <a:gridCol w="1279525"/>
                <a:gridCol w="1279525"/>
                <a:gridCol w="1281100"/>
              </a:tblGrid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Nodes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</a:rPr>
                        <a:t>True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</a:rPr>
                        <a:t>True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</a:rPr>
                        <a:t>True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</a:rPr>
                        <a:t>True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</a:rPr>
                        <a:t>True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</a:rPr>
                        <a:t>True</a:t>
                      </a:r>
                      <a:endParaRPr b="0" i="0" sz="24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en-US" sz="2400" u="none" cap="none" strike="noStrike"/>
                        <a:t>False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24" name="Google Shape;224;p7"/>
          <p:cNvGrpSpPr/>
          <p:nvPr/>
        </p:nvGrpSpPr>
        <p:grpSpPr>
          <a:xfrm>
            <a:off x="3568700" y="4648200"/>
            <a:ext cx="2298700" cy="1955800"/>
            <a:chOff x="3568700" y="4584700"/>
            <a:chExt cx="2298700" cy="1955800"/>
          </a:xfrm>
        </p:grpSpPr>
        <p:sp>
          <p:nvSpPr>
            <p:cNvPr id="225" name="Google Shape;225;p7"/>
            <p:cNvSpPr/>
            <p:nvPr/>
          </p:nvSpPr>
          <p:spPr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229" name="Google Shape;229;p7"/>
          <p:cNvSpPr/>
          <p:nvPr/>
        </p:nvSpPr>
        <p:spPr>
          <a:xfrm>
            <a:off x="2908300" y="2514600"/>
            <a:ext cx="1308100" cy="444500"/>
          </a:xfrm>
          <a:prstGeom prst="rect">
            <a:avLst/>
          </a:prstGeom>
          <a:noFill/>
          <a:ln cap="flat" cmpd="sng" w="412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Google Shape;230;p7"/>
          <p:cNvSpPr/>
          <p:nvPr/>
        </p:nvSpPr>
        <p:spPr>
          <a:xfrm rot="-5400000">
            <a:off x="4533900" y="4711700"/>
            <a:ext cx="863600" cy="431800"/>
          </a:xfrm>
          <a:prstGeom prst="arc">
            <a:avLst>
              <a:gd fmla="val 19820457" name="adj1"/>
              <a:gd fmla="val 12797614" name="adj2"/>
            </a:avLst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5473700" y="2527300"/>
            <a:ext cx="1308100" cy="444500"/>
          </a:xfrm>
          <a:prstGeom prst="rect">
            <a:avLst/>
          </a:prstGeom>
          <a:noFill/>
          <a:ln cap="flat" cmpd="sng" w="412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2" name="Google Shape;232;p7"/>
          <p:cNvCxnSpPr/>
          <p:nvPr/>
        </p:nvCxnSpPr>
        <p:spPr>
          <a:xfrm flipH="1">
            <a:off x="4737100" y="5156200"/>
            <a:ext cx="25400" cy="9017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7"/>
          <p:cNvSpPr/>
          <p:nvPr/>
        </p:nvSpPr>
        <p:spPr>
          <a:xfrm>
            <a:off x="2908300" y="2997200"/>
            <a:ext cx="1308100" cy="444500"/>
          </a:xfrm>
          <a:prstGeom prst="rect">
            <a:avLst/>
          </a:prstGeom>
          <a:noFill/>
          <a:ln cap="flat" cmpd="sng" w="412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4" name="Google Shape;234;p7"/>
          <p:cNvCxnSpPr/>
          <p:nvPr/>
        </p:nvCxnSpPr>
        <p:spPr>
          <a:xfrm rot="10800000">
            <a:off x="4927600" y="5067300"/>
            <a:ext cx="431800" cy="4191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7"/>
          <p:cNvSpPr/>
          <p:nvPr/>
        </p:nvSpPr>
        <p:spPr>
          <a:xfrm>
            <a:off x="6756400" y="3454400"/>
            <a:ext cx="1308100" cy="444500"/>
          </a:xfrm>
          <a:prstGeom prst="rect">
            <a:avLst/>
          </a:prstGeom>
          <a:noFill/>
          <a:ln cap="flat" cmpd="sng" w="412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6" name="Google Shape;236;p7"/>
          <p:cNvCxnSpPr/>
          <p:nvPr/>
        </p:nvCxnSpPr>
        <p:spPr>
          <a:xfrm rot="10800000">
            <a:off x="4076700" y="5702300"/>
            <a:ext cx="546100" cy="4191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7"/>
          <p:cNvSpPr/>
          <p:nvPr/>
        </p:nvSpPr>
        <p:spPr>
          <a:xfrm>
            <a:off x="2908300" y="3949700"/>
            <a:ext cx="1308100" cy="444500"/>
          </a:xfrm>
          <a:prstGeom prst="rect">
            <a:avLst/>
          </a:prstGeom>
          <a:noFill/>
          <a:ln cap="flat" cmpd="sng" w="412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8" name="Google Shape;238;p7"/>
          <p:cNvCxnSpPr/>
          <p:nvPr/>
        </p:nvCxnSpPr>
        <p:spPr>
          <a:xfrm flipH="1" rot="10800000">
            <a:off x="4076700" y="5003800"/>
            <a:ext cx="469900" cy="4699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7"/>
          <p:cNvSpPr/>
          <p:nvPr/>
        </p:nvSpPr>
        <p:spPr>
          <a:xfrm>
            <a:off x="5473700" y="3937000"/>
            <a:ext cx="1308100" cy="444500"/>
          </a:xfrm>
          <a:prstGeom prst="rect">
            <a:avLst/>
          </a:prstGeom>
          <a:noFill/>
          <a:ln cap="flat" cmpd="sng" w="412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0" name="Google Shape;240;p7"/>
          <p:cNvCxnSpPr/>
          <p:nvPr/>
        </p:nvCxnSpPr>
        <p:spPr>
          <a:xfrm>
            <a:off x="4013200" y="5829300"/>
            <a:ext cx="495300" cy="3810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8"/>
          <p:cNvSpPr txBox="1"/>
          <p:nvPr>
            <p:ph type="title"/>
          </p:nvPr>
        </p:nvSpPr>
        <p:spPr>
          <a:xfrm>
            <a:off x="685800" y="279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Representing a Graph in Your Programs</a:t>
            </a:r>
            <a:br>
              <a:rPr lang="en-US" sz="3200"/>
            </a:br>
            <a:endParaRPr sz="3200"/>
          </a:p>
        </p:txBody>
      </p:sp>
      <p:sp>
        <p:nvSpPr>
          <p:cNvPr id="248" name="Google Shape;248;p8"/>
          <p:cNvSpPr txBox="1"/>
          <p:nvPr/>
        </p:nvSpPr>
        <p:spPr>
          <a:xfrm>
            <a:off x="331788" y="952500"/>
            <a:ext cx="84597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</a:t>
            </a: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b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you represent an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undirected graph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an adjacency matrix?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299130" y="1976438"/>
            <a:ext cx="856547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easy!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bi-directionally connect vertices 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j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simply </a:t>
            </a:r>
            <a:b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array[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][</a:t>
            </a:r>
            <a:r>
              <a:rPr lang="en-US" sz="20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r>
              <a:rPr lang="en-US" sz="2000">
                <a:solidFill>
                  <a:srgbClr val="00997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set array[</a:t>
            </a:r>
            <a:r>
              <a:rPr lang="en-US" sz="20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][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 to </a:t>
            </a: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well!</a:t>
            </a:r>
            <a:endParaRPr i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50" name="Google Shape;250;p8"/>
          <p:cNvGraphicFramePr/>
          <p:nvPr/>
        </p:nvGraphicFramePr>
        <p:xfrm>
          <a:off x="457200" y="42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{18FA4A66-A45E-4516-A2BE-778C67FEDB69}</a:tableStyleId>
              </a:tblPr>
              <a:tblGrid>
                <a:gridCol w="955750"/>
                <a:gridCol w="954575"/>
                <a:gridCol w="954575"/>
                <a:gridCol w="954575"/>
                <a:gridCol w="955750"/>
              </a:tblGrid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Nodes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A5002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51" name="Google Shape;251;p8"/>
          <p:cNvGrpSpPr/>
          <p:nvPr/>
        </p:nvGrpSpPr>
        <p:grpSpPr>
          <a:xfrm>
            <a:off x="5892800" y="4686300"/>
            <a:ext cx="2298700" cy="1955800"/>
            <a:chOff x="3568700" y="4584700"/>
            <a:chExt cx="2298700" cy="1955800"/>
          </a:xfrm>
        </p:grpSpPr>
        <p:sp>
          <p:nvSpPr>
            <p:cNvPr id="252" name="Google Shape;252;p8"/>
            <p:cNvSpPr/>
            <p:nvPr/>
          </p:nvSpPr>
          <p:spPr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cap="flat" cmpd="sng" w="41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mic Sans MS"/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256" name="Google Shape;256;p8"/>
          <p:cNvSpPr/>
          <p:nvPr/>
        </p:nvSpPr>
        <p:spPr>
          <a:xfrm>
            <a:off x="4301724" y="4747568"/>
            <a:ext cx="8707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7" name="Google Shape;257;p8"/>
          <p:cNvCxnSpPr/>
          <p:nvPr/>
        </p:nvCxnSpPr>
        <p:spPr>
          <a:xfrm flipH="1">
            <a:off x="6299200" y="4978400"/>
            <a:ext cx="495300" cy="4699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8"/>
          <p:cNvSpPr/>
          <p:nvPr/>
        </p:nvSpPr>
        <p:spPr>
          <a:xfrm>
            <a:off x="1431524" y="6144568"/>
            <a:ext cx="8707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9" name="Google Shape;259;p8"/>
          <p:cNvCxnSpPr/>
          <p:nvPr/>
        </p:nvCxnSpPr>
        <p:spPr>
          <a:xfrm flipH="1" rot="10800000">
            <a:off x="6438900" y="5156200"/>
            <a:ext cx="457200" cy="4318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8"/>
          <p:cNvSpPr txBox="1"/>
          <p:nvPr/>
        </p:nvSpPr>
        <p:spPr>
          <a:xfrm>
            <a:off x="2925762" y="3187700"/>
            <a:ext cx="3652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graph[</a:t>
            </a: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2400">
                <a:solidFill>
                  <a:srgbClr val="00997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2925762" y="3556000"/>
            <a:ext cx="3652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graph[</a:t>
            </a: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-US" sz="2400">
                <a:solidFill>
                  <a:srgbClr val="00997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>
            <p:ph idx="12" type="sldNum"/>
          </p:nvPr>
        </p:nvSpPr>
        <p:spPr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9"/>
          <p:cNvSpPr txBox="1"/>
          <p:nvPr>
            <p:ph type="title"/>
          </p:nvPr>
        </p:nvSpPr>
        <p:spPr>
          <a:xfrm>
            <a:off x="0" y="-30480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 Interesting Property of Adjacency Matrices</a:t>
            </a:r>
            <a:endParaRPr/>
          </a:p>
        </p:txBody>
      </p:sp>
      <p:sp>
        <p:nvSpPr>
          <p:cNvPr id="269" name="Google Shape;269;p9"/>
          <p:cNvSpPr txBox="1"/>
          <p:nvPr/>
        </p:nvSpPr>
        <p:spPr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graph:</a:t>
            </a:r>
            <a:endParaRPr/>
          </a:p>
        </p:txBody>
      </p:sp>
      <p:sp>
        <p:nvSpPr>
          <p:cNvPr id="270" name="Google Shape;270;p9"/>
          <p:cNvSpPr txBox="1"/>
          <p:nvPr/>
        </p:nvSpPr>
        <p:spPr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it’s associated A.M.:</a:t>
            </a:r>
            <a:endParaRPr/>
          </a:p>
        </p:txBody>
      </p:sp>
      <p:grpSp>
        <p:nvGrpSpPr>
          <p:cNvPr id="271" name="Google Shape;271;p9"/>
          <p:cNvGrpSpPr/>
          <p:nvPr/>
        </p:nvGrpSpPr>
        <p:grpSpPr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272" name="Google Shape;272;p9"/>
            <p:cNvGrpSpPr/>
            <p:nvPr/>
          </p:nvGrpSpPr>
          <p:grpSpPr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Joe</a:t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Mary</a:t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Tsuen</a:t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cap="flat" cmpd="sng" w="41275">
                <a:solidFill>
                  <a:srgbClr val="8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Lily</a:t>
                </a:r>
                <a:endParaRPr/>
              </a:p>
            </p:txBody>
          </p:sp>
          <p:cxnSp>
            <p:nvCxnSpPr>
              <p:cNvPr id="277" name="Google Shape;277;p9"/>
              <p:cNvCxnSpPr/>
              <p:nvPr/>
            </p:nvCxnSpPr>
            <p:spPr>
              <a:xfrm>
                <a:off x="960" y="1104"/>
                <a:ext cx="528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9"/>
              <p:cNvCxnSpPr/>
              <p:nvPr/>
            </p:nvCxnSpPr>
            <p:spPr>
              <a:xfrm>
                <a:off x="912" y="1632"/>
                <a:ext cx="576" cy="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 flipH="1">
                <a:off x="864" y="1227"/>
                <a:ext cx="651" cy="309"/>
              </a:xfrm>
              <a:prstGeom prst="straightConnector1">
                <a:avLst/>
              </a:prstGeom>
              <a:noFill/>
              <a:ln cap="flat" cmpd="sng" w="412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80" name="Google Shape;280;p9"/>
            <p:cNvCxnSpPr/>
            <p:nvPr/>
          </p:nvCxnSpPr>
          <p:spPr>
            <a:xfrm rot="10800000">
              <a:off x="1653" y="1262"/>
              <a:ext cx="0" cy="240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1" name="Google Shape;281;p9"/>
          <p:cNvSpPr txBox="1"/>
          <p:nvPr/>
        </p:nvSpPr>
        <p:spPr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Neato effect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If you multiply the matrix by itself something cool happens!</a:t>
            </a:r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5257800" y="1099293"/>
            <a:ext cx="2743200" cy="2486870"/>
            <a:chOff x="3312" y="792"/>
            <a:chExt cx="1728" cy="1567"/>
          </a:xfrm>
        </p:grpSpPr>
        <p:grpSp>
          <p:nvGrpSpPr>
            <p:cNvPr id="283" name="Google Shape;283;p9"/>
            <p:cNvGrpSpPr/>
            <p:nvPr/>
          </p:nvGrpSpPr>
          <p:grpSpPr>
            <a:xfrm>
              <a:off x="3312" y="792"/>
              <a:ext cx="1728" cy="1561"/>
              <a:chOff x="3188" y="652"/>
              <a:chExt cx="1948" cy="1863"/>
            </a:xfrm>
          </p:grpSpPr>
          <p:grpSp>
            <p:nvGrpSpPr>
              <p:cNvPr id="284" name="Google Shape;284;p9"/>
              <p:cNvGrpSpPr/>
              <p:nvPr/>
            </p:nvGrpSpPr>
            <p:grpSpPr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285" name="Google Shape;285;p9"/>
                <p:cNvSpPr/>
                <p:nvPr/>
              </p:nvSpPr>
              <p:spPr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9" name="Google Shape;289;p9"/>
                <p:cNvSpPr/>
                <p:nvPr/>
              </p:nvSpPr>
              <p:spPr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1" name="Google Shape;291;p9"/>
                <p:cNvSpPr/>
                <p:nvPr/>
              </p:nvSpPr>
              <p:spPr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2" name="Google Shape;292;p9"/>
                <p:cNvSpPr/>
                <p:nvPr/>
              </p:nvSpPr>
              <p:spPr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5" name="Google Shape;295;p9"/>
                <p:cNvSpPr/>
                <p:nvPr/>
              </p:nvSpPr>
              <p:spPr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6" name="Google Shape;296;p9"/>
                <p:cNvSpPr/>
                <p:nvPr/>
              </p:nvSpPr>
              <p:spPr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9" name="Google Shape;299;p9"/>
                <p:cNvSpPr/>
                <p:nvPr/>
              </p:nvSpPr>
              <p:spPr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00" name="Google Shape;300;p9"/>
                <p:cNvSpPr/>
                <p:nvPr/>
              </p:nvSpPr>
              <p:spPr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01" name="Google Shape;301;p9"/>
              <p:cNvSpPr txBox="1"/>
              <p:nvPr/>
            </p:nvSpPr>
            <p:spPr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302" name="Google Shape;302;p9"/>
              <p:cNvSpPr txBox="1"/>
              <p:nvPr/>
            </p:nvSpPr>
            <p:spPr>
              <a:xfrm rot="-2615344">
                <a:off x="3619" y="760"/>
                <a:ext cx="65" cy="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3" name="Google Shape;303;p9"/>
              <p:cNvSpPr txBox="1"/>
              <p:nvPr/>
            </p:nvSpPr>
            <p:spPr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304" name="Google Shape;304;p9"/>
              <p:cNvSpPr txBox="1"/>
              <p:nvPr/>
            </p:nvSpPr>
            <p:spPr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</a:t>
                </a:r>
                <a:endParaRPr/>
              </a:p>
            </p:txBody>
          </p:sp>
          <p:sp>
            <p:nvSpPr>
              <p:cNvPr id="305" name="Google Shape;305;p9"/>
              <p:cNvSpPr txBox="1"/>
              <p:nvPr/>
            </p:nvSpPr>
            <p:spPr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306" name="Google Shape;306;p9"/>
            <p:cNvSpPr txBox="1"/>
            <p:nvPr/>
          </p:nvSpPr>
          <p:spPr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0    1   0   0</a:t>
              </a:r>
              <a:endParaRPr/>
            </a:p>
          </p:txBody>
        </p:sp>
        <p:sp>
          <p:nvSpPr>
            <p:cNvPr id="307" name="Google Shape;307;p9"/>
            <p:cNvSpPr txBox="1"/>
            <p:nvPr/>
          </p:nvSpPr>
          <p:spPr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0    0   1   0</a:t>
              </a:r>
              <a:endParaRPr/>
            </a:p>
          </p:txBody>
        </p:sp>
        <p:sp>
          <p:nvSpPr>
            <p:cNvPr id="308" name="Google Shape;308;p9"/>
            <p:cNvSpPr txBox="1"/>
            <p:nvPr/>
          </p:nvSpPr>
          <p:spPr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0    0   0   1</a:t>
              </a:r>
              <a:endParaRPr/>
            </a:p>
          </p:txBody>
        </p:sp>
        <p:sp>
          <p:nvSpPr>
            <p:cNvPr id="309" name="Google Shape;309;p9"/>
            <p:cNvSpPr txBox="1"/>
            <p:nvPr/>
          </p:nvSpPr>
          <p:spPr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0    1    0  0</a:t>
              </a:r>
              <a:endParaRPr/>
            </a:p>
          </p:txBody>
        </p:sp>
      </p:grpSp>
      <p:grpSp>
        <p:nvGrpSpPr>
          <p:cNvPr id="310" name="Google Shape;310;p9"/>
          <p:cNvGrpSpPr/>
          <p:nvPr/>
        </p:nvGrpSpPr>
        <p:grpSpPr>
          <a:xfrm>
            <a:off x="5257800" y="1127229"/>
            <a:ext cx="2743200" cy="2465284"/>
            <a:chOff x="3312" y="806"/>
            <a:chExt cx="1728" cy="1553"/>
          </a:xfrm>
        </p:grpSpPr>
        <p:grpSp>
          <p:nvGrpSpPr>
            <p:cNvPr id="311" name="Google Shape;311;p9"/>
            <p:cNvGrpSpPr/>
            <p:nvPr/>
          </p:nvGrpSpPr>
          <p:grpSpPr>
            <a:xfrm>
              <a:off x="3312" y="806"/>
              <a:ext cx="1728" cy="1547"/>
              <a:chOff x="3188" y="668"/>
              <a:chExt cx="1948" cy="1847"/>
            </a:xfrm>
          </p:grpSpPr>
          <p:grpSp>
            <p:nvGrpSpPr>
              <p:cNvPr id="312" name="Google Shape;312;p9"/>
              <p:cNvGrpSpPr/>
              <p:nvPr/>
            </p:nvGrpSpPr>
            <p:grpSpPr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313" name="Google Shape;313;p9"/>
                <p:cNvSpPr/>
                <p:nvPr/>
              </p:nvSpPr>
              <p:spPr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314" name="Google Shape;314;p9"/>
                <p:cNvSpPr/>
                <p:nvPr/>
              </p:nvSpPr>
              <p:spPr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315" name="Google Shape;315;p9"/>
                <p:cNvSpPr/>
                <p:nvPr/>
              </p:nvSpPr>
              <p:spPr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6" name="Google Shape;316;p9"/>
                <p:cNvSpPr/>
                <p:nvPr/>
              </p:nvSpPr>
              <p:spPr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8" name="Google Shape;318;p9"/>
                <p:cNvSpPr/>
                <p:nvPr/>
              </p:nvSpPr>
              <p:spPr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9" name="Google Shape;319;p9"/>
                <p:cNvSpPr/>
                <p:nvPr/>
              </p:nvSpPr>
              <p:spPr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2" name="Google Shape;322;p9"/>
                <p:cNvSpPr/>
                <p:nvPr/>
              </p:nvSpPr>
              <p:spPr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3" name="Google Shape;323;p9"/>
                <p:cNvSpPr/>
                <p:nvPr/>
              </p:nvSpPr>
              <p:spPr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4" name="Google Shape;324;p9"/>
                <p:cNvSpPr/>
                <p:nvPr/>
              </p:nvSpPr>
              <p:spPr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5" name="Google Shape;325;p9"/>
                <p:cNvSpPr/>
                <p:nvPr/>
              </p:nvSpPr>
              <p:spPr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6" name="Google Shape;326;p9"/>
                <p:cNvSpPr/>
                <p:nvPr/>
              </p:nvSpPr>
              <p:spPr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7" name="Google Shape;327;p9"/>
                <p:cNvSpPr/>
                <p:nvPr/>
              </p:nvSpPr>
              <p:spPr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8" name="Google Shape;328;p9"/>
                <p:cNvSpPr/>
                <p:nvPr/>
              </p:nvSpPr>
              <p:spPr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29" name="Google Shape;329;p9"/>
              <p:cNvSpPr txBox="1"/>
              <p:nvPr/>
            </p:nvSpPr>
            <p:spPr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331" name="Google Shape;331;p9"/>
              <p:cNvSpPr txBox="1"/>
              <p:nvPr/>
            </p:nvSpPr>
            <p:spPr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332" name="Google Shape;332;p9"/>
              <p:cNvSpPr txBox="1"/>
              <p:nvPr/>
            </p:nvSpPr>
            <p:spPr>
              <a:xfrm rot="-2615344">
                <a:off x="4178" y="643"/>
                <a:ext cx="65" cy="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33" name="Google Shape;333;p9"/>
              <p:cNvSpPr txBox="1"/>
              <p:nvPr/>
            </p:nvSpPr>
            <p:spPr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</p:grpSp>
        <p:sp>
          <p:nvSpPr>
            <p:cNvPr id="334" name="Google Shape;334;p9"/>
            <p:cNvSpPr txBox="1"/>
            <p:nvPr/>
          </p:nvSpPr>
          <p:spPr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0    1   0   0</a:t>
              </a:r>
              <a:endParaRPr/>
            </a:p>
          </p:txBody>
        </p:sp>
        <p:sp>
          <p:nvSpPr>
            <p:cNvPr id="335" name="Google Shape;335;p9"/>
            <p:cNvSpPr txBox="1"/>
            <p:nvPr/>
          </p:nvSpPr>
          <p:spPr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0    0   1   0</a:t>
              </a:r>
              <a:endParaRPr/>
            </a:p>
          </p:txBody>
        </p:sp>
        <p:sp>
          <p:nvSpPr>
            <p:cNvPr id="336" name="Google Shape;336;p9"/>
            <p:cNvSpPr txBox="1"/>
            <p:nvPr/>
          </p:nvSpPr>
          <p:spPr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0    0   0   1</a:t>
              </a:r>
              <a:endParaRPr/>
            </a:p>
          </p:txBody>
        </p:sp>
        <p:sp>
          <p:nvSpPr>
            <p:cNvPr id="337" name="Google Shape;337;p9"/>
            <p:cNvSpPr txBox="1"/>
            <p:nvPr/>
          </p:nvSpPr>
          <p:spPr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0    1    0  0</a:t>
              </a:r>
              <a:endParaRPr/>
            </a:p>
          </p:txBody>
        </p:sp>
      </p:grpSp>
      <p:sp>
        <p:nvSpPr>
          <p:cNvPr id="338" name="Google Shape;338;p9"/>
          <p:cNvSpPr txBox="1"/>
          <p:nvPr/>
        </p:nvSpPr>
        <p:spPr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                =</a:t>
            </a:r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>
            <a:off x="5257800" y="1086288"/>
            <a:ext cx="2765638" cy="2506225"/>
            <a:chOff x="3312" y="780"/>
            <a:chExt cx="1742" cy="1579"/>
          </a:xfrm>
        </p:grpSpPr>
        <p:grpSp>
          <p:nvGrpSpPr>
            <p:cNvPr id="340" name="Google Shape;340;p9"/>
            <p:cNvGrpSpPr/>
            <p:nvPr/>
          </p:nvGrpSpPr>
          <p:grpSpPr>
            <a:xfrm>
              <a:off x="3312" y="792"/>
              <a:ext cx="1742" cy="1567"/>
              <a:chOff x="3312" y="792"/>
              <a:chExt cx="1742" cy="1567"/>
            </a:xfrm>
          </p:grpSpPr>
          <p:grpSp>
            <p:nvGrpSpPr>
              <p:cNvPr id="341" name="Google Shape;341;p9"/>
              <p:cNvGrpSpPr/>
              <p:nvPr/>
            </p:nvGrpSpPr>
            <p:grpSpPr>
              <a:xfrm>
                <a:off x="3312" y="792"/>
                <a:ext cx="1742" cy="1561"/>
                <a:chOff x="3188" y="652"/>
                <a:chExt cx="1964" cy="1863"/>
              </a:xfrm>
            </p:grpSpPr>
            <p:grpSp>
              <p:nvGrpSpPr>
                <p:cNvPr id="342" name="Google Shape;342;p9"/>
                <p:cNvGrpSpPr/>
                <p:nvPr/>
              </p:nvGrpSpPr>
              <p:grpSpPr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343" name="Google Shape;343;p9"/>
                  <p:cNvSpPr/>
                  <p:nvPr/>
                </p:nvSpPr>
                <p:spPr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344" name="Google Shape;344;p9"/>
                  <p:cNvSpPr/>
                  <p:nvPr/>
                </p:nvSpPr>
                <p:spPr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345" name="Google Shape;345;p9"/>
                  <p:cNvSpPr/>
                  <p:nvPr/>
                </p:nvSpPr>
                <p:spPr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46" name="Google Shape;346;p9"/>
                  <p:cNvSpPr/>
                  <p:nvPr/>
                </p:nvSpPr>
                <p:spPr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47" name="Google Shape;347;p9"/>
                  <p:cNvSpPr/>
                  <p:nvPr/>
                </p:nvSpPr>
                <p:spPr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48" name="Google Shape;348;p9"/>
                  <p:cNvSpPr/>
                  <p:nvPr/>
                </p:nvSpPr>
                <p:spPr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49" name="Google Shape;349;p9"/>
                  <p:cNvSpPr/>
                  <p:nvPr/>
                </p:nvSpPr>
                <p:spPr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0" name="Google Shape;350;p9"/>
                  <p:cNvSpPr/>
                  <p:nvPr/>
                </p:nvSpPr>
                <p:spPr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1" name="Google Shape;351;p9"/>
                  <p:cNvSpPr/>
                  <p:nvPr/>
                </p:nvSpPr>
                <p:spPr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2" name="Google Shape;352;p9"/>
                  <p:cNvSpPr/>
                  <p:nvPr/>
                </p:nvSpPr>
                <p:spPr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3" name="Google Shape;353;p9"/>
                  <p:cNvSpPr/>
                  <p:nvPr/>
                </p:nvSpPr>
                <p:spPr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4" name="Google Shape;354;p9"/>
                  <p:cNvSpPr/>
                  <p:nvPr/>
                </p:nvSpPr>
                <p:spPr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5" name="Google Shape;355;p9"/>
                  <p:cNvSpPr/>
                  <p:nvPr/>
                </p:nvSpPr>
                <p:spPr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6" name="Google Shape;356;p9"/>
                  <p:cNvSpPr/>
                  <p:nvPr/>
                </p:nvSpPr>
                <p:spPr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7" name="Google Shape;357;p9"/>
                  <p:cNvSpPr/>
                  <p:nvPr/>
                </p:nvSpPr>
                <p:spPr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8" name="Google Shape;358;p9"/>
                  <p:cNvSpPr/>
                  <p:nvPr/>
                </p:nvSpPr>
                <p:spPr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59" name="Google Shape;359;p9"/>
                <p:cNvSpPr txBox="1"/>
                <p:nvPr/>
              </p:nvSpPr>
              <p:spPr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Joe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Tsuen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  <p:sp>
              <p:nvSpPr>
                <p:cNvPr id="360" name="Google Shape;360;p9"/>
                <p:cNvSpPr txBox="1"/>
                <p:nvPr/>
              </p:nvSpPr>
              <p:spPr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361" name="Google Shape;361;p9"/>
                <p:cNvSpPr txBox="1"/>
                <p:nvPr/>
              </p:nvSpPr>
              <p:spPr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</p:txBody>
            </p:sp>
            <p:sp>
              <p:nvSpPr>
                <p:cNvPr id="362" name="Google Shape;362;p9"/>
                <p:cNvSpPr txBox="1"/>
                <p:nvPr/>
              </p:nvSpPr>
              <p:spPr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363" name="Google Shape;363;p9"/>
                <p:cNvSpPr txBox="1"/>
                <p:nvPr/>
              </p:nvSpPr>
              <p:spPr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</p:grpSp>
          <p:sp>
            <p:nvSpPr>
              <p:cNvPr id="364" name="Google Shape;364;p9"/>
              <p:cNvSpPr txBox="1"/>
              <p:nvPr/>
            </p:nvSpPr>
            <p:spPr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0    1   0   0</a:t>
                </a: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0    0   1   0</a:t>
                </a:r>
                <a:endParaRPr/>
              </a:p>
            </p:txBody>
          </p:sp>
          <p:sp>
            <p:nvSpPr>
              <p:cNvPr id="366" name="Google Shape;366;p9"/>
              <p:cNvSpPr txBox="1"/>
              <p:nvPr/>
            </p:nvSpPr>
            <p:spPr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0    0   0   1</a:t>
                </a:r>
                <a:endParaRPr/>
              </a:p>
            </p:txBody>
          </p:sp>
          <p:sp>
            <p:nvSpPr>
              <p:cNvPr id="367" name="Google Shape;367;p9"/>
              <p:cNvSpPr txBox="1"/>
              <p:nvPr/>
            </p:nvSpPr>
            <p:spPr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0    1    0  0</a:t>
                </a:r>
                <a:endParaRPr/>
              </a:p>
            </p:txBody>
          </p:sp>
        </p:grpSp>
        <p:sp>
          <p:nvSpPr>
            <p:cNvPr id="368" name="Google Shape;368;p9"/>
            <p:cNvSpPr/>
            <p:nvPr/>
          </p:nvSpPr>
          <p:spPr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Joe</a:t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Tsuen</a:t>
              </a:r>
              <a:endParaRPr/>
            </a:p>
          </p:txBody>
        </p:sp>
      </p:grpSp>
      <p:grpSp>
        <p:nvGrpSpPr>
          <p:cNvPr id="370" name="Google Shape;370;p9"/>
          <p:cNvGrpSpPr/>
          <p:nvPr/>
        </p:nvGrpSpPr>
        <p:grpSpPr>
          <a:xfrm>
            <a:off x="6096000" y="3558025"/>
            <a:ext cx="2768455" cy="2506225"/>
            <a:chOff x="3312" y="780"/>
            <a:chExt cx="1744" cy="1579"/>
          </a:xfrm>
        </p:grpSpPr>
        <p:grpSp>
          <p:nvGrpSpPr>
            <p:cNvPr id="371" name="Google Shape;371;p9"/>
            <p:cNvGrpSpPr/>
            <p:nvPr/>
          </p:nvGrpSpPr>
          <p:grpSpPr>
            <a:xfrm>
              <a:off x="3312" y="792"/>
              <a:ext cx="1744" cy="1567"/>
              <a:chOff x="3312" y="792"/>
              <a:chExt cx="1744" cy="1567"/>
            </a:xfrm>
          </p:grpSpPr>
          <p:grpSp>
            <p:nvGrpSpPr>
              <p:cNvPr id="372" name="Google Shape;372;p9"/>
              <p:cNvGrpSpPr/>
              <p:nvPr/>
            </p:nvGrpSpPr>
            <p:grpSpPr>
              <a:xfrm>
                <a:off x="3312" y="792"/>
                <a:ext cx="1744" cy="1561"/>
                <a:chOff x="3188" y="652"/>
                <a:chExt cx="1966" cy="1863"/>
              </a:xfrm>
            </p:grpSpPr>
            <p:grpSp>
              <p:nvGrpSpPr>
                <p:cNvPr id="373" name="Google Shape;373;p9"/>
                <p:cNvGrpSpPr/>
                <p:nvPr/>
              </p:nvGrpSpPr>
              <p:grpSpPr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374" name="Google Shape;374;p9"/>
                  <p:cNvSpPr/>
                  <p:nvPr/>
                </p:nvSpPr>
                <p:spPr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375" name="Google Shape;375;p9"/>
                  <p:cNvSpPr/>
                  <p:nvPr/>
                </p:nvSpPr>
                <p:spPr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376" name="Google Shape;376;p9"/>
                  <p:cNvSpPr/>
                  <p:nvPr/>
                </p:nvSpPr>
                <p:spPr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77" name="Google Shape;377;p9"/>
                  <p:cNvSpPr/>
                  <p:nvPr/>
                </p:nvSpPr>
                <p:spPr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78" name="Google Shape;378;p9"/>
                  <p:cNvSpPr/>
                  <p:nvPr/>
                </p:nvSpPr>
                <p:spPr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79" name="Google Shape;379;p9"/>
                  <p:cNvSpPr/>
                  <p:nvPr/>
                </p:nvSpPr>
                <p:spPr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0" name="Google Shape;380;p9"/>
                  <p:cNvSpPr/>
                  <p:nvPr/>
                </p:nvSpPr>
                <p:spPr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1" name="Google Shape;381;p9"/>
                  <p:cNvSpPr/>
                  <p:nvPr/>
                </p:nvSpPr>
                <p:spPr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2" name="Google Shape;382;p9"/>
                  <p:cNvSpPr/>
                  <p:nvPr/>
                </p:nvSpPr>
                <p:spPr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6" name="Google Shape;386;p9"/>
                  <p:cNvSpPr/>
                  <p:nvPr/>
                </p:nvSpPr>
                <p:spPr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7" name="Google Shape;387;p9"/>
                  <p:cNvSpPr/>
                  <p:nvPr/>
                </p:nvSpPr>
                <p:spPr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2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90" name="Google Shape;390;p9"/>
                <p:cNvSpPr txBox="1"/>
                <p:nvPr/>
              </p:nvSpPr>
              <p:spPr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Joe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Tsuen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A5002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  <p:sp>
              <p:nvSpPr>
                <p:cNvPr id="391" name="Google Shape;391;p9"/>
                <p:cNvSpPr txBox="1"/>
                <p:nvPr/>
              </p:nvSpPr>
              <p:spPr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392" name="Google Shape;392;p9"/>
                <p:cNvSpPr txBox="1"/>
                <p:nvPr/>
              </p:nvSpPr>
              <p:spPr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Mary</a:t>
                  </a:r>
                  <a:endParaRPr/>
                </a:p>
              </p:txBody>
            </p:sp>
            <p:sp>
              <p:nvSpPr>
                <p:cNvPr id="393" name="Google Shape;393;p9"/>
                <p:cNvSpPr txBox="1"/>
                <p:nvPr/>
              </p:nvSpPr>
              <p:spPr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</a:t>
                  </a:r>
                  <a:endParaRPr/>
                </a:p>
              </p:txBody>
            </p:sp>
            <p:sp>
              <p:nvSpPr>
                <p:cNvPr id="394" name="Google Shape;394;p9"/>
                <p:cNvSpPr txBox="1"/>
                <p:nvPr/>
              </p:nvSpPr>
              <p:spPr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A5002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Lily</a:t>
                  </a:r>
                  <a:endParaRPr/>
                </a:p>
              </p:txBody>
            </p:sp>
          </p:grpSp>
          <p:sp>
            <p:nvSpPr>
              <p:cNvPr id="395" name="Google Shape;395;p9"/>
              <p:cNvSpPr txBox="1"/>
              <p:nvPr/>
            </p:nvSpPr>
            <p:spPr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0    0   1   0</a:t>
                </a:r>
                <a:endParaRPr/>
              </a:p>
            </p:txBody>
          </p:sp>
          <p:sp>
            <p:nvSpPr>
              <p:cNvPr id="396" name="Google Shape;396;p9"/>
              <p:cNvSpPr txBox="1"/>
              <p:nvPr/>
            </p:nvSpPr>
            <p:spPr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0    0   0   1</a:t>
                </a:r>
                <a:endParaRPr/>
              </a:p>
            </p:txBody>
          </p:sp>
          <p:sp>
            <p:nvSpPr>
              <p:cNvPr id="397" name="Google Shape;397;p9"/>
              <p:cNvSpPr txBox="1"/>
              <p:nvPr/>
            </p:nvSpPr>
            <p:spPr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0    1    0  0</a:t>
                </a:r>
                <a:endParaRPr/>
              </a:p>
            </p:txBody>
          </p:sp>
          <p:sp>
            <p:nvSpPr>
              <p:cNvPr id="398" name="Google Shape;398;p9"/>
              <p:cNvSpPr txBox="1"/>
              <p:nvPr/>
            </p:nvSpPr>
            <p:spPr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0    0   1   0</a:t>
                </a:r>
                <a:endParaRPr/>
              </a:p>
            </p:txBody>
          </p:sp>
        </p:grpSp>
        <p:sp>
          <p:nvSpPr>
            <p:cNvPr id="399" name="Google Shape;399;p9"/>
            <p:cNvSpPr/>
            <p:nvPr/>
          </p:nvSpPr>
          <p:spPr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Joe</a:t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002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Tsuen</a:t>
              </a:r>
              <a:endParaRPr/>
            </a:p>
          </p:txBody>
        </p:sp>
      </p:grpSp>
      <p:sp>
        <p:nvSpPr>
          <p:cNvPr id="401" name="Google Shape;401;p9"/>
          <p:cNvSpPr txBox="1"/>
          <p:nvPr/>
        </p:nvSpPr>
        <p:spPr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edges</a:t>
            </a:r>
            <a:r>
              <a:rPr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apart.</a:t>
            </a:r>
            <a:endParaRPr/>
          </a:p>
        </p:txBody>
      </p:sp>
      <p:sp>
        <p:nvSpPr>
          <p:cNvPr id="402" name="Google Shape;402;p9"/>
          <p:cNvSpPr txBox="1"/>
          <p:nvPr/>
        </p:nvSpPr>
        <p:spPr>
          <a:xfrm>
            <a:off x="8023225" y="4300538"/>
            <a:ext cx="320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cxnSp>
        <p:nvCxnSpPr>
          <p:cNvPr id="403" name="Google Shape;403;p9"/>
          <p:cNvCxnSpPr/>
          <p:nvPr/>
        </p:nvCxnSpPr>
        <p:spPr>
          <a:xfrm>
            <a:off x="1381125" y="1600200"/>
            <a:ext cx="9906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9"/>
          <p:cNvCxnSpPr/>
          <p:nvPr/>
        </p:nvCxnSpPr>
        <p:spPr>
          <a:xfrm flipH="1">
            <a:off x="1360488" y="1774825"/>
            <a:ext cx="1077912" cy="523875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5" name="Google Shape;405;p9"/>
          <p:cNvGrpSpPr/>
          <p:nvPr/>
        </p:nvGrpSpPr>
        <p:grpSpPr>
          <a:xfrm>
            <a:off x="6172200" y="3854450"/>
            <a:ext cx="1830388" cy="793750"/>
            <a:chOff x="3888" y="2524"/>
            <a:chExt cx="1153" cy="500"/>
          </a:xfrm>
        </p:grpSpPr>
        <p:cxnSp>
          <p:nvCxnSpPr>
            <p:cNvPr id="406" name="Google Shape;406;p9"/>
            <p:cNvCxnSpPr/>
            <p:nvPr/>
          </p:nvCxnSpPr>
          <p:spPr>
            <a:xfrm>
              <a:off x="3888" y="3024"/>
              <a:ext cx="336" cy="0"/>
            </a:xfrm>
            <a:prstGeom prst="straightConnector1">
              <a:avLst/>
            </a:prstGeom>
            <a:noFill/>
            <a:ln cap="flat" cmpd="sng" w="412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4856" y="2524"/>
              <a:ext cx="185" cy="240"/>
            </a:xfrm>
            <a:prstGeom prst="straightConnector1">
              <a:avLst/>
            </a:prstGeom>
            <a:noFill/>
            <a:ln cap="flat" cmpd="sng" w="412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" name="Google Shape;408;p9"/>
          <p:cNvGrpSpPr/>
          <p:nvPr/>
        </p:nvGrpSpPr>
        <p:grpSpPr>
          <a:xfrm>
            <a:off x="6172200" y="3929063"/>
            <a:ext cx="2351088" cy="1176337"/>
            <a:chOff x="3888" y="2475"/>
            <a:chExt cx="1481" cy="741"/>
          </a:xfrm>
        </p:grpSpPr>
        <p:cxnSp>
          <p:nvCxnSpPr>
            <p:cNvPr id="409" name="Google Shape;409;p9"/>
            <p:cNvCxnSpPr/>
            <p:nvPr/>
          </p:nvCxnSpPr>
          <p:spPr>
            <a:xfrm>
              <a:off x="3888" y="3216"/>
              <a:ext cx="336" cy="0"/>
            </a:xfrm>
            <a:prstGeom prst="straightConnector1">
              <a:avLst/>
            </a:prstGeom>
            <a:noFill/>
            <a:ln cap="flat" cmpd="sng" w="412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5184" y="2475"/>
              <a:ext cx="185" cy="213"/>
            </a:xfrm>
            <a:prstGeom prst="straightConnector1">
              <a:avLst/>
            </a:prstGeom>
            <a:noFill/>
            <a:ln cap="flat" cmpd="sng" w="412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1" name="Google Shape;411;p9"/>
          <p:cNvSpPr txBox="1"/>
          <p:nvPr/>
        </p:nvSpPr>
        <p:spPr>
          <a:xfrm>
            <a:off x="8486775" y="4756150"/>
            <a:ext cx="320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cxnSp>
        <p:nvCxnSpPr>
          <p:cNvPr id="412" name="Google Shape;412;p9"/>
          <p:cNvCxnSpPr/>
          <p:nvPr/>
        </p:nvCxnSpPr>
        <p:spPr>
          <a:xfrm flipH="1">
            <a:off x="1371600" y="1763713"/>
            <a:ext cx="1077913" cy="523875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9"/>
          <p:cNvCxnSpPr/>
          <p:nvPr/>
        </p:nvCxnSpPr>
        <p:spPr>
          <a:xfrm>
            <a:off x="1403350" y="2438400"/>
            <a:ext cx="990600" cy="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2002-10-09T05:27:34Z</dcterms:created>
  <dc:creator>Preferred Customer</dc:creator>
</cp:coreProperties>
</file>