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89" r:id="rId7"/>
    <p:sldId id="297" r:id="rId8"/>
    <p:sldId id="264" r:id="rId9"/>
    <p:sldId id="258" r:id="rId10"/>
    <p:sldId id="278" r:id="rId11"/>
    <p:sldId id="290" r:id="rId12"/>
    <p:sldId id="291" r:id="rId13"/>
    <p:sldId id="292" r:id="rId14"/>
    <p:sldId id="294" r:id="rId15"/>
    <p:sldId id="293" r:id="rId16"/>
    <p:sldId id="295" r:id="rId17"/>
    <p:sldId id="296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46979-76D5-438F-94D5-A42D0ADCC653}" v="214" dt="2021-12-12T21:42:55.526"/>
    <p1510:client id="{06AC55A5-06D8-43D1-9F35-78117B341E32}" v="7" dt="2021-12-12T22:27:46.229"/>
    <p1510:client id="{0D32D810-4213-449F-BBA2-1E1F07881882}" v="9" dt="2021-12-13T00:35:40.593"/>
    <p1510:client id="{43C9C615-44CB-40C6-BDA3-080188121128}" v="98" dt="2021-12-11T20:55:15.932"/>
    <p1510:client id="{527C2603-2EBD-481F-803D-6281AA6C72B8}" v="1" dt="2021-12-11T23:09:47.695"/>
    <p1510:client id="{92ECD476-655B-4CD3-ABE8-C162D6B8FECA}" v="4" dt="2021-12-13T00:00:42.052"/>
    <p1510:client id="{CE8C02FE-7D23-4030-85AB-96C086C7995D}" v="83" dt="2021-12-13T00:20:11.302"/>
    <p1510:client id="{F5E4C2FC-C8D8-4BEB-B167-073E2AEB3549}" v="516" dt="2021-12-12T18:01:32.776"/>
    <p1510:client id="{F6ABBF07-CAF9-4BE1-9AA4-E69DDD1A2ACB}" v="642" dt="2021-12-12T23:34:39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Pickle can be used to serialize Python object structures, which refers to the process of converting an object in the memory to a byte stream that can be stored as a binary file on disk. When we load it back to a Python program, this binary file can be de-serialized back to a Python object.</a:t>
            </a:r>
          </a:p>
          <a:p>
            <a:br>
              <a:rPr lang="en-US"/>
            </a:b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17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836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557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37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120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07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80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75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635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39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688" r:id="rId16"/>
    <p:sldLayoutId id="2147483699" r:id="rId17"/>
    <p:sldLayoutId id="2147483700" r:id="rId18"/>
    <p:sldLayoutId id="2147483692" r:id="rId19"/>
    <p:sldLayoutId id="2147483681" r:id="rId20"/>
    <p:sldLayoutId id="2147483696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build-a-movie-recommendation-system-67e321339109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tx1"/>
                </a:solidFill>
              </a:rPr>
              <a:t>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Devan Grey, Daniel Piston, Keeley 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CF225-C601-4B23-8412-CBFF7D5A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624879"/>
            <a:ext cx="6253164" cy="36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9ECA2-2818-4D65-B474-93208529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>
                <a:solidFill>
                  <a:schemeClr val="tx1"/>
                </a:solidFill>
              </a:rPr>
              <a:t>Analysis and recommendation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9C9DF733-DFDC-4844-A35E-21B34F41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4" y="1743077"/>
            <a:ext cx="6947483" cy="357795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EFDC7C1-F15C-437B-AAFE-824DF3B1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54" y="630987"/>
            <a:ext cx="54864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2000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Weighted Mean Model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134475-654D-4418-899C-42DEB64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9235" y="6400800"/>
            <a:ext cx="25603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10425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AAB24-F597-4DDE-A633-F3971493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16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Analysis and recommendation</a:t>
            </a:r>
            <a:br>
              <a:rPr lang="en-US" sz="3600">
                <a:solidFill>
                  <a:schemeClr val="accent1"/>
                </a:solidFill>
              </a:rPr>
            </a:br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8E91C72-F3C8-42DD-AC58-7E4F4266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790605"/>
            <a:ext cx="11185864" cy="355150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75B902-599B-4A6F-A342-555DE3EC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60" y="2157066"/>
            <a:ext cx="691721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24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SVD Model: RMSE: 0.90+</a:t>
            </a:r>
          </a:p>
        </p:txBody>
      </p:sp>
    </p:spTree>
    <p:extLst>
      <p:ext uri="{BB962C8B-B14F-4D97-AF65-F5344CB8AC3E}">
        <p14:creationId xmlns:p14="http://schemas.microsoft.com/office/powerpoint/2010/main" val="21390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AAB24-F597-4DDE-A633-F3971493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>
                <a:solidFill>
                  <a:schemeClr val="tx1"/>
                </a:solidFill>
              </a:rPr>
              <a:t>Analysis and recommendation</a:t>
            </a: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BA9D2B1-70F4-4204-BAC3-64CFFCAC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" y="1503809"/>
            <a:ext cx="7526387" cy="417714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75B902-599B-4A6F-A342-555DE3EC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770" y="589476"/>
            <a:ext cx="54864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sz="2000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Mean Model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F7FEE0-21AD-459B-87AE-835A9B6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9235" y="6400800"/>
            <a:ext cx="25603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1092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A445-BEA4-490D-B633-1214479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1460" y="1539002"/>
            <a:ext cx="390956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Ranking of top 10 recommended movies for a user based on similarity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6FA9E9-B5C7-4D13-B3BB-401D621C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5" y="1869381"/>
            <a:ext cx="7151721" cy="3182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C22897-9CA8-4314-998F-4B08237F6E83}"/>
              </a:ext>
            </a:extLst>
          </p:cNvPr>
          <p:cNvSpPr txBox="1"/>
          <p:nvPr/>
        </p:nvSpPr>
        <p:spPr>
          <a:xfrm>
            <a:off x="173205" y="5282119"/>
            <a:ext cx="303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RMSE: 1.3354</a:t>
            </a:r>
          </a:p>
        </p:txBody>
      </p:sp>
    </p:spTree>
    <p:extLst>
      <p:ext uri="{BB962C8B-B14F-4D97-AF65-F5344CB8AC3E}">
        <p14:creationId xmlns:p14="http://schemas.microsoft.com/office/powerpoint/2010/main" val="147842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3C3-A912-47E2-959B-E445FE09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65" y="668441"/>
            <a:ext cx="10953345" cy="1325563"/>
          </a:xfrm>
        </p:spPr>
        <p:txBody>
          <a:bodyPr/>
          <a:lstStyle/>
          <a:p>
            <a:r>
              <a:rPr lang="en-US"/>
              <a:t>Cross-validated comparison of surprise algorithms</a:t>
            </a:r>
            <a:br>
              <a:rPr lang="en-US"/>
            </a:b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C049F58-1AB4-44EC-A36E-FDCE2934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FB310F-F217-4C74-90D4-21B40C49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1896727"/>
            <a:ext cx="1059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814CC-8D02-4DA6-81C6-B2EB6DC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551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Recommendations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3D4D0-9C6A-4148-9E40-AC7641557FD3}"/>
              </a:ext>
            </a:extLst>
          </p:cNvPr>
          <p:cNvSpPr txBox="1"/>
          <p:nvPr/>
        </p:nvSpPr>
        <p:spPr>
          <a:xfrm>
            <a:off x="581192" y="1623009"/>
            <a:ext cx="11029615" cy="4587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Clr>
                <a:schemeClr val="accent2"/>
              </a:buClr>
              <a:buSzPct val="92000"/>
            </a:pPr>
            <a:r>
              <a:rPr lang="en-US" sz="1900">
                <a:ea typeface="+mn-lt"/>
                <a:cs typeface="+mn-lt"/>
              </a:rPr>
              <a:t>Movie Recommendation System:</a:t>
            </a:r>
          </a:p>
          <a:p>
            <a:pPr marL="285750" indent="-285750">
              <a:buClr>
                <a:schemeClr val="accent2"/>
              </a:buClr>
              <a:buSzPct val="92000"/>
              <a:buFont typeface="Courier New,monospace" panose="05020102010507070707" pitchFamily="18" charset="2"/>
              <a:buChar char="o"/>
            </a:pPr>
            <a:r>
              <a:rPr lang="en-US" sz="1900">
                <a:ea typeface="+mn-lt"/>
                <a:cs typeface="+mn-lt"/>
              </a:rPr>
              <a:t>The SVD model a low Root Mean Squared Error (RMSE) at 0.90+ (less than 2 considered good)</a:t>
            </a:r>
            <a:endParaRPr lang="en-US"/>
          </a:p>
          <a:p>
            <a:pPr marL="285750" indent="-285750">
              <a:buFont typeface="Courier New,monospace" panose="05020102010507070707" pitchFamily="18" charset="2"/>
              <a:buChar char="o"/>
            </a:pPr>
            <a:r>
              <a:rPr lang="en-US" sz="1900">
                <a:ea typeface="+mn-lt"/>
                <a:cs typeface="+mn-lt"/>
              </a:rPr>
              <a:t>SVD / Collaborative filtering is a common method of producing recommendations </a:t>
            </a:r>
          </a:p>
          <a:p>
            <a:pPr marL="285750" indent="-285750">
              <a:buFont typeface="Courier New,monospace" panose="05020102010507070707" pitchFamily="18" charset="2"/>
              <a:buChar char="o"/>
            </a:pPr>
            <a:r>
              <a:rPr lang="en-US" sz="1900">
                <a:ea typeface="+mn-lt"/>
                <a:cs typeface="+mn-lt"/>
              </a:rPr>
              <a:t>Recommended for use for a movie recommendation system if you/organization has the computing resources</a:t>
            </a:r>
            <a:endParaRPr lang="en-US"/>
          </a:p>
          <a:p>
            <a:pPr marL="285750" indent="-285750">
              <a:buFont typeface="Courier New,monospace" panose="05020102010507070707" pitchFamily="18" charset="2"/>
              <a:buChar char="o"/>
            </a:pPr>
            <a:r>
              <a:rPr lang="en-US" sz="1900"/>
              <a:t>Content-Base Movie Recommendation System would be an alternative to the collaborative filtering model (RMSE 1.3)</a:t>
            </a:r>
          </a:p>
          <a:p>
            <a:pPr marL="285750" indent="-285750">
              <a:buFont typeface="Courier New,monospace" panose="05020102010507070707" pitchFamily="18" charset="2"/>
              <a:buChar char="o"/>
            </a:pPr>
            <a:r>
              <a:rPr lang="en-US" sz="1900"/>
              <a:t>Further Reading: </a:t>
            </a:r>
            <a:r>
              <a:rPr lang="en-US" sz="1900">
                <a:ea typeface="+mn-lt"/>
                <a:cs typeface="+mn-lt"/>
                <a:hlinkClick r:id="rId2"/>
              </a:rPr>
              <a:t>How to Build a Movie Recommendation System | by Ramya Vidiyala | Towards Data Science</a:t>
            </a:r>
            <a:endParaRPr lang="en-US" sz="1900"/>
          </a:p>
          <a:p>
            <a:pPr marL="285750" indent="-285750">
              <a:buFont typeface="Courier New,monospace" panose="05020102010507070707" pitchFamily="18" charset="2"/>
              <a:buChar char="o"/>
            </a:pPr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Movie Ratings:</a:t>
            </a:r>
          </a:p>
          <a:p>
            <a:pPr marL="342900" indent="-342900">
              <a:buFont typeface="Courier New"/>
              <a:buChar char="o"/>
            </a:pPr>
            <a:r>
              <a:rPr lang="en-US" sz="1900">
                <a:ea typeface="+mn-lt"/>
                <a:cs typeface="+mn-lt"/>
              </a:rPr>
              <a:t>For creating movie ratings from large number of users, the RMSE show that the average and weighted average are good methods.</a:t>
            </a:r>
          </a:p>
          <a:p>
            <a:pPr marL="342900" indent="-342900">
              <a:buFont typeface="Courier New"/>
              <a:buChar char="o"/>
            </a:pPr>
            <a:r>
              <a:rPr lang="en-US" sz="1900">
                <a:ea typeface="+mn-lt"/>
                <a:cs typeface="+mn-lt"/>
              </a:rPr>
              <a:t>IMDb uses weighted average but does not disclose how the weighting is conducted.</a:t>
            </a:r>
          </a:p>
          <a:p>
            <a:pPr marL="342900" indent="-342900">
              <a:buFont typeface="Courier New"/>
              <a:buChar char="o"/>
            </a:pPr>
            <a:r>
              <a:rPr lang="en-US" sz="1900">
                <a:ea typeface="+mn-lt"/>
                <a:cs typeface="+mn-lt"/>
              </a:rPr>
              <a:t>Simple to use, computer resources should be less of an issue than with SVD model.</a:t>
            </a:r>
          </a:p>
          <a:p>
            <a:pPr marL="342900" indent="-342900">
              <a:buFont typeface="Courier New"/>
              <a:buChar char="o"/>
            </a:pPr>
            <a:r>
              <a:rPr lang="en-US" sz="1900">
                <a:ea typeface="+mn-lt"/>
                <a:cs typeface="+mn-lt"/>
              </a:rPr>
              <a:t>More research should be done to determine which model would work best for your purposes.</a:t>
            </a:r>
          </a:p>
        </p:txBody>
      </p:sp>
    </p:spTree>
    <p:extLst>
      <p:ext uri="{BB962C8B-B14F-4D97-AF65-F5344CB8AC3E}">
        <p14:creationId xmlns:p14="http://schemas.microsoft.com/office/powerpoint/2010/main" val="190005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ZA">
                <a:solidFill>
                  <a:schemeClr val="accent2"/>
                </a:solidFill>
              </a:rPr>
              <a:t>specification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OBJECTIVE: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Solve problem of how to create a recommender system that predicts what users streaming movie content would enjoy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SOURCE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Kaggle competition: Netflix Movie Recommendation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EXPLORATION QUESTIONS: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What kinds of patterns regarding preferences will be seen among users?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Will these patterns accurately predict user movie preference?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10" y="2632405"/>
            <a:ext cx="2343193" cy="828979"/>
          </a:xfrm>
        </p:spPr>
        <p:txBody>
          <a:bodyPr/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4703" y="1230044"/>
            <a:ext cx="5433204" cy="365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 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E6A5C-616A-4A10-9196-36836590CE8F}"/>
              </a:ext>
            </a:extLst>
          </p:cNvPr>
          <p:cNvSpPr txBox="1"/>
          <p:nvPr/>
        </p:nvSpPr>
        <p:spPr>
          <a:xfrm>
            <a:off x="5375275" y="6399742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78A476B-C2ED-4CC5-BC73-162942A56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4278" y="1860060"/>
            <a:ext cx="6390105" cy="4492358"/>
          </a:xfrm>
        </p:spPr>
        <p:txBody>
          <a:bodyPr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Source: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Taken from Kaggle website</a:t>
            </a:r>
          </a:p>
          <a:p>
            <a:r>
              <a:rPr lang="en-US"/>
              <a:t>Original Structure:</a:t>
            </a:r>
          </a:p>
          <a:p>
            <a:pPr marL="285750" indent="-285750">
              <a:buChar char="•"/>
            </a:pPr>
            <a:r>
              <a:rPr lang="en-US"/>
              <a:t>4 text files containing Movie ID, Customer ID and Rating</a:t>
            </a:r>
          </a:p>
          <a:p>
            <a:pPr marL="285750" indent="-285750">
              <a:buChar char="•"/>
            </a:pPr>
            <a:r>
              <a:rPr lang="en-US"/>
              <a:t>1 csv look-up table for movie titles</a:t>
            </a:r>
          </a:p>
          <a:p>
            <a:pPr marL="285750" indent="-285750">
              <a:buChar char="•"/>
            </a:pPr>
            <a:r>
              <a:rPr lang="en-US"/>
              <a:t>"Probe" and "qualifying" data used for testing model</a:t>
            </a:r>
          </a:p>
          <a:p>
            <a:r>
              <a:rPr lang="en-US"/>
              <a:t>Cleaning:</a:t>
            </a:r>
          </a:p>
          <a:p>
            <a:pPr marL="285750" indent="-285750">
              <a:buChar char="•"/>
            </a:pPr>
            <a:r>
              <a:rPr lang="en-US"/>
              <a:t>Imported text files and append to create total dataset</a:t>
            </a:r>
          </a:p>
          <a:p>
            <a:pPr marL="285750" indent="-285750">
              <a:buChar char="•"/>
            </a:pPr>
            <a:r>
              <a:rPr lang="en-US"/>
              <a:t>Export full data set (dictionary) to pickle file for better storage</a:t>
            </a:r>
          </a:p>
          <a:p>
            <a:pPr marL="285750" indent="-285750">
              <a:buChar char="•"/>
            </a:pPr>
            <a:r>
              <a:rPr lang="en-US"/>
              <a:t>Re-import pickle file after clearing memory to aid performance</a:t>
            </a:r>
          </a:p>
          <a:p>
            <a:pPr marL="285750" indent="-285750">
              <a:buChar char="•"/>
            </a:pPr>
            <a:r>
              <a:rPr lang="en-US"/>
              <a:t>Change from dictionary to data frame: insert movie ID next to each observation</a:t>
            </a:r>
          </a:p>
          <a:p>
            <a:r>
              <a:rPr lang="en-US"/>
              <a:t>Challenges:</a:t>
            </a:r>
          </a:p>
          <a:p>
            <a:pPr marL="285750" indent="-285750">
              <a:buChar char="•"/>
            </a:pPr>
            <a:r>
              <a:rPr lang="en-US"/>
              <a:t>Working with the data without maxing out the machines used to run the cleaning or analysis, efficiency was key</a:t>
            </a:r>
          </a:p>
          <a:p>
            <a:endParaRPr lang="en-US"/>
          </a:p>
        </p:txBody>
      </p:sp>
      <p:pic>
        <p:nvPicPr>
          <p:cNvPr id="17" name="Picture 17" descr="Table&#10;&#10;Description automatically generated">
            <a:extLst>
              <a:ext uri="{FF2B5EF4-FFF2-40B4-BE49-F238E27FC236}">
                <a16:creationId xmlns:a16="http://schemas.microsoft.com/office/drawing/2014/main" id="{C2E36444-C25E-45A2-BCF7-36EDE1F1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68" y="4405953"/>
            <a:ext cx="1872252" cy="12738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7C039E5-AD0F-4980-818C-C32ABF75E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8" y="4455505"/>
            <a:ext cx="1754099" cy="116622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328E50-D421-4AAC-999C-3AD56715E6A3}"/>
              </a:ext>
            </a:extLst>
          </p:cNvPr>
          <p:cNvSpPr txBox="1">
            <a:spLocks/>
          </p:cNvSpPr>
          <p:nvPr/>
        </p:nvSpPr>
        <p:spPr>
          <a:xfrm>
            <a:off x="3020774" y="5925272"/>
            <a:ext cx="947621" cy="375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/>
              <a:t>After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942E002-8600-489F-BD01-A62AE0FA5890}"/>
              </a:ext>
            </a:extLst>
          </p:cNvPr>
          <p:cNvSpPr txBox="1">
            <a:spLocks/>
          </p:cNvSpPr>
          <p:nvPr/>
        </p:nvSpPr>
        <p:spPr>
          <a:xfrm>
            <a:off x="709088" y="5925271"/>
            <a:ext cx="1093171" cy="375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68" y="4541685"/>
            <a:ext cx="1863733" cy="931721"/>
          </a:xfrm>
        </p:spPr>
        <p:txBody>
          <a:bodyPr>
            <a:normAutofit fontScale="90000"/>
          </a:bodyPr>
          <a:lstStyle/>
          <a:p>
            <a:r>
              <a:rPr lang="en-US"/>
              <a:t>The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7679" y="1654303"/>
            <a:ext cx="5431971" cy="409138"/>
          </a:xfrm>
        </p:spPr>
        <p:txBody>
          <a:bodyPr>
            <a:normAutofit/>
          </a:bodyPr>
          <a:lstStyle/>
          <a:p>
            <a:r>
              <a:rPr lang="en-US" sz="2000"/>
              <a:t>Exploratory Analysis: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00488" y="2311617"/>
            <a:ext cx="5431971" cy="32457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Number of movies included in the set by year of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Distribution of all movie rating across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Count of ratings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Distribution of movie ratings frequency per user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E6A5C-616A-4A10-9196-36836590CE8F}"/>
              </a:ext>
            </a:extLst>
          </p:cNvPr>
          <p:cNvSpPr txBox="1"/>
          <p:nvPr/>
        </p:nvSpPr>
        <p:spPr>
          <a:xfrm>
            <a:off x="5375275" y="6399742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COUNT OF MOVIES BY YEAR OF RELEASE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27AB7BB-A5E0-4E5C-B18B-8FA9A805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694" y="1619547"/>
            <a:ext cx="6788314" cy="388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Distribution of all movie ratings across release year</a:t>
            </a: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1DCFA41-642C-4D3A-906F-0FA9CCF2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177" y="1613257"/>
            <a:ext cx="6765348" cy="404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Count of user movie ratings over time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Chart&#10;&#10;Description automatically generated">
            <a:extLst>
              <a:ext uri="{FF2B5EF4-FFF2-40B4-BE49-F238E27FC236}">
                <a16:creationId xmlns:a16="http://schemas.microsoft.com/office/drawing/2014/main" id="{674E3BDE-6C1F-4973-B00C-E32E6E1A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5" y="1648730"/>
            <a:ext cx="6253164" cy="357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C857-8A7A-4706-94F7-656DE36E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Distribution of ratings frequency per user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4" name="Picture 4" descr="Chart&#10;&#10;Description automatically generated">
            <a:extLst>
              <a:ext uri="{FF2B5EF4-FFF2-40B4-BE49-F238E27FC236}">
                <a16:creationId xmlns:a16="http://schemas.microsoft.com/office/drawing/2014/main" id="{9C52828A-CDF1-4C64-B2F6-506D1733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5" y="1679995"/>
            <a:ext cx="6253164" cy="351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814CC-8D02-4DA6-81C6-B2EB6DC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Analysis and recommendation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3D4D0-9C6A-4148-9E40-AC7641557FD3}"/>
              </a:ext>
            </a:extLst>
          </p:cNvPr>
          <p:cNvSpPr txBox="1"/>
          <p:nvPr/>
        </p:nvSpPr>
        <p:spPr>
          <a:xfrm>
            <a:off x="581192" y="1400908"/>
            <a:ext cx="8743615" cy="4457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Using highest mean recommendations as a model: more general usage to determine ratings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Mean: Averages all observations equally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Weighted Mean: Averages but weights some observations more heavily than others (IMDb)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Recommendation System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 - Singular Vector Decomposition(SVD Model): Assume what people liked in the past will be the same in the future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- Content based model: Based on movie / actors in movie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Root Mean Squared Error (RMSE) to evaluate models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There is a lot of data which requires time to run the models (100,000,000 total </a:t>
            </a:r>
            <a:r>
              <a:rPr lang="en-US" sz="1900" err="1">
                <a:solidFill>
                  <a:schemeClr val="accent2">
                    <a:lumMod val="50000"/>
                  </a:schemeClr>
                </a:solidFill>
              </a:rPr>
              <a:t>obs</a:t>
            </a: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Ex. 2.5 hours to run 25% of the data for SVD model (approximately 25M </a:t>
            </a:r>
            <a:r>
              <a:rPr lang="en-US" sz="1900" err="1">
                <a:solidFill>
                  <a:schemeClr val="accent2">
                    <a:lumMod val="50000"/>
                  </a:schemeClr>
                </a:solidFill>
              </a:rPr>
              <a:t>obs</a:t>
            </a:r>
            <a:r>
              <a:rPr lang="en-US" sz="19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9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04141-5981-47F4-B751-F6E492F3E908}"/>
              </a:ext>
            </a:extLst>
          </p:cNvPr>
          <p:cNvSpPr txBox="1"/>
          <p:nvPr/>
        </p:nvSpPr>
        <p:spPr>
          <a:xfrm>
            <a:off x="9390429" y="27278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Collaborative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AF2931-CCD0-4642-9592-4ECD8ACF8FD5}"/>
              </a:ext>
            </a:extLst>
          </p:cNvPr>
          <p:cNvGrpSpPr/>
          <p:nvPr/>
        </p:nvGrpSpPr>
        <p:grpSpPr>
          <a:xfrm>
            <a:off x="9155968" y="3098449"/>
            <a:ext cx="2830998" cy="1780584"/>
            <a:chOff x="9302506" y="3352449"/>
            <a:chExt cx="2830998" cy="1780584"/>
          </a:xfrm>
        </p:grpSpPr>
        <p:pic>
          <p:nvPicPr>
            <p:cNvPr id="3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763D05C1-3BB8-49B3-B3D1-9015636B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0304" y="3352449"/>
              <a:ext cx="2743200" cy="17767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4FC7AA-349C-4156-B6E8-C4E58553D2D4}"/>
                </a:ext>
              </a:extLst>
            </p:cNvPr>
            <p:cNvSpPr txBox="1"/>
            <p:nvPr/>
          </p:nvSpPr>
          <p:spPr>
            <a:xfrm>
              <a:off x="9341582" y="3392121"/>
              <a:ext cx="5451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User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0DB4C9-F84F-4F2B-B545-08BDD73A9846}"/>
                </a:ext>
              </a:extLst>
            </p:cNvPr>
            <p:cNvSpPr txBox="1"/>
            <p:nvPr/>
          </p:nvSpPr>
          <p:spPr>
            <a:xfrm>
              <a:off x="9302506" y="4115043"/>
              <a:ext cx="623276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User 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6FF9FC-4DAD-48DD-9CAD-5559D84A4160}"/>
                </a:ext>
              </a:extLst>
            </p:cNvPr>
            <p:cNvSpPr txBox="1"/>
            <p:nvPr/>
          </p:nvSpPr>
          <p:spPr>
            <a:xfrm>
              <a:off x="9341581" y="4886812"/>
              <a:ext cx="584199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User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363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b137884-b0a6-4167-bf34-9394986bb76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B9154A1C10647AE30D8FB18779949" ma:contentTypeVersion="4" ma:contentTypeDescription="Create a new document." ma:contentTypeScope="" ma:versionID="9d8dd791acf0ea3bdb9665aabf22e3b9">
  <xsd:schema xmlns:xsd="http://www.w3.org/2001/XMLSchema" xmlns:xs="http://www.w3.org/2001/XMLSchema" xmlns:p="http://schemas.microsoft.com/office/2006/metadata/properties" xmlns:ns2="2b137884-b0a6-4167-bf34-9394986bb76d" targetNamespace="http://schemas.microsoft.com/office/2006/metadata/properties" ma:root="true" ma:fieldsID="588cd9b574dad689180840ce92b480a2" ns2:_="">
    <xsd:import namespace="2b137884-b0a6-4167-bf34-9394986bb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137884-b0a6-4167-bf34-9394986bb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230e9df3-be65-4c73-a93b-d1236ebd677e"/>
    <ds:schemaRef ds:uri="2b137884-b0a6-4167-bf34-9394986bb76d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2781AE-1024-4302-8229-692DE4AC24F8}">
  <ds:schemaRefs>
    <ds:schemaRef ds:uri="2b137884-b0a6-4167-bf34-9394986bb7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674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Arial,Sans-Serif</vt:lpstr>
      <vt:lpstr>Calibri</vt:lpstr>
      <vt:lpstr>Courier New</vt:lpstr>
      <vt:lpstr>Courier New,monospace</vt:lpstr>
      <vt:lpstr>Gill Sans MT</vt:lpstr>
      <vt:lpstr>Wingdings</vt:lpstr>
      <vt:lpstr>Wingdings 2</vt:lpstr>
      <vt:lpstr>Dividend</vt:lpstr>
      <vt:lpstr>Recommender System</vt:lpstr>
      <vt:lpstr>specification</vt:lpstr>
      <vt:lpstr>The data</vt:lpstr>
      <vt:lpstr>The data</vt:lpstr>
      <vt:lpstr>           COUNT OF MOVIES BY YEAR OF RELEASE         </vt:lpstr>
      <vt:lpstr>    Distribution of all movie ratings across release year  </vt:lpstr>
      <vt:lpstr>Count of user movie ratings over time</vt:lpstr>
      <vt:lpstr>Distribution of ratings frequency per user</vt:lpstr>
      <vt:lpstr>Analysis and recommendation</vt:lpstr>
      <vt:lpstr>Analysis and recommendation</vt:lpstr>
      <vt:lpstr>Analysis and recommendation </vt:lpstr>
      <vt:lpstr>Analysis and recommendation</vt:lpstr>
      <vt:lpstr>Ranking of top 10 recommended movies for a user based on similarity</vt:lpstr>
      <vt:lpstr>Cross-validated comparison of surprise algorithms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keeley ables</dc:creator>
  <cp:lastModifiedBy>keeley ables</cp:lastModifiedBy>
  <cp:revision>2</cp:revision>
  <dcterms:created xsi:type="dcterms:W3CDTF">2021-12-05T21:55:14Z</dcterms:created>
  <dcterms:modified xsi:type="dcterms:W3CDTF">2022-02-06T21:58:19Z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0x0101008EBB9154A1C10647AE30D8FB18779949</vt:lpwstr>
  </property>
</Properties>
</file>