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sldIdLst>
    <p:sldId id="259" r:id="rId5"/>
    <p:sldId id="270" r:id="rId6"/>
    <p:sldId id="271" r:id="rId7"/>
    <p:sldId id="272" r:id="rId8"/>
    <p:sldId id="273" r:id="rId9"/>
    <p:sldId id="278" r:id="rId10"/>
    <p:sldId id="275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30E"/>
    <a:srgbClr val="DF985C"/>
    <a:srgbClr val="7B7012"/>
    <a:srgbClr val="CF7011"/>
    <a:srgbClr val="076933"/>
    <a:srgbClr val="DDA147"/>
    <a:srgbClr val="B54C2D"/>
    <a:srgbClr val="B56D45"/>
    <a:srgbClr val="B66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A72C9-37DE-4E35-B571-6B2F74965346}" v="13" dt="2021-03-15T03:57:13.638"/>
    <p1510:client id="{1BF0D53A-1674-4C8E-807E-B0A8D7C6C7FA}" v="1736" dt="2021-03-14T23:40:41.734"/>
    <p1510:client id="{2010C34C-249C-481A-852F-8F3453F7C8D7}" v="15" dt="2021-03-15T05:00:36.780"/>
    <p1510:client id="{31911E64-F6CD-4DFE-B8F4-85F44E48B269}" v="731" dt="2021-03-15T15:00:07.328"/>
    <p1510:client id="{39CB51C6-F556-4522-8956-4703E96D12C5}" v="1" dt="2021-03-17T21:34:53.900"/>
    <p1510:client id="{588543C9-27D0-4ADD-B3D5-0D76DDD4E9AF}" v="4" dt="2021-03-15T04:57:07.511"/>
    <p1510:client id="{760DFF6C-9906-49E9-82BE-021E5044AC69}" v="123" dt="2021-03-15T03:30:21.863"/>
    <p1510:client id="{774931CE-9E0B-42A8-AB41-4149809F9B8A}" v="1057" dt="2021-03-15T07:47:14.665"/>
    <p1510:client id="{7D81DD73-051F-46EE-A67E-1C3156F4A388}" v="715" dt="2021-03-15T03:23:47.941"/>
    <p1510:client id="{7DBA808D-4315-4788-A6CC-E444D77E257D}" v="4" dt="2021-03-15T04:30:47.422"/>
    <p1510:client id="{8F1D6718-1DD6-4596-9158-6C86BE3813A8}" v="2777" dt="2021-03-15T19:30:25.579"/>
    <p1510:client id="{9175AC08-8744-4B1E-BD16-3E5986DEDE93}" v="339" dt="2021-03-15T03:54:46.522"/>
    <p1510:client id="{96B7E492-0741-430F-BDE4-CF504CAE11DD}" v="9" dt="2021-03-15T01:51:59.191"/>
    <p1510:client id="{99C61B2E-BCFF-4BF5-9F7B-42600A940824}" v="37" dt="2021-03-14T21:04:52.905"/>
    <p1510:client id="{9F8467EE-E49E-403B-962E-AF2B821F0C28}" v="568" dt="2021-03-15T05:29:31.463"/>
    <p1510:client id="{A1F043FA-9D7B-469D-ADFF-9A7F1A7DE886}" v="683" dt="2021-03-15T00:16:50.699"/>
    <p1510:client id="{A74ED255-0EB9-4450-B2C4-61619FA63935}" v="69" dt="2021-03-15T05:39:06.015"/>
    <p1510:client id="{B1895760-01EE-420E-965A-5840CA7E642B}" v="203" dt="2021-03-15T04:29:34.864"/>
    <p1510:client id="{CCA42C10-4EF2-4580-B630-BF0CF5D31037}" v="18" dt="2021-03-15T01:36:55.647"/>
    <p1510:client id="{CDD0F0F2-A477-4843-928F-CA841CE2F123}" v="3" dt="2021-03-15T04:55:29.812"/>
    <p1510:client id="{D46A03A8-09F2-4A85-9E4D-88209FFE3AF7}" v="1" dt="2021-03-16T17:21:54.720"/>
    <p1510:client id="{DBED01F6-6242-44ED-A64C-80E06AF665E7}" v="256" dt="2021-03-15T04:52:23.425"/>
    <p1510:client id="{E2257DC2-DC62-4264-8AD6-90A60A6713A5}" v="3" dt="2021-03-15T04:40:06.297"/>
    <p1510:client id="{EEF4012B-8593-4A59-99E7-0BC47329A211}" v="786" dt="2021-03-15T00:44:06.987"/>
    <p1510:client id="{F5B3EA49-9262-4763-A631-C116030676AF}" v="121" dt="2021-03-15T02:09:37.988"/>
    <p1510:client id="{FB49B7BC-1A59-4DBE-81E8-777A83D8EC1C}" v="612" dt="2021-03-15T02:30:22.575"/>
    <p1510:client id="{FC525E37-6D38-4A70-9328-3A4EA9CFFA19}" v="247" dt="2021-03-15T01:47:21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pPr rtl="0" fontAlgn="base"/>
            <a:r>
              <a:rPr lang="en-US" b="1" i="0">
                <a:effectLst/>
                <a:latin typeface="STXinwei" panose="020B0503020204020204" pitchFamily="2" charset="-122"/>
                <a:ea typeface="STXinwei" panose="020B0503020204020204" pitchFamily="2" charset="-122"/>
              </a:rPr>
              <a:t>Coffee Shop Chain Sales Data </a:t>
            </a:r>
            <a:br>
              <a:rPr lang="en-US" sz="2800" b="0" i="0">
                <a:effectLst/>
                <a:latin typeface="Segoe UI" panose="020B0502040204020203" pitchFamily="34" charset="0"/>
              </a:rPr>
            </a:br>
            <a:r>
              <a:rPr lang="en-US" sz="2800" b="0" i="0">
                <a:effectLst/>
                <a:latin typeface="Calibri" panose="020F0502020204030204" pitchFamily="34" charset="0"/>
              </a:rPr>
              <a:t>Business Implications </a:t>
            </a:r>
            <a:br>
              <a:rPr lang="en-US" sz="2800" b="0" i="0">
                <a:effectLst/>
                <a:latin typeface="Segoe UI" panose="020B0502040204020203" pitchFamily="34" charset="0"/>
              </a:rPr>
            </a:b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400" err="1">
                <a:solidFill>
                  <a:schemeClr val="tx2"/>
                </a:solidFill>
              </a:rPr>
              <a:t>Adit</a:t>
            </a:r>
            <a:r>
              <a:rPr lang="en-US" sz="2400">
                <a:solidFill>
                  <a:schemeClr val="tx2"/>
                </a:solidFill>
              </a:rPr>
              <a:t> Shah </a:t>
            </a:r>
          </a:p>
          <a:p>
            <a:r>
              <a:rPr lang="en-US" sz="2400">
                <a:solidFill>
                  <a:schemeClr val="tx2"/>
                </a:solidFill>
              </a:rPr>
              <a:t>Keeley Ables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57F4-2AD0-4679-A84E-92A96E9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490" y="256673"/>
            <a:ext cx="5647426" cy="609600"/>
          </a:xfrm>
          <a:ln w="12700">
            <a:noFill/>
          </a:ln>
        </p:spPr>
        <p:txBody>
          <a:bodyPr anchor="ctr">
            <a:normAutofit fontScale="90000"/>
          </a:bodyPr>
          <a:lstStyle/>
          <a:p>
            <a:r>
              <a:rPr lang="en-US" sz="4800" b="1">
                <a:solidFill>
                  <a:schemeClr val="accent1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Executive Summary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20C310-98F5-4F9C-B83C-751AB7B2F260}"/>
              </a:ext>
            </a:extLst>
          </p:cNvPr>
          <p:cNvSpPr/>
          <p:nvPr/>
        </p:nvSpPr>
        <p:spPr>
          <a:xfrm>
            <a:off x="8353886" y="1006056"/>
            <a:ext cx="3320249" cy="17577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>
                <a:solidFill>
                  <a:schemeClr val="tx1"/>
                </a:solidFill>
                <a:latin typeface="Goudy Old Style"/>
                <a:cs typeface="Arial"/>
              </a:rPr>
              <a:t>Pre-processing</a:t>
            </a:r>
            <a:endParaRPr lang="en-US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*Verification of data read-in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*Initial data assessment for cleanliness 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*Reformatting of data types as well as data discretization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*Initial summarization</a:t>
            </a:r>
            <a:endParaRPr lang="en-US">
              <a:solidFill>
                <a:schemeClr val="tx1"/>
              </a:solidFill>
              <a:latin typeface="Goudy Old Style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88CB83-882E-45A4-9A6C-946A6EF9D978}"/>
              </a:ext>
            </a:extLst>
          </p:cNvPr>
          <p:cNvSpPr/>
          <p:nvPr/>
        </p:nvSpPr>
        <p:spPr>
          <a:xfrm>
            <a:off x="8353887" y="2934204"/>
            <a:ext cx="3320249" cy="17577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u="sng">
                <a:solidFill>
                  <a:schemeClr val="tx1"/>
                </a:solidFill>
                <a:latin typeface="Goudy Old Style"/>
                <a:cs typeface="Arial"/>
              </a:rPr>
              <a:t>Analysis 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*Clustering analysis (K-means)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*Regression Analysis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*Decision Tree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000F86-E439-4FED-AFA9-7013E3D00C04}"/>
              </a:ext>
            </a:extLst>
          </p:cNvPr>
          <p:cNvSpPr/>
          <p:nvPr/>
        </p:nvSpPr>
        <p:spPr>
          <a:xfrm>
            <a:off x="8317166" y="4770545"/>
            <a:ext cx="3356971" cy="18495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000" b="1" u="sng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000" b="1" u="sng">
                <a:solidFill>
                  <a:schemeClr val="tx1"/>
                </a:solidFill>
                <a:latin typeface="Goudy Old Style"/>
                <a:cs typeface="Arial"/>
              </a:rPr>
              <a:t>Visualizations</a:t>
            </a:r>
            <a:endParaRPr lang="en-US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*Bubble chart of sales by cluster with number of orders by cluster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</a:t>
            </a:r>
            <a:r>
              <a:rPr lang="en-US" sz="1200" err="1">
                <a:solidFill>
                  <a:schemeClr val="tx1"/>
                </a:solidFill>
                <a:latin typeface="Goudy Old Style"/>
                <a:cs typeface="Arial"/>
              </a:rPr>
              <a:t>Kmeans</a:t>
            </a:r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 description tables</a:t>
            </a:r>
            <a:br>
              <a:rPr lang="en-US" sz="1200" dirty="0">
                <a:latin typeface="Goudy Old Style"/>
                <a:cs typeface="Arial"/>
              </a:rPr>
            </a:br>
            <a:endParaRPr lang="en-US" sz="1200">
              <a:solidFill>
                <a:schemeClr val="tx1"/>
              </a:solidFill>
              <a:latin typeface="Goudy Old Style"/>
              <a:cs typeface="Arial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Goudy Old Style"/>
                <a:cs typeface="Arial"/>
              </a:rPr>
              <a:t>*Decision tree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  <a:latin typeface="Goudy Old Style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6891-A73C-4CEE-9F14-586D3934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150981" cy="3714749"/>
          </a:xfrm>
        </p:spPr>
        <p:txBody>
          <a:bodyPr>
            <a:normAutofit fontScale="92500" lnSpcReduction="20000"/>
          </a:bodyPr>
          <a:lstStyle/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Scenario: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 A coffee-shop franchise has fallen on tough times and has had to close 5 out of its 8 stores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Data: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 The last 2 months worth of sales (and other operational data) for the remaining 3 stores.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ea typeface="+mn-lt"/>
              <a:cs typeface="+mn-lt"/>
            </a:endParaRPr>
          </a:p>
          <a:p>
            <a:pPr marL="719455" lvl="1" indent="-269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Customers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ea typeface="+mn-lt"/>
              <a:cs typeface="Arial"/>
            </a:endParaRP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Products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Staff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Sales goals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Etc.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Our goal: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 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ea typeface="+mn-lt"/>
                <a:cs typeface="+mn-lt"/>
              </a:rPr>
              <a:t>Evaluation of 3 remaining café's sales &amp; customer data to identify strengths and opportunities to increase sales. </a:t>
            </a:r>
          </a:p>
          <a:p>
            <a:pPr marL="719455" lvl="1" indent="-269875">
              <a:spcBef>
                <a:spcPts val="0"/>
              </a:spcBef>
              <a:spcAft>
                <a:spcPts val="0"/>
              </a:spcAft>
              <a:buFont typeface="Wingdings,Sans-Serif" charset="2"/>
              <a:buChar char="q"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E2B027-4B54-4808-9064-CA6A94593511}"/>
              </a:ext>
            </a:extLst>
          </p:cNvPr>
          <p:cNvCxnSpPr/>
          <p:nvPr/>
        </p:nvCxnSpPr>
        <p:spPr>
          <a:xfrm flipH="1">
            <a:off x="8359378" y="1793080"/>
            <a:ext cx="11906" cy="438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ECDF-3229-4BA8-8B83-C90DFCA6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7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43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STXinwei"/>
              </a:rPr>
              <a:t>Business Profile</a:t>
            </a:r>
            <a:endParaRPr lang="en-US" dirty="0"/>
          </a:p>
        </p:txBody>
      </p:sp>
      <p:pic>
        <p:nvPicPr>
          <p:cNvPr id="4" name="Picture 10" descr="Map&#10;&#10;Description automatically generated">
            <a:extLst>
              <a:ext uri="{FF2B5EF4-FFF2-40B4-BE49-F238E27FC236}">
                <a16:creationId xmlns:a16="http://schemas.microsoft.com/office/drawing/2014/main" id="{FA0ABAA3-A76E-451C-8C3B-ECCAA097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65" y="1711576"/>
            <a:ext cx="5241183" cy="469545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D0472A5-6D2B-406D-BAA2-81DFFD1E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86" y="4555456"/>
            <a:ext cx="2856310" cy="1964913"/>
          </a:xfrm>
          <a:prstGeom prst="rect">
            <a:avLst/>
          </a:prstGeom>
          <a:ln w="28575">
            <a:solidFill>
              <a:srgbClr val="CC830E"/>
            </a:solidFill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D3E4BD-9395-47BC-8F18-12759B0E95C9}"/>
              </a:ext>
            </a:extLst>
          </p:cNvPr>
          <p:cNvSpPr txBox="1">
            <a:spLocks/>
          </p:cNvSpPr>
          <p:nvPr/>
        </p:nvSpPr>
        <p:spPr>
          <a:xfrm>
            <a:off x="6594765" y="6329000"/>
            <a:ext cx="5172751" cy="5485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 algn="ctr">
              <a:buNone/>
            </a:pPr>
            <a:r>
              <a:rPr lang="en-US" b="1" i="1" u="sng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Active vs. Non-Active Stores Bubble map</a:t>
            </a:r>
            <a:endParaRPr lang="en-US" i="1" u="sng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CC830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518D517B-07D0-4476-8865-017E4B220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96" y="1829114"/>
            <a:ext cx="2667000" cy="2324100"/>
          </a:xfrm>
          <a:prstGeom prst="rect">
            <a:avLst/>
          </a:prstGeom>
          <a:ln w="28575">
            <a:solidFill>
              <a:srgbClr val="CC830E"/>
            </a:solidFill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66B83D-1583-430F-8B3E-AD1A678B0D4A}"/>
              </a:ext>
            </a:extLst>
          </p:cNvPr>
          <p:cNvSpPr txBox="1">
            <a:spLocks/>
          </p:cNvSpPr>
          <p:nvPr/>
        </p:nvSpPr>
        <p:spPr>
          <a:xfrm>
            <a:off x="649262" y="1195823"/>
            <a:ext cx="5172751" cy="5485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 algn="ctr">
              <a:buNone/>
            </a:pPr>
            <a:r>
              <a:rPr lang="en-US" sz="2000" b="1" i="1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Percent of Sales from Loyalty Members</a:t>
            </a:r>
            <a:endParaRPr lang="en-US" sz="2000" u="sng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CC830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03724-58D7-47F2-AF4C-B28A5FC98FF8}"/>
              </a:ext>
            </a:extLst>
          </p:cNvPr>
          <p:cNvSpPr txBox="1"/>
          <p:nvPr/>
        </p:nvSpPr>
        <p:spPr>
          <a:xfrm>
            <a:off x="508770" y="1839869"/>
            <a:ext cx="2459566" cy="2031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Goudy Old Style"/>
                <a:cs typeface="Arial"/>
              </a:rPr>
              <a:t>~ 33% of sales came from loyalty members.  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  <a:latin typeface="Goudy Old Style"/>
              <a:cs typeface="Arial"/>
            </a:endParaRPr>
          </a:p>
          <a:p>
            <a:r>
              <a:rPr lang="en-US" dirty="0">
                <a:solidFill>
                  <a:schemeClr val="tx2"/>
                </a:solidFill>
                <a:latin typeface="Goudy Old Style"/>
                <a:cs typeface="Arial"/>
              </a:rPr>
              <a:t>One our primary objectives became to explore who these customers were.</a:t>
            </a:r>
            <a:endParaRPr lang="en-US" dirty="0">
              <a:solidFill>
                <a:schemeClr val="tx2"/>
              </a:solidFill>
              <a:latin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3157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E85B-A878-4E54-AF46-7D7F2DC3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28" y="57026"/>
            <a:ext cx="10353762" cy="970450"/>
          </a:xfrm>
        </p:spPr>
        <p:txBody>
          <a:bodyPr/>
          <a:lstStyle/>
          <a:p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STXihei"/>
              </a:rPr>
              <a:t>Business</a:t>
            </a:r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STXinwei"/>
              </a:rPr>
              <a:t> Problem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961263F-04F9-4B5E-809F-2C8DD7F65F4C}"/>
              </a:ext>
            </a:extLst>
          </p:cNvPr>
          <p:cNvSpPr/>
          <p:nvPr/>
        </p:nvSpPr>
        <p:spPr>
          <a:xfrm>
            <a:off x="-6093855" y="9582887"/>
            <a:ext cx="275332" cy="152543"/>
          </a:xfrm>
          <a:prstGeom prst="roundRect">
            <a:avLst>
              <a:gd name="adj" fmla="val 1667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C0F955C6-02C1-4229-B499-33FC408D015F}"/>
              </a:ext>
            </a:extLst>
          </p:cNvPr>
          <p:cNvSpPr txBox="1"/>
          <p:nvPr/>
        </p:nvSpPr>
        <p:spPr>
          <a:xfrm>
            <a:off x="2009107" y="1124974"/>
            <a:ext cx="8355142" cy="757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latin typeface="Goudy Old Style"/>
                <a:ea typeface="+mn-lt"/>
                <a:cs typeface="+mn-lt"/>
              </a:rPr>
              <a:t>A coffee shop franchise wants to develop a data-driven marketing strategy to increase sales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7D2D95-741A-48A8-BF56-585FB926B348}"/>
              </a:ext>
            </a:extLst>
          </p:cNvPr>
          <p:cNvCxnSpPr/>
          <p:nvPr/>
        </p:nvCxnSpPr>
        <p:spPr>
          <a:xfrm>
            <a:off x="3285457" y="2006831"/>
            <a:ext cx="5762625" cy="0"/>
          </a:xfrm>
          <a:prstGeom prst="straightConnector1">
            <a:avLst/>
          </a:prstGeom>
          <a:ln w="28575">
            <a:solidFill>
              <a:srgbClr val="CC83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0">
            <a:extLst>
              <a:ext uri="{FF2B5EF4-FFF2-40B4-BE49-F238E27FC236}">
                <a16:creationId xmlns:a16="http://schemas.microsoft.com/office/drawing/2014/main" id="{E2EE88B3-A318-4800-9249-17FB032B70F3}"/>
              </a:ext>
            </a:extLst>
          </p:cNvPr>
          <p:cNvSpPr txBox="1"/>
          <p:nvPr/>
        </p:nvSpPr>
        <p:spPr>
          <a:xfrm>
            <a:off x="2580607" y="2049780"/>
            <a:ext cx="720852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>
                <a:ea typeface="+mn-lt"/>
                <a:cs typeface="+mn-lt"/>
              </a:rPr>
              <a:t>Using ~2 months of data, we will apply several analytic techniques to determine optimal marketing investments</a:t>
            </a:r>
            <a:endParaRPr lang="en-US" sz="2400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24830B-3077-4435-9810-3CC2E70B2E9F}"/>
              </a:ext>
            </a:extLst>
          </p:cNvPr>
          <p:cNvGrpSpPr/>
          <p:nvPr/>
        </p:nvGrpSpPr>
        <p:grpSpPr>
          <a:xfrm>
            <a:off x="790575" y="3165475"/>
            <a:ext cx="11354268" cy="914400"/>
            <a:chOff x="790575" y="2962275"/>
            <a:chExt cx="11354268" cy="914400"/>
          </a:xfrm>
        </p:grpSpPr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6EBD466E-8FF0-49E7-8741-C06A997978A5}"/>
                </a:ext>
              </a:extLst>
            </p:cNvPr>
            <p:cNvSpPr txBox="1"/>
            <p:nvPr/>
          </p:nvSpPr>
          <p:spPr>
            <a:xfrm>
              <a:off x="1847182" y="3238500"/>
              <a:ext cx="10297661" cy="4247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b="1">
                  <a:latin typeface="Goudy Old Style"/>
                  <a:cs typeface="Arial"/>
                </a:rPr>
                <a:t>What </a:t>
              </a:r>
              <a:r>
                <a:rPr lang="en-US" sz="2400" i="1">
                  <a:latin typeface="Goudy Old Style"/>
                  <a:ea typeface="+mn-lt"/>
                  <a:cs typeface="Arial"/>
                </a:rPr>
                <a:t>products are most popular at this coffee shop? Is there a clear reason why? </a:t>
              </a:r>
            </a:p>
          </p:txBody>
        </p:sp>
        <p:pic>
          <p:nvPicPr>
            <p:cNvPr id="7" name="Picture 7" descr="Coffee with solid fill">
              <a:extLst>
                <a:ext uri="{FF2B5EF4-FFF2-40B4-BE49-F238E27FC236}">
                  <a16:creationId xmlns:a16="http://schemas.microsoft.com/office/drawing/2014/main" id="{D0DE2657-CAF3-4A2A-AA84-888701AB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0575" y="2962275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AF0AE-63F8-468A-93BC-2CFC35775266}"/>
              </a:ext>
            </a:extLst>
          </p:cNvPr>
          <p:cNvGrpSpPr/>
          <p:nvPr/>
        </p:nvGrpSpPr>
        <p:grpSpPr>
          <a:xfrm>
            <a:off x="790575" y="4031745"/>
            <a:ext cx="11407504" cy="914400"/>
            <a:chOff x="790575" y="4038600"/>
            <a:chExt cx="11407504" cy="914400"/>
          </a:xfrm>
        </p:grpSpPr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54EE6DA1-78C0-4B50-8CFC-4EEAB4C30C44}"/>
                </a:ext>
              </a:extLst>
            </p:cNvPr>
            <p:cNvSpPr txBox="1"/>
            <p:nvPr/>
          </p:nvSpPr>
          <p:spPr>
            <a:xfrm>
              <a:off x="1847182" y="4143375"/>
              <a:ext cx="1035089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>
                  <a:latin typeface="Goudy Old Style"/>
                  <a:ea typeface="+mn-lt"/>
                  <a:cs typeface="+mn-lt"/>
                </a:rPr>
                <a:t>How</a:t>
              </a:r>
              <a:r>
                <a:rPr lang="en-US" sz="2400" i="1">
                  <a:latin typeface="Goudy Old Style"/>
                  <a:ea typeface="+mn-lt"/>
                  <a:cs typeface="+mn-lt"/>
                </a:rPr>
                <a:t> much does this coffee shop charge, and is there any indication that price affects sales? </a:t>
              </a:r>
              <a:endParaRPr lang="en-US" sz="2400">
                <a:latin typeface="Goudy Old Style"/>
                <a:cs typeface="Arial"/>
              </a:endParaRPr>
            </a:p>
          </p:txBody>
        </p:sp>
        <p:pic>
          <p:nvPicPr>
            <p:cNvPr id="8" name="Graphic 8" descr="Tag with solid fill">
              <a:extLst>
                <a:ext uri="{FF2B5EF4-FFF2-40B4-BE49-F238E27FC236}">
                  <a16:creationId xmlns:a16="http://schemas.microsoft.com/office/drawing/2014/main" id="{CA1E484C-3B3D-4678-8A74-CE32ADC1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0575" y="4038600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5FBE59-A6D0-4A3A-9698-9E92E44203AD}"/>
              </a:ext>
            </a:extLst>
          </p:cNvPr>
          <p:cNvGrpSpPr/>
          <p:nvPr/>
        </p:nvGrpSpPr>
        <p:grpSpPr>
          <a:xfrm>
            <a:off x="790575" y="4898014"/>
            <a:ext cx="11230090" cy="931009"/>
            <a:chOff x="876300" y="5812414"/>
            <a:chExt cx="11230090" cy="931009"/>
          </a:xfrm>
        </p:grpSpPr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9F25F19D-ED75-4E75-A9AE-0C2583BEACF8}"/>
                </a:ext>
              </a:extLst>
            </p:cNvPr>
            <p:cNvSpPr txBox="1"/>
            <p:nvPr/>
          </p:nvSpPr>
          <p:spPr>
            <a:xfrm>
              <a:off x="1847182" y="5912426"/>
              <a:ext cx="102592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400" b="1" kern="0" dirty="0">
                  <a:latin typeface="Goudy Old Style"/>
                  <a:ea typeface="+mn-lt"/>
                  <a:cs typeface="+mn-lt"/>
                </a:rPr>
                <a:t>Who</a:t>
              </a:r>
              <a:r>
                <a:rPr lang="en-US" sz="2400" i="1" kern="0" dirty="0">
                  <a:latin typeface="Goudy Old Style"/>
                  <a:ea typeface="+mn-lt"/>
                  <a:cs typeface="+mn-lt"/>
                </a:rPr>
                <a:t> are our target customers within the loyalty program? Can we estimate who our non-members are ? </a:t>
              </a:r>
              <a:endParaRPr lang="en-US" sz="2400" b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cs typeface="Calibri"/>
              </a:endParaRPr>
            </a:p>
          </p:txBody>
        </p:sp>
        <p:pic>
          <p:nvPicPr>
            <p:cNvPr id="15" name="Graphic 15" descr="Target Audience with solid fill">
              <a:extLst>
                <a:ext uri="{FF2B5EF4-FFF2-40B4-BE49-F238E27FC236}">
                  <a16:creationId xmlns:a16="http://schemas.microsoft.com/office/drawing/2014/main" id="{471F28A4-69D4-48F0-ADED-F2E2B6A04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6300" y="58124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73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306"/>
            <a:ext cx="1035376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CC830E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TXinwei"/>
                <a:ea typeface="STXinwei"/>
                <a:cs typeface="Trebuchet MS"/>
              </a:rPr>
              <a:t>Who are our customers?</a:t>
            </a:r>
            <a:endParaRPr lang="en-US" sz="4000" kern="1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CC830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TXinwei"/>
              <a:ea typeface="STXinwei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48D26-2EEF-46E6-9ACD-990AD7395117}"/>
              </a:ext>
            </a:extLst>
          </p:cNvPr>
          <p:cNvSpPr txBox="1"/>
          <p:nvPr/>
        </p:nvSpPr>
        <p:spPr>
          <a:xfrm>
            <a:off x="7010077" y="1668431"/>
            <a:ext cx="4904466" cy="4003672"/>
          </a:xfrm>
          <a:prstGeom prst="rect">
            <a:avLst/>
          </a:prstGeom>
          <a:ln w="57150"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</a:br>
            <a:r>
              <a:rPr lang="en-US" sz="2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DDA147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Focus:</a:t>
            </a:r>
            <a:r>
              <a:rPr 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  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1. To find attributes to describe the patrons of the business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2.  Use this information to know potential targets of advertising.</a:t>
            </a:r>
            <a:b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</a:br>
            <a:b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</a:br>
            <a:r>
              <a:rPr lang="en-US" sz="2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DDA147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Features: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 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buying habits, time of patronage, influence of weather on buying habits, gender, and generation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  </a:t>
            </a:r>
            <a:b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</a:br>
            <a:endParaRPr lang="en-US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DDA147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Findings: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 </a:t>
            </a: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Goudy Old Style"/>
                <a:cs typeface="Arial"/>
              </a:rPr>
              <a:t>9 clusters emerged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</p:txBody>
      </p:sp>
      <p:pic>
        <p:nvPicPr>
          <p:cNvPr id="6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7AA066F6-E1A9-49E5-BFA9-20B99349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" b="9976"/>
          <a:stretch/>
        </p:blipFill>
        <p:spPr>
          <a:xfrm>
            <a:off x="254000" y="1665630"/>
            <a:ext cx="6213486" cy="3609361"/>
          </a:xfrm>
          <a:prstGeom prst="rect">
            <a:avLst/>
          </a:prstGeom>
          <a:ln w="57150">
            <a:solidFill>
              <a:srgbClr val="DDA147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25559-028A-48C4-A46C-9ACBFD1F9F70}"/>
              </a:ext>
            </a:extLst>
          </p:cNvPr>
          <p:cNvSpPr txBox="1"/>
          <p:nvPr/>
        </p:nvSpPr>
        <p:spPr>
          <a:xfrm>
            <a:off x="2482061" y="5867194"/>
            <a:ext cx="6341532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Arial"/>
                <a:cs typeface="Arial"/>
              </a:rPr>
              <a:t>Our primary target customers are in clusters 9, 8, and 4.  </a:t>
            </a:r>
            <a:endParaRPr lang="en-US" sz="24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D1904-4489-421F-A074-0AD6F0C45E71}"/>
              </a:ext>
            </a:extLst>
          </p:cNvPr>
          <p:cNvSpPr txBox="1"/>
          <p:nvPr/>
        </p:nvSpPr>
        <p:spPr>
          <a:xfrm>
            <a:off x="7010077" y="1143000"/>
            <a:ext cx="4905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We performed a K-Means cluster analysis on the coffee chain’s Loyalty Member customers. </a:t>
            </a:r>
            <a:r>
              <a:rPr lang="en-US" dirty="0">
                <a:solidFill>
                  <a:schemeClr val="tx2"/>
                </a:solidFill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E52057-192C-41D0-8769-AA707414300A}"/>
              </a:ext>
            </a:extLst>
          </p:cNvPr>
          <p:cNvSpPr txBox="1"/>
          <p:nvPr/>
        </p:nvSpPr>
        <p:spPr>
          <a:xfrm>
            <a:off x="4338241" y="3840616"/>
            <a:ext cx="354330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Justification: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 Highest total sales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Age Group: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 Majority are people born after 1989; High proportion of younger customers (vs other clusters)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Product: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 Specialty drinks and Bakery goods;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Behavior: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 More likely to buy at the beginning of the workday (~8 AM – 10 AM) They are more likely to buy promotional goods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5E781-5AC3-458A-B8DF-43035B31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STXinwei"/>
              </a:rPr>
              <a:t>Target Clusters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CC830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j-lt"/>
              <a:cs typeface="+mj-lt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46BBC215-6BEE-45FF-BAF8-FF34B3B3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90663"/>
            <a:ext cx="1828800" cy="182880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495FE3C9-ABA0-4440-A274-17409237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19" y="1947863"/>
            <a:ext cx="1371600" cy="1371600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1B60F632-FD8B-4FCF-9575-76589643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913" y="2405063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E7A2E-AA4A-4D1E-BBEF-2A3FAC2AF8E1}"/>
              </a:ext>
            </a:extLst>
          </p:cNvPr>
          <p:cNvCxnSpPr/>
          <p:nvPr/>
        </p:nvCxnSpPr>
        <p:spPr>
          <a:xfrm>
            <a:off x="4227032" y="3550811"/>
            <a:ext cx="19050" cy="310605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2B9C5F-3D58-429F-9FA7-E766414EC42F}"/>
              </a:ext>
            </a:extLst>
          </p:cNvPr>
          <p:cNvCxnSpPr>
            <a:cxnSpLocks/>
          </p:cNvCxnSpPr>
          <p:nvPr/>
        </p:nvCxnSpPr>
        <p:spPr>
          <a:xfrm>
            <a:off x="7899316" y="3550811"/>
            <a:ext cx="19050" cy="3106059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FF0A1B-C86A-47C0-A115-55320FE3D38A}"/>
              </a:ext>
            </a:extLst>
          </p:cNvPr>
          <p:cNvSpPr txBox="1"/>
          <p:nvPr/>
        </p:nvSpPr>
        <p:spPr>
          <a:xfrm>
            <a:off x="8010525" y="3840616"/>
            <a:ext cx="40767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Justification: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 Very likely to buy branded goods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Age Group: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 Composed of people born after 1989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Product: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 More likely to buy Branded and Packaged Goods (vs Beverages or Food)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Behavior: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 More likely to visit stores in commercial areas (Hell’s Kitchen or Manhattan) at the start of the work day (~8 AM – 10AM)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3A475-5A87-4FEF-B951-7CB53D1D6FC1}"/>
              </a:ext>
            </a:extLst>
          </p:cNvPr>
          <p:cNvSpPr txBox="1"/>
          <p:nvPr/>
        </p:nvSpPr>
        <p:spPr>
          <a:xfrm>
            <a:off x="132557" y="3840616"/>
            <a:ext cx="407670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Justification: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 Most representative of the top sales across clusters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Age Group: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  <a:t> Composed of people born after 1989 (ex Older Millennials, Boomers, etc.)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Arial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Product: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 Simple tastes – Coffee, Tea, and Bakery goods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,monospace"/>
              <a:buChar char="o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Behavior: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lt"/>
                <a:cs typeface="Arial"/>
              </a:rPr>
              <a:t> More likely to buy in the afternoon, between 2 and 5 pm at the Astoria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9B42F-9C71-43F6-8BB2-92EE637C59AD}"/>
              </a:ext>
            </a:extLst>
          </p:cNvPr>
          <p:cNvSpPr txBox="1"/>
          <p:nvPr/>
        </p:nvSpPr>
        <p:spPr>
          <a:xfrm>
            <a:off x="616857" y="34689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The Average Joe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D01E4-3590-4D0F-801E-AD84984884C3}"/>
              </a:ext>
            </a:extLst>
          </p:cNvPr>
          <p:cNvSpPr txBox="1"/>
          <p:nvPr/>
        </p:nvSpPr>
        <p:spPr>
          <a:xfrm>
            <a:off x="8679542" y="34689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The Die-Hard Fans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8490F-38E6-4B1D-B30F-F973F01400BE}"/>
              </a:ext>
            </a:extLst>
          </p:cNvPr>
          <p:cNvSpPr txBox="1"/>
          <p:nvPr/>
        </p:nvSpPr>
        <p:spPr>
          <a:xfrm>
            <a:off x="4738913" y="34689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The Connoisseur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E0CAB-9CED-4D4B-9CBC-6408DCC5DF0E}"/>
              </a:ext>
            </a:extLst>
          </p:cNvPr>
          <p:cNvSpPr txBox="1"/>
          <p:nvPr/>
        </p:nvSpPr>
        <p:spPr>
          <a:xfrm>
            <a:off x="1717674" y="2189389"/>
            <a:ext cx="6821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BDC84-5606-4FB1-83EB-D938C86FFF48}"/>
              </a:ext>
            </a:extLst>
          </p:cNvPr>
          <p:cNvSpPr txBox="1"/>
          <p:nvPr/>
        </p:nvSpPr>
        <p:spPr>
          <a:xfrm>
            <a:off x="5934073" y="2450646"/>
            <a:ext cx="6821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A29F2-BF70-4396-B365-BE8358F9841C}"/>
              </a:ext>
            </a:extLst>
          </p:cNvPr>
          <p:cNvSpPr txBox="1"/>
          <p:nvPr/>
        </p:nvSpPr>
        <p:spPr>
          <a:xfrm>
            <a:off x="9729559" y="2675617"/>
            <a:ext cx="682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71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9BB1-13AC-43DA-9890-5CF2BABF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4821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STXinwei"/>
              </a:rPr>
              <a:t>Price's impact on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F9F2-C391-44FD-ADDC-11426E00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83" y="1655212"/>
            <a:ext cx="10353762" cy="811892"/>
          </a:xfrm>
        </p:spPr>
        <p:txBody>
          <a:bodyPr>
            <a:normAutofit lnSpcReduction="10000"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Items with a price under $10 make up the bulk of sales. Higher priced goods sell, but in much lower quantities. The exception is high end coffee beans.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42D432F-5AB6-4521-A3A0-EB3C5469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104281"/>
            <a:ext cx="2743200" cy="321846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6726714-5FF5-4753-B1FA-2B76ECAE8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87238"/>
            <a:ext cx="6545942" cy="36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978B-D70B-4242-9844-F8A28B20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STXinwei"/>
              </a:rPr>
              <a:t>Will a customer become a member?</a:t>
            </a: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AC34D76E-9C27-4452-8D4E-76798F63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8" y="1717452"/>
            <a:ext cx="6019718" cy="4803092"/>
          </a:xfrm>
          <a:prstGeom prst="rect">
            <a:avLst/>
          </a:prstGeom>
          <a:noFill/>
          <a:ln w="57150">
            <a:solidFill>
              <a:srgbClr val="CC830E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AE7A2-DE16-436F-9F2E-62C014151DCB}"/>
              </a:ext>
            </a:extLst>
          </p:cNvPr>
          <p:cNvSpPr txBox="1"/>
          <p:nvPr/>
        </p:nvSpPr>
        <p:spPr>
          <a:xfrm>
            <a:off x="6808694" y="1717452"/>
            <a:ext cx="498437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Goudy Old Style"/>
                <a:cs typeface="Arial"/>
              </a:rPr>
              <a:t>Analysis: </a:t>
            </a:r>
          </a:p>
          <a:p>
            <a:r>
              <a:rPr lang="en-US">
                <a:latin typeface="Goudy Old Style"/>
                <a:cs typeface="Arial"/>
              </a:rPr>
              <a:t>Decision Tree</a:t>
            </a:r>
            <a:endParaRPr lang="en-US" dirty="0">
              <a:latin typeface="Goudy Old Style"/>
              <a:cs typeface="Arial"/>
            </a:endParaRPr>
          </a:p>
          <a:p>
            <a:endParaRPr lang="en-US" b="1" dirty="0">
              <a:latin typeface="Goudy Old Style"/>
              <a:cs typeface="Arial"/>
            </a:endParaRPr>
          </a:p>
          <a:p>
            <a:r>
              <a:rPr lang="en-US" b="1" u="sng">
                <a:latin typeface="Goudy Old Style"/>
                <a:cs typeface="Arial"/>
              </a:rPr>
              <a:t>Purpose:</a:t>
            </a:r>
          </a:p>
          <a:p>
            <a:r>
              <a:rPr lang="en-US">
                <a:latin typeface="Goudy Old Style"/>
                <a:cs typeface="Arial"/>
              </a:rPr>
              <a:t>Predict if customers will choose to be loyalty members</a:t>
            </a:r>
            <a:endParaRPr lang="en-US" dirty="0">
              <a:latin typeface="Goudy Old Style"/>
              <a:cs typeface="Arial"/>
            </a:endParaRPr>
          </a:p>
          <a:p>
            <a:endParaRPr lang="en-US" b="1" dirty="0">
              <a:latin typeface="Goudy Old Style"/>
              <a:cs typeface="Arial"/>
            </a:endParaRPr>
          </a:p>
          <a:p>
            <a:r>
              <a:rPr lang="en-US" b="1" u="sng">
                <a:latin typeface="Goudy Old Style"/>
                <a:cs typeface="Arial"/>
              </a:rPr>
              <a:t>Findings:  </a:t>
            </a:r>
            <a:endParaRPr lang="en-US" u="sng">
              <a:latin typeface="Goudy Old Style"/>
              <a:cs typeface="Arial"/>
            </a:endParaRPr>
          </a:p>
          <a:p>
            <a:r>
              <a:rPr lang="en-US">
                <a:latin typeface="Goudy Old Style"/>
                <a:cs typeface="Arial"/>
              </a:rPr>
              <a:t>No statically significant relationship between customer buying patterns and Loyalty membership</a:t>
            </a:r>
          </a:p>
          <a:p>
            <a:endParaRPr lang="en-US" dirty="0">
              <a:latin typeface="Goudy Old Style"/>
              <a:cs typeface="Arial"/>
            </a:endParaRPr>
          </a:p>
          <a:p>
            <a:r>
              <a:rPr lang="en-US">
                <a:latin typeface="Goudy Old Style"/>
                <a:cs typeface="Arial"/>
              </a:rPr>
              <a:t>Model is overfitted to the data</a:t>
            </a:r>
            <a:endParaRPr lang="en-US" dirty="0">
              <a:latin typeface="Goudy Old Style"/>
              <a:cs typeface="Arial"/>
            </a:endParaRPr>
          </a:p>
          <a:p>
            <a:endParaRPr lang="en-US" b="1" dirty="0">
              <a:latin typeface="Goudy Old Style"/>
              <a:cs typeface="Arial"/>
            </a:endParaRPr>
          </a:p>
          <a:p>
            <a:r>
              <a:rPr lang="en-US" b="1" u="sng">
                <a:latin typeface="Goudy Old Style"/>
                <a:cs typeface="Arial"/>
              </a:rPr>
              <a:t>Interpretation:  </a:t>
            </a:r>
            <a:endParaRPr lang="en-US" u="sng">
              <a:latin typeface="Goudy Old Style"/>
              <a:cs typeface="Arial"/>
            </a:endParaRPr>
          </a:p>
          <a:p>
            <a:r>
              <a:rPr lang="en-US">
                <a:latin typeface="Goudy Old Style"/>
                <a:cs typeface="Arial"/>
              </a:rPr>
              <a:t>Data needs to be collected on all customers.  </a:t>
            </a:r>
          </a:p>
          <a:p>
            <a:endParaRPr lang="en-US" dirty="0">
              <a:latin typeface="Goudy Old Style"/>
              <a:cs typeface="Arial"/>
            </a:endParaRPr>
          </a:p>
          <a:p>
            <a:r>
              <a:rPr lang="en-US">
                <a:latin typeface="Goudy Old Style"/>
                <a:cs typeface="Arial"/>
              </a:rPr>
              <a:t>Generation, birthdate, emails</a:t>
            </a:r>
            <a:endParaRPr lang="en-US" dirty="0">
              <a:latin typeface="Goudy Old Style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7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D7CC-FA09-4246-A617-580E1EB5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C830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STXinwei"/>
                <a:ea typeface="+mj-lt"/>
                <a:cs typeface="+mj-lt"/>
              </a:rPr>
              <a:t>Business Interpretation</a:t>
            </a:r>
            <a:endParaRPr lang="en-US">
              <a:solidFill>
                <a:srgbClr val="CC830E"/>
              </a:solidFill>
              <a:latin typeface="STXinwe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0E70-5BE4-4421-9C2E-9A8EB100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679"/>
            <a:ext cx="10353762" cy="4875891"/>
          </a:xfrm>
        </p:spPr>
        <p:txBody>
          <a:bodyPr>
            <a:normAutofit fontScale="92500" lnSpcReduction="10000"/>
          </a:bodyPr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Data collection investments needed (for example – via a new PoS system)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</a:b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  <a:cs typeface="Arial"/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Differentiate advertising based on features of these clusters via: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Emails, </a:t>
            </a: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App, </a:t>
            </a: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In-person upselling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oudy Old Style"/>
            </a:endParaRPr>
          </a:p>
          <a:p>
            <a:pPr indent="-305435">
              <a:lnSpc>
                <a:spcPct val="100000"/>
              </a:lnSpc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Sell non-members on the loyalty program by instituting member-exclusive discounts</a:t>
            </a: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oudy Old Style"/>
                <a:cs typeface="Arial"/>
              </a:rPr>
              <a:t>Early-bird specials</a:t>
            </a: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Arial"/>
              </a:rPr>
              <a:t>Buy 1, get one for coffee and bakery goods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Arial"/>
              </a:rPr>
            </a:b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Arial"/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Arial"/>
              </a:rPr>
              <a:t>Attract Millenials and tourists by getting involved in local events</a:t>
            </a:r>
          </a:p>
          <a:p>
            <a:pPr marL="37465" indent="0">
              <a:buNone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15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8F513EFC9EB47AA8376CE3CB257E3" ma:contentTypeVersion="10" ma:contentTypeDescription="Create a new document." ma:contentTypeScope="" ma:versionID="7aeb286036b785ddc516a67a7c43c0b7">
  <xsd:schema xmlns:xsd="http://www.w3.org/2001/XMLSchema" xmlns:xs="http://www.w3.org/2001/XMLSchema" xmlns:p="http://schemas.microsoft.com/office/2006/metadata/properties" xmlns:ns2="94620d9c-b8ac-4357-820a-d5b392edc9ef" xmlns:ns3="0d7c1eeb-a780-4d34-a750-584d9d7f6eb0" targetNamespace="http://schemas.microsoft.com/office/2006/metadata/properties" ma:root="true" ma:fieldsID="6bcb5615d7763b483fe1104a96628cbe" ns2:_="" ns3:_="">
    <xsd:import namespace="94620d9c-b8ac-4357-820a-d5b392edc9ef"/>
    <xsd:import namespace="0d7c1eeb-a780-4d34-a750-584d9d7f6e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620d9c-b8ac-4357-820a-d5b392edc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c1eeb-a780-4d34-a750-584d9d7f6e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9D2674-42F6-48B9-A532-72007E0DE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620d9c-b8ac-4357-820a-d5b392edc9ef"/>
    <ds:schemaRef ds:uri="0d7c1eeb-a780-4d34-a750-584d9d7f6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69D125-B1C6-485A-9637-29544701E1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5FDAD2-14F7-4A3F-BEB5-5503EA5A5C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{11127A97-DA82-4DCD-A514-C0EE1A3BB332}tf12214701_win32</Template>
  <TotalTime>28</TotalTime>
  <Words>727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STXinwei</vt:lpstr>
      <vt:lpstr>Arial</vt:lpstr>
      <vt:lpstr>Calibri</vt:lpstr>
      <vt:lpstr>Courier New,monospace</vt:lpstr>
      <vt:lpstr>Goudy Old Style</vt:lpstr>
      <vt:lpstr>Segoe UI</vt:lpstr>
      <vt:lpstr>Wingdings 2</vt:lpstr>
      <vt:lpstr>Wingdings,Sans-Serif</vt:lpstr>
      <vt:lpstr>SlateVTI</vt:lpstr>
      <vt:lpstr>Coffee Shop Chain Sales Data  Business Implications  </vt:lpstr>
      <vt:lpstr>Executive Summary</vt:lpstr>
      <vt:lpstr>Business Profile</vt:lpstr>
      <vt:lpstr>Business Problem</vt:lpstr>
      <vt:lpstr>Who are our customers?</vt:lpstr>
      <vt:lpstr>Target Clusters</vt:lpstr>
      <vt:lpstr>Price's impact on Sales</vt:lpstr>
      <vt:lpstr>Will a customer become a member?</vt:lpstr>
      <vt:lpstr>Business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Chain Sales Data  Business Implications</dc:title>
  <dc:creator>keeley ables</dc:creator>
  <cp:lastModifiedBy>keeley ables</cp:lastModifiedBy>
  <cp:revision>463</cp:revision>
  <dcterms:created xsi:type="dcterms:W3CDTF">2021-03-11T03:20:19Z</dcterms:created>
  <dcterms:modified xsi:type="dcterms:W3CDTF">2022-02-10T00:05:24Z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0x01010005D8F513EFC9EB47AA8376CE3CB257E3</vt:lpwstr>
  </property>
</Properties>
</file>