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Libre Baskerville"/>
      <p:regular r:id="rId13"/>
      <p:bold r:id="rId14"/>
      <p: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ibreBaskerville-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ibreBaskerville-italic.fntdata"/><Relationship Id="rId14" Type="http://schemas.openxmlformats.org/officeDocument/2006/relationships/font" Target="fonts/LibreBaskerville-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2535e32aca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2535e32aca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535e32ac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535e32ac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2535e32aca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2535e32aca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256870aa2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256870aa2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2535e32ac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2535e32ac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2535e32ac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2535e32ac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E1DE"/>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nl"/>
              <a:t>Group 5</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E1DE"/>
        </a:solidFill>
      </p:bgPr>
    </p:bg>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131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nl" sz="2680"/>
              <a:t>How do UK media outlets of differing political perspectives frame the Israeli-Palestinian conflict in November 2023, as analyzed through topic modeling?</a:t>
            </a:r>
            <a:endParaRPr sz="2180"/>
          </a:p>
        </p:txBody>
      </p:sp>
      <p:sp>
        <p:nvSpPr>
          <p:cNvPr id="61" name="Google Shape;61;p14"/>
          <p:cNvSpPr txBox="1"/>
          <p:nvPr>
            <p:ph idx="1" type="subTitle"/>
          </p:nvPr>
        </p:nvSpPr>
        <p:spPr>
          <a:xfrm>
            <a:off x="311700" y="2240025"/>
            <a:ext cx="8520600" cy="1022100"/>
          </a:xfrm>
          <a:prstGeom prst="rect">
            <a:avLst/>
          </a:prstGeom>
        </p:spPr>
        <p:txBody>
          <a:bodyPr anchorCtr="0" anchor="t" bIns="91425" lIns="91425" spcFirstLastPara="1" rIns="91425" wrap="square" tIns="91425">
            <a:normAutofit fontScale="70000" lnSpcReduction="10000"/>
          </a:bodyPr>
          <a:lstStyle/>
          <a:p>
            <a:pPr indent="0" lvl="0" marL="0" rtl="0" algn="ctr">
              <a:spcBef>
                <a:spcPts val="0"/>
              </a:spcBef>
              <a:spcAft>
                <a:spcPts val="0"/>
              </a:spcAft>
              <a:buNone/>
            </a:pPr>
            <a:r>
              <a:rPr lang="nl"/>
              <a:t>This study focuses on the BBC, The Guardian, and The Telegraph. More specifically, shortly after the conflict intensified between the two parties, providing insight into the media's framing during this critical period. </a:t>
            </a:r>
            <a:endParaRPr/>
          </a:p>
        </p:txBody>
      </p:sp>
      <p:pic>
        <p:nvPicPr>
          <p:cNvPr id="62" name="Google Shape;62;p14"/>
          <p:cNvPicPr preferRelativeResize="0"/>
          <p:nvPr/>
        </p:nvPicPr>
        <p:blipFill>
          <a:blip r:embed="rId3">
            <a:alphaModFix/>
          </a:blip>
          <a:stretch>
            <a:fillRect/>
          </a:stretch>
        </p:blipFill>
        <p:spPr>
          <a:xfrm>
            <a:off x="3232975" y="3860700"/>
            <a:ext cx="2678050" cy="765150"/>
          </a:xfrm>
          <a:prstGeom prst="rect">
            <a:avLst/>
          </a:prstGeom>
          <a:noFill/>
          <a:ln>
            <a:noFill/>
          </a:ln>
        </p:spPr>
      </p:pic>
      <p:pic>
        <p:nvPicPr>
          <p:cNvPr id="63" name="Google Shape;63;p14"/>
          <p:cNvPicPr preferRelativeResize="0"/>
          <p:nvPr/>
        </p:nvPicPr>
        <p:blipFill>
          <a:blip r:embed="rId4">
            <a:alphaModFix/>
          </a:blip>
          <a:stretch>
            <a:fillRect/>
          </a:stretch>
        </p:blipFill>
        <p:spPr>
          <a:xfrm>
            <a:off x="311700" y="3507671"/>
            <a:ext cx="2615501" cy="1471205"/>
          </a:xfrm>
          <a:prstGeom prst="rect">
            <a:avLst/>
          </a:prstGeom>
          <a:noFill/>
          <a:ln>
            <a:noFill/>
          </a:ln>
        </p:spPr>
      </p:pic>
      <p:pic>
        <p:nvPicPr>
          <p:cNvPr id="64" name="Google Shape;64;p14"/>
          <p:cNvPicPr preferRelativeResize="0"/>
          <p:nvPr/>
        </p:nvPicPr>
        <p:blipFill>
          <a:blip r:embed="rId5">
            <a:alphaModFix/>
          </a:blip>
          <a:stretch>
            <a:fillRect/>
          </a:stretch>
        </p:blipFill>
        <p:spPr>
          <a:xfrm>
            <a:off x="6216800" y="4173918"/>
            <a:ext cx="2781075" cy="451931"/>
          </a:xfrm>
          <a:prstGeom prst="rect">
            <a:avLst/>
          </a:prstGeom>
          <a:noFill/>
          <a:ln>
            <a:noFill/>
          </a:ln>
        </p:spPr>
      </p:pic>
      <p:cxnSp>
        <p:nvCxnSpPr>
          <p:cNvPr id="65" name="Google Shape;65;p14"/>
          <p:cNvCxnSpPr>
            <a:stCxn id="61" idx="2"/>
            <a:endCxn id="63" idx="0"/>
          </p:cNvCxnSpPr>
          <p:nvPr/>
        </p:nvCxnSpPr>
        <p:spPr>
          <a:xfrm flipH="1">
            <a:off x="1619400" y="3262125"/>
            <a:ext cx="2952600" cy="245400"/>
          </a:xfrm>
          <a:prstGeom prst="straightConnector1">
            <a:avLst/>
          </a:prstGeom>
          <a:noFill/>
          <a:ln cap="flat" cmpd="sng" w="9525">
            <a:solidFill>
              <a:schemeClr val="dk2"/>
            </a:solidFill>
            <a:prstDash val="solid"/>
            <a:round/>
            <a:headEnd len="med" w="med" type="none"/>
            <a:tailEnd len="med" w="med" type="none"/>
          </a:ln>
        </p:spPr>
      </p:cxnSp>
      <p:cxnSp>
        <p:nvCxnSpPr>
          <p:cNvPr id="66" name="Google Shape;66;p14"/>
          <p:cNvCxnSpPr>
            <a:stCxn id="61" idx="2"/>
            <a:endCxn id="62" idx="0"/>
          </p:cNvCxnSpPr>
          <p:nvPr/>
        </p:nvCxnSpPr>
        <p:spPr>
          <a:xfrm>
            <a:off x="4572000" y="3262125"/>
            <a:ext cx="0" cy="598500"/>
          </a:xfrm>
          <a:prstGeom prst="straightConnector1">
            <a:avLst/>
          </a:prstGeom>
          <a:noFill/>
          <a:ln cap="flat" cmpd="sng" w="9525">
            <a:solidFill>
              <a:schemeClr val="dk2"/>
            </a:solidFill>
            <a:prstDash val="solid"/>
            <a:round/>
            <a:headEnd len="med" w="med" type="none"/>
            <a:tailEnd len="med" w="med" type="none"/>
          </a:ln>
        </p:spPr>
      </p:cxnSp>
      <p:cxnSp>
        <p:nvCxnSpPr>
          <p:cNvPr id="67" name="Google Shape;67;p14"/>
          <p:cNvCxnSpPr>
            <a:stCxn id="61" idx="2"/>
          </p:cNvCxnSpPr>
          <p:nvPr/>
        </p:nvCxnSpPr>
        <p:spPr>
          <a:xfrm>
            <a:off x="4572000" y="3262125"/>
            <a:ext cx="3186300" cy="385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E1DE"/>
        </a:solidFill>
      </p:bgPr>
    </p:bg>
    <p:spTree>
      <p:nvGrpSpPr>
        <p:cNvPr id="7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1027675" y="152400"/>
            <a:ext cx="6867834" cy="4838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E1DE"/>
        </a:solidFill>
      </p:bgPr>
    </p:bg>
    <p:spTree>
      <p:nvGrpSpPr>
        <p:cNvPr id="76" name="Shape 76"/>
        <p:cNvGrpSpPr/>
        <p:nvPr/>
      </p:nvGrpSpPr>
      <p:grpSpPr>
        <a:xfrm>
          <a:off x="0" y="0"/>
          <a:ext cx="0" cy="0"/>
          <a:chOff x="0" y="0"/>
          <a:chExt cx="0" cy="0"/>
        </a:xfrm>
      </p:grpSpPr>
      <p:sp>
        <p:nvSpPr>
          <p:cNvPr id="77" name="Google Shape;77;p16"/>
          <p:cNvSpPr txBox="1"/>
          <p:nvPr/>
        </p:nvSpPr>
        <p:spPr>
          <a:xfrm>
            <a:off x="2989350" y="371250"/>
            <a:ext cx="3165300" cy="60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nl" sz="2600">
                <a:solidFill>
                  <a:srgbClr val="303030"/>
                </a:solidFill>
              </a:rPr>
              <a:t>Challenges</a:t>
            </a:r>
            <a:endParaRPr sz="2400">
              <a:solidFill>
                <a:schemeClr val="dk2"/>
              </a:solidFill>
            </a:endParaRPr>
          </a:p>
        </p:txBody>
      </p:sp>
      <p:sp>
        <p:nvSpPr>
          <p:cNvPr id="78" name="Google Shape;78;p16"/>
          <p:cNvSpPr txBox="1"/>
          <p:nvPr/>
        </p:nvSpPr>
        <p:spPr>
          <a:xfrm>
            <a:off x="649650" y="1257900"/>
            <a:ext cx="6814200" cy="2627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nl" sz="1800">
                <a:solidFill>
                  <a:schemeClr val="dk1"/>
                </a:solidFill>
              </a:rPr>
              <a:t>Choosing and motivating media outlets &amp; time period.</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nl" sz="1800">
                <a:solidFill>
                  <a:schemeClr val="dk1"/>
                </a:solidFill>
              </a:rPr>
              <a:t>Creating </a:t>
            </a:r>
            <a:r>
              <a:rPr lang="nl" sz="1800">
                <a:solidFill>
                  <a:schemeClr val="dk1"/>
                </a:solidFill>
              </a:rPr>
              <a:t>our article database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nl" sz="1800">
                <a:solidFill>
                  <a:schemeClr val="dk1"/>
                </a:solidFill>
              </a:rPr>
              <a:t>How to preprocess</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91440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pic>
        <p:nvPicPr>
          <p:cNvPr id="79" name="Google Shape;79;p16"/>
          <p:cNvPicPr preferRelativeResize="0"/>
          <p:nvPr/>
        </p:nvPicPr>
        <p:blipFill>
          <a:blip r:embed="rId3">
            <a:alphaModFix/>
          </a:blip>
          <a:stretch>
            <a:fillRect/>
          </a:stretch>
        </p:blipFill>
        <p:spPr>
          <a:xfrm>
            <a:off x="5178338" y="2394075"/>
            <a:ext cx="2998525" cy="721075"/>
          </a:xfrm>
          <a:prstGeom prst="rect">
            <a:avLst/>
          </a:prstGeom>
          <a:noFill/>
          <a:ln>
            <a:noFill/>
          </a:ln>
        </p:spPr>
      </p:pic>
      <p:pic>
        <p:nvPicPr>
          <p:cNvPr id="80" name="Google Shape;80;p16"/>
          <p:cNvPicPr preferRelativeResize="0"/>
          <p:nvPr/>
        </p:nvPicPr>
        <p:blipFill>
          <a:blip r:embed="rId4">
            <a:alphaModFix/>
          </a:blip>
          <a:stretch>
            <a:fillRect/>
          </a:stretch>
        </p:blipFill>
        <p:spPr>
          <a:xfrm>
            <a:off x="5934485" y="3521775"/>
            <a:ext cx="1486250" cy="1486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E1DE"/>
        </a:solidFill>
      </p:bgPr>
    </p:bg>
    <p:spTree>
      <p:nvGrpSpPr>
        <p:cNvPr id="84" name="Shape 84"/>
        <p:cNvGrpSpPr/>
        <p:nvPr/>
      </p:nvGrpSpPr>
      <p:grpSpPr>
        <a:xfrm>
          <a:off x="0" y="0"/>
          <a:ext cx="0" cy="0"/>
          <a:chOff x="0" y="0"/>
          <a:chExt cx="0" cy="0"/>
        </a:xfrm>
      </p:grpSpPr>
      <p:sp>
        <p:nvSpPr>
          <p:cNvPr id="85" name="Google Shape;85;p17"/>
          <p:cNvSpPr txBox="1"/>
          <p:nvPr/>
        </p:nvSpPr>
        <p:spPr>
          <a:xfrm>
            <a:off x="251400" y="112575"/>
            <a:ext cx="8892600" cy="77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nl" sz="2600">
                <a:solidFill>
                  <a:srgbClr val="303030"/>
                </a:solidFill>
                <a:latin typeface="Libre Baskerville"/>
                <a:ea typeface="Libre Baskerville"/>
                <a:cs typeface="Libre Baskerville"/>
                <a:sym typeface="Libre Baskerville"/>
              </a:rPr>
              <a:t>Our approach </a:t>
            </a:r>
            <a:endParaRPr sz="2600">
              <a:solidFill>
                <a:srgbClr val="303030"/>
              </a:solidFill>
              <a:latin typeface="Libre Baskerville"/>
              <a:ea typeface="Libre Baskerville"/>
              <a:cs typeface="Libre Baskerville"/>
              <a:sym typeface="Libre Baskerville"/>
            </a:endParaRPr>
          </a:p>
        </p:txBody>
      </p:sp>
      <p:sp>
        <p:nvSpPr>
          <p:cNvPr id="86" name="Google Shape;86;p17"/>
          <p:cNvSpPr/>
          <p:nvPr/>
        </p:nvSpPr>
        <p:spPr>
          <a:xfrm>
            <a:off x="0" y="242850"/>
            <a:ext cx="1650300" cy="1103700"/>
          </a:xfrm>
          <a:prstGeom prst="roundRect">
            <a:avLst>
              <a:gd fmla="val 16667" name="adj"/>
            </a:avLst>
          </a:prstGeom>
          <a:solidFill>
            <a:srgbClr val="E1D8D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
              <a:t>Gather the relevant articles </a:t>
            </a:r>
            <a:endParaRPr/>
          </a:p>
        </p:txBody>
      </p:sp>
      <p:sp>
        <p:nvSpPr>
          <p:cNvPr id="87" name="Google Shape;87;p17"/>
          <p:cNvSpPr/>
          <p:nvPr/>
        </p:nvSpPr>
        <p:spPr>
          <a:xfrm>
            <a:off x="5173800" y="3089175"/>
            <a:ext cx="1751700" cy="1103700"/>
          </a:xfrm>
          <a:prstGeom prst="roundRect">
            <a:avLst>
              <a:gd fmla="val 16667" name="adj"/>
            </a:avLst>
          </a:prstGeom>
          <a:solidFill>
            <a:srgbClr val="E1D8D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
              <a:t>Interpret our results and draw our conclusion</a:t>
            </a:r>
            <a:endParaRPr/>
          </a:p>
        </p:txBody>
      </p:sp>
      <p:sp>
        <p:nvSpPr>
          <p:cNvPr id="88" name="Google Shape;88;p17"/>
          <p:cNvSpPr/>
          <p:nvPr/>
        </p:nvSpPr>
        <p:spPr>
          <a:xfrm>
            <a:off x="1650300" y="1265775"/>
            <a:ext cx="1650300" cy="1023600"/>
          </a:xfrm>
          <a:prstGeom prst="roundRect">
            <a:avLst>
              <a:gd fmla="val 16667" name="adj"/>
            </a:avLst>
          </a:prstGeom>
          <a:solidFill>
            <a:srgbClr val="E1D8D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
              <a:t>Preprocess the data</a:t>
            </a:r>
            <a:endParaRPr/>
          </a:p>
        </p:txBody>
      </p:sp>
      <p:sp>
        <p:nvSpPr>
          <p:cNvPr id="89" name="Google Shape;89;p17"/>
          <p:cNvSpPr/>
          <p:nvPr/>
        </p:nvSpPr>
        <p:spPr>
          <a:xfrm>
            <a:off x="3300600" y="2197275"/>
            <a:ext cx="1873200" cy="1023600"/>
          </a:xfrm>
          <a:prstGeom prst="roundRect">
            <a:avLst>
              <a:gd fmla="val 16667" name="adj"/>
            </a:avLst>
          </a:prstGeom>
          <a:solidFill>
            <a:srgbClr val="E1D8D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
              <a:t>Do our analysis (topic modelling, sentiment analysis)</a:t>
            </a:r>
            <a:endParaRPr/>
          </a:p>
        </p:txBody>
      </p:sp>
      <p:sp>
        <p:nvSpPr>
          <p:cNvPr id="90" name="Google Shape;90;p17"/>
          <p:cNvSpPr/>
          <p:nvPr/>
        </p:nvSpPr>
        <p:spPr>
          <a:xfrm>
            <a:off x="6925500" y="4192875"/>
            <a:ext cx="1711200" cy="871800"/>
          </a:xfrm>
          <a:prstGeom prst="roundRect">
            <a:avLst>
              <a:gd fmla="val 16667" name="adj"/>
            </a:avLst>
          </a:prstGeom>
          <a:solidFill>
            <a:srgbClr val="E1D8D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nl"/>
              <a:t>Make a poster</a:t>
            </a:r>
            <a:endParaRPr/>
          </a:p>
        </p:txBody>
      </p:sp>
      <p:sp>
        <p:nvSpPr>
          <p:cNvPr id="91" name="Google Shape;91;p17"/>
          <p:cNvSpPr/>
          <p:nvPr/>
        </p:nvSpPr>
        <p:spPr>
          <a:xfrm rot="5400000">
            <a:off x="1817250" y="642825"/>
            <a:ext cx="435600" cy="567000"/>
          </a:xfrm>
          <a:prstGeom prst="bentArrow">
            <a:avLst>
              <a:gd fmla="val 25000" name="adj1"/>
              <a:gd fmla="val 25000" name="adj2"/>
              <a:gd fmla="val 25000" name="adj3"/>
              <a:gd fmla="val 43750" name="adj4"/>
            </a:avLst>
          </a:prstGeom>
          <a:solidFill>
            <a:srgbClr val="E1D8D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 name="Google Shape;92;p17"/>
          <p:cNvSpPr/>
          <p:nvPr/>
        </p:nvSpPr>
        <p:spPr>
          <a:xfrm rot="5400000">
            <a:off x="5416800" y="2500950"/>
            <a:ext cx="425400" cy="567000"/>
          </a:xfrm>
          <a:prstGeom prst="bentArrow">
            <a:avLst>
              <a:gd fmla="val 25000" name="adj1"/>
              <a:gd fmla="val 25000" name="adj2"/>
              <a:gd fmla="val 25000" name="adj3"/>
              <a:gd fmla="val 43750" name="adj4"/>
            </a:avLst>
          </a:prstGeom>
          <a:solidFill>
            <a:srgbClr val="E1D8D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7"/>
          <p:cNvSpPr/>
          <p:nvPr/>
        </p:nvSpPr>
        <p:spPr>
          <a:xfrm rot="5400000">
            <a:off x="3543600" y="1580625"/>
            <a:ext cx="425400" cy="567000"/>
          </a:xfrm>
          <a:prstGeom prst="bentArrow">
            <a:avLst>
              <a:gd fmla="val 25000" name="adj1"/>
              <a:gd fmla="val 25000" name="adj2"/>
              <a:gd fmla="val 25000" name="adj3"/>
              <a:gd fmla="val 43750" name="adj4"/>
            </a:avLst>
          </a:prstGeom>
          <a:solidFill>
            <a:srgbClr val="E1D8D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 name="Google Shape;94;p17"/>
          <p:cNvSpPr/>
          <p:nvPr/>
        </p:nvSpPr>
        <p:spPr>
          <a:xfrm rot="5400000">
            <a:off x="7168500" y="3564975"/>
            <a:ext cx="425400" cy="567000"/>
          </a:xfrm>
          <a:prstGeom prst="bentArrow">
            <a:avLst>
              <a:gd fmla="val 25000" name="adj1"/>
              <a:gd fmla="val 25000" name="adj2"/>
              <a:gd fmla="val 25000" name="adj3"/>
              <a:gd fmla="val 43750" name="adj4"/>
            </a:avLst>
          </a:prstGeom>
          <a:solidFill>
            <a:srgbClr val="E1D8D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E1DE"/>
        </a:solidFill>
      </p:bgPr>
    </p:bg>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nl"/>
              <a:t>Form of the end result</a:t>
            </a:r>
            <a:endParaRPr/>
          </a:p>
        </p:txBody>
      </p:sp>
      <p:sp>
        <p:nvSpPr>
          <p:cNvPr id="100" name="Google Shape;10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1" name="Google Shape;101;p18"/>
          <p:cNvSpPr/>
          <p:nvPr/>
        </p:nvSpPr>
        <p:spPr>
          <a:xfrm>
            <a:off x="311700" y="1802250"/>
            <a:ext cx="2095800" cy="1893300"/>
          </a:xfrm>
          <a:prstGeom prst="octagon">
            <a:avLst>
              <a:gd fmla="val 29289" name="adj"/>
            </a:avLst>
          </a:prstGeom>
          <a:solidFill>
            <a:srgbClr val="E1D8D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a:t>BBC</a:t>
            </a:r>
            <a:endParaRPr b="1"/>
          </a:p>
          <a:p>
            <a:pPr indent="-317500" lvl="0" marL="457200" rtl="0" algn="ctr">
              <a:spcBef>
                <a:spcPts val="0"/>
              </a:spcBef>
              <a:spcAft>
                <a:spcPts val="0"/>
              </a:spcAft>
              <a:buSzPts val="1400"/>
              <a:buChar char="★"/>
            </a:pPr>
            <a:r>
              <a:rPr lang="nl"/>
              <a:t>Articles</a:t>
            </a:r>
            <a:endParaRPr/>
          </a:p>
          <a:p>
            <a:pPr indent="-317500" lvl="0" marL="457200" rtl="0" algn="ctr">
              <a:spcBef>
                <a:spcPts val="0"/>
              </a:spcBef>
              <a:spcAft>
                <a:spcPts val="0"/>
              </a:spcAft>
              <a:buSzPts val="1400"/>
              <a:buChar char="★"/>
            </a:pPr>
            <a:r>
              <a:rPr lang="nl"/>
              <a:t>Topics</a:t>
            </a:r>
            <a:endParaRPr/>
          </a:p>
          <a:p>
            <a:pPr indent="-317500" lvl="0" marL="457200" rtl="0" algn="l">
              <a:spcBef>
                <a:spcPts val="0"/>
              </a:spcBef>
              <a:spcAft>
                <a:spcPts val="0"/>
              </a:spcAft>
              <a:buSzPts val="1400"/>
              <a:buChar char="★"/>
            </a:pPr>
            <a:r>
              <a:rPr lang="nl"/>
              <a:t>Sentiments</a:t>
            </a:r>
            <a:endParaRPr/>
          </a:p>
          <a:p>
            <a:pPr indent="-317500" lvl="0" marL="457200" rtl="0" algn="l">
              <a:spcBef>
                <a:spcPts val="0"/>
              </a:spcBef>
              <a:spcAft>
                <a:spcPts val="0"/>
              </a:spcAft>
              <a:buSzPts val="1400"/>
              <a:buChar char="★"/>
            </a:pPr>
            <a:r>
              <a:rPr lang="nl"/>
              <a:t>Keywords</a:t>
            </a:r>
            <a:endParaRPr/>
          </a:p>
        </p:txBody>
      </p:sp>
      <p:sp>
        <p:nvSpPr>
          <p:cNvPr id="102" name="Google Shape;102;p18"/>
          <p:cNvSpPr/>
          <p:nvPr/>
        </p:nvSpPr>
        <p:spPr>
          <a:xfrm>
            <a:off x="3473475" y="1857975"/>
            <a:ext cx="2095800" cy="1893300"/>
          </a:xfrm>
          <a:prstGeom prst="octagon">
            <a:avLst>
              <a:gd fmla="val 29289" name="adj"/>
            </a:avLst>
          </a:prstGeom>
          <a:solidFill>
            <a:srgbClr val="E1D8D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a:t>The Guardian</a:t>
            </a:r>
            <a:endParaRPr b="1"/>
          </a:p>
          <a:p>
            <a:pPr indent="-317500" lvl="0" marL="457200" rtl="0" algn="ctr">
              <a:spcBef>
                <a:spcPts val="0"/>
              </a:spcBef>
              <a:spcAft>
                <a:spcPts val="0"/>
              </a:spcAft>
              <a:buClr>
                <a:schemeClr val="dk1"/>
              </a:buClr>
              <a:buSzPts val="1400"/>
              <a:buChar char="★"/>
            </a:pPr>
            <a:r>
              <a:rPr lang="nl">
                <a:solidFill>
                  <a:schemeClr val="dk1"/>
                </a:solidFill>
              </a:rPr>
              <a:t>Articles</a:t>
            </a:r>
            <a:endParaRPr>
              <a:solidFill>
                <a:schemeClr val="dk1"/>
              </a:solidFill>
            </a:endParaRPr>
          </a:p>
          <a:p>
            <a:pPr indent="-317500" lvl="0" marL="457200" rtl="0" algn="ctr">
              <a:spcBef>
                <a:spcPts val="0"/>
              </a:spcBef>
              <a:spcAft>
                <a:spcPts val="0"/>
              </a:spcAft>
              <a:buClr>
                <a:schemeClr val="dk1"/>
              </a:buClr>
              <a:buSzPts val="1400"/>
              <a:buChar char="★"/>
            </a:pPr>
            <a:r>
              <a:rPr lang="nl">
                <a:solidFill>
                  <a:schemeClr val="dk1"/>
                </a:solidFill>
              </a:rPr>
              <a:t>Topics</a:t>
            </a:r>
            <a:endParaRPr>
              <a:solidFill>
                <a:schemeClr val="dk1"/>
              </a:solidFill>
            </a:endParaRPr>
          </a:p>
          <a:p>
            <a:pPr indent="-317500" lvl="0" marL="457200" rtl="0" algn="l">
              <a:spcBef>
                <a:spcPts val="0"/>
              </a:spcBef>
              <a:spcAft>
                <a:spcPts val="0"/>
              </a:spcAft>
              <a:buClr>
                <a:schemeClr val="dk1"/>
              </a:buClr>
              <a:buSzPts val="1400"/>
              <a:buChar char="★"/>
            </a:pPr>
            <a:r>
              <a:rPr lang="nl">
                <a:solidFill>
                  <a:schemeClr val="dk1"/>
                </a:solidFill>
              </a:rPr>
              <a:t>Sentiments</a:t>
            </a:r>
            <a:endParaRPr>
              <a:solidFill>
                <a:schemeClr val="dk1"/>
              </a:solidFill>
            </a:endParaRPr>
          </a:p>
          <a:p>
            <a:pPr indent="-317500" lvl="0" marL="457200" rtl="0" algn="l">
              <a:spcBef>
                <a:spcPts val="0"/>
              </a:spcBef>
              <a:spcAft>
                <a:spcPts val="0"/>
              </a:spcAft>
              <a:buClr>
                <a:schemeClr val="dk1"/>
              </a:buClr>
              <a:buSzPts val="1400"/>
              <a:buChar char="★"/>
            </a:pPr>
            <a:r>
              <a:rPr lang="nl">
                <a:solidFill>
                  <a:schemeClr val="dk1"/>
                </a:solidFill>
              </a:rPr>
              <a:t>Keywords</a:t>
            </a:r>
            <a:endParaRPr/>
          </a:p>
        </p:txBody>
      </p:sp>
      <p:sp>
        <p:nvSpPr>
          <p:cNvPr id="103" name="Google Shape;103;p18"/>
          <p:cNvSpPr/>
          <p:nvPr/>
        </p:nvSpPr>
        <p:spPr>
          <a:xfrm>
            <a:off x="6736500" y="1802250"/>
            <a:ext cx="2095800" cy="1893300"/>
          </a:xfrm>
          <a:prstGeom prst="octagon">
            <a:avLst>
              <a:gd fmla="val 29289" name="adj"/>
            </a:avLst>
          </a:prstGeom>
          <a:solidFill>
            <a:srgbClr val="E1D8D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a:t>The Telegraph</a:t>
            </a:r>
            <a:endParaRPr b="1"/>
          </a:p>
          <a:p>
            <a:pPr indent="-317500" lvl="0" marL="457200" rtl="0" algn="ctr">
              <a:spcBef>
                <a:spcPts val="0"/>
              </a:spcBef>
              <a:spcAft>
                <a:spcPts val="0"/>
              </a:spcAft>
              <a:buClr>
                <a:schemeClr val="dk1"/>
              </a:buClr>
              <a:buSzPts val="1400"/>
              <a:buChar char="★"/>
            </a:pPr>
            <a:r>
              <a:rPr lang="nl">
                <a:solidFill>
                  <a:schemeClr val="dk1"/>
                </a:solidFill>
              </a:rPr>
              <a:t>Articles</a:t>
            </a:r>
            <a:endParaRPr>
              <a:solidFill>
                <a:schemeClr val="dk1"/>
              </a:solidFill>
            </a:endParaRPr>
          </a:p>
          <a:p>
            <a:pPr indent="-317500" lvl="0" marL="457200" rtl="0" algn="ctr">
              <a:spcBef>
                <a:spcPts val="0"/>
              </a:spcBef>
              <a:spcAft>
                <a:spcPts val="0"/>
              </a:spcAft>
              <a:buClr>
                <a:schemeClr val="dk1"/>
              </a:buClr>
              <a:buSzPts val="1400"/>
              <a:buChar char="★"/>
            </a:pPr>
            <a:r>
              <a:rPr lang="nl">
                <a:solidFill>
                  <a:schemeClr val="dk1"/>
                </a:solidFill>
              </a:rPr>
              <a:t>Topics</a:t>
            </a:r>
            <a:endParaRPr>
              <a:solidFill>
                <a:schemeClr val="dk1"/>
              </a:solidFill>
            </a:endParaRPr>
          </a:p>
          <a:p>
            <a:pPr indent="-317500" lvl="0" marL="457200" rtl="0" algn="l">
              <a:spcBef>
                <a:spcPts val="0"/>
              </a:spcBef>
              <a:spcAft>
                <a:spcPts val="0"/>
              </a:spcAft>
              <a:buClr>
                <a:schemeClr val="dk1"/>
              </a:buClr>
              <a:buSzPts val="1400"/>
              <a:buChar char="★"/>
            </a:pPr>
            <a:r>
              <a:rPr lang="nl">
                <a:solidFill>
                  <a:schemeClr val="dk1"/>
                </a:solidFill>
              </a:rPr>
              <a:t>Sentiments</a:t>
            </a:r>
            <a:endParaRPr>
              <a:solidFill>
                <a:schemeClr val="dk1"/>
              </a:solidFill>
            </a:endParaRPr>
          </a:p>
          <a:p>
            <a:pPr indent="-317500" lvl="0" marL="457200" rtl="0" algn="l">
              <a:spcBef>
                <a:spcPts val="0"/>
              </a:spcBef>
              <a:spcAft>
                <a:spcPts val="0"/>
              </a:spcAft>
              <a:buClr>
                <a:schemeClr val="dk1"/>
              </a:buClr>
              <a:buSzPts val="1400"/>
              <a:buChar char="★"/>
            </a:pPr>
            <a:r>
              <a:rPr lang="nl">
                <a:solidFill>
                  <a:schemeClr val="dk1"/>
                </a:solidFill>
              </a:rPr>
              <a:t>Keywords</a:t>
            </a:r>
            <a:endParaRPr/>
          </a:p>
        </p:txBody>
      </p:sp>
      <p:sp>
        <p:nvSpPr>
          <p:cNvPr id="104" name="Google Shape;104;p18"/>
          <p:cNvSpPr/>
          <p:nvPr/>
        </p:nvSpPr>
        <p:spPr>
          <a:xfrm>
            <a:off x="2626650" y="2642625"/>
            <a:ext cx="678300" cy="324000"/>
          </a:xfrm>
          <a:prstGeom prst="leftRightArrow">
            <a:avLst>
              <a:gd fmla="val 50000" name="adj1"/>
              <a:gd fmla="val 50000" name="adj2"/>
            </a:avLst>
          </a:prstGeom>
          <a:solidFill>
            <a:srgbClr val="E1D8D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 name="Google Shape;105;p18"/>
          <p:cNvSpPr/>
          <p:nvPr/>
        </p:nvSpPr>
        <p:spPr>
          <a:xfrm>
            <a:off x="5839050" y="2586900"/>
            <a:ext cx="678300" cy="324000"/>
          </a:xfrm>
          <a:prstGeom prst="leftRightArrow">
            <a:avLst>
              <a:gd fmla="val 50000" name="adj1"/>
              <a:gd fmla="val 50000" name="adj2"/>
            </a:avLst>
          </a:prstGeom>
          <a:solidFill>
            <a:srgbClr val="E1D8D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 name="Google Shape;106;p18"/>
          <p:cNvSpPr/>
          <p:nvPr/>
        </p:nvSpPr>
        <p:spPr>
          <a:xfrm rot="2698528">
            <a:off x="3195942" y="2319086"/>
            <a:ext cx="2477066" cy="2448428"/>
          </a:xfrm>
          <a:prstGeom prst="leftUpArrow">
            <a:avLst/>
          </a:prstGeom>
          <a:solidFill>
            <a:srgbClr val="E1D8D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E1DE"/>
        </a:solidFill>
      </p:bgPr>
    </p:bg>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nl"/>
              <a:t>Evaluation </a:t>
            </a:r>
            <a:endParaRPr/>
          </a:p>
        </p:txBody>
      </p:sp>
      <p:sp>
        <p:nvSpPr>
          <p:cNvPr id="112" name="Google Shape;112;p19"/>
          <p:cNvSpPr txBox="1"/>
          <p:nvPr>
            <p:ph idx="1" type="body"/>
          </p:nvPr>
        </p:nvSpPr>
        <p:spPr>
          <a:xfrm>
            <a:off x="311700" y="1152475"/>
            <a:ext cx="8520600" cy="3416400"/>
          </a:xfrm>
          <a:prstGeom prst="rect">
            <a:avLst/>
          </a:prstGeom>
          <a:solidFill>
            <a:srgbClr val="E5E1DE"/>
          </a:solidFill>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nl"/>
              <a:t>In the process: ask for a lot of feedback</a:t>
            </a:r>
            <a:endParaRPr/>
          </a:p>
          <a:p>
            <a:pPr indent="-342900" lvl="0" marL="457200" rtl="0" algn="l">
              <a:spcBef>
                <a:spcPts val="0"/>
              </a:spcBef>
              <a:spcAft>
                <a:spcPts val="0"/>
              </a:spcAft>
              <a:buSzPts val="1800"/>
              <a:buChar char="●"/>
            </a:pPr>
            <a:r>
              <a:rPr lang="nl"/>
              <a:t>Looking critically to our results and analysis </a:t>
            </a:r>
            <a:endParaRPr/>
          </a:p>
          <a:p>
            <a:pPr indent="-342900" lvl="0" marL="457200" rtl="0" algn="l">
              <a:spcBef>
                <a:spcPts val="0"/>
              </a:spcBef>
              <a:spcAft>
                <a:spcPts val="0"/>
              </a:spcAft>
              <a:buSzPts val="1800"/>
              <a:buChar char="●"/>
            </a:pPr>
            <a:r>
              <a:rPr lang="nl"/>
              <a:t>Having peers read our paper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