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14"/>
  </p:notesMasterIdLst>
  <p:handoutMasterIdLst>
    <p:handoutMasterId r:id="rId15"/>
  </p:handoutMasterIdLst>
  <p:sldIdLst>
    <p:sldId id="315" r:id="rId5"/>
    <p:sldId id="266" r:id="rId6"/>
    <p:sldId id="271" r:id="rId7"/>
    <p:sldId id="309" r:id="rId8"/>
    <p:sldId id="256" r:id="rId9"/>
    <p:sldId id="305" r:id="rId10"/>
    <p:sldId id="310" r:id="rId11"/>
    <p:sldId id="313" r:id="rId12"/>
    <p:sldId id="30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>
      <p:cViewPr varScale="1">
        <p:scale>
          <a:sx n="60" d="100"/>
          <a:sy n="60" d="100"/>
        </p:scale>
        <p:origin x="96" y="107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3149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10/7/2025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6086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451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F282E-55F5-4803-B60F-09BA4600E538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028382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2682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1745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32790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16030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691279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3660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75813" y="0"/>
            <a:ext cx="4016188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134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87178" y="1361923"/>
            <a:ext cx="6623040" cy="1421898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0EA5BF-04A6-2B17-0703-8419C4DB97F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87399" y="2916772"/>
            <a:ext cx="6622819" cy="2852639"/>
          </a:xfrm>
        </p:spPr>
        <p:txBody>
          <a:bodyPr anchor="t"/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2000" b="0"/>
            </a:lvl1pPr>
            <a:lvl2pPr>
              <a:lnSpc>
                <a:spcPct val="125000"/>
              </a:lnSpc>
              <a:spcAft>
                <a:spcPts val="600"/>
              </a:spcAft>
              <a:defRPr/>
            </a:lvl2pPr>
            <a:lvl3pPr>
              <a:lnSpc>
                <a:spcPct val="125000"/>
              </a:lnSpc>
              <a:spcAft>
                <a:spcPts val="600"/>
              </a:spcAft>
              <a:defRPr/>
            </a:lvl3pPr>
            <a:lvl4pPr>
              <a:lnSpc>
                <a:spcPct val="125000"/>
              </a:lnSpc>
              <a:spcAft>
                <a:spcPts val="600"/>
              </a:spcAft>
              <a:defRPr/>
            </a:lvl4pPr>
            <a:lvl5pPr>
              <a:lnSpc>
                <a:spcPct val="125000"/>
              </a:lnSpc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6144405"/>
            <a:ext cx="815008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6532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7" name="Footer Placeholder 7">
            <a:extLst>
              <a:ext uri="{FF2B5EF4-FFF2-40B4-BE49-F238E27FC236}">
                <a16:creationId xmlns:a16="http://schemas.microsoft.com/office/drawing/2014/main" id="{182CF530-D736-4104-8678-850EEDF997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87178" y="6309360"/>
            <a:ext cx="6623040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Date Placeholder 5">
            <a:extLst>
              <a:ext uri="{FF2B5EF4-FFF2-40B4-BE49-F238E27FC236}">
                <a16:creationId xmlns:a16="http://schemas.microsoft.com/office/drawing/2014/main" id="{8DEDB7CE-711E-4E43-9450-4C7BECE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79537" y="6309360"/>
            <a:ext cx="1885598" cy="457200"/>
          </a:xfrm>
        </p:spPr>
        <p:txBody>
          <a:bodyPr/>
          <a:lstStyle/>
          <a:p>
            <a:r>
              <a:rPr lang="en-US" dirty="0"/>
              <a:t>9/8/20XX</a:t>
            </a:r>
          </a:p>
        </p:txBody>
      </p:sp>
      <p:sp>
        <p:nvSpPr>
          <p:cNvPr id="20" name="Slide Number Placeholder 9">
            <a:extLst>
              <a:ext uri="{FF2B5EF4-FFF2-40B4-BE49-F238E27FC236}">
                <a16:creationId xmlns:a16="http://schemas.microsoft.com/office/drawing/2014/main" id="{F5D9588C-9E6B-42F6-8B42-D18388626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142523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D79D74E-6357-D3E7-30C0-09B4B82BA3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203482" y="1095507"/>
            <a:ext cx="3997653" cy="50168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5342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+ Subtitle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E7E77A60-3019-43AE-AA38-E130C04CF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3FDBF0FB-88D2-4271-BFAF-D129CF8C2F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0325" y="-4078"/>
            <a:ext cx="5787773" cy="105654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62B807B-6DFA-471C-B675-016416207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1031500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555D4C0-9882-489D-AD77-A9F38B3784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1095508"/>
            <a:ext cx="5742273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8EC5ED-FCAE-682A-C050-58786819E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7416" y="1316736"/>
            <a:ext cx="5120640" cy="3392424"/>
          </a:xfrm>
        </p:spPr>
        <p:txBody>
          <a:bodyPr anchor="b"/>
          <a:lstStyle>
            <a:lvl1pPr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" name="Subtitle 2">
            <a:extLst>
              <a:ext uri="{FF2B5EF4-FFF2-40B4-BE49-F238E27FC236}">
                <a16:creationId xmlns:a16="http://schemas.microsoft.com/office/drawing/2014/main" id="{15C8BDC7-F09C-40A3-B14E-9A49781EE6C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749828" y="4816366"/>
            <a:ext cx="5125300" cy="1068929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2000" b="0"/>
            </a:lvl1pPr>
          </a:lstStyle>
          <a:p>
            <a:r>
              <a:rPr lang="en-US" sz="2000" dirty="0">
                <a:solidFill>
                  <a:schemeClr val="tx2"/>
                </a:solidFill>
              </a:rPr>
              <a:t>Click to add subtitle</a:t>
            </a:r>
          </a:p>
        </p:txBody>
      </p:sp>
      <p:sp>
        <p:nvSpPr>
          <p:cNvPr id="40" name="Picture Placeholder 38">
            <a:extLst>
              <a:ext uri="{FF2B5EF4-FFF2-40B4-BE49-F238E27FC236}">
                <a16:creationId xmlns:a16="http://schemas.microsoft.com/office/drawing/2014/main" id="{AB2070F4-085F-4F8D-A1E8-A58E5F8F0687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6099" y="1095509"/>
            <a:ext cx="6391656" cy="50168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47A5DB4-1ED7-4630-89AF-F1802E44E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44405"/>
            <a:ext cx="6446677" cy="71359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E5D4012-4107-490F-A369-EA7063242A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46677" y="6167615"/>
            <a:ext cx="5742273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795C79E2-9EA5-4713-B4AF-0E4572CFFA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12249"/>
            <a:ext cx="12190475" cy="6416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74C09E2-06F0-4230-8DAD-A0DBF01F86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79494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07427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ntent +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C341663-7159-49AD-AAF3-4B3C490D81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0F2EB12-394C-40E4-9186-CBD6635B5D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77552" y="0"/>
            <a:ext cx="751444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3F9468C-8821-4670-9C7C-78E7D75861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41023" y="167463"/>
            <a:ext cx="6408058" cy="1580890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D78806-0532-B92A-4326-73941B4232E7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0" y="0"/>
            <a:ext cx="4613275" cy="6858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83D2425-8E71-4C9D-8737-018CE44525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121655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DEB24183-BE19-B810-4EF4-D9959CAD150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140405" y="1959427"/>
            <a:ext cx="6408665" cy="4161653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00000"/>
              </a:lnSpc>
              <a:spcAft>
                <a:spcPts val="600"/>
              </a:spcAft>
              <a:defRPr sz="1800"/>
            </a:lvl2pPr>
            <a:lvl3pPr>
              <a:lnSpc>
                <a:spcPct val="100000"/>
              </a:lnSpc>
              <a:spcAft>
                <a:spcPts val="600"/>
              </a:spcAft>
              <a:defRPr sz="1800"/>
            </a:lvl3pPr>
            <a:lvl4pPr>
              <a:lnSpc>
                <a:spcPct val="100000"/>
              </a:lnSpc>
              <a:spcAft>
                <a:spcPts val="600"/>
              </a:spcAft>
              <a:defRPr sz="1800"/>
            </a:lvl4pPr>
            <a:lvl5pPr>
              <a:lnSpc>
                <a:spcPct val="100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CD15B6AB-EFBA-3087-EC3D-8DA945B70C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140405" y="6309360"/>
            <a:ext cx="3982428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pPr algn="l"/>
            <a:r>
              <a:rPr lang="en-US" dirty="0"/>
              <a:t>Presentation Title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6A3371A6-1409-7906-744F-59D906DF675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9238415" y="6309360"/>
            <a:ext cx="1215204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8546652F-6212-09E9-1A75-28F7C8EEF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841873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+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8" y="1034477"/>
            <a:ext cx="9380431" cy="2614551"/>
          </a:xfrm>
        </p:spPr>
        <p:txBody>
          <a:bodyPr anchor="b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F94ADB5-E70F-B672-CBEB-D8194AEA79D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386177" y="3649028"/>
            <a:ext cx="9380431" cy="2164715"/>
          </a:xfrm>
        </p:spPr>
        <p:txBody>
          <a:bodyPr anchor="t"/>
          <a:lstStyle>
            <a:lvl1pPr marL="0" indent="0">
              <a:lnSpc>
                <a:spcPct val="125000"/>
              </a:lnSpc>
              <a:buNone/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b="0" kern="1200" spc="150" baseline="0" dirty="0" smtClean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 b="0" kern="1200" spc="15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19357388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252AD8E1-37CB-EB1E-9394-A293E1F2107F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1542563" y="2590800"/>
            <a:ext cx="6441412" cy="3718557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5B37B294-6F01-986D-E8E5-119AE9A8F2BE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8197362" y="2590800"/>
            <a:ext cx="3522849" cy="3718557"/>
          </a:xfrm>
        </p:spPr>
        <p:txBody>
          <a:bodyPr anchor="t">
            <a:normAutofit/>
          </a:bodyPr>
          <a:lstStyle>
            <a:lvl1pPr marL="285750" indent="-285750">
              <a:lnSpc>
                <a:spcPct val="125000"/>
              </a:lnSpc>
              <a:spcAft>
                <a:spcPts val="600"/>
              </a:spcAft>
              <a:buFont typeface="Wingdings" panose="05000000000000000000" pitchFamily="2" charset="2"/>
              <a:buChar char="§"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B47BB165-F380-48C4-B95B-C09C91893B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1" y="6309360"/>
            <a:ext cx="5049579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F0805E9B-6657-4167-BD79-CAC59C0D84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D0EFA1AD-93FB-148E-CFC6-A6E5D996740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161647760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BF5F5DFA-1BC3-4062-9356-6145C9F7CD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6B5D461-AEC0-477F-A77A-6227F95A83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16188" cy="105654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1A041D-DE47-45FA-AC78-CC7FD02571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1031500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614254-52EF-4F58-99B1-CDA7C39223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8518" y="1095508"/>
            <a:ext cx="8203482" cy="5016893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BD3B3ABA-0408-41EA-935D-D4F4586AA84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506511" y="1393926"/>
            <a:ext cx="7042570" cy="1626225"/>
          </a:xfr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FEF27B53-079D-232F-8AA5-ED461B34E8D2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4506741" y="3153103"/>
            <a:ext cx="7042335" cy="2648312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837301C-2B9B-4119-9002-BD6DB2AB87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041913" y="6144405"/>
            <a:ext cx="8150087" cy="71359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D12738D-D0ED-4899-A01C-42439B5B3E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6167615"/>
            <a:ext cx="3982418" cy="690385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EED261D-45B9-40C1-8341-8B8B796E8A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5" y="6112401"/>
            <a:ext cx="12188951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E23953F-BF80-48E0-8282-62907D6C29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86412" y="0"/>
            <a:ext cx="64008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4F4FDF97-2780-775F-9416-96F7A90662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72202" y="6309360"/>
            <a:ext cx="4280135" cy="457200"/>
          </a:xfrm>
        </p:spPr>
        <p:txBody>
          <a:bodyPr/>
          <a:lstStyle>
            <a:lvl1pPr algn="ctr">
              <a:defRPr>
                <a:effectLst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4" name="Date Placeholder 3">
            <a:extLst>
              <a:ext uri="{FF2B5EF4-FFF2-40B4-BE49-F238E27FC236}">
                <a16:creationId xmlns:a16="http://schemas.microsoft.com/office/drawing/2014/main" id="{A03787D1-4AB7-2166-D4DB-A3878CBB24F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4506511" y="6309360"/>
            <a:ext cx="1513289" cy="457200"/>
          </a:xfrm>
        </p:spPr>
        <p:txBody>
          <a:bodyPr/>
          <a:lstStyle>
            <a:lvl1pPr>
              <a:defRPr>
                <a:effectLst/>
              </a:defRPr>
            </a:lvl1pPr>
          </a:lstStyle>
          <a:p>
            <a:r>
              <a:rPr lang="en-US" dirty="0">
                <a:solidFill>
                  <a:schemeClr val="tx2"/>
                </a:solidFill>
              </a:rPr>
              <a:t>9/8/20XX</a:t>
            </a:r>
            <a:endParaRPr lang="en-US" dirty="0"/>
          </a:p>
        </p:txBody>
      </p:sp>
      <p:sp>
        <p:nvSpPr>
          <p:cNvPr id="25" name="Slide Number Placeholder 5">
            <a:extLst>
              <a:ext uri="{FF2B5EF4-FFF2-40B4-BE49-F238E27FC236}">
                <a16:creationId xmlns:a16="http://schemas.microsoft.com/office/drawing/2014/main" id="{4F8C5CD2-BF99-0846-2E4A-179E6C459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180027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1">
            <a:extLst>
              <a:ext uri="{FF2B5EF4-FFF2-40B4-BE49-F238E27FC236}">
                <a16:creationId xmlns:a16="http://schemas.microsoft.com/office/drawing/2014/main" id="{2A19A957-1FB5-43F8-B325-BBD9FEF23E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Meiryo"/>
              <a:ea typeface="+mn-ea"/>
              <a:cs typeface="+mn-cs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FA5410A-92A6-4C0B-9D89-186B7DDB2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1351619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1A26073-23A2-4B91-A128-79AA1BE935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351619"/>
            <a:ext cx="12192000" cy="4749487"/>
          </a:xfrm>
          <a:prstGeom prst="rect">
            <a:avLst/>
          </a:prstGeom>
          <a:solidFill>
            <a:schemeClr val="bg1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14D5DFA-0CEA-43F0-98EE-6C9F741F7C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6107836"/>
            <a:ext cx="4651248" cy="75016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5E19795B-1103-80EF-6098-1E8371D07DB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48935" y="91439"/>
            <a:ext cx="10900146" cy="1168739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D4F766-C576-F298-E93A-CD0D832F8E4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48935" y="1646102"/>
            <a:ext cx="3819652" cy="4160520"/>
          </a:xfrm>
        </p:spPr>
        <p:txBody>
          <a:bodyPr anchor="t">
            <a:normAutofit/>
          </a:bodyPr>
          <a:lstStyle>
            <a:lvl1pPr>
              <a:lnSpc>
                <a:spcPct val="125000"/>
              </a:lnSpc>
              <a:spcAft>
                <a:spcPts val="600"/>
              </a:spcAft>
              <a:defRPr sz="1800" b="0"/>
            </a:lvl1pPr>
            <a:lvl2pPr>
              <a:lnSpc>
                <a:spcPct val="125000"/>
              </a:lnSpc>
              <a:spcAft>
                <a:spcPts val="600"/>
              </a:spcAft>
              <a:defRPr sz="1800"/>
            </a:lvl2pPr>
            <a:lvl3pPr>
              <a:lnSpc>
                <a:spcPct val="125000"/>
              </a:lnSpc>
              <a:spcAft>
                <a:spcPts val="600"/>
              </a:spcAft>
              <a:defRPr sz="1800"/>
            </a:lvl3pPr>
            <a:lvl4pPr>
              <a:lnSpc>
                <a:spcPct val="125000"/>
              </a:lnSpc>
              <a:spcAft>
                <a:spcPts val="600"/>
              </a:spcAft>
              <a:defRPr sz="1800"/>
            </a:lvl4pPr>
            <a:lvl5pPr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352712D-F957-4B22-8B50-BE10410FF8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6101107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Footer Placeholder 29">
            <a:extLst>
              <a:ext uri="{FF2B5EF4-FFF2-40B4-BE49-F238E27FC236}">
                <a16:creationId xmlns:a16="http://schemas.microsoft.com/office/drawing/2014/main" id="{26FD74F8-42BB-4CB4-ABF1-5F149743B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2917" y="6309360"/>
            <a:ext cx="3423986" cy="4572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Date Placeholder 28">
            <a:extLst>
              <a:ext uri="{FF2B5EF4-FFF2-40B4-BE49-F238E27FC236}">
                <a16:creationId xmlns:a16="http://schemas.microsoft.com/office/drawing/2014/main" id="{5B031752-6400-4BFB-979F-E2EE795E4B9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373620" y="6309360"/>
            <a:ext cx="3411973" cy="4572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2" name="Slide Number Placeholder 30">
            <a:extLst>
              <a:ext uri="{FF2B5EF4-FFF2-40B4-BE49-F238E27FC236}">
                <a16:creationId xmlns:a16="http://schemas.microsoft.com/office/drawing/2014/main" id="{6A5CAEAF-7DEC-4B20-8B1E-301A9D0E6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0B696A3-EA34-4924-9037-E330B1CB89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33798" y="6117631"/>
            <a:ext cx="64008" cy="74036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E94D0A7-4358-49BF-96EE-8DEB6F4DCF56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4679661" y="1646102"/>
            <a:ext cx="6863403" cy="4160520"/>
          </a:xfrm>
        </p:spPr>
        <p:txBody>
          <a:bodyPr anchor="t">
            <a:normAutofit/>
          </a:bodyPr>
          <a:lstStyle>
            <a:lvl1pPr marL="0" indent="0">
              <a:lnSpc>
                <a:spcPct val="125000"/>
              </a:lnSpc>
              <a:spcAft>
                <a:spcPts val="600"/>
              </a:spcAft>
              <a:buNone/>
              <a:defRPr sz="1800" b="0"/>
            </a:lvl1pPr>
            <a:lvl2pPr marL="283464">
              <a:lnSpc>
                <a:spcPct val="125000"/>
              </a:lnSpc>
              <a:spcAft>
                <a:spcPts val="600"/>
              </a:spcAft>
              <a:defRPr sz="1800"/>
            </a:lvl2pPr>
            <a:lvl3pPr marL="566928">
              <a:lnSpc>
                <a:spcPct val="125000"/>
              </a:lnSpc>
              <a:spcAft>
                <a:spcPts val="600"/>
              </a:spcAft>
              <a:defRPr sz="1800"/>
            </a:lvl3pPr>
            <a:lvl4pPr marL="850392">
              <a:lnSpc>
                <a:spcPct val="125000"/>
              </a:lnSpc>
              <a:spcAft>
                <a:spcPts val="600"/>
              </a:spcAft>
              <a:defRPr sz="1800"/>
            </a:lvl4pPr>
            <a:lvl5pPr marL="1133856">
              <a:lnSpc>
                <a:spcPct val="125000"/>
              </a:lnSpc>
              <a:spcAft>
                <a:spcPts val="600"/>
              </a:spcAft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83173697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2DF88512-9E62-4695-B350-39488566A1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8CD596D-95F4-4C5C-A0E7-86D747FE70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38768" y="2130218"/>
            <a:ext cx="11153231" cy="4727782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7553E9F-DCBF-4BEE-A261-5AA97361A0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96641"/>
            <a:ext cx="12192000" cy="134771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49B0EB0-AEBA-44ED-BC77-4188C74861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35371" y="962423"/>
            <a:ext cx="10013710" cy="1216152"/>
          </a:xfrm>
        </p:spPr>
        <p:txBody>
          <a:bodyPr tIns="182880" anchor="ctr" anchorCtr="0">
            <a:noAutofit/>
          </a:bodyPr>
          <a:lstStyle>
            <a:lvl1pPr>
              <a:lnSpc>
                <a:spcPct val="100000"/>
              </a:lnSpc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4" name="Table Placeholder 3">
            <a:extLst>
              <a:ext uri="{FF2B5EF4-FFF2-40B4-BE49-F238E27FC236}">
                <a16:creationId xmlns:a16="http://schemas.microsoft.com/office/drawing/2014/main" id="{74D0E84D-2B51-9F8D-82CE-C086143DC605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>
          <a:xfrm>
            <a:off x="1630363" y="2757951"/>
            <a:ext cx="9918700" cy="3387579"/>
          </a:xfrm>
        </p:spPr>
        <p:txBody>
          <a:bodyPr anchor="t"/>
          <a:lstStyle>
            <a:lvl1pPr marL="0" indent="0" algn="ctr">
              <a:buNone/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78DD10-67BC-4E87-A788-A45C6093F5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962423"/>
            <a:ext cx="1006766" cy="121615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769F5-486B-4B48-A543-2C70359DF6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90232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0DB9557B-D9D3-4FA9-2D64-D2F91957D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535372" y="6309360"/>
            <a:ext cx="4946592" cy="457200"/>
          </a:xfrm>
        </p:spPr>
        <p:txBody>
          <a:bodyPr/>
          <a:lstStyle/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3BC3F5B3-7690-C0DA-4084-5EFE50E8C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569202" y="6309360"/>
            <a:ext cx="979879" cy="457200"/>
          </a:xfrm>
        </p:spPr>
        <p:txBody>
          <a:bodyPr/>
          <a:lstStyle>
            <a:lvl1pPr>
              <a:defRPr sz="1200" b="0"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99E56FFE-09D7-3078-C9E8-DFE8CF68AAD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678168" y="6309360"/>
            <a:ext cx="2148840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 dirty="0"/>
              <a:t>9/8/20XX</a:t>
            </a:r>
          </a:p>
        </p:txBody>
      </p:sp>
    </p:spTree>
    <p:extLst>
      <p:ext uri="{BB962C8B-B14F-4D97-AF65-F5344CB8AC3E}">
        <p14:creationId xmlns:p14="http://schemas.microsoft.com/office/powerpoint/2010/main" val="2434033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700" r:id="rId13"/>
    <p:sldLayoutId id="2147483701" r:id="rId14"/>
    <p:sldLayoutId id="2147483702" r:id="rId15"/>
    <p:sldLayoutId id="2147483704" r:id="rId16"/>
    <p:sldLayoutId id="2147483705" r:id="rId17"/>
    <p:sldLayoutId id="2147483707" r:id="rId18"/>
    <p:sldLayoutId id="2147483708" r:id="rId19"/>
    <p:sldLayoutId id="2147483682" r:id="rId20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devops/operate/security-in-devops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9.xml"/><Relationship Id="rId5" Type="http://schemas.openxmlformats.org/officeDocument/2006/relationships/hyperlink" Target="https://snyk.io/articles/securing-source-code-repositories/" TargetMode="External"/><Relationship Id="rId4" Type="http://schemas.openxmlformats.org/officeDocument/2006/relationships/hyperlink" Target="https://checkmarx.com/supply-chain-security/repository-health-monitoring-part-2-essential-practices-for-secure-repositories/#:~:text=By%20incorporating%20security-focused%20tests%20like%20SAST%20%28Static%20Application,a%20non-negotiable%20quality%20gate%20rather%20than%20an%20afterthought.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ctr">
            <a:normAutofit/>
          </a:bodyPr>
          <a:lstStyle/>
          <a:p>
            <a:r>
              <a:rPr lang="en-US" dirty="0"/>
              <a:t>Security Controls in shared source code repositories</a:t>
            </a:r>
            <a:br>
              <a:rPr lang="en-US" dirty="0"/>
            </a:br>
            <a:r>
              <a:rPr lang="en-US" sz="1800" dirty="0"/>
              <a:t>Marlene Rodriguez</a:t>
            </a:r>
            <a:br>
              <a:rPr lang="en-US" sz="1800" dirty="0"/>
            </a:br>
            <a:r>
              <a:rPr lang="en-US" sz="1800" dirty="0"/>
              <a:t>Module 11.2</a:t>
            </a:r>
          </a:p>
        </p:txBody>
      </p:sp>
    </p:spTree>
    <p:extLst>
      <p:ext uri="{BB962C8B-B14F-4D97-AF65-F5344CB8AC3E}">
        <p14:creationId xmlns:p14="http://schemas.microsoft.com/office/powerpoint/2010/main" val="23239072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FDE6B89-9484-4E50-8387-C55E031D85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Security Controls?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0EB58E2-A9A0-481A-8B5B-381B836CE40B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Automated security testing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Secure coding practices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Threat modeling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Configuration management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Compliance checks</a:t>
            </a:r>
          </a:p>
        </p:txBody>
      </p:sp>
    </p:spTree>
    <p:extLst>
      <p:ext uri="{BB962C8B-B14F-4D97-AF65-F5344CB8AC3E}">
        <p14:creationId xmlns:p14="http://schemas.microsoft.com/office/powerpoint/2010/main" val="33182995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>
            <a:extLst>
              <a:ext uri="{FF2B5EF4-FFF2-40B4-BE49-F238E27FC236}">
                <a16:creationId xmlns:a16="http://schemas.microsoft.com/office/drawing/2014/main" id="{331CEB84-49DC-40A9-B2F0-D573658AE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54488" y="1095509"/>
            <a:ext cx="5120640" cy="1933876"/>
          </a:xfrm>
        </p:spPr>
        <p:txBody>
          <a:bodyPr/>
          <a:lstStyle/>
          <a:p>
            <a:r>
              <a:rPr lang="en-US" dirty="0"/>
              <a:t>Security Controls in Shared Source Code Repositories</a:t>
            </a:r>
          </a:p>
        </p:txBody>
      </p:sp>
      <p:sp>
        <p:nvSpPr>
          <p:cNvPr id="15" name="Subtitle 14">
            <a:extLst>
              <a:ext uri="{FF2B5EF4-FFF2-40B4-BE49-F238E27FC236}">
                <a16:creationId xmlns:a16="http://schemas.microsoft.com/office/drawing/2014/main" id="{B7886DF7-FA3D-4AD1-AEC1-578EA3AC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54488" y="3069490"/>
            <a:ext cx="5125300" cy="2080026"/>
          </a:xfrm>
        </p:spPr>
        <p:txBody>
          <a:bodyPr/>
          <a:lstStyle/>
          <a:p>
            <a:r>
              <a:rPr lang="en-US" dirty="0"/>
              <a:t>By incorporating security tests like malicious package detection and security scanning, organizations create a security safety net that prevents vulnerable code from going toward production.</a:t>
            </a:r>
          </a:p>
        </p:txBody>
      </p:sp>
      <p:pic>
        <p:nvPicPr>
          <p:cNvPr id="5" name="Picture Placeholder 4" descr="People in the middle of a circular room ">
            <a:extLst>
              <a:ext uri="{FF2B5EF4-FFF2-40B4-BE49-F238E27FC236}">
                <a16:creationId xmlns:a16="http://schemas.microsoft.com/office/drawing/2014/main" id="{0CEB905B-7FDD-4B1A-96BF-B5A081A25FC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7618" r="7618"/>
          <a:stretch/>
        </p:blipFill>
        <p:spPr/>
      </p:pic>
    </p:spTree>
    <p:extLst>
      <p:ext uri="{BB962C8B-B14F-4D97-AF65-F5344CB8AC3E}">
        <p14:creationId xmlns:p14="http://schemas.microsoft.com/office/powerpoint/2010/main" val="277979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AB65A9-1ACB-EE49-7672-A927F8F34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Security Controls in shared Code Repositories</a:t>
            </a:r>
          </a:p>
        </p:txBody>
      </p:sp>
      <p:pic>
        <p:nvPicPr>
          <p:cNvPr id="9" name="Content Placeholder 8" descr="Person alone in an office">
            <a:extLst>
              <a:ext uri="{FF2B5EF4-FFF2-40B4-BE49-F238E27FC236}">
                <a16:creationId xmlns:a16="http://schemas.microsoft.com/office/drawing/2014/main" id="{2C6BF86C-38BB-3B7E-9F36-9166C538BD1D}"/>
              </a:ext>
            </a:extLst>
          </p:cNvPr>
          <p:cNvPicPr>
            <a:picLocks noGrp="1" noChangeAspect="1"/>
          </p:cNvPicPr>
          <p:nvPr>
            <p:ph sz="quarter" idx="16"/>
          </p:nvPr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/>
        </p:blipFill>
        <p:spPr>
          <a:xfrm>
            <a:off x="0" y="1038"/>
            <a:ext cx="4613275" cy="6855923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BBAABBD-8A7F-A90C-3E5F-9B47E6255AA6}"/>
              </a:ext>
            </a:extLst>
          </p:cNvPr>
          <p:cNvSpPr>
            <a:spLocks noGrp="1"/>
          </p:cNvSpPr>
          <p:nvPr>
            <p:ph sz="quarter" idx="15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Perform code review before merge – ensures all changes are examined by qualified developer before going into main codebase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Ensure branch protection – implements guardrails that prevent unauthorized/unreviewed changes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Enforce pinned dependencies – involves specifying exact versions of libraries and packages that application relies on</a:t>
            </a:r>
          </a:p>
        </p:txBody>
      </p:sp>
    </p:spTree>
    <p:extLst>
      <p:ext uri="{BB962C8B-B14F-4D97-AF65-F5344CB8AC3E}">
        <p14:creationId xmlns:p14="http://schemas.microsoft.com/office/powerpoint/2010/main" val="11701088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0814B6A3-5F3E-4909-8ED5-87FE824922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109728" tIns="109728" rIns="109728" bIns="91440" rtlCol="0" anchor="b">
            <a:normAutofit fontScale="90000"/>
          </a:bodyPr>
          <a:lstStyle/>
          <a:p>
            <a:r>
              <a:rPr lang="en-US" dirty="0"/>
              <a:t>Best Practices for Security Controls in shared Code Repositories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C94F61A-46C1-B831-7EC4-687DF1C757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Use actively maintained dependencies – incorporating libraries and frameworks that receive updates and security patches</a:t>
            </a:r>
          </a:p>
          <a:p>
            <a:pPr marL="342900" indent="-342900">
              <a:buFont typeface="Wingdings" panose="05000000000000000000" pitchFamily="2" charset="2"/>
              <a:buChar char="Ø"/>
            </a:pPr>
            <a:r>
              <a:rPr lang="en-US" dirty="0"/>
              <a:t>Minimize presence of executable artifacts </a:t>
            </a:r>
          </a:p>
        </p:txBody>
      </p:sp>
    </p:spTree>
    <p:extLst>
      <p:ext uri="{BB962C8B-B14F-4D97-AF65-F5344CB8AC3E}">
        <p14:creationId xmlns:p14="http://schemas.microsoft.com/office/powerpoint/2010/main" val="31115493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Security Controls in shared Code Repositories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8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Require fuzzing tests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Establish and enforce a detailed security policy – provides clear guidance on reporting, patching, and has security support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Test the CI pipeline – verifies that code changes does not break functionality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Use secure packaging – software is bundles, delivered, and installed in a way that maintains security</a:t>
            </a:r>
          </a:p>
        </p:txBody>
      </p:sp>
    </p:spTree>
    <p:extLst>
      <p:ext uri="{BB962C8B-B14F-4D97-AF65-F5344CB8AC3E}">
        <p14:creationId xmlns:p14="http://schemas.microsoft.com/office/powerpoint/2010/main" val="22256372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D2769-08DE-E62F-163A-27A5442A9F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it important?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AD3192-D337-8C2E-FAAC-9B46B5DFBD21}"/>
              </a:ext>
            </a:extLst>
          </p:cNvPr>
          <p:cNvSpPr>
            <a:spLocks noGrp="1"/>
          </p:cNvSpPr>
          <p:nvPr>
            <p:ph sz="quarter" idx="16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Protects intellectual property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Data integrity – maintains integrity of software supply which prevents unauthorized malicious code injections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Gains user trust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Prevents financial and reputational loss</a:t>
            </a:r>
          </a:p>
        </p:txBody>
      </p:sp>
    </p:spTree>
    <p:extLst>
      <p:ext uri="{BB962C8B-B14F-4D97-AF65-F5344CB8AC3E}">
        <p14:creationId xmlns:p14="http://schemas.microsoft.com/office/powerpoint/2010/main" val="4065057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D30E0F-10C6-298A-C347-E831FFF4E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to Use and Prevent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91CC7-9CF2-71F0-1AD4-791EA9CBAD97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there is unauthorized access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Secrets have been exposed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When there is risk for malware injection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dirty="0"/>
              <a:t>Supply chain attacks have occurred </a:t>
            </a:r>
          </a:p>
        </p:txBody>
      </p:sp>
    </p:spTree>
    <p:extLst>
      <p:ext uri="{BB962C8B-B14F-4D97-AF65-F5344CB8AC3E}">
        <p14:creationId xmlns:p14="http://schemas.microsoft.com/office/powerpoint/2010/main" val="41532470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AFE67981-079D-4463-B997-67E6CA039B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252A91B7-9B7C-D127-305A-6C2364308D84}"/>
              </a:ext>
            </a:extLst>
          </p:cNvPr>
          <p:cNvSpPr>
            <a:spLocks noGrp="1"/>
          </p:cNvSpPr>
          <p:nvPr>
            <p:ph type="tbl" sz="quarter" idx="1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E7001A-D38A-A19B-2D0F-CFC609E137FD}"/>
              </a:ext>
            </a:extLst>
          </p:cNvPr>
          <p:cNvSpPr txBox="1"/>
          <p:nvPr/>
        </p:nvSpPr>
        <p:spPr>
          <a:xfrm>
            <a:off x="2021305" y="2919663"/>
            <a:ext cx="867877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Security in DevOps (</a:t>
            </a:r>
            <a:r>
              <a:rPr lang="en-US" dirty="0" err="1">
                <a:hlinkClick r:id="rId3"/>
              </a:rPr>
              <a:t>DevSecOps</a:t>
            </a:r>
            <a:r>
              <a:rPr lang="en-US" dirty="0">
                <a:hlinkClick r:id="rId3"/>
              </a:rPr>
              <a:t>) - Azure DevOps | Microsoft Learn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4"/>
              </a:rPr>
              <a:t>12 Best Practices for Secure Code Repositories (2025 Guide)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5"/>
              </a:rPr>
              <a:t>Securing Source Code in Repositories is Essential: How To Get Started | </a:t>
            </a:r>
            <a:r>
              <a:rPr lang="en-US" dirty="0" err="1">
                <a:hlinkClick r:id="rId5"/>
              </a:rPr>
              <a:t>Snyk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5023337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{C7088479-7B96-40FE-9EB9-6703806B0E61}TF2b9189fa-8f70-44c5-a025-8c7b018ae2a95a18b6f7_win32-f1ac09ee8c52</Template>
  <TotalTime>400</TotalTime>
  <Words>315</Words>
  <Application>Microsoft Office PowerPoint</Application>
  <PresentationFormat>Widescreen</PresentationFormat>
  <Paragraphs>46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Meiryo</vt:lpstr>
      <vt:lpstr>Calibri</vt:lpstr>
      <vt:lpstr>Corbel</vt:lpstr>
      <vt:lpstr>Wingdings</vt:lpstr>
      <vt:lpstr>ShojiVTI</vt:lpstr>
      <vt:lpstr>Security Controls in shared source code repositories Marlene Rodriguez Module 11.2</vt:lpstr>
      <vt:lpstr>What are Security Controls?</vt:lpstr>
      <vt:lpstr>Security Controls in Shared Source Code Repositories</vt:lpstr>
      <vt:lpstr>Best Practices for Security Controls in shared Code Repositories</vt:lpstr>
      <vt:lpstr>Best Practices for Security Controls in shared Code Repositories</vt:lpstr>
      <vt:lpstr>Best Practices for Security Controls in shared Code Repositories</vt:lpstr>
      <vt:lpstr>Why is it important?</vt:lpstr>
      <vt:lpstr>When to Use and Prevent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Marlene Rodriguez</dc:creator>
  <cp:lastModifiedBy>Marlene Rodriguez</cp:lastModifiedBy>
  <cp:revision>1</cp:revision>
  <dcterms:created xsi:type="dcterms:W3CDTF">2025-10-07T20:00:00Z</dcterms:created>
  <dcterms:modified xsi:type="dcterms:W3CDTF">2025-10-08T02:40:14Z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