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36576000" cy="27432000"/>
  <p:notesSz cx="6858000" cy="9144000"/>
  <p:defaultTextStyle>
    <a:defPPr>
      <a:defRPr lang="en-US"/>
    </a:defPPr>
    <a:lvl1pPr marL="0" algn="l" defTabSz="2133419" rtl="0" eaLnBrk="1" latinLnBrk="0" hangingPunct="1">
      <a:defRPr sz="8400" kern="1200">
        <a:solidFill>
          <a:schemeClr val="tx1"/>
        </a:solidFill>
        <a:latin typeface="+mn-lt"/>
        <a:ea typeface="+mn-ea"/>
        <a:cs typeface="+mn-cs"/>
      </a:defRPr>
    </a:lvl1pPr>
    <a:lvl2pPr marL="2133419" algn="l" defTabSz="2133419" rtl="0" eaLnBrk="1" latinLnBrk="0" hangingPunct="1">
      <a:defRPr sz="8400" kern="1200">
        <a:solidFill>
          <a:schemeClr val="tx1"/>
        </a:solidFill>
        <a:latin typeface="+mn-lt"/>
        <a:ea typeface="+mn-ea"/>
        <a:cs typeface="+mn-cs"/>
      </a:defRPr>
    </a:lvl2pPr>
    <a:lvl3pPr marL="4266837" algn="l" defTabSz="2133419" rtl="0" eaLnBrk="1" latinLnBrk="0" hangingPunct="1">
      <a:defRPr sz="8400" kern="1200">
        <a:solidFill>
          <a:schemeClr val="tx1"/>
        </a:solidFill>
        <a:latin typeface="+mn-lt"/>
        <a:ea typeface="+mn-ea"/>
        <a:cs typeface="+mn-cs"/>
      </a:defRPr>
    </a:lvl3pPr>
    <a:lvl4pPr marL="6400256" algn="l" defTabSz="2133419" rtl="0" eaLnBrk="1" latinLnBrk="0" hangingPunct="1">
      <a:defRPr sz="8400" kern="1200">
        <a:solidFill>
          <a:schemeClr val="tx1"/>
        </a:solidFill>
        <a:latin typeface="+mn-lt"/>
        <a:ea typeface="+mn-ea"/>
        <a:cs typeface="+mn-cs"/>
      </a:defRPr>
    </a:lvl4pPr>
    <a:lvl5pPr marL="8533675" algn="l" defTabSz="2133419" rtl="0" eaLnBrk="1" latinLnBrk="0" hangingPunct="1">
      <a:defRPr sz="8400" kern="1200">
        <a:solidFill>
          <a:schemeClr val="tx1"/>
        </a:solidFill>
        <a:latin typeface="+mn-lt"/>
        <a:ea typeface="+mn-ea"/>
        <a:cs typeface="+mn-cs"/>
      </a:defRPr>
    </a:lvl5pPr>
    <a:lvl6pPr marL="10667093" algn="l" defTabSz="2133419" rtl="0" eaLnBrk="1" latinLnBrk="0" hangingPunct="1">
      <a:defRPr sz="8400" kern="1200">
        <a:solidFill>
          <a:schemeClr val="tx1"/>
        </a:solidFill>
        <a:latin typeface="+mn-lt"/>
        <a:ea typeface="+mn-ea"/>
        <a:cs typeface="+mn-cs"/>
      </a:defRPr>
    </a:lvl6pPr>
    <a:lvl7pPr marL="12800512" algn="l" defTabSz="2133419" rtl="0" eaLnBrk="1" latinLnBrk="0" hangingPunct="1">
      <a:defRPr sz="8400" kern="1200">
        <a:solidFill>
          <a:schemeClr val="tx1"/>
        </a:solidFill>
        <a:latin typeface="+mn-lt"/>
        <a:ea typeface="+mn-ea"/>
        <a:cs typeface="+mn-cs"/>
      </a:defRPr>
    </a:lvl7pPr>
    <a:lvl8pPr marL="14933931" algn="l" defTabSz="2133419" rtl="0" eaLnBrk="1" latinLnBrk="0" hangingPunct="1">
      <a:defRPr sz="8400" kern="1200">
        <a:solidFill>
          <a:schemeClr val="tx1"/>
        </a:solidFill>
        <a:latin typeface="+mn-lt"/>
        <a:ea typeface="+mn-ea"/>
        <a:cs typeface="+mn-cs"/>
      </a:defRPr>
    </a:lvl8pPr>
    <a:lvl9pPr marL="17067349" algn="l" defTabSz="2133419" rtl="0" eaLnBrk="1" latinLnBrk="0" hangingPunct="1">
      <a:defRPr sz="8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216" autoAdjust="0"/>
    <p:restoredTop sz="95345" autoAdjust="0"/>
  </p:normalViewPr>
  <p:slideViewPr>
    <p:cSldViewPr snapToGrid="0" snapToObjects="1">
      <p:cViewPr>
        <p:scale>
          <a:sx n="59" d="100"/>
          <a:sy n="59" d="100"/>
        </p:scale>
        <p:origin x="144" y="144"/>
      </p:cViewPr>
      <p:guideLst>
        <p:guide orient="horz" pos="8640"/>
        <p:guide pos="11520"/>
      </p:guideLst>
    </p:cSldViewPr>
  </p:slideViewPr>
  <p:outlineViewPr>
    <p:cViewPr>
      <p:scale>
        <a:sx n="33" d="100"/>
        <a:sy n="33" d="100"/>
      </p:scale>
      <p:origin x="0" y="0"/>
    </p:cViewPr>
  </p:outlineViewPr>
  <p:notesTextViewPr>
    <p:cViewPr>
      <p:scale>
        <a:sx n="100" d="100"/>
        <a:sy n="100" d="100"/>
      </p:scale>
      <p:origin x="0" y="-248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104A7-4A9C-2544-9279-ACDA814A694F}" type="datetimeFigureOut">
              <a:rPr lang="en-US" smtClean="0"/>
              <a:t>12/8/20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7BBDE-30F3-1D44-BC28-4429C5731FBD}" type="slidenum">
              <a:rPr lang="en-US" smtClean="0"/>
              <a:t>‹#›</a:t>
            </a:fld>
            <a:endParaRPr lang="en-US"/>
          </a:p>
        </p:txBody>
      </p:sp>
    </p:spTree>
    <p:extLst>
      <p:ext uri="{BB962C8B-B14F-4D97-AF65-F5344CB8AC3E}">
        <p14:creationId xmlns:p14="http://schemas.microsoft.com/office/powerpoint/2010/main" val="3945676136"/>
      </p:ext>
    </p:extLst>
  </p:cSld>
  <p:clrMap bg1="lt1" tx1="dk1" bg2="lt2" tx2="dk2" accent1="accent1" accent2="accent2" accent3="accent3" accent4="accent4" accent5="accent5" accent6="accent6" hlink="hlink" folHlink="folHlink"/>
  <p:notesStyle>
    <a:lvl1pPr marL="0" algn="l" defTabSz="380968" rtl="0" eaLnBrk="1" latinLnBrk="0" hangingPunct="1">
      <a:defRPr sz="1000" kern="1200">
        <a:solidFill>
          <a:schemeClr val="tx1"/>
        </a:solidFill>
        <a:latin typeface="+mn-lt"/>
        <a:ea typeface="+mn-ea"/>
        <a:cs typeface="+mn-cs"/>
      </a:defRPr>
    </a:lvl1pPr>
    <a:lvl2pPr marL="380968" algn="l" defTabSz="380968" rtl="0" eaLnBrk="1" latinLnBrk="0" hangingPunct="1">
      <a:defRPr sz="1000" kern="1200">
        <a:solidFill>
          <a:schemeClr val="tx1"/>
        </a:solidFill>
        <a:latin typeface="+mn-lt"/>
        <a:ea typeface="+mn-ea"/>
        <a:cs typeface="+mn-cs"/>
      </a:defRPr>
    </a:lvl2pPr>
    <a:lvl3pPr marL="761935" algn="l" defTabSz="380968" rtl="0" eaLnBrk="1" latinLnBrk="0" hangingPunct="1">
      <a:defRPr sz="1000" kern="1200">
        <a:solidFill>
          <a:schemeClr val="tx1"/>
        </a:solidFill>
        <a:latin typeface="+mn-lt"/>
        <a:ea typeface="+mn-ea"/>
        <a:cs typeface="+mn-cs"/>
      </a:defRPr>
    </a:lvl3pPr>
    <a:lvl4pPr marL="1142903" algn="l" defTabSz="380968" rtl="0" eaLnBrk="1" latinLnBrk="0" hangingPunct="1">
      <a:defRPr sz="1000" kern="1200">
        <a:solidFill>
          <a:schemeClr val="tx1"/>
        </a:solidFill>
        <a:latin typeface="+mn-lt"/>
        <a:ea typeface="+mn-ea"/>
        <a:cs typeface="+mn-cs"/>
      </a:defRPr>
    </a:lvl4pPr>
    <a:lvl5pPr marL="1523870" algn="l" defTabSz="380968" rtl="0" eaLnBrk="1" latinLnBrk="0" hangingPunct="1">
      <a:defRPr sz="1000" kern="1200">
        <a:solidFill>
          <a:schemeClr val="tx1"/>
        </a:solidFill>
        <a:latin typeface="+mn-lt"/>
        <a:ea typeface="+mn-ea"/>
        <a:cs typeface="+mn-cs"/>
      </a:defRPr>
    </a:lvl5pPr>
    <a:lvl6pPr marL="1904838" algn="l" defTabSz="380968" rtl="0" eaLnBrk="1" latinLnBrk="0" hangingPunct="1">
      <a:defRPr sz="1000" kern="1200">
        <a:solidFill>
          <a:schemeClr val="tx1"/>
        </a:solidFill>
        <a:latin typeface="+mn-lt"/>
        <a:ea typeface="+mn-ea"/>
        <a:cs typeface="+mn-cs"/>
      </a:defRPr>
    </a:lvl6pPr>
    <a:lvl7pPr marL="2285806" algn="l" defTabSz="380968" rtl="0" eaLnBrk="1" latinLnBrk="0" hangingPunct="1">
      <a:defRPr sz="1000" kern="1200">
        <a:solidFill>
          <a:schemeClr val="tx1"/>
        </a:solidFill>
        <a:latin typeface="+mn-lt"/>
        <a:ea typeface="+mn-ea"/>
        <a:cs typeface="+mn-cs"/>
      </a:defRPr>
    </a:lvl7pPr>
    <a:lvl8pPr marL="2666773" algn="l" defTabSz="380968" rtl="0" eaLnBrk="1" latinLnBrk="0" hangingPunct="1">
      <a:defRPr sz="1000" kern="1200">
        <a:solidFill>
          <a:schemeClr val="tx1"/>
        </a:solidFill>
        <a:latin typeface="+mn-lt"/>
        <a:ea typeface="+mn-ea"/>
        <a:cs typeface="+mn-cs"/>
      </a:defRPr>
    </a:lvl8pPr>
    <a:lvl9pPr marL="3047741" algn="l" defTabSz="380968"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poster.</a:t>
            </a:r>
          </a:p>
          <a:p>
            <a:endParaRPr lang="en-US" dirty="0"/>
          </a:p>
          <a:p>
            <a:r>
              <a:rPr lang="en-US" dirty="0"/>
              <a:t>My project is about how having a system learn an intuitive theory of itself, or a metacognition, can benefit a system. For both humans and machines, having accurate representations of the world is really important, and a lot of goes into getting an AI system to have accurate representations of the world. Take an artificial visual system, for instance. When its representations of the world are not that accurate, a typical approach to improving them is to directly improve them by adjusting the model’s architecture or training set, etc.. What we’re suggesting is that having the AI system learn a model of itself can then correct these representations of the world.</a:t>
            </a:r>
          </a:p>
          <a:p>
            <a:endParaRPr lang="en-US" dirty="0"/>
          </a:p>
          <a:p>
            <a:r>
              <a:rPr lang="en-US" dirty="0"/>
              <a:t>As a case-study, we focus on the problem of object detection, though we think this approach of learning a metacognition could be useful for many domains. We develop a model that can learn a metacognition for black-box visual systems, like Detectron2.</a:t>
            </a:r>
            <a:br>
              <a:rPr lang="en-US" dirty="0"/>
            </a:br>
            <a:br>
              <a:rPr lang="en-US" dirty="0"/>
            </a:br>
            <a:r>
              <a:rPr lang="en-US" dirty="0"/>
              <a:t>So here’s how we construe the object detection problem: suppose that you have a noisy perceptual system that makes mistakes. And your only access to the world is through this perceptual system, but you want to figure out what the ground-truth world is actually like. So, what you want to do is detect which percepts are artifacts of your perceptual system, and which percepts actually reflect the real world. We model this problem as Bayesian inference over a generative model that describes how a perceptual system transforms world states into noisy percepts. In particular, the latent variables that we’re trying to infer are the world states actually causing the percepts and a representation of the perceptual system’s propensities to make different kinds of mistakes, which is a kind of “meta-cognition” for the system.</a:t>
            </a:r>
            <a:br>
              <a:rPr lang="en-US" dirty="0"/>
            </a:br>
            <a:br>
              <a:rPr lang="en-US" dirty="0"/>
            </a:br>
            <a:r>
              <a:rPr lang="en-US" dirty="0"/>
              <a:t>This problem is similar to the problem that humans face as we learn a metacognitive theory that helps us recognize visual illusions. We can only access the world through noisy percepts, and yet, we are often able to realize it when those perceptual systems make mistakes and we can figure out what the world state really is.</a:t>
            </a:r>
          </a:p>
          <a:p>
            <a:endParaRPr lang="en-US" dirty="0"/>
          </a:p>
          <a:p>
            <a:r>
              <a:rPr lang="en-US" dirty="0"/>
              <a:t>You might be wondering – if you only have access to the world through noisy percepts, how will you be able to figure out just from those percepts which ones are right and which ones are artifacts? Priors. To make this problem tractable, we’re going to build in some prior assumptions about how the world works. In particular, the assumption that we build into our model is ‘object permanence,’ which is part of the built-in set of ‘core knowledge’ that humans possess, as early as infancy. We think that humans are able to leverage this core knowledge to build a theory of how their own vision works, including things like illusions. Inspired by human cognition, we’re going to build that object permanence assumption into our model and see if that’s enough to learn a metacognition for the visual system, and whether having that metacognition will inferences about which objects were actually present in a scene.</a:t>
            </a:r>
            <a:br>
              <a:rPr lang="en-US" dirty="0"/>
            </a:br>
            <a:br>
              <a:rPr lang="en-US" dirty="0"/>
            </a:br>
            <a:r>
              <a:rPr lang="en-US" dirty="0"/>
              <a:t>So what we want to do here is add metacognition to an artificial visual system so as to help it make better inferences about what objects are actually present in the scene. We set up the problem like this: we have some world states, and multiple percepts of each world state. These observations are noisy because the visual system isn’t perfect. Sometimes, it will false alarm, or hallucinate objects that aren’t there, like here where it hallucinates a sphere. And other times, it will miss objects that are there, like here where it misses the cylinder. </a:t>
            </a:r>
          </a:p>
          <a:p>
            <a:r>
              <a:rPr lang="en-US" dirty="0"/>
              <a:t>Given just those observations, and with no direct access to the ground-truth world state, the goals is to jointly infer what objects were actually present, and a metacognitive representation of the visual system that would produce these percepts. In particular, our model represents the visual system by its false alarm and miss rates for each object category. As it gets fed percepts from more and more world states, it should learn a better and better representation of its visual system, which should help it make better and better inferences about the world states. We call this model </a:t>
            </a:r>
            <a:r>
              <a:rPr lang="en-US" dirty="0" err="1"/>
              <a:t>MetaGen</a:t>
            </a:r>
            <a:r>
              <a:rPr lang="en-US" dirty="0"/>
              <a:t>.</a:t>
            </a:r>
            <a:br>
              <a:rPr lang="en-US" dirty="0"/>
            </a:br>
            <a:br>
              <a:rPr lang="en-US" dirty="0"/>
            </a:br>
            <a:r>
              <a:rPr lang="en-US" dirty="0"/>
              <a:t>We wanted to test if our model could learn accurate representations of a bunch of different visual systems, and whether having this representation could improve inferences about which objects were actually present. So we constructed a simulated dataset of different visual systems, world states, and used our generative model to produce observations from those combinations of visual systems and world states. Then, we tested if </a:t>
            </a:r>
            <a:r>
              <a:rPr lang="en-US" dirty="0" err="1"/>
              <a:t>MetaGen</a:t>
            </a:r>
            <a:r>
              <a:rPr lang="en-US" dirty="0"/>
              <a:t> could infer an accurate representation of the visual system and the world states. We used a sequential inference procedure called particle filtering. Now we can watch </a:t>
            </a:r>
            <a:r>
              <a:rPr lang="en-US" dirty="0" err="1"/>
              <a:t>MetaGen</a:t>
            </a:r>
            <a:r>
              <a:rPr lang="en-US" dirty="0"/>
              <a:t> learn as it gets to observe percepts from more and more world states.</a:t>
            </a:r>
            <a:br>
              <a:rPr lang="en-US" dirty="0"/>
            </a:br>
            <a:br>
              <a:rPr lang="en-US" dirty="0"/>
            </a:br>
            <a:r>
              <a:rPr lang="en-US" dirty="0"/>
              <a:t>This plot shows that, as </a:t>
            </a:r>
            <a:r>
              <a:rPr lang="en-US" dirty="0" err="1"/>
              <a:t>MetaGen</a:t>
            </a:r>
            <a:r>
              <a:rPr lang="en-US" dirty="0"/>
              <a:t> gets more observations, its estimates for the false alarm and miss rate of the visual system approach the true values. And at the same time as it’s learning this metacognition, </a:t>
            </a:r>
            <a:r>
              <a:rPr lang="en-US" dirty="0" err="1"/>
              <a:t>MetaGen</a:t>
            </a:r>
            <a:r>
              <a:rPr lang="en-US" dirty="0"/>
              <a:t> is also making better and better inferences about what objects are actually present in a scene, and improving in accuracy. You can then take the metacognition that </a:t>
            </a:r>
            <a:r>
              <a:rPr lang="en-US" dirty="0" err="1"/>
              <a:t>MetaGen</a:t>
            </a:r>
            <a:r>
              <a:rPr lang="en-US" dirty="0"/>
              <a:t> has inferred after seeing a bunch of observations, and condition on that, and then go back and re-infer the world states causing the percepts, and this results in perfect inference about the the world states 85% of the time. You might be wondering – was all of that metacognition stuff really necessary? Or is the object permanence assumption doing all the work here? To address that, we compare the model with metacognition and object permanence to baseline models with just object permanence, and find that the model with metacognition has gets the scene right 5% more times than the baseline models, indicating that having this learned metacognition improves object detection accuracy.</a:t>
            </a:r>
          </a:p>
          <a:p>
            <a:endParaRPr lang="en-US" dirty="0"/>
          </a:p>
          <a:p>
            <a:r>
              <a:rPr lang="en-US" dirty="0"/>
              <a:t>So all of this was a proof-of-concept for this approach to learning a metacognition and then using that metacognition to improve object detections. Some of the cool things about this model are that it could do all of this without supervision and with access only to the outputs of a black-box object detection system. But will this work in the real world, for real artificial visual systems? That’s our next step, but as a teaser, here’s what happens if you take those outputs from Detectron2 and then feed them into </a:t>
            </a:r>
            <a:r>
              <a:rPr lang="en-US" dirty="0" err="1"/>
              <a:t>MetaGen</a:t>
            </a:r>
            <a:r>
              <a:rPr lang="en-US" dirty="0"/>
              <a:t>: </a:t>
            </a:r>
            <a:r>
              <a:rPr lang="en-US" dirty="0" err="1"/>
              <a:t>MetaGen</a:t>
            </a:r>
            <a:r>
              <a:rPr lang="en-US" dirty="0"/>
              <a:t> infers a stable object representation!</a:t>
            </a:r>
            <a:br>
              <a:rPr lang="en-US" dirty="0"/>
            </a:br>
            <a:endParaRPr lang="en-US" dirty="0"/>
          </a:p>
        </p:txBody>
      </p:sp>
      <p:sp>
        <p:nvSpPr>
          <p:cNvPr id="4" name="Slide Number Placeholder 3"/>
          <p:cNvSpPr>
            <a:spLocks noGrp="1"/>
          </p:cNvSpPr>
          <p:nvPr>
            <p:ph type="sldNum" sz="quarter" idx="10"/>
          </p:nvPr>
        </p:nvSpPr>
        <p:spPr/>
        <p:txBody>
          <a:bodyPr/>
          <a:lstStyle/>
          <a:p>
            <a:fld id="{1BA7BBDE-30F3-1D44-BC28-4429C5731FBD}" type="slidenum">
              <a:rPr lang="en-US" smtClean="0"/>
              <a:t>1</a:t>
            </a:fld>
            <a:endParaRPr lang="en-US"/>
          </a:p>
        </p:txBody>
      </p:sp>
    </p:spTree>
    <p:extLst>
      <p:ext uri="{BB962C8B-B14F-4D97-AF65-F5344CB8AC3E}">
        <p14:creationId xmlns:p14="http://schemas.microsoft.com/office/powerpoint/2010/main" val="155595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2133419" indent="0" algn="ctr">
              <a:buNone/>
              <a:defRPr>
                <a:solidFill>
                  <a:schemeClr val="tx1">
                    <a:tint val="75000"/>
                  </a:schemeClr>
                </a:solidFill>
              </a:defRPr>
            </a:lvl2pPr>
            <a:lvl3pPr marL="4266837" indent="0" algn="ctr">
              <a:buNone/>
              <a:defRPr>
                <a:solidFill>
                  <a:schemeClr val="tx1">
                    <a:tint val="75000"/>
                  </a:schemeClr>
                </a:solidFill>
              </a:defRPr>
            </a:lvl3pPr>
            <a:lvl4pPr marL="6400256" indent="0" algn="ctr">
              <a:buNone/>
              <a:defRPr>
                <a:solidFill>
                  <a:schemeClr val="tx1">
                    <a:tint val="75000"/>
                  </a:schemeClr>
                </a:solidFill>
              </a:defRPr>
            </a:lvl4pPr>
            <a:lvl5pPr marL="8533675" indent="0" algn="ctr">
              <a:buNone/>
              <a:defRPr>
                <a:solidFill>
                  <a:schemeClr val="tx1">
                    <a:tint val="75000"/>
                  </a:schemeClr>
                </a:solidFill>
              </a:defRPr>
            </a:lvl5pPr>
            <a:lvl6pPr marL="10667093" indent="0" algn="ctr">
              <a:buNone/>
              <a:defRPr>
                <a:solidFill>
                  <a:schemeClr val="tx1">
                    <a:tint val="75000"/>
                  </a:schemeClr>
                </a:solidFill>
              </a:defRPr>
            </a:lvl6pPr>
            <a:lvl7pPr marL="12800512" indent="0" algn="ctr">
              <a:buNone/>
              <a:defRPr>
                <a:solidFill>
                  <a:schemeClr val="tx1">
                    <a:tint val="75000"/>
                  </a:schemeClr>
                </a:solidFill>
              </a:defRPr>
            </a:lvl7pPr>
            <a:lvl8pPr marL="14933931" indent="0" algn="ctr">
              <a:buNone/>
              <a:defRPr>
                <a:solidFill>
                  <a:schemeClr val="tx1">
                    <a:tint val="75000"/>
                  </a:schemeClr>
                </a:solidFill>
              </a:defRPr>
            </a:lvl8pPr>
            <a:lvl9pPr marL="1706734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113894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257164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5"/>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55"/>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276802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163947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889252" y="11626855"/>
            <a:ext cx="31089600" cy="6000749"/>
          </a:xfrm>
        </p:spPr>
        <p:txBody>
          <a:bodyPr anchor="b"/>
          <a:lstStyle>
            <a:lvl1pPr marL="0" indent="0">
              <a:buNone/>
              <a:defRPr sz="9300">
                <a:solidFill>
                  <a:schemeClr val="tx1">
                    <a:tint val="75000"/>
                  </a:schemeClr>
                </a:solidFill>
              </a:defRPr>
            </a:lvl1pPr>
            <a:lvl2pPr marL="2133419" indent="0">
              <a:buNone/>
              <a:defRPr sz="8400">
                <a:solidFill>
                  <a:schemeClr val="tx1">
                    <a:tint val="75000"/>
                  </a:schemeClr>
                </a:solidFill>
              </a:defRPr>
            </a:lvl2pPr>
            <a:lvl3pPr marL="4266837" indent="0">
              <a:buNone/>
              <a:defRPr sz="7500">
                <a:solidFill>
                  <a:schemeClr val="tx1">
                    <a:tint val="75000"/>
                  </a:schemeClr>
                </a:solidFill>
              </a:defRPr>
            </a:lvl3pPr>
            <a:lvl4pPr marL="6400256" indent="0">
              <a:buNone/>
              <a:defRPr sz="6500">
                <a:solidFill>
                  <a:schemeClr val="tx1">
                    <a:tint val="75000"/>
                  </a:schemeClr>
                </a:solidFill>
              </a:defRPr>
            </a:lvl4pPr>
            <a:lvl5pPr marL="8533675" indent="0">
              <a:buNone/>
              <a:defRPr sz="6500">
                <a:solidFill>
                  <a:schemeClr val="tx1">
                    <a:tint val="75000"/>
                  </a:schemeClr>
                </a:solidFill>
              </a:defRPr>
            </a:lvl5pPr>
            <a:lvl6pPr marL="10667093" indent="0">
              <a:buNone/>
              <a:defRPr sz="6500">
                <a:solidFill>
                  <a:schemeClr val="tx1">
                    <a:tint val="75000"/>
                  </a:schemeClr>
                </a:solidFill>
              </a:defRPr>
            </a:lvl6pPr>
            <a:lvl7pPr marL="12800512" indent="0">
              <a:buNone/>
              <a:defRPr sz="6500">
                <a:solidFill>
                  <a:schemeClr val="tx1">
                    <a:tint val="75000"/>
                  </a:schemeClr>
                </a:solidFill>
              </a:defRPr>
            </a:lvl7pPr>
            <a:lvl8pPr marL="14933931" indent="0">
              <a:buNone/>
              <a:defRPr sz="6500">
                <a:solidFill>
                  <a:schemeClr val="tx1">
                    <a:tint val="75000"/>
                  </a:schemeClr>
                </a:solidFill>
              </a:defRPr>
            </a:lvl8pPr>
            <a:lvl9pPr marL="17067349" indent="0">
              <a:buNone/>
              <a:defRPr sz="6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427160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04"/>
            <a:ext cx="16154400" cy="18103851"/>
          </a:xfrm>
        </p:spPr>
        <p:txBody>
          <a:bodyPr/>
          <a:lstStyle>
            <a:lvl1pPr>
              <a:defRPr sz="13000"/>
            </a:lvl1pPr>
            <a:lvl2pPr>
              <a:defRPr sz="111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04"/>
            <a:ext cx="16154400" cy="18103851"/>
          </a:xfrm>
        </p:spPr>
        <p:txBody>
          <a:bodyPr/>
          <a:lstStyle>
            <a:lvl1pPr>
              <a:defRPr sz="13000"/>
            </a:lvl1pPr>
            <a:lvl2pPr>
              <a:defRPr sz="111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55B439-E81E-1742-BD85-FCCC88F84E9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300637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1" y="6140452"/>
            <a:ext cx="16160752" cy="2559050"/>
          </a:xfrm>
        </p:spPr>
        <p:txBody>
          <a:bodyPr anchor="b"/>
          <a:lstStyle>
            <a:lvl1pPr marL="0" indent="0">
              <a:buNone/>
              <a:defRPr sz="11100" b="1"/>
            </a:lvl1pPr>
            <a:lvl2pPr marL="2133419" indent="0">
              <a:buNone/>
              <a:defRPr sz="9300" b="1"/>
            </a:lvl2pPr>
            <a:lvl3pPr marL="4266837" indent="0">
              <a:buNone/>
              <a:defRPr sz="8400" b="1"/>
            </a:lvl3pPr>
            <a:lvl4pPr marL="6400256" indent="0">
              <a:buNone/>
              <a:defRPr sz="7500" b="1"/>
            </a:lvl4pPr>
            <a:lvl5pPr marL="8533675" indent="0">
              <a:buNone/>
              <a:defRPr sz="7500" b="1"/>
            </a:lvl5pPr>
            <a:lvl6pPr marL="10667093" indent="0">
              <a:buNone/>
              <a:defRPr sz="7500" b="1"/>
            </a:lvl6pPr>
            <a:lvl7pPr marL="12800512" indent="0">
              <a:buNone/>
              <a:defRPr sz="7500" b="1"/>
            </a:lvl7pPr>
            <a:lvl8pPr marL="14933931" indent="0">
              <a:buNone/>
              <a:defRPr sz="7500" b="1"/>
            </a:lvl8pPr>
            <a:lvl9pPr marL="17067349" indent="0">
              <a:buNone/>
              <a:defRPr sz="7500" b="1"/>
            </a:lvl9pPr>
          </a:lstStyle>
          <a:p>
            <a:pPr lvl="0"/>
            <a:r>
              <a:rPr lang="en-US"/>
              <a:t>Click to edit Master text styles</a:t>
            </a:r>
          </a:p>
        </p:txBody>
      </p:sp>
      <p:sp>
        <p:nvSpPr>
          <p:cNvPr id="4" name="Content Placeholder 3"/>
          <p:cNvSpPr>
            <a:spLocks noGrp="1"/>
          </p:cNvSpPr>
          <p:nvPr>
            <p:ph sz="half" idx="2"/>
          </p:nvPr>
        </p:nvSpPr>
        <p:spPr>
          <a:xfrm>
            <a:off x="1828801" y="8699502"/>
            <a:ext cx="16160752" cy="15805151"/>
          </a:xfrm>
        </p:spPr>
        <p:txBody>
          <a:bodyPr/>
          <a:lstStyle>
            <a:lvl1pPr>
              <a:defRPr sz="111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140452"/>
            <a:ext cx="16167100" cy="2559050"/>
          </a:xfrm>
        </p:spPr>
        <p:txBody>
          <a:bodyPr anchor="b"/>
          <a:lstStyle>
            <a:lvl1pPr marL="0" indent="0">
              <a:buNone/>
              <a:defRPr sz="11100" b="1"/>
            </a:lvl1pPr>
            <a:lvl2pPr marL="2133419" indent="0">
              <a:buNone/>
              <a:defRPr sz="9300" b="1"/>
            </a:lvl2pPr>
            <a:lvl3pPr marL="4266837" indent="0">
              <a:buNone/>
              <a:defRPr sz="8400" b="1"/>
            </a:lvl3pPr>
            <a:lvl4pPr marL="6400256" indent="0">
              <a:buNone/>
              <a:defRPr sz="7500" b="1"/>
            </a:lvl4pPr>
            <a:lvl5pPr marL="8533675" indent="0">
              <a:buNone/>
              <a:defRPr sz="7500" b="1"/>
            </a:lvl5pPr>
            <a:lvl6pPr marL="10667093" indent="0">
              <a:buNone/>
              <a:defRPr sz="7500" b="1"/>
            </a:lvl6pPr>
            <a:lvl7pPr marL="12800512" indent="0">
              <a:buNone/>
              <a:defRPr sz="7500" b="1"/>
            </a:lvl7pPr>
            <a:lvl8pPr marL="14933931" indent="0">
              <a:buNone/>
              <a:defRPr sz="7500" b="1"/>
            </a:lvl8pPr>
            <a:lvl9pPr marL="17067349"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8580103" y="8699502"/>
            <a:ext cx="16167100" cy="15805151"/>
          </a:xfrm>
        </p:spPr>
        <p:txBody>
          <a:bodyPr/>
          <a:lstStyle>
            <a:lvl1pPr>
              <a:defRPr sz="111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55B439-E81E-1742-BD85-FCCC88F84E9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35339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55B439-E81E-1742-BD85-FCCC88F84E99}" type="datetimeFigureOut">
              <a:rPr lang="en-US" smtClean="0"/>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126487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5B439-E81E-1742-BD85-FCCC88F84E9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257029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5" y="1092200"/>
            <a:ext cx="12033252" cy="4648200"/>
          </a:xfrm>
        </p:spPr>
        <p:txBody>
          <a:bodyPr anchor="b"/>
          <a:lstStyle>
            <a:lvl1pPr algn="l">
              <a:defRPr sz="9300" b="1"/>
            </a:lvl1pPr>
          </a:lstStyle>
          <a:p>
            <a:r>
              <a:rPr lang="en-US"/>
              <a:t>Click to edit Master title style</a:t>
            </a:r>
          </a:p>
        </p:txBody>
      </p:sp>
      <p:sp>
        <p:nvSpPr>
          <p:cNvPr id="3" name="Content Placeholder 2"/>
          <p:cNvSpPr>
            <a:spLocks noGrp="1"/>
          </p:cNvSpPr>
          <p:nvPr>
            <p:ph idx="1"/>
          </p:nvPr>
        </p:nvSpPr>
        <p:spPr>
          <a:xfrm>
            <a:off x="14300200" y="1092204"/>
            <a:ext cx="20447000" cy="23412451"/>
          </a:xfrm>
        </p:spPr>
        <p:txBody>
          <a:bodyPr/>
          <a:lstStyle>
            <a:lvl1pPr>
              <a:defRPr sz="15000"/>
            </a:lvl1pPr>
            <a:lvl2pPr>
              <a:defRPr sz="13000"/>
            </a:lvl2pPr>
            <a:lvl3pPr>
              <a:defRPr sz="111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5" y="5740404"/>
            <a:ext cx="12033252" cy="18764251"/>
          </a:xfrm>
        </p:spPr>
        <p:txBody>
          <a:bodyPr/>
          <a:lstStyle>
            <a:lvl1pPr marL="0" indent="0">
              <a:buNone/>
              <a:defRPr sz="6500"/>
            </a:lvl1pPr>
            <a:lvl2pPr marL="2133419" indent="0">
              <a:buNone/>
              <a:defRPr sz="5600"/>
            </a:lvl2pPr>
            <a:lvl3pPr marL="4266837" indent="0">
              <a:buNone/>
              <a:defRPr sz="4700"/>
            </a:lvl3pPr>
            <a:lvl4pPr marL="6400256" indent="0">
              <a:buNone/>
              <a:defRPr sz="4200"/>
            </a:lvl4pPr>
            <a:lvl5pPr marL="8533675" indent="0">
              <a:buNone/>
              <a:defRPr sz="4200"/>
            </a:lvl5pPr>
            <a:lvl6pPr marL="10667093" indent="0">
              <a:buNone/>
              <a:defRPr sz="4200"/>
            </a:lvl6pPr>
            <a:lvl7pPr marL="12800512" indent="0">
              <a:buNone/>
              <a:defRPr sz="4200"/>
            </a:lvl7pPr>
            <a:lvl8pPr marL="14933931" indent="0">
              <a:buNone/>
              <a:defRPr sz="4200"/>
            </a:lvl8pPr>
            <a:lvl9pPr marL="17067349"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6F55B439-E81E-1742-BD85-FCCC88F84E9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219272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2"/>
            <a:ext cx="21945600" cy="2266951"/>
          </a:xfrm>
        </p:spPr>
        <p:txBody>
          <a:bodyPr anchor="b"/>
          <a:lstStyle>
            <a:lvl1pPr algn="l">
              <a:defRPr sz="93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5000"/>
            </a:lvl1pPr>
            <a:lvl2pPr marL="2133419" indent="0">
              <a:buNone/>
              <a:defRPr sz="13000"/>
            </a:lvl2pPr>
            <a:lvl3pPr marL="4266837" indent="0">
              <a:buNone/>
              <a:defRPr sz="11100"/>
            </a:lvl3pPr>
            <a:lvl4pPr marL="6400256" indent="0">
              <a:buNone/>
              <a:defRPr sz="9300"/>
            </a:lvl4pPr>
            <a:lvl5pPr marL="8533675" indent="0">
              <a:buNone/>
              <a:defRPr sz="9300"/>
            </a:lvl5pPr>
            <a:lvl6pPr marL="10667093" indent="0">
              <a:buNone/>
              <a:defRPr sz="9300"/>
            </a:lvl6pPr>
            <a:lvl7pPr marL="12800512" indent="0">
              <a:buNone/>
              <a:defRPr sz="9300"/>
            </a:lvl7pPr>
            <a:lvl8pPr marL="14933931" indent="0">
              <a:buNone/>
              <a:defRPr sz="9300"/>
            </a:lvl8pPr>
            <a:lvl9pPr marL="17067349" indent="0">
              <a:buNone/>
              <a:defRPr sz="9300"/>
            </a:lvl9pPr>
          </a:lstStyle>
          <a:p>
            <a:endParaRPr lang="en-US"/>
          </a:p>
        </p:txBody>
      </p:sp>
      <p:sp>
        <p:nvSpPr>
          <p:cNvPr id="4" name="Text Placeholder 3"/>
          <p:cNvSpPr>
            <a:spLocks noGrp="1"/>
          </p:cNvSpPr>
          <p:nvPr>
            <p:ph type="body" sz="half" idx="2"/>
          </p:nvPr>
        </p:nvSpPr>
        <p:spPr>
          <a:xfrm>
            <a:off x="7169152" y="21469353"/>
            <a:ext cx="21945600" cy="3219449"/>
          </a:xfrm>
        </p:spPr>
        <p:txBody>
          <a:bodyPr/>
          <a:lstStyle>
            <a:lvl1pPr marL="0" indent="0">
              <a:buNone/>
              <a:defRPr sz="6500"/>
            </a:lvl1pPr>
            <a:lvl2pPr marL="2133419" indent="0">
              <a:buNone/>
              <a:defRPr sz="5600"/>
            </a:lvl2pPr>
            <a:lvl3pPr marL="4266837" indent="0">
              <a:buNone/>
              <a:defRPr sz="4700"/>
            </a:lvl3pPr>
            <a:lvl4pPr marL="6400256" indent="0">
              <a:buNone/>
              <a:defRPr sz="4200"/>
            </a:lvl4pPr>
            <a:lvl5pPr marL="8533675" indent="0">
              <a:buNone/>
              <a:defRPr sz="4200"/>
            </a:lvl5pPr>
            <a:lvl6pPr marL="10667093" indent="0">
              <a:buNone/>
              <a:defRPr sz="4200"/>
            </a:lvl6pPr>
            <a:lvl7pPr marL="12800512" indent="0">
              <a:buNone/>
              <a:defRPr sz="4200"/>
            </a:lvl7pPr>
            <a:lvl8pPr marL="14933931" indent="0">
              <a:buNone/>
              <a:defRPr sz="4200"/>
            </a:lvl8pPr>
            <a:lvl9pPr marL="17067349"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6F55B439-E81E-1742-BD85-FCCC88F84E9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427525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1"/>
            <a:ext cx="32918400" cy="4572000"/>
          </a:xfrm>
          <a:prstGeom prst="rect">
            <a:avLst/>
          </a:prstGeom>
        </p:spPr>
        <p:txBody>
          <a:bodyPr vert="horz" lIns="426684" tIns="213342" rIns="426684" bIns="213342" rtlCol="0" anchor="ctr">
            <a:normAutofit/>
          </a:bodyPr>
          <a:lstStyle/>
          <a:p>
            <a:r>
              <a:rPr lang="en-US"/>
              <a:t>Click to edit Master title style</a:t>
            </a:r>
          </a:p>
        </p:txBody>
      </p:sp>
      <p:sp>
        <p:nvSpPr>
          <p:cNvPr id="3" name="Text Placeholder 2"/>
          <p:cNvSpPr>
            <a:spLocks noGrp="1"/>
          </p:cNvSpPr>
          <p:nvPr>
            <p:ph type="body" idx="1"/>
          </p:nvPr>
        </p:nvSpPr>
        <p:spPr>
          <a:xfrm>
            <a:off x="1828800" y="6400804"/>
            <a:ext cx="32918400" cy="18103851"/>
          </a:xfrm>
          <a:prstGeom prst="rect">
            <a:avLst/>
          </a:prstGeom>
        </p:spPr>
        <p:txBody>
          <a:bodyPr vert="horz" lIns="426684" tIns="213342" rIns="426684" bIns="2133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2"/>
            <a:ext cx="8534400" cy="1460500"/>
          </a:xfrm>
          <a:prstGeom prst="rect">
            <a:avLst/>
          </a:prstGeom>
        </p:spPr>
        <p:txBody>
          <a:bodyPr vert="horz" lIns="426684" tIns="213342" rIns="426684" bIns="213342" rtlCol="0" anchor="ctr"/>
          <a:lstStyle>
            <a:lvl1pPr algn="l">
              <a:defRPr sz="5600">
                <a:solidFill>
                  <a:schemeClr val="tx1">
                    <a:tint val="75000"/>
                  </a:schemeClr>
                </a:solidFill>
              </a:defRPr>
            </a:lvl1pPr>
          </a:lstStyle>
          <a:p>
            <a:fld id="{6F55B439-E81E-1742-BD85-FCCC88F84E99}" type="datetimeFigureOut">
              <a:rPr lang="en-US" smtClean="0"/>
              <a:t>12/8/20</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426684" tIns="213342" rIns="426684" bIns="213342"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426684" tIns="213342" rIns="426684" bIns="213342" rtlCol="0" anchor="ctr"/>
          <a:lstStyle>
            <a:lvl1pPr algn="r">
              <a:defRPr sz="5600">
                <a:solidFill>
                  <a:schemeClr val="tx1">
                    <a:tint val="75000"/>
                  </a:schemeClr>
                </a:solidFill>
              </a:defRPr>
            </a:lvl1pPr>
          </a:lstStyle>
          <a:p>
            <a:fld id="{56D448E4-EFDC-CC40-BAD9-CE098F8865E4}" type="slidenum">
              <a:rPr lang="en-US" smtClean="0"/>
              <a:t>‹#›</a:t>
            </a:fld>
            <a:endParaRPr lang="en-US"/>
          </a:p>
        </p:txBody>
      </p:sp>
    </p:spTree>
    <p:extLst>
      <p:ext uri="{BB962C8B-B14F-4D97-AF65-F5344CB8AC3E}">
        <p14:creationId xmlns:p14="http://schemas.microsoft.com/office/powerpoint/2010/main" val="199016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33419" rtl="0" eaLnBrk="1" latinLnBrk="0" hangingPunct="1">
        <a:spcBef>
          <a:spcPct val="0"/>
        </a:spcBef>
        <a:buNone/>
        <a:defRPr sz="20500" kern="1200">
          <a:solidFill>
            <a:schemeClr val="tx1"/>
          </a:solidFill>
          <a:latin typeface="+mj-lt"/>
          <a:ea typeface="+mj-ea"/>
          <a:cs typeface="+mj-cs"/>
        </a:defRPr>
      </a:lvl1pPr>
    </p:titleStyle>
    <p:bodyStyle>
      <a:lvl1pPr marL="1600064" indent="-1600064" algn="l" defTabSz="2133419" rtl="0" eaLnBrk="1" latinLnBrk="0" hangingPunct="1">
        <a:spcBef>
          <a:spcPct val="20000"/>
        </a:spcBef>
        <a:buFont typeface="Arial"/>
        <a:buChar char="•"/>
        <a:defRPr sz="15000" kern="1200">
          <a:solidFill>
            <a:schemeClr val="tx1"/>
          </a:solidFill>
          <a:latin typeface="+mn-lt"/>
          <a:ea typeface="+mn-ea"/>
          <a:cs typeface="+mn-cs"/>
        </a:defRPr>
      </a:lvl1pPr>
      <a:lvl2pPr marL="3466805" indent="-1333387" algn="l" defTabSz="2133419" rtl="0" eaLnBrk="1" latinLnBrk="0" hangingPunct="1">
        <a:spcBef>
          <a:spcPct val="20000"/>
        </a:spcBef>
        <a:buFont typeface="Arial"/>
        <a:buChar char="–"/>
        <a:defRPr sz="13000" kern="1200">
          <a:solidFill>
            <a:schemeClr val="tx1"/>
          </a:solidFill>
          <a:latin typeface="+mn-lt"/>
          <a:ea typeface="+mn-ea"/>
          <a:cs typeface="+mn-cs"/>
        </a:defRPr>
      </a:lvl2pPr>
      <a:lvl3pPr marL="5333547" indent="-1066709" algn="l" defTabSz="2133419" rtl="0" eaLnBrk="1" latinLnBrk="0" hangingPunct="1">
        <a:spcBef>
          <a:spcPct val="20000"/>
        </a:spcBef>
        <a:buFont typeface="Arial"/>
        <a:buChar char="•"/>
        <a:defRPr sz="11100" kern="1200">
          <a:solidFill>
            <a:schemeClr val="tx1"/>
          </a:solidFill>
          <a:latin typeface="+mn-lt"/>
          <a:ea typeface="+mn-ea"/>
          <a:cs typeface="+mn-cs"/>
        </a:defRPr>
      </a:lvl3pPr>
      <a:lvl4pPr marL="7466965" indent="-1066709" algn="l" defTabSz="2133419" rtl="0" eaLnBrk="1" latinLnBrk="0" hangingPunct="1">
        <a:spcBef>
          <a:spcPct val="20000"/>
        </a:spcBef>
        <a:buFont typeface="Arial"/>
        <a:buChar char="–"/>
        <a:defRPr sz="9300" kern="1200">
          <a:solidFill>
            <a:schemeClr val="tx1"/>
          </a:solidFill>
          <a:latin typeface="+mn-lt"/>
          <a:ea typeface="+mn-ea"/>
          <a:cs typeface="+mn-cs"/>
        </a:defRPr>
      </a:lvl4pPr>
      <a:lvl5pPr marL="9600384" indent="-1066709" algn="l" defTabSz="2133419" rtl="0" eaLnBrk="1" latinLnBrk="0" hangingPunct="1">
        <a:spcBef>
          <a:spcPct val="20000"/>
        </a:spcBef>
        <a:buFont typeface="Arial"/>
        <a:buChar char="»"/>
        <a:defRPr sz="9300" kern="1200">
          <a:solidFill>
            <a:schemeClr val="tx1"/>
          </a:solidFill>
          <a:latin typeface="+mn-lt"/>
          <a:ea typeface="+mn-ea"/>
          <a:cs typeface="+mn-cs"/>
        </a:defRPr>
      </a:lvl5pPr>
      <a:lvl6pPr marL="11733803" indent="-1066709" algn="l" defTabSz="2133419" rtl="0" eaLnBrk="1" latinLnBrk="0" hangingPunct="1">
        <a:spcBef>
          <a:spcPct val="20000"/>
        </a:spcBef>
        <a:buFont typeface="Arial"/>
        <a:buChar char="•"/>
        <a:defRPr sz="9300" kern="1200">
          <a:solidFill>
            <a:schemeClr val="tx1"/>
          </a:solidFill>
          <a:latin typeface="+mn-lt"/>
          <a:ea typeface="+mn-ea"/>
          <a:cs typeface="+mn-cs"/>
        </a:defRPr>
      </a:lvl6pPr>
      <a:lvl7pPr marL="13867221" indent="-1066709" algn="l" defTabSz="2133419" rtl="0" eaLnBrk="1" latinLnBrk="0" hangingPunct="1">
        <a:spcBef>
          <a:spcPct val="20000"/>
        </a:spcBef>
        <a:buFont typeface="Arial"/>
        <a:buChar char="•"/>
        <a:defRPr sz="9300" kern="1200">
          <a:solidFill>
            <a:schemeClr val="tx1"/>
          </a:solidFill>
          <a:latin typeface="+mn-lt"/>
          <a:ea typeface="+mn-ea"/>
          <a:cs typeface="+mn-cs"/>
        </a:defRPr>
      </a:lvl7pPr>
      <a:lvl8pPr marL="16000640" indent="-1066709" algn="l" defTabSz="2133419" rtl="0" eaLnBrk="1" latinLnBrk="0" hangingPunct="1">
        <a:spcBef>
          <a:spcPct val="20000"/>
        </a:spcBef>
        <a:buFont typeface="Arial"/>
        <a:buChar char="•"/>
        <a:defRPr sz="9300" kern="1200">
          <a:solidFill>
            <a:schemeClr val="tx1"/>
          </a:solidFill>
          <a:latin typeface="+mn-lt"/>
          <a:ea typeface="+mn-ea"/>
          <a:cs typeface="+mn-cs"/>
        </a:defRPr>
      </a:lvl8pPr>
      <a:lvl9pPr marL="18134058" indent="-1066709" algn="l" defTabSz="2133419"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33419" rtl="0" eaLnBrk="1" latinLnBrk="0" hangingPunct="1">
        <a:defRPr sz="8400" kern="1200">
          <a:solidFill>
            <a:schemeClr val="tx1"/>
          </a:solidFill>
          <a:latin typeface="+mn-lt"/>
          <a:ea typeface="+mn-ea"/>
          <a:cs typeface="+mn-cs"/>
        </a:defRPr>
      </a:lvl1pPr>
      <a:lvl2pPr marL="2133419" algn="l" defTabSz="2133419" rtl="0" eaLnBrk="1" latinLnBrk="0" hangingPunct="1">
        <a:defRPr sz="8400" kern="1200">
          <a:solidFill>
            <a:schemeClr val="tx1"/>
          </a:solidFill>
          <a:latin typeface="+mn-lt"/>
          <a:ea typeface="+mn-ea"/>
          <a:cs typeface="+mn-cs"/>
        </a:defRPr>
      </a:lvl2pPr>
      <a:lvl3pPr marL="4266837" algn="l" defTabSz="2133419" rtl="0" eaLnBrk="1" latinLnBrk="0" hangingPunct="1">
        <a:defRPr sz="8400" kern="1200">
          <a:solidFill>
            <a:schemeClr val="tx1"/>
          </a:solidFill>
          <a:latin typeface="+mn-lt"/>
          <a:ea typeface="+mn-ea"/>
          <a:cs typeface="+mn-cs"/>
        </a:defRPr>
      </a:lvl3pPr>
      <a:lvl4pPr marL="6400256" algn="l" defTabSz="2133419" rtl="0" eaLnBrk="1" latinLnBrk="0" hangingPunct="1">
        <a:defRPr sz="8400" kern="1200">
          <a:solidFill>
            <a:schemeClr val="tx1"/>
          </a:solidFill>
          <a:latin typeface="+mn-lt"/>
          <a:ea typeface="+mn-ea"/>
          <a:cs typeface="+mn-cs"/>
        </a:defRPr>
      </a:lvl4pPr>
      <a:lvl5pPr marL="8533675" algn="l" defTabSz="2133419" rtl="0" eaLnBrk="1" latinLnBrk="0" hangingPunct="1">
        <a:defRPr sz="8400" kern="1200">
          <a:solidFill>
            <a:schemeClr val="tx1"/>
          </a:solidFill>
          <a:latin typeface="+mn-lt"/>
          <a:ea typeface="+mn-ea"/>
          <a:cs typeface="+mn-cs"/>
        </a:defRPr>
      </a:lvl5pPr>
      <a:lvl6pPr marL="10667093" algn="l" defTabSz="2133419" rtl="0" eaLnBrk="1" latinLnBrk="0" hangingPunct="1">
        <a:defRPr sz="8400" kern="1200">
          <a:solidFill>
            <a:schemeClr val="tx1"/>
          </a:solidFill>
          <a:latin typeface="+mn-lt"/>
          <a:ea typeface="+mn-ea"/>
          <a:cs typeface="+mn-cs"/>
        </a:defRPr>
      </a:lvl6pPr>
      <a:lvl7pPr marL="12800512" algn="l" defTabSz="2133419" rtl="0" eaLnBrk="1" latinLnBrk="0" hangingPunct="1">
        <a:defRPr sz="8400" kern="1200">
          <a:solidFill>
            <a:schemeClr val="tx1"/>
          </a:solidFill>
          <a:latin typeface="+mn-lt"/>
          <a:ea typeface="+mn-ea"/>
          <a:cs typeface="+mn-cs"/>
        </a:defRPr>
      </a:lvl7pPr>
      <a:lvl8pPr marL="14933931" algn="l" defTabSz="2133419" rtl="0" eaLnBrk="1" latinLnBrk="0" hangingPunct="1">
        <a:defRPr sz="8400" kern="1200">
          <a:solidFill>
            <a:schemeClr val="tx1"/>
          </a:solidFill>
          <a:latin typeface="+mn-lt"/>
          <a:ea typeface="+mn-ea"/>
          <a:cs typeface="+mn-cs"/>
        </a:defRPr>
      </a:lvl8pPr>
      <a:lvl9pPr marL="17067349" algn="l" defTabSz="2133419"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7.gif"/><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15"/>
          <p:cNvSpPr txBox="1">
            <a:spLocks noChangeArrowheads="1"/>
          </p:cNvSpPr>
          <p:nvPr/>
        </p:nvSpPr>
        <p:spPr bwMode="auto">
          <a:xfrm>
            <a:off x="9045717" y="1667657"/>
            <a:ext cx="17581535" cy="1292625"/>
          </a:xfrm>
          <a:prstGeom prst="rect">
            <a:avLst/>
          </a:prstGeom>
          <a:noFill/>
          <a:ln w="9525">
            <a:noFill/>
            <a:miter lim="800000"/>
            <a:headEnd/>
            <a:tailEnd/>
          </a:ln>
        </p:spPr>
        <p:txBody>
          <a:bodyPr wrap="none" lIns="426684" tIns="213342" rIns="426684" bIns="213342">
            <a:spAutoFit/>
          </a:bodyPr>
          <a:lstStyle/>
          <a:p>
            <a:r>
              <a:rPr lang="en-US" sz="5600" b="1" dirty="0">
                <a:solidFill>
                  <a:schemeClr val="tx2"/>
                </a:solidFill>
                <a:latin typeface="Calibri" pitchFamily="-112" charset="0"/>
              </a:rPr>
              <a:t>Marlene </a:t>
            </a:r>
            <a:r>
              <a:rPr lang="en-US" sz="5600" b="1" dirty="0" err="1">
                <a:solidFill>
                  <a:schemeClr val="tx2"/>
                </a:solidFill>
                <a:latin typeface="Calibri" pitchFamily="-112" charset="0"/>
              </a:rPr>
              <a:t>Berke</a:t>
            </a:r>
            <a:r>
              <a:rPr lang="en-US" sz="5600" b="1" dirty="0">
                <a:solidFill>
                  <a:schemeClr val="tx2"/>
                </a:solidFill>
                <a:latin typeface="Calibri" pitchFamily="-112" charset="0"/>
              </a:rPr>
              <a:t>, Mario </a:t>
            </a:r>
            <a:r>
              <a:rPr lang="en-US" sz="5600" b="1" dirty="0" err="1">
                <a:solidFill>
                  <a:schemeClr val="tx2"/>
                </a:solidFill>
                <a:latin typeface="Calibri" pitchFamily="-112" charset="0"/>
              </a:rPr>
              <a:t>Belledonne</a:t>
            </a:r>
            <a:r>
              <a:rPr lang="en-US" sz="5600" b="1" dirty="0">
                <a:solidFill>
                  <a:schemeClr val="tx2"/>
                </a:solidFill>
                <a:latin typeface="Calibri" pitchFamily="-112" charset="0"/>
              </a:rPr>
              <a:t>, &amp; Julian </a:t>
            </a:r>
            <a:r>
              <a:rPr lang="en-US" sz="5600" b="1" dirty="0" err="1">
                <a:solidFill>
                  <a:schemeClr val="tx2"/>
                </a:solidFill>
                <a:latin typeface="Calibri" pitchFamily="-112" charset="0"/>
              </a:rPr>
              <a:t>Jara</a:t>
            </a:r>
            <a:r>
              <a:rPr lang="en-US" sz="5600" b="1" dirty="0">
                <a:solidFill>
                  <a:schemeClr val="tx2"/>
                </a:solidFill>
                <a:latin typeface="Calibri" pitchFamily="-112" charset="0"/>
              </a:rPr>
              <a:t>-Ettinger</a:t>
            </a:r>
          </a:p>
        </p:txBody>
      </p:sp>
      <p:sp>
        <p:nvSpPr>
          <p:cNvPr id="8" name="TextBox 16"/>
          <p:cNvSpPr txBox="1">
            <a:spLocks noChangeArrowheads="1"/>
          </p:cNvSpPr>
          <p:nvPr/>
        </p:nvSpPr>
        <p:spPr bwMode="auto">
          <a:xfrm>
            <a:off x="6511233" y="2672291"/>
            <a:ext cx="23469600" cy="1072089"/>
          </a:xfrm>
          <a:prstGeom prst="rect">
            <a:avLst/>
          </a:prstGeom>
          <a:noFill/>
          <a:ln w="9525">
            <a:noFill/>
            <a:miter lim="800000"/>
            <a:headEnd/>
            <a:tailEnd/>
          </a:ln>
        </p:spPr>
        <p:txBody>
          <a:bodyPr wrap="square" lIns="426684" tIns="213342" rIns="426684" bIns="213342">
            <a:spAutoFit/>
          </a:bodyPr>
          <a:lstStyle/>
          <a:p>
            <a:pPr algn="ctr"/>
            <a:r>
              <a:rPr lang="en-US" sz="4200" b="1" dirty="0">
                <a:latin typeface="Calibri" pitchFamily="-112" charset="0"/>
              </a:rPr>
              <a:t>Department of Psychology, Yale University, New Haven, CT</a:t>
            </a:r>
            <a:endParaRPr lang="en-US" sz="4700" b="1" dirty="0">
              <a:latin typeface="Calibri" pitchFamily="-112" charset="0"/>
            </a:endParaRPr>
          </a:p>
        </p:txBody>
      </p:sp>
      <p:sp>
        <p:nvSpPr>
          <p:cNvPr id="9" name="모서리가 둥근 직사각형 37"/>
          <p:cNvSpPr/>
          <p:nvPr/>
        </p:nvSpPr>
        <p:spPr>
          <a:xfrm>
            <a:off x="179969" y="3784092"/>
            <a:ext cx="11210600" cy="5798054"/>
          </a:xfrm>
          <a:prstGeom prst="roundRect">
            <a:avLst>
              <a:gd name="adj" fmla="val 5167"/>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10" name="TextBox 60"/>
          <p:cNvSpPr txBox="1">
            <a:spLocks noChangeArrowheads="1"/>
          </p:cNvSpPr>
          <p:nvPr/>
        </p:nvSpPr>
        <p:spPr bwMode="auto">
          <a:xfrm>
            <a:off x="3719288" y="3773389"/>
            <a:ext cx="4368799" cy="1200292"/>
          </a:xfrm>
          <a:prstGeom prst="rect">
            <a:avLst/>
          </a:prstGeom>
          <a:noFill/>
          <a:ln w="9525">
            <a:noFill/>
            <a:miter lim="800000"/>
            <a:headEnd/>
            <a:tailEnd/>
          </a:ln>
        </p:spPr>
        <p:txBody>
          <a:bodyPr wrap="square" lIns="426684" tIns="213342" rIns="426684" bIns="213342">
            <a:spAutoFit/>
          </a:bodyPr>
          <a:lstStyle/>
          <a:p>
            <a:pPr>
              <a:defRPr/>
            </a:pPr>
            <a:r>
              <a:rPr lang="en-US" sz="5000" dirty="0">
                <a:latin typeface="+mj-lt"/>
              </a:rPr>
              <a:t>Introduction</a:t>
            </a:r>
          </a:p>
        </p:txBody>
      </p:sp>
      <p:sp>
        <p:nvSpPr>
          <p:cNvPr id="11" name="TextBox 10"/>
          <p:cNvSpPr txBox="1"/>
          <p:nvPr/>
        </p:nvSpPr>
        <p:spPr>
          <a:xfrm>
            <a:off x="253117" y="4729572"/>
            <a:ext cx="11205320" cy="4852574"/>
          </a:xfrm>
          <a:prstGeom prst="rect">
            <a:avLst/>
          </a:prstGeom>
          <a:noFill/>
        </p:spPr>
        <p:txBody>
          <a:bodyPr wrap="square" lIns="426684" tIns="213342" rIns="426684" bIns="213342">
            <a:spAutoFit/>
          </a:bodyPr>
          <a:lstStyle/>
          <a:p>
            <a:pPr marL="476210" indent="-476210">
              <a:spcAft>
                <a:spcPts val="500"/>
              </a:spcAft>
              <a:buFont typeface="Arial"/>
              <a:buChar char="•"/>
              <a:defRPr/>
            </a:pPr>
            <a:r>
              <a:rPr lang="en-US" sz="3100" dirty="0">
                <a:latin typeface="+mj-lt"/>
              </a:rPr>
              <a:t>Learning accurate representations of the world is critical for prediction, inference, and planning in complex environments (Lake et al. 2017, </a:t>
            </a:r>
            <a:r>
              <a:rPr lang="en-US" sz="3100" dirty="0" err="1">
                <a:latin typeface="+mj-lt"/>
              </a:rPr>
              <a:t>Pylyshyn</a:t>
            </a:r>
            <a:r>
              <a:rPr lang="en-US" sz="3100" dirty="0">
                <a:latin typeface="+mj-lt"/>
              </a:rPr>
              <a:t> 1984).</a:t>
            </a:r>
          </a:p>
          <a:p>
            <a:pPr marL="476210" indent="-476210">
              <a:spcAft>
                <a:spcPts val="500"/>
              </a:spcAft>
              <a:buFont typeface="Arial"/>
              <a:buChar char="•"/>
              <a:defRPr/>
            </a:pPr>
            <a:r>
              <a:rPr lang="en-US" sz="3100" dirty="0">
                <a:latin typeface="+mj-lt"/>
              </a:rPr>
              <a:t>When an AI system’s representations of the world are noisy, a typical approach is to try to directly improve those representations of the world.</a:t>
            </a:r>
          </a:p>
          <a:p>
            <a:pPr marL="476210" indent="-476210">
              <a:spcAft>
                <a:spcPts val="500"/>
              </a:spcAft>
              <a:buFont typeface="Arial"/>
              <a:buChar char="•"/>
              <a:defRPr/>
            </a:pPr>
            <a:r>
              <a:rPr lang="en-US" sz="3100" dirty="0">
                <a:latin typeface="+mj-lt"/>
              </a:rPr>
              <a:t>Here, we suggest a complimentary approach: learning representations of the AI system itself so as to separate artifacts of the system (noise) from accurate </a:t>
            </a:r>
            <a:r>
              <a:rPr lang="en-US" sz="3100" dirty="0"/>
              <a:t>percepts (signal).</a:t>
            </a:r>
            <a:endParaRPr lang="en-US" sz="3100" dirty="0">
              <a:latin typeface="+mj-lt"/>
            </a:endParaRPr>
          </a:p>
        </p:txBody>
      </p:sp>
      <p:sp>
        <p:nvSpPr>
          <p:cNvPr id="15" name="모서리가 둥근 직사각형 379"/>
          <p:cNvSpPr/>
          <p:nvPr/>
        </p:nvSpPr>
        <p:spPr>
          <a:xfrm>
            <a:off x="125524" y="9944750"/>
            <a:ext cx="11277600" cy="9655319"/>
          </a:xfrm>
          <a:prstGeom prst="roundRect">
            <a:avLst>
              <a:gd name="adj" fmla="val 5167"/>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lang="en-US" dirty="0">
              <a:solidFill>
                <a:srgbClr val="FFFFFF"/>
              </a:solidFill>
              <a:ea typeface="ＭＳ Ｐゴシック" pitchFamily="-112" charset="-128"/>
            </a:endParaRPr>
          </a:p>
        </p:txBody>
      </p:sp>
      <p:sp>
        <p:nvSpPr>
          <p:cNvPr id="16" name="TextBox 60"/>
          <p:cNvSpPr txBox="1">
            <a:spLocks noChangeArrowheads="1"/>
          </p:cNvSpPr>
          <p:nvPr/>
        </p:nvSpPr>
        <p:spPr bwMode="auto">
          <a:xfrm>
            <a:off x="137158" y="19804571"/>
            <a:ext cx="11512951" cy="1200292"/>
          </a:xfrm>
          <a:prstGeom prst="rect">
            <a:avLst/>
          </a:prstGeom>
          <a:noFill/>
          <a:ln w="9525">
            <a:noFill/>
            <a:miter lim="800000"/>
            <a:headEnd/>
            <a:tailEnd/>
          </a:ln>
        </p:spPr>
        <p:txBody>
          <a:bodyPr wrap="none" lIns="426684" tIns="213342" rIns="426684" bIns="213342">
            <a:spAutoFit/>
          </a:bodyPr>
          <a:lstStyle/>
          <a:p>
            <a:pPr>
              <a:defRPr/>
            </a:pPr>
            <a:r>
              <a:rPr lang="en-US" sz="5000" dirty="0">
                <a:latin typeface="+mj-lt"/>
              </a:rPr>
              <a:t>Metacognition to identify faulty percepts</a:t>
            </a:r>
          </a:p>
        </p:txBody>
      </p:sp>
      <p:sp>
        <p:nvSpPr>
          <p:cNvPr id="18" name="모서리가 둥근 직사각형 61"/>
          <p:cNvSpPr/>
          <p:nvPr/>
        </p:nvSpPr>
        <p:spPr>
          <a:xfrm>
            <a:off x="25894999" y="3744381"/>
            <a:ext cx="10531015" cy="12039482"/>
          </a:xfrm>
          <a:prstGeom prst="roundRect">
            <a:avLst>
              <a:gd name="adj" fmla="val 2880"/>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119" name="모서리가 둥근 직사각형 61"/>
          <p:cNvSpPr/>
          <p:nvPr/>
        </p:nvSpPr>
        <p:spPr>
          <a:xfrm>
            <a:off x="11793517" y="3767368"/>
            <a:ext cx="13664140" cy="18031928"/>
          </a:xfrm>
          <a:prstGeom prst="roundRect">
            <a:avLst>
              <a:gd name="adj" fmla="val 2880"/>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126" name="모서리가 둥근 직사각형 63"/>
          <p:cNvSpPr/>
          <p:nvPr/>
        </p:nvSpPr>
        <p:spPr>
          <a:xfrm>
            <a:off x="11793517" y="24650874"/>
            <a:ext cx="13719453" cy="2288795"/>
          </a:xfrm>
          <a:prstGeom prst="roundRect">
            <a:avLst>
              <a:gd name="adj" fmla="val 2880"/>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lang="en-US">
              <a:solidFill>
                <a:srgbClr val="FFFFFF"/>
              </a:solidFill>
              <a:ea typeface="ＭＳ Ｐゴシック" pitchFamily="-112" charset="-128"/>
            </a:endParaRPr>
          </a:p>
        </p:txBody>
      </p:sp>
      <p:sp>
        <p:nvSpPr>
          <p:cNvPr id="127" name="TextBox 126"/>
          <p:cNvSpPr txBox="1"/>
          <p:nvPr/>
        </p:nvSpPr>
        <p:spPr>
          <a:xfrm>
            <a:off x="12445817" y="25632674"/>
            <a:ext cx="11539674" cy="1184934"/>
          </a:xfrm>
          <a:prstGeom prst="rect">
            <a:avLst/>
          </a:prstGeom>
          <a:noFill/>
        </p:spPr>
        <p:txBody>
          <a:bodyPr wrap="square" lIns="76194" tIns="38097" rIns="76194" bIns="38097" rtlCol="0">
            <a:spAutoFit/>
          </a:bodyPr>
          <a:lstStyle/>
          <a:p>
            <a:r>
              <a:rPr lang="en-US" sz="2400" dirty="0"/>
              <a:t>We thank Laurie Paul, </a:t>
            </a:r>
            <a:r>
              <a:rPr lang="en-US" sz="2400" dirty="0" err="1"/>
              <a:t>Ilker</a:t>
            </a:r>
            <a:r>
              <a:rPr lang="en-US" sz="2400" dirty="0"/>
              <a:t> Yildirim, and Flora Zhang for helpful discussions. This work was supported by a Google Faculty Research Award and by the Center for Brains, Minds, and Machines NSF-STC award CCF-1231216.</a:t>
            </a:r>
          </a:p>
        </p:txBody>
      </p:sp>
      <p:sp>
        <p:nvSpPr>
          <p:cNvPr id="277" name="직사각형 378"/>
          <p:cNvSpPr/>
          <p:nvPr/>
        </p:nvSpPr>
        <p:spPr>
          <a:xfrm>
            <a:off x="179969" y="10703663"/>
            <a:ext cx="10816804" cy="1384958"/>
          </a:xfrm>
          <a:prstGeom prst="rect">
            <a:avLst/>
          </a:prstGeom>
        </p:spPr>
        <p:txBody>
          <a:bodyPr wrap="square" lIns="426684" tIns="213342" rIns="426684" bIns="213342">
            <a:spAutoFit/>
          </a:bodyPr>
          <a:lstStyle/>
          <a:p>
            <a:pPr marL="457200" lvl="1" indent="-457200">
              <a:spcAft>
                <a:spcPts val="1500"/>
              </a:spcAft>
              <a:buFont typeface="Arial" panose="020B0604020202020204" pitchFamily="34" charset="0"/>
              <a:buChar char="•"/>
              <a:defRPr/>
            </a:pPr>
            <a:r>
              <a:rPr lang="en-US" sz="3100" dirty="0">
                <a:latin typeface="+mj-lt"/>
              </a:rPr>
              <a:t>State-of-the-art artificial visual systems make mistakes in their representations of the world</a:t>
            </a:r>
          </a:p>
        </p:txBody>
      </p:sp>
      <p:sp>
        <p:nvSpPr>
          <p:cNvPr id="283" name="TextBox 60"/>
          <p:cNvSpPr txBox="1">
            <a:spLocks noChangeArrowheads="1"/>
          </p:cNvSpPr>
          <p:nvPr/>
        </p:nvSpPr>
        <p:spPr bwMode="auto">
          <a:xfrm>
            <a:off x="14856740" y="3827831"/>
            <a:ext cx="8389144"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Problem and Solution Overview</a:t>
            </a:r>
          </a:p>
        </p:txBody>
      </p:sp>
      <p:sp>
        <p:nvSpPr>
          <p:cNvPr id="5" name="TextBox 12"/>
          <p:cNvSpPr txBox="1">
            <a:spLocks noChangeArrowheads="1"/>
          </p:cNvSpPr>
          <p:nvPr/>
        </p:nvSpPr>
        <p:spPr bwMode="auto">
          <a:xfrm>
            <a:off x="8583543" y="310970"/>
            <a:ext cx="19527130" cy="1554235"/>
          </a:xfrm>
          <a:prstGeom prst="rect">
            <a:avLst/>
          </a:prstGeom>
          <a:noFill/>
          <a:ln w="9525">
            <a:noFill/>
            <a:miter lim="800000"/>
            <a:headEnd/>
            <a:tailEnd/>
          </a:ln>
        </p:spPr>
        <p:txBody>
          <a:bodyPr wrap="square" lIns="426684" tIns="213342" rIns="426684" bIns="213342">
            <a:spAutoFit/>
          </a:bodyPr>
          <a:lstStyle/>
          <a:p>
            <a:pPr algn="ctr"/>
            <a:r>
              <a:rPr lang="en-US" sz="7300" b="1" dirty="0">
                <a:latin typeface="Calibri" pitchFamily="-112" charset="0"/>
              </a:rPr>
              <a:t>Learning a metacognition for object perception</a:t>
            </a:r>
          </a:p>
        </p:txBody>
      </p:sp>
      <p:sp>
        <p:nvSpPr>
          <p:cNvPr id="506" name="Rectangle 505"/>
          <p:cNvSpPr/>
          <p:nvPr/>
        </p:nvSpPr>
        <p:spPr>
          <a:xfrm>
            <a:off x="28189265" y="24076563"/>
            <a:ext cx="646038" cy="228195"/>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7" name="Rectangle 506"/>
          <p:cNvSpPr/>
          <p:nvPr/>
        </p:nvSpPr>
        <p:spPr>
          <a:xfrm>
            <a:off x="29373708" y="25912991"/>
            <a:ext cx="1091560" cy="493065"/>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6" name="TextBox 60"/>
          <p:cNvSpPr txBox="1">
            <a:spLocks noChangeArrowheads="1"/>
          </p:cNvSpPr>
          <p:nvPr/>
        </p:nvSpPr>
        <p:spPr bwMode="auto">
          <a:xfrm>
            <a:off x="16299758" y="24759709"/>
            <a:ext cx="4959441"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Acknowledgments</a:t>
            </a:r>
          </a:p>
        </p:txBody>
      </p:sp>
      <p:sp>
        <p:nvSpPr>
          <p:cNvPr id="517" name="TextBox 516"/>
          <p:cNvSpPr txBox="1"/>
          <p:nvPr/>
        </p:nvSpPr>
        <p:spPr>
          <a:xfrm>
            <a:off x="6745663" y="11582496"/>
            <a:ext cx="4033928" cy="369332"/>
          </a:xfrm>
          <a:prstGeom prst="rect">
            <a:avLst/>
          </a:prstGeom>
          <a:noFill/>
        </p:spPr>
        <p:txBody>
          <a:bodyPr wrap="square" rtlCol="0">
            <a:spAutoFit/>
          </a:bodyPr>
          <a:lstStyle/>
          <a:p>
            <a:r>
              <a:rPr lang="en-US" sz="1800" dirty="0"/>
              <a:t>Facebook AI Research’s Detectron2 </a:t>
            </a:r>
          </a:p>
        </p:txBody>
      </p:sp>
      <p:sp>
        <p:nvSpPr>
          <p:cNvPr id="519" name="Rectangle 518"/>
          <p:cNvSpPr/>
          <p:nvPr/>
        </p:nvSpPr>
        <p:spPr>
          <a:xfrm>
            <a:off x="31067849" y="26038691"/>
            <a:ext cx="1393351" cy="42848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F3925AB-8E76-144C-9558-6AD3DB3B0D19}"/>
              </a:ext>
            </a:extLst>
          </p:cNvPr>
          <p:cNvPicPr>
            <a:picLocks noChangeAspect="1"/>
          </p:cNvPicPr>
          <p:nvPr/>
        </p:nvPicPr>
        <p:blipFill>
          <a:blip r:embed="rId3"/>
          <a:stretch>
            <a:fillRect/>
          </a:stretch>
        </p:blipFill>
        <p:spPr>
          <a:xfrm>
            <a:off x="394621" y="11949943"/>
            <a:ext cx="5319196" cy="2992048"/>
          </a:xfrm>
          <a:prstGeom prst="rect">
            <a:avLst/>
          </a:prstGeom>
        </p:spPr>
      </p:pic>
      <p:pic>
        <p:nvPicPr>
          <p:cNvPr id="29" name="Picture 28" descr="A sign on a dirt road&#10;&#10;Description automatically generated">
            <a:extLst>
              <a:ext uri="{FF2B5EF4-FFF2-40B4-BE49-F238E27FC236}">
                <a16:creationId xmlns:a16="http://schemas.microsoft.com/office/drawing/2014/main" id="{90FB974E-6FFD-264D-8273-100A3721E8A7}"/>
              </a:ext>
            </a:extLst>
          </p:cNvPr>
          <p:cNvPicPr>
            <a:picLocks noChangeAspect="1"/>
          </p:cNvPicPr>
          <p:nvPr/>
        </p:nvPicPr>
        <p:blipFill>
          <a:blip r:embed="rId4"/>
          <a:stretch>
            <a:fillRect/>
          </a:stretch>
        </p:blipFill>
        <p:spPr>
          <a:xfrm>
            <a:off x="5882204" y="11948464"/>
            <a:ext cx="5319198" cy="2992049"/>
          </a:xfrm>
          <a:prstGeom prst="rect">
            <a:avLst/>
          </a:prstGeom>
        </p:spPr>
      </p:pic>
      <p:sp>
        <p:nvSpPr>
          <p:cNvPr id="197" name="직사각형 378">
            <a:extLst>
              <a:ext uri="{FF2B5EF4-FFF2-40B4-BE49-F238E27FC236}">
                <a16:creationId xmlns:a16="http://schemas.microsoft.com/office/drawing/2014/main" id="{3C4F7267-C466-2345-8D87-5D4F20E335A4}"/>
              </a:ext>
            </a:extLst>
          </p:cNvPr>
          <p:cNvSpPr/>
          <p:nvPr/>
        </p:nvSpPr>
        <p:spPr>
          <a:xfrm>
            <a:off x="215252" y="14898210"/>
            <a:ext cx="11703282" cy="907905"/>
          </a:xfrm>
          <a:prstGeom prst="rect">
            <a:avLst/>
          </a:prstGeom>
        </p:spPr>
        <p:txBody>
          <a:bodyPr wrap="square" lIns="426684" tIns="213342" rIns="426684" bIns="213342">
            <a:spAutoFit/>
          </a:bodyPr>
          <a:lstStyle/>
          <a:p>
            <a:pPr marL="457200" lvl="1" indent="-457200">
              <a:spcAft>
                <a:spcPts val="1500"/>
              </a:spcAft>
              <a:buFont typeface="Arial" panose="020B0604020202020204" pitchFamily="34" charset="0"/>
              <a:buChar char="•"/>
              <a:defRPr/>
            </a:pPr>
            <a:r>
              <a:rPr lang="en-US" sz="3100" dirty="0">
                <a:latin typeface="+mj-lt"/>
              </a:rPr>
              <a:t>Human visual systems also make mistakes, as in visual illusions</a:t>
            </a:r>
          </a:p>
        </p:txBody>
      </p:sp>
      <p:pic>
        <p:nvPicPr>
          <p:cNvPr id="2532" name="Picture 484">
            <a:extLst>
              <a:ext uri="{FF2B5EF4-FFF2-40B4-BE49-F238E27FC236}">
                <a16:creationId xmlns:a16="http://schemas.microsoft.com/office/drawing/2014/main" id="{6612F850-EBD7-7644-A6BD-381269A7D1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85" y="15789519"/>
            <a:ext cx="5376350" cy="3577716"/>
          </a:xfrm>
          <a:prstGeom prst="rect">
            <a:avLst/>
          </a:prstGeom>
          <a:noFill/>
          <a:extLst>
            <a:ext uri="{909E8E84-426E-40DD-AFC4-6F175D3DCCD1}">
              <a14:hiddenFill xmlns:a14="http://schemas.microsoft.com/office/drawing/2010/main">
                <a:solidFill>
                  <a:srgbClr val="FFFFFF"/>
                </a:solidFill>
              </a14:hiddenFill>
            </a:ext>
          </a:extLst>
        </p:spPr>
      </p:pic>
      <p:pic>
        <p:nvPicPr>
          <p:cNvPr id="2538" name="Picture 490">
            <a:extLst>
              <a:ext uri="{FF2B5EF4-FFF2-40B4-BE49-F238E27FC236}">
                <a16:creationId xmlns:a16="http://schemas.microsoft.com/office/drawing/2014/main" id="{245AE604-4896-3E45-874D-D20F632F5B4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610" r="33167"/>
          <a:stretch/>
        </p:blipFill>
        <p:spPr bwMode="auto">
          <a:xfrm>
            <a:off x="6589224" y="15783862"/>
            <a:ext cx="3421277" cy="3648990"/>
          </a:xfrm>
          <a:prstGeom prst="rect">
            <a:avLst/>
          </a:prstGeom>
          <a:noFill/>
          <a:extLst>
            <a:ext uri="{909E8E84-426E-40DD-AFC4-6F175D3DCCD1}">
              <a14:hiddenFill xmlns:a14="http://schemas.microsoft.com/office/drawing/2010/main">
                <a:solidFill>
                  <a:srgbClr val="FFFFFF"/>
                </a:solidFill>
              </a14:hiddenFill>
            </a:ext>
          </a:extLst>
        </p:spPr>
      </p:pic>
      <p:sp>
        <p:nvSpPr>
          <p:cNvPr id="203" name="직사각형 378">
            <a:extLst>
              <a:ext uri="{FF2B5EF4-FFF2-40B4-BE49-F238E27FC236}">
                <a16:creationId xmlns:a16="http://schemas.microsoft.com/office/drawing/2014/main" id="{082DA173-3197-D14D-9584-4F02C3DE079C}"/>
              </a:ext>
            </a:extLst>
          </p:cNvPr>
          <p:cNvSpPr/>
          <p:nvPr/>
        </p:nvSpPr>
        <p:spPr>
          <a:xfrm>
            <a:off x="105557" y="20624954"/>
            <a:ext cx="11185129" cy="6924936"/>
          </a:xfrm>
          <a:prstGeom prst="rect">
            <a:avLst/>
          </a:prstGeom>
        </p:spPr>
        <p:txBody>
          <a:bodyPr wrap="square" lIns="426684" tIns="213342" rIns="426684" bIns="213342">
            <a:spAutoFit/>
          </a:bodyPr>
          <a:lstStyle/>
          <a:p>
            <a:pPr marL="457200" lvl="1" indent="-457200">
              <a:spcAft>
                <a:spcPts val="1500"/>
              </a:spcAft>
              <a:buFont typeface="Arial" panose="020B0604020202020204" pitchFamily="34" charset="0"/>
              <a:buChar char="•"/>
              <a:defRPr/>
            </a:pPr>
            <a:r>
              <a:rPr lang="en-US" sz="3100" dirty="0">
                <a:latin typeface="+mj-lt"/>
              </a:rPr>
              <a:t>But we often recognize an illusion when we see one – we might even say that “our eyes are playing tricks on us.”</a:t>
            </a:r>
          </a:p>
          <a:p>
            <a:pPr marL="457200" lvl="1" indent="-457200">
              <a:spcAft>
                <a:spcPts val="1500"/>
              </a:spcAft>
              <a:buFont typeface="Arial" panose="020B0604020202020204" pitchFamily="34" charset="0"/>
              <a:buChar char="•"/>
              <a:defRPr/>
            </a:pPr>
            <a:r>
              <a:rPr lang="en-US" sz="3100" dirty="0">
                <a:latin typeface="+mj-lt"/>
              </a:rPr>
              <a:t>We have built-in ‘core knowledge’ of the world (Carey 2009, </a:t>
            </a:r>
            <a:r>
              <a:rPr lang="en-US" sz="3100" dirty="0" err="1">
                <a:latin typeface="+mj-lt"/>
              </a:rPr>
              <a:t>Spelke</a:t>
            </a:r>
            <a:r>
              <a:rPr lang="en-US" sz="3100" dirty="0">
                <a:latin typeface="+mj-lt"/>
              </a:rPr>
              <a:t> &amp; </a:t>
            </a:r>
            <a:r>
              <a:rPr lang="en-US" sz="3100" dirty="0" err="1">
                <a:latin typeface="+mj-lt"/>
              </a:rPr>
              <a:t>Kinzler</a:t>
            </a:r>
            <a:r>
              <a:rPr lang="en-US" sz="3100" dirty="0">
                <a:latin typeface="+mj-lt"/>
              </a:rPr>
              <a:t> 2007) like object persistence that might help make this problem tractable.</a:t>
            </a:r>
          </a:p>
          <a:p>
            <a:pPr marL="457200" lvl="1" indent="-457200">
              <a:spcAft>
                <a:spcPts val="1500"/>
              </a:spcAft>
              <a:buFont typeface="Arial" panose="020B0604020202020204" pitchFamily="34" charset="0"/>
              <a:buChar char="•"/>
              <a:defRPr/>
            </a:pPr>
            <a:r>
              <a:rPr lang="en-US" sz="3100" dirty="0">
                <a:latin typeface="+mj-lt"/>
              </a:rPr>
              <a:t>By comparing percepts against this ‘core knowledge,’ we can build a metacognitive theory of how our perceptual system works.</a:t>
            </a:r>
          </a:p>
          <a:p>
            <a:pPr marL="457200" lvl="1" indent="-457200">
              <a:spcAft>
                <a:spcPts val="1500"/>
              </a:spcAft>
              <a:buFont typeface="Arial" panose="020B0604020202020204" pitchFamily="34" charset="0"/>
              <a:buChar char="•"/>
              <a:defRPr/>
            </a:pPr>
            <a:r>
              <a:rPr lang="en-US" sz="3100" dirty="0">
                <a:latin typeface="+mj-lt"/>
              </a:rPr>
              <a:t>Once we have learned this metacognition, we can use it to identify faulty percepts (like visual illusions in humans or missed or hallucinated objects for artificial visual systems) </a:t>
            </a:r>
          </a:p>
          <a:p>
            <a:pPr marL="457200" lvl="1" indent="-457200">
              <a:spcAft>
                <a:spcPts val="1500"/>
              </a:spcAft>
              <a:buFont typeface="Arial" panose="020B0604020202020204" pitchFamily="34" charset="0"/>
              <a:buChar char="•"/>
              <a:defRPr/>
            </a:pPr>
            <a:endParaRPr lang="en-US" sz="3100" dirty="0">
              <a:latin typeface="+mj-lt"/>
            </a:endParaRPr>
          </a:p>
        </p:txBody>
      </p:sp>
      <p:sp>
        <p:nvSpPr>
          <p:cNvPr id="181" name="모서리가 둥근 직사각형 379">
            <a:extLst>
              <a:ext uri="{FF2B5EF4-FFF2-40B4-BE49-F238E27FC236}">
                <a16:creationId xmlns:a16="http://schemas.microsoft.com/office/drawing/2014/main" id="{08B8E695-69AE-1E4A-A9A8-19EACE6A29DB}"/>
              </a:ext>
            </a:extLst>
          </p:cNvPr>
          <p:cNvSpPr/>
          <p:nvPr/>
        </p:nvSpPr>
        <p:spPr>
          <a:xfrm>
            <a:off x="171324" y="19932049"/>
            <a:ext cx="11277600" cy="7055521"/>
          </a:xfrm>
          <a:prstGeom prst="roundRect">
            <a:avLst>
              <a:gd name="adj" fmla="val 5167"/>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lang="en-US" dirty="0">
              <a:solidFill>
                <a:srgbClr val="FFFFFF"/>
              </a:solidFill>
              <a:ea typeface="ＭＳ Ｐゴシック" pitchFamily="-112" charset="-128"/>
            </a:endParaRPr>
          </a:p>
        </p:txBody>
      </p:sp>
      <p:sp>
        <p:nvSpPr>
          <p:cNvPr id="182" name="TextBox 60">
            <a:extLst>
              <a:ext uri="{FF2B5EF4-FFF2-40B4-BE49-F238E27FC236}">
                <a16:creationId xmlns:a16="http://schemas.microsoft.com/office/drawing/2014/main" id="{506D15CF-0CA0-E946-9CCA-B3EFF930A61F}"/>
              </a:ext>
            </a:extLst>
          </p:cNvPr>
          <p:cNvSpPr txBox="1">
            <a:spLocks noChangeArrowheads="1"/>
          </p:cNvSpPr>
          <p:nvPr/>
        </p:nvSpPr>
        <p:spPr bwMode="auto">
          <a:xfrm>
            <a:off x="1879315" y="9900644"/>
            <a:ext cx="7418112" cy="1200292"/>
          </a:xfrm>
          <a:prstGeom prst="rect">
            <a:avLst/>
          </a:prstGeom>
          <a:noFill/>
          <a:ln w="9525">
            <a:noFill/>
            <a:miter lim="800000"/>
            <a:headEnd/>
            <a:tailEnd/>
          </a:ln>
        </p:spPr>
        <p:txBody>
          <a:bodyPr wrap="none" lIns="426684" tIns="213342" rIns="426684" bIns="213342">
            <a:spAutoFit/>
          </a:bodyPr>
          <a:lstStyle/>
          <a:p>
            <a:pPr>
              <a:defRPr/>
            </a:pPr>
            <a:r>
              <a:rPr lang="en-US" sz="5000" dirty="0">
                <a:latin typeface="+mj-lt"/>
              </a:rPr>
              <a:t>Analogy to human vision</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C366C60-14B3-3B46-A71E-E1CE13782446}"/>
                  </a:ext>
                </a:extLst>
              </p:cNvPr>
              <p:cNvSpPr/>
              <p:nvPr/>
            </p:nvSpPr>
            <p:spPr>
              <a:xfrm>
                <a:off x="12252511" y="4734673"/>
                <a:ext cx="12580912" cy="2674002"/>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Goal: given multiple noisy observations of the same scene (world state), identify which objects are actually present in the scene</a:t>
                </a:r>
              </a:p>
              <a:p>
                <a:pPr marL="457200" lvl="1" indent="-457200">
                  <a:spcAft>
                    <a:spcPts val="1500"/>
                  </a:spcAft>
                  <a:buFont typeface="Arial" panose="020B0604020202020204" pitchFamily="34" charset="0"/>
                  <a:buChar char="•"/>
                  <a:defRPr/>
                </a:pPr>
                <a:r>
                  <a:rPr lang="en-US" sz="3100" dirty="0"/>
                  <a:t>Solution: given these observations, jointly infer the world state (</a:t>
                </a:r>
                <a14:m>
                  <m:oMath xmlns:m="http://schemas.openxmlformats.org/officeDocument/2006/math">
                    <m:sSub>
                      <m:sSubPr>
                        <m:ctrlPr>
                          <a:rPr lang="en-US" sz="3100" i="1">
                            <a:latin typeface="Cambria Math" panose="02040503050406030204" pitchFamily="18" charset="0"/>
                          </a:rPr>
                        </m:ctrlPr>
                      </m:sSubPr>
                      <m:e>
                        <m:r>
                          <a:rPr lang="en-US" sz="3100" b="0" i="1" smtClean="0">
                            <a:latin typeface="Cambria Math" panose="02040503050406030204" pitchFamily="18" charset="0"/>
                          </a:rPr>
                          <m:t>𝑤</m:t>
                        </m:r>
                      </m:e>
                      <m:sub>
                        <m:r>
                          <a:rPr lang="en-US" sz="3100" i="1">
                            <a:latin typeface="Cambria Math" panose="02040503050406030204" pitchFamily="18" charset="0"/>
                          </a:rPr>
                          <m:t>𝑖</m:t>
                        </m:r>
                      </m:sub>
                    </m:sSub>
                  </m:oMath>
                </a14:m>
                <a:r>
                  <a:rPr lang="en-US" sz="3100" dirty="0"/>
                  <a:t>)   causing these observations and a representation of the visual system (</a:t>
                </a:r>
                <a14:m>
                  <m:oMath xmlns:m="http://schemas.openxmlformats.org/officeDocument/2006/math">
                    <m:r>
                      <a:rPr lang="en-US" sz="3200" i="1">
                        <a:latin typeface="Cambria Math" panose="02040503050406030204" pitchFamily="18" charset="0"/>
                      </a:rPr>
                      <m:t>𝑣</m:t>
                    </m:r>
                  </m:oMath>
                </a14:m>
                <a:r>
                  <a:rPr lang="en-US" sz="3100" dirty="0"/>
                  <a:t>) without supervision. We call this model </a:t>
                </a:r>
                <a:r>
                  <a:rPr lang="en-US" sz="3100" b="1" i="1" dirty="0" err="1"/>
                  <a:t>MetaGen</a:t>
                </a:r>
                <a:r>
                  <a:rPr lang="en-US" sz="3100" i="1" dirty="0"/>
                  <a:t>.</a:t>
                </a:r>
              </a:p>
            </p:txBody>
          </p:sp>
        </mc:Choice>
        <mc:Fallback xmlns="">
          <p:sp>
            <p:nvSpPr>
              <p:cNvPr id="6" name="Rectangle 5">
                <a:extLst>
                  <a:ext uri="{FF2B5EF4-FFF2-40B4-BE49-F238E27FC236}">
                    <a16:creationId xmlns:a16="http://schemas.microsoft.com/office/drawing/2014/main" id="{4C366C60-14B3-3B46-A71E-E1CE13782446}"/>
                  </a:ext>
                </a:extLst>
              </p:cNvPr>
              <p:cNvSpPr>
                <a:spLocks noRot="1" noChangeAspect="1" noMove="1" noResize="1" noEditPoints="1" noAdjustHandles="1" noChangeArrowheads="1" noChangeShapeType="1" noTextEdit="1"/>
              </p:cNvSpPr>
              <p:nvPr/>
            </p:nvSpPr>
            <p:spPr>
              <a:xfrm>
                <a:off x="12252511" y="4734673"/>
                <a:ext cx="12580912" cy="2674002"/>
              </a:xfrm>
              <a:prstGeom prst="rect">
                <a:avLst/>
              </a:prstGeom>
              <a:blipFill>
                <a:blip r:embed="rId7"/>
                <a:stretch>
                  <a:fillRect l="-1008" t="-2830" b="-6132"/>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E527B4B4-0DC7-2246-AA4E-5C405FC4BFF9}"/>
              </a:ext>
            </a:extLst>
          </p:cNvPr>
          <p:cNvPicPr>
            <a:picLocks noChangeAspect="1"/>
          </p:cNvPicPr>
          <p:nvPr/>
        </p:nvPicPr>
        <p:blipFill>
          <a:blip r:embed="rId8"/>
          <a:stretch>
            <a:fillRect/>
          </a:stretch>
        </p:blipFill>
        <p:spPr>
          <a:xfrm>
            <a:off x="11738204" y="7834440"/>
            <a:ext cx="13774766" cy="5710723"/>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070FA4C-40F7-2B41-BE98-391E81412245}"/>
                  </a:ext>
                </a:extLst>
              </p:cNvPr>
              <p:cNvSpPr txBox="1"/>
              <p:nvPr/>
            </p:nvSpPr>
            <p:spPr>
              <a:xfrm>
                <a:off x="12813892" y="18913708"/>
                <a:ext cx="11066432" cy="17307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Pr</m:t>
                          </m:r>
                        </m:fName>
                        <m:e>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𝑣</m:t>
                              </m:r>
                              <m:r>
                                <a:rPr lang="en-US" sz="4000" b="0" i="1" smtClean="0">
                                  <a:latin typeface="Cambria Math" panose="02040503050406030204" pitchFamily="18" charset="0"/>
                                </a:rPr>
                                <m:t>, </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𝑤</m:t>
                                  </m:r>
                                </m:e>
                              </m:acc>
                              <m:r>
                                <a:rPr lang="en-US" sz="4000" b="0" i="1" smtClean="0">
                                  <a:latin typeface="Cambria Math" panose="02040503050406030204" pitchFamily="18" charset="0"/>
                                </a:rPr>
                                <m:t> </m:t>
                              </m:r>
                            </m:e>
                            <m:e>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𝑜</m:t>
                                  </m:r>
                                </m:e>
                              </m:acc>
                            </m:e>
                          </m:d>
                        </m:e>
                      </m:func>
                      <m:r>
                        <a:rPr lang="en-US" sz="4000" b="0" i="1" smtClean="0">
                          <a:latin typeface="Cambria Math" panose="02040503050406030204" pitchFamily="18" charset="0"/>
                          <a:ea typeface="Cambria Math" panose="02040503050406030204" pitchFamily="18" charset="0"/>
                        </a:rPr>
                        <m:t>∝</m:t>
                      </m:r>
                      <m:nary>
                        <m:naryPr>
                          <m:chr m:val="∏"/>
                          <m:ctrlPr>
                            <a:rPr lang="en-US" sz="4000" b="0" i="1" smtClean="0">
                              <a:latin typeface="Cambria Math" panose="02040503050406030204" pitchFamily="18" charset="0"/>
                              <a:ea typeface="Cambria Math" panose="02040503050406030204" pitchFamily="18" charset="0"/>
                            </a:rPr>
                          </m:ctrlPr>
                        </m:naryPr>
                        <m:sub>
                          <m:r>
                            <m:rPr>
                              <m:brk m:alnAt="23"/>
                            </m:rPr>
                            <a:rPr lang="en-US" sz="4000" b="0" i="1" smtClean="0">
                              <a:latin typeface="Cambria Math" panose="02040503050406030204" pitchFamily="18" charset="0"/>
                              <a:ea typeface="Cambria Math" panose="02040503050406030204" pitchFamily="18" charset="0"/>
                            </a:rPr>
                            <m:t>𝑡</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𝑇</m:t>
                          </m:r>
                        </m:sup>
                        <m:e>
                          <m:func>
                            <m:funcPr>
                              <m:ctrlPr>
                                <a:rPr lang="en-US" sz="4000" b="0" i="1" smtClean="0">
                                  <a:latin typeface="Cambria Math" panose="02040503050406030204" pitchFamily="18" charset="0"/>
                                  <a:ea typeface="Cambria Math" panose="02040503050406030204" pitchFamily="18" charset="0"/>
                                </a:rPr>
                              </m:ctrlPr>
                            </m:funcPr>
                            <m:fName>
                              <m:r>
                                <m:rPr>
                                  <m:sty m:val="p"/>
                                </m:rPr>
                                <a:rPr lang="en-US" sz="4000" b="0" i="0" smtClean="0">
                                  <a:latin typeface="Cambria Math" panose="02040503050406030204" pitchFamily="18" charset="0"/>
                                  <a:ea typeface="Cambria Math" panose="02040503050406030204" pitchFamily="18" charset="0"/>
                                </a:rPr>
                                <m:t>Pr</m:t>
                              </m:r>
                            </m:fName>
                            <m:e>
                              <m:d>
                                <m:dPr>
                                  <m:ctrlPr>
                                    <a:rPr lang="en-US" sz="4000" b="0" i="1" smtClean="0">
                                      <a:latin typeface="Cambria Math" panose="02040503050406030204" pitchFamily="18" charset="0"/>
                                      <a:ea typeface="Cambria Math" panose="02040503050406030204" pitchFamily="18" charset="0"/>
                                    </a:rPr>
                                  </m:ctrlPr>
                                </m:dPr>
                                <m:e>
                                  <m:sSub>
                                    <m:sSubPr>
                                      <m:ctrlPr>
                                        <a:rPr lang="en-US" sz="4000" b="0" i="1" smtClean="0">
                                          <a:latin typeface="Cambria Math" panose="02040503050406030204" pitchFamily="18"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𝑜</m:t>
                                      </m:r>
                                    </m:e>
                                    <m:sub>
                                      <m:r>
                                        <a:rPr lang="en-US" sz="4000" b="0" i="1" smtClean="0">
                                          <a:latin typeface="Cambria Math" panose="02040503050406030204" pitchFamily="18" charset="0"/>
                                          <a:ea typeface="Cambria Math" panose="02040503050406030204" pitchFamily="18" charset="0"/>
                                        </a:rPr>
                                        <m:t>𝑡</m:t>
                                      </m:r>
                                    </m:sub>
                                  </m:sSub>
                                </m:e>
                                <m:e>
                                  <m:sSub>
                                    <m:sSubPr>
                                      <m:ctrlPr>
                                        <a:rPr lang="en-US" sz="4000" b="0" i="1" smtClean="0">
                                          <a:latin typeface="Cambria Math" panose="02040503050406030204" pitchFamily="18"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𝑤</m:t>
                                      </m:r>
                                    </m:e>
                                    <m:sub>
                                      <m:r>
                                        <a:rPr lang="en-US" sz="4000" b="0" i="1" smtClean="0">
                                          <a:latin typeface="Cambria Math" panose="02040503050406030204" pitchFamily="18" charset="0"/>
                                          <a:ea typeface="Cambria Math" panose="02040503050406030204" pitchFamily="18" charset="0"/>
                                        </a:rPr>
                                        <m:t>𝑡</m:t>
                                      </m:r>
                                    </m:sub>
                                  </m:sSub>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𝑣</m:t>
                                  </m:r>
                                </m:e>
                              </m:d>
                            </m:e>
                          </m:func>
                          <m:r>
                            <m:rPr>
                              <m:sty m:val="p"/>
                            </m:rPr>
                            <a:rPr lang="en-US" sz="4000" b="0" i="0" smtClean="0">
                              <a:latin typeface="Cambria Math" panose="02040503050406030204" pitchFamily="18" charset="0"/>
                              <a:ea typeface="Cambria Math" panose="02040503050406030204" pitchFamily="18" charset="0"/>
                            </a:rPr>
                            <m:t>Pr</m:t>
                          </m:r>
                          <m:r>
                            <a:rPr lang="en-US" sz="4000" b="0" i="1" smtClean="0">
                              <a:latin typeface="Cambria Math" panose="02040503050406030204" pitchFamily="18" charset="0"/>
                              <a:ea typeface="Cambria Math" panose="02040503050406030204" pitchFamily="18" charset="0"/>
                            </a:rPr>
                            <m:t>⁡(</m:t>
                          </m:r>
                          <m:sSub>
                            <m:sSubPr>
                              <m:ctrlPr>
                                <a:rPr lang="en-US" sz="4000" b="0" i="1" smtClean="0">
                                  <a:latin typeface="Cambria Math" panose="02040503050406030204" pitchFamily="18"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𝑤</m:t>
                              </m:r>
                            </m:e>
                            <m:sub>
                              <m:r>
                                <a:rPr lang="en-US" sz="4000" b="0" i="1" smtClean="0">
                                  <a:latin typeface="Cambria Math" panose="02040503050406030204" pitchFamily="18" charset="0"/>
                                  <a:ea typeface="Cambria Math" panose="02040503050406030204" pitchFamily="18" charset="0"/>
                                </a:rPr>
                                <m:t>𝑡</m:t>
                              </m:r>
                            </m:sub>
                          </m:sSub>
                          <m:r>
                            <a:rPr lang="en-US" sz="4000" b="0" i="1" smtClean="0">
                              <a:latin typeface="Cambria Math" panose="02040503050406030204" pitchFamily="18" charset="0"/>
                              <a:ea typeface="Cambria Math" panose="02040503050406030204" pitchFamily="18" charset="0"/>
                            </a:rPr>
                            <m:t>)</m:t>
                          </m:r>
                        </m:e>
                      </m:nary>
                    </m:oMath>
                  </m:oMathPara>
                </a14:m>
                <a:endParaRPr lang="en-US" sz="4000" dirty="0"/>
              </a:p>
            </p:txBody>
          </p:sp>
        </mc:Choice>
        <mc:Fallback xmlns="">
          <p:sp>
            <p:nvSpPr>
              <p:cNvPr id="36" name="TextBox 35">
                <a:extLst>
                  <a:ext uri="{FF2B5EF4-FFF2-40B4-BE49-F238E27FC236}">
                    <a16:creationId xmlns:a16="http://schemas.microsoft.com/office/drawing/2014/main" id="{C070FA4C-40F7-2B41-BE98-391E81412245}"/>
                  </a:ext>
                </a:extLst>
              </p:cNvPr>
              <p:cNvSpPr txBox="1">
                <a:spLocks noRot="1" noChangeAspect="1" noMove="1" noResize="1" noEditPoints="1" noAdjustHandles="1" noChangeArrowheads="1" noChangeShapeType="1" noTextEdit="1"/>
              </p:cNvSpPr>
              <p:nvPr/>
            </p:nvSpPr>
            <p:spPr>
              <a:xfrm>
                <a:off x="12813892" y="18913708"/>
                <a:ext cx="11066432" cy="1730730"/>
              </a:xfrm>
              <a:prstGeom prst="rect">
                <a:avLst/>
              </a:prstGeom>
              <a:blipFill>
                <a:blip r:embed="rId9"/>
                <a:stretch>
                  <a:fillRect t="-114599" b="-175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Rectangle 197">
                <a:extLst>
                  <a:ext uri="{FF2B5EF4-FFF2-40B4-BE49-F238E27FC236}">
                    <a16:creationId xmlns:a16="http://schemas.microsoft.com/office/drawing/2014/main" id="{82091ECF-268C-A34B-A779-81AD0925011E}"/>
                  </a:ext>
                </a:extLst>
              </p:cNvPr>
              <p:cNvSpPr/>
              <p:nvPr/>
            </p:nvSpPr>
            <p:spPr>
              <a:xfrm>
                <a:off x="12329411" y="13653998"/>
                <a:ext cx="12580912" cy="5259710"/>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Here, we represent the visual system as a generative model </a:t>
                </a:r>
                <a14:m>
                  <m:oMath xmlns:m="http://schemas.openxmlformats.org/officeDocument/2006/math">
                    <m:r>
                      <a:rPr lang="en-US" sz="2800" i="1">
                        <a:latin typeface="Cambria Math" panose="02040503050406030204" pitchFamily="18" charset="0"/>
                      </a:rPr>
                      <m:t>𝑣</m:t>
                    </m:r>
                  </m:oMath>
                </a14:m>
                <a:r>
                  <a:rPr lang="en-US" sz="3100" dirty="0"/>
                  <a:t> that describes the probability that the visual system would produce observations </a:t>
                </a:r>
                <a14:m>
                  <m:oMath xmlns:m="http://schemas.openxmlformats.org/officeDocument/2006/math">
                    <m:r>
                      <a:rPr lang="en-US" sz="2800" b="0" i="1" smtClean="0">
                        <a:latin typeface="Cambria Math" panose="02040503050406030204" pitchFamily="18" charset="0"/>
                      </a:rPr>
                      <m:t>𝑜</m:t>
                    </m:r>
                    <m:r>
                      <a:rPr lang="en-US" sz="2800" i="1">
                        <a:latin typeface="Cambria Math" panose="02040503050406030204" pitchFamily="18" charset="0"/>
                      </a:rPr>
                      <m:t> </m:t>
                    </m:r>
                  </m:oMath>
                </a14:m>
                <a:r>
                  <a:rPr lang="en-US" sz="3100" dirty="0"/>
                  <a:t>given world state </a:t>
                </a:r>
                <a14:m>
                  <m:oMath xmlns:m="http://schemas.openxmlformats.org/officeDocument/2006/math">
                    <m:r>
                      <a:rPr lang="en-US" sz="3100" i="1">
                        <a:latin typeface="Cambria Math" panose="02040503050406030204" pitchFamily="18" charset="0"/>
                      </a:rPr>
                      <m:t>𝑤</m:t>
                    </m:r>
                  </m:oMath>
                </a14:m>
                <a:r>
                  <a:rPr lang="en-US" sz="3100" dirty="0"/>
                  <a:t>. This metacognitive representation </a:t>
                </a:r>
                <a14:m>
                  <m:oMath xmlns:m="http://schemas.openxmlformats.org/officeDocument/2006/math">
                    <m:r>
                      <a:rPr lang="en-US" sz="3100" i="1">
                        <a:latin typeface="Cambria Math" panose="02040503050406030204" pitchFamily="18" charset="0"/>
                      </a:rPr>
                      <m:t>𝑣</m:t>
                    </m:r>
                  </m:oMath>
                </a14:m>
                <a:r>
                  <a:rPr lang="en-US" sz="3100" dirty="0"/>
                  <a:t> is essentially a matrix with the false alarm and miss rates for each object category.</a:t>
                </a:r>
              </a:p>
              <a:p>
                <a:pPr marL="457200" lvl="1" indent="-457200">
                  <a:spcAft>
                    <a:spcPts val="1500"/>
                  </a:spcAft>
                  <a:buFont typeface="Arial" panose="020B0604020202020204" pitchFamily="34" charset="0"/>
                  <a:buChar char="•"/>
                  <a:defRPr/>
                </a:pPr>
                <a:r>
                  <a:rPr lang="en-US" sz="3100" dirty="0"/>
                  <a:t>Goal: given multiple noisy observations of the same scene (world state), infer which objects are actually present</a:t>
                </a:r>
              </a:p>
              <a:p>
                <a:pPr marL="457200" lvl="1" indent="-457200">
                  <a:spcAft>
                    <a:spcPts val="1500"/>
                  </a:spcAft>
                  <a:buFont typeface="Arial" panose="020B0604020202020204" pitchFamily="34" charset="0"/>
                  <a:buChar char="•"/>
                  <a:defRPr/>
                </a:pPr>
                <a:r>
                  <a:rPr lang="en-US" sz="3100" dirty="0"/>
                  <a:t>Solution: given these sets of observations (</a:t>
                </a:r>
                <a14:m>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𝑜</m:t>
                        </m:r>
                      </m:e>
                    </m:acc>
                  </m:oMath>
                </a14:m>
                <a:r>
                  <a:rPr lang="en-US" sz="3100" dirty="0"/>
                  <a:t>), jointly infer the world states (</a:t>
                </a:r>
                <a14:m>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oMath>
                </a14:m>
                <a:r>
                  <a:rPr lang="en-US" sz="3100" dirty="0"/>
                  <a:t>) causing these observations and a representation of the visual system (</a:t>
                </a:r>
                <a14:m>
                  <m:oMath xmlns:m="http://schemas.openxmlformats.org/officeDocument/2006/math">
                    <m:r>
                      <a:rPr lang="en-US" sz="3200" i="1">
                        <a:latin typeface="Cambria Math" panose="02040503050406030204" pitchFamily="18" charset="0"/>
                      </a:rPr>
                      <m:t>𝑣</m:t>
                    </m:r>
                  </m:oMath>
                </a14:m>
                <a:r>
                  <a:rPr lang="en-US" sz="3100" dirty="0"/>
                  <a:t>) without supervision. Infer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𝑣</m:t>
                            </m:r>
                            <m:r>
                              <a:rPr lang="en-US" sz="3200" i="1">
                                <a:latin typeface="Cambria Math" panose="02040503050406030204" pitchFamily="18" charset="0"/>
                              </a:rPr>
                              <m:t>, </m:t>
                            </m:r>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r>
                              <a:rPr lang="en-US" sz="3200" i="1">
                                <a:latin typeface="Cambria Math" panose="02040503050406030204" pitchFamily="18" charset="0"/>
                              </a:rPr>
                              <m:t> </m:t>
                            </m:r>
                          </m:e>
                          <m:e>
                            <m:acc>
                              <m:accPr>
                                <m:chr m:val="⃗"/>
                                <m:ctrlPr>
                                  <a:rPr lang="en-US" sz="3200" i="1">
                                    <a:latin typeface="Cambria Math" panose="02040503050406030204" pitchFamily="18" charset="0"/>
                                  </a:rPr>
                                </m:ctrlPr>
                              </m:accPr>
                              <m:e>
                                <m:r>
                                  <a:rPr lang="en-US" sz="3200" i="1">
                                    <a:latin typeface="Cambria Math" panose="02040503050406030204" pitchFamily="18" charset="0"/>
                                  </a:rPr>
                                  <m:t>𝑜</m:t>
                                </m:r>
                              </m:e>
                            </m:acc>
                          </m:e>
                        </m:d>
                      </m:e>
                    </m:func>
                  </m:oMath>
                </a14:m>
                <a:r>
                  <a:rPr lang="en-US" sz="3100" dirty="0"/>
                  <a:t> given by:</a:t>
                </a:r>
              </a:p>
            </p:txBody>
          </p:sp>
        </mc:Choice>
        <mc:Fallback xmlns="">
          <p:sp>
            <p:nvSpPr>
              <p:cNvPr id="198" name="Rectangle 197">
                <a:extLst>
                  <a:ext uri="{FF2B5EF4-FFF2-40B4-BE49-F238E27FC236}">
                    <a16:creationId xmlns:a16="http://schemas.microsoft.com/office/drawing/2014/main" id="{82091ECF-268C-A34B-A779-81AD0925011E}"/>
                  </a:ext>
                </a:extLst>
              </p:cNvPr>
              <p:cNvSpPr>
                <a:spLocks noRot="1" noChangeAspect="1" noMove="1" noResize="1" noEditPoints="1" noAdjustHandles="1" noChangeArrowheads="1" noChangeShapeType="1" noTextEdit="1"/>
              </p:cNvSpPr>
              <p:nvPr/>
            </p:nvSpPr>
            <p:spPr>
              <a:xfrm>
                <a:off x="12329411" y="13653998"/>
                <a:ext cx="12580912" cy="5259710"/>
              </a:xfrm>
              <a:prstGeom prst="rect">
                <a:avLst/>
              </a:prstGeom>
              <a:blipFill>
                <a:blip r:embed="rId10"/>
                <a:stretch>
                  <a:fillRect l="-1110" t="-1446" r="-1009" b="-2651"/>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A3920CA1-24DA-8F44-A5ED-25F394470FBB}"/>
              </a:ext>
            </a:extLst>
          </p:cNvPr>
          <p:cNvSpPr/>
          <p:nvPr/>
        </p:nvSpPr>
        <p:spPr>
          <a:xfrm>
            <a:off x="12288877" y="20944651"/>
            <a:ext cx="12580912" cy="573427"/>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Inference procedure: particle filters, a sequential Monte Carlo technique. </a:t>
            </a:r>
          </a:p>
        </p:txBody>
      </p:sp>
      <p:sp>
        <p:nvSpPr>
          <p:cNvPr id="200" name="모서리가 둥근 직사각형 37">
            <a:extLst>
              <a:ext uri="{FF2B5EF4-FFF2-40B4-BE49-F238E27FC236}">
                <a16:creationId xmlns:a16="http://schemas.microsoft.com/office/drawing/2014/main" id="{336EC88D-94E5-144C-A1B0-F7DA56870809}"/>
              </a:ext>
            </a:extLst>
          </p:cNvPr>
          <p:cNvSpPr/>
          <p:nvPr/>
        </p:nvSpPr>
        <p:spPr>
          <a:xfrm>
            <a:off x="11793517" y="22062167"/>
            <a:ext cx="13664140" cy="2307489"/>
          </a:xfrm>
          <a:prstGeom prst="roundRect">
            <a:avLst>
              <a:gd name="adj" fmla="val 5167"/>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201" name="TextBox 60">
            <a:extLst>
              <a:ext uri="{FF2B5EF4-FFF2-40B4-BE49-F238E27FC236}">
                <a16:creationId xmlns:a16="http://schemas.microsoft.com/office/drawing/2014/main" id="{9AF00E0A-3098-5F45-9FB9-6154CAABDE03}"/>
              </a:ext>
            </a:extLst>
          </p:cNvPr>
          <p:cNvSpPr txBox="1">
            <a:spLocks noChangeArrowheads="1"/>
          </p:cNvSpPr>
          <p:nvPr/>
        </p:nvSpPr>
        <p:spPr bwMode="auto">
          <a:xfrm>
            <a:off x="16299758" y="22080514"/>
            <a:ext cx="4894341"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Simulated Dataset</a:t>
            </a:r>
          </a:p>
        </p:txBody>
      </p:sp>
      <p:sp>
        <p:nvSpPr>
          <p:cNvPr id="202" name="Rectangle 201">
            <a:extLst>
              <a:ext uri="{FF2B5EF4-FFF2-40B4-BE49-F238E27FC236}">
                <a16:creationId xmlns:a16="http://schemas.microsoft.com/office/drawing/2014/main" id="{97ED513D-280C-6A4E-A368-EC10BFFED5C7}"/>
              </a:ext>
            </a:extLst>
          </p:cNvPr>
          <p:cNvSpPr/>
          <p:nvPr/>
        </p:nvSpPr>
        <p:spPr>
          <a:xfrm>
            <a:off x="12162282" y="22886528"/>
            <a:ext cx="13234391" cy="1523494"/>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To test if </a:t>
            </a:r>
            <a:r>
              <a:rPr lang="en-US" sz="3100" dirty="0" err="1"/>
              <a:t>MetaGen</a:t>
            </a:r>
            <a:r>
              <a:rPr lang="en-US" sz="3100" i="1" dirty="0"/>
              <a:t> </a:t>
            </a:r>
            <a:r>
              <a:rPr lang="en-US" sz="3100" dirty="0"/>
              <a:t>can learn an accurate representation of a variety of visual systems and use it to better infer the world states, we simulated a dataset of visual systems, world states, and percepts</a:t>
            </a:r>
          </a:p>
        </p:txBody>
      </p:sp>
      <p:sp>
        <p:nvSpPr>
          <p:cNvPr id="204" name="TextBox 60">
            <a:extLst>
              <a:ext uri="{FF2B5EF4-FFF2-40B4-BE49-F238E27FC236}">
                <a16:creationId xmlns:a16="http://schemas.microsoft.com/office/drawing/2014/main" id="{4BAB6E0C-9BF0-5F4E-970F-44667A142CEB}"/>
              </a:ext>
            </a:extLst>
          </p:cNvPr>
          <p:cNvSpPr txBox="1">
            <a:spLocks noChangeArrowheads="1"/>
          </p:cNvSpPr>
          <p:nvPr/>
        </p:nvSpPr>
        <p:spPr bwMode="auto">
          <a:xfrm>
            <a:off x="27994674" y="3892757"/>
            <a:ext cx="6146350"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Simulated Experiments</a:t>
            </a:r>
          </a:p>
        </p:txBody>
      </p:sp>
      <p:pic>
        <p:nvPicPr>
          <p:cNvPr id="44" name="Picture 43">
            <a:extLst>
              <a:ext uri="{FF2B5EF4-FFF2-40B4-BE49-F238E27FC236}">
                <a16:creationId xmlns:a16="http://schemas.microsoft.com/office/drawing/2014/main" id="{F5950458-BDF8-9441-B935-11CB9217F27F}"/>
              </a:ext>
            </a:extLst>
          </p:cNvPr>
          <p:cNvPicPr>
            <a:picLocks noChangeAspect="1"/>
          </p:cNvPicPr>
          <p:nvPr/>
        </p:nvPicPr>
        <p:blipFill rotWithShape="1">
          <a:blip r:embed="rId11"/>
          <a:srcRect r="47194"/>
          <a:stretch/>
        </p:blipFill>
        <p:spPr>
          <a:xfrm>
            <a:off x="25950529" y="4745645"/>
            <a:ext cx="9415777" cy="4928081"/>
          </a:xfrm>
          <a:prstGeom prst="rect">
            <a:avLst/>
          </a:prstGeom>
        </p:spPr>
      </p:pic>
      <p:sp>
        <p:nvSpPr>
          <p:cNvPr id="47" name="Rectangle 46">
            <a:extLst>
              <a:ext uri="{FF2B5EF4-FFF2-40B4-BE49-F238E27FC236}">
                <a16:creationId xmlns:a16="http://schemas.microsoft.com/office/drawing/2014/main" id="{387A4EFE-F3EE-944F-B5D3-5D5A94BF5B57}"/>
              </a:ext>
            </a:extLst>
          </p:cNvPr>
          <p:cNvSpPr/>
          <p:nvPr/>
        </p:nvSpPr>
        <p:spPr>
          <a:xfrm>
            <a:off x="34881577" y="5414211"/>
            <a:ext cx="839228" cy="3864086"/>
          </a:xfrm>
          <a:prstGeom prst="rect">
            <a:avLst/>
          </a:prstGeom>
          <a:solidFill>
            <a:schemeClr val="bg1"/>
          </a:solidFill>
          <a:ln>
            <a:no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D58747F8-1763-5E4F-BFBE-85BFBEF49DFC}"/>
              </a:ext>
            </a:extLst>
          </p:cNvPr>
          <p:cNvPicPr>
            <a:picLocks noChangeAspect="1"/>
          </p:cNvPicPr>
          <p:nvPr/>
        </p:nvPicPr>
        <p:blipFill rotWithShape="1">
          <a:blip r:embed="rId11"/>
          <a:srcRect l="62353" t="94" r="29197" b="87806"/>
          <a:stretch/>
        </p:blipFill>
        <p:spPr>
          <a:xfrm>
            <a:off x="34921852" y="7787727"/>
            <a:ext cx="1457214" cy="583098"/>
          </a:xfrm>
          <a:prstGeom prst="rect">
            <a:avLst/>
          </a:prstGeom>
        </p:spPr>
      </p:pic>
      <p:pic>
        <p:nvPicPr>
          <p:cNvPr id="215" name="Picture 214">
            <a:extLst>
              <a:ext uri="{FF2B5EF4-FFF2-40B4-BE49-F238E27FC236}">
                <a16:creationId xmlns:a16="http://schemas.microsoft.com/office/drawing/2014/main" id="{CA08BC3A-EF33-2F4C-AEC9-50C653E266E4}"/>
              </a:ext>
            </a:extLst>
          </p:cNvPr>
          <p:cNvPicPr>
            <a:picLocks noChangeAspect="1"/>
          </p:cNvPicPr>
          <p:nvPr/>
        </p:nvPicPr>
        <p:blipFill rotWithShape="1">
          <a:blip r:embed="rId11"/>
          <a:srcRect l="52644" t="1383" r="39091" b="86518"/>
          <a:stretch/>
        </p:blipFill>
        <p:spPr>
          <a:xfrm>
            <a:off x="34881577" y="7067109"/>
            <a:ext cx="1441306" cy="583099"/>
          </a:xfrm>
          <a:prstGeom prst="rect">
            <a:avLst/>
          </a:prstGeom>
        </p:spPr>
      </p:pic>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DB393EA9-CCE5-724D-B252-545DE4C632CA}"/>
                  </a:ext>
                </a:extLst>
              </p:cNvPr>
              <p:cNvSpPr/>
              <p:nvPr/>
            </p:nvSpPr>
            <p:spPr>
              <a:xfrm>
                <a:off x="26254146" y="9978054"/>
                <a:ext cx="9718822" cy="5159297"/>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As more world states are observed, Online </a:t>
                </a:r>
                <a:r>
                  <a:rPr lang="en-US" sz="3100" dirty="0" err="1"/>
                  <a:t>MetaGen</a:t>
                </a:r>
                <a:r>
                  <a:rPr lang="en-US" sz="3100" dirty="0"/>
                  <a:t> learns an accurate representation of the visual system’s  false alarm and miss rates per object category.</a:t>
                </a:r>
              </a:p>
              <a:p>
                <a:pPr marL="457200" lvl="1" indent="-457200">
                  <a:spcAft>
                    <a:spcPts val="1500"/>
                  </a:spcAft>
                  <a:buFont typeface="Arial" panose="020B0604020202020204" pitchFamily="34" charset="0"/>
                  <a:buChar char="•"/>
                  <a:defRPr/>
                </a:pPr>
                <a:r>
                  <a:rPr lang="en-US" sz="3100" dirty="0"/>
                  <a:t>Simultaneously as it learns this metacognition (</a:t>
                </a:r>
                <a14:m>
                  <m:oMath xmlns:m="http://schemas.openxmlformats.org/officeDocument/2006/math">
                    <m:acc>
                      <m:accPr>
                        <m:chr m:val="̂"/>
                        <m:ctrlPr>
                          <a:rPr lang="en-US" sz="3200" i="1" dirty="0" smtClean="0">
                            <a:latin typeface="Cambria Math" panose="02040503050406030204" pitchFamily="18" charset="0"/>
                          </a:rPr>
                        </m:ctrlPr>
                      </m:accPr>
                      <m:e>
                        <m:r>
                          <a:rPr lang="en-US" sz="3200" b="0" i="1" dirty="0" smtClean="0">
                            <a:latin typeface="Cambria Math" panose="02040503050406030204" pitchFamily="18" charset="0"/>
                          </a:rPr>
                          <m:t>𝑣</m:t>
                        </m:r>
                      </m:e>
                    </m:acc>
                  </m:oMath>
                </a14:m>
                <a:r>
                  <a:rPr lang="en-US" sz="3100" dirty="0"/>
                  <a:t>), its accuracy improves. After 75 observed world states, its average accuracy is 85.4%, more than 5% higher than baseline models (Thresholding and Lesioning).</a:t>
                </a:r>
              </a:p>
              <a:p>
                <a:pPr marL="457200" lvl="1" indent="-457200">
                  <a:spcAft>
                    <a:spcPts val="1500"/>
                  </a:spcAft>
                  <a:buFont typeface="Arial" panose="020B0604020202020204" pitchFamily="34" charset="0"/>
                  <a:buChar char="•"/>
                  <a:defRPr/>
                </a:pPr>
                <a:r>
                  <a:rPr lang="en-US" sz="3100" dirty="0"/>
                  <a:t>Taking the metacognition </a:t>
                </a:r>
                <a:r>
                  <a:rPr lang="en-US" sz="2800" dirty="0"/>
                  <a:t>(</a:t>
                </a:r>
                <a14:m>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𝑣</m:t>
                            </m:r>
                          </m:e>
                        </m:acc>
                      </m:e>
                      <m:sub>
                        <m:r>
                          <a:rPr lang="en-US" sz="2800" b="0" i="1" dirty="0" smtClean="0">
                            <a:latin typeface="Cambria Math" panose="02040503050406030204" pitchFamily="18" charset="0"/>
                          </a:rPr>
                          <m:t>𝑇</m:t>
                        </m:r>
                      </m:sub>
                    </m:sSub>
                  </m:oMath>
                </a14:m>
                <a:r>
                  <a:rPr lang="en-US" sz="2800" dirty="0"/>
                  <a:t>) learned after all 75 observations and conditioning on it and then re-inferring the world states results in 85.6% average accuracy.</a:t>
                </a:r>
                <a:endParaRPr lang="en-US" sz="3100" dirty="0"/>
              </a:p>
            </p:txBody>
          </p:sp>
        </mc:Choice>
        <mc:Fallback xmlns="">
          <p:sp>
            <p:nvSpPr>
              <p:cNvPr id="50" name="Rectangle 49">
                <a:extLst>
                  <a:ext uri="{FF2B5EF4-FFF2-40B4-BE49-F238E27FC236}">
                    <a16:creationId xmlns:a16="http://schemas.microsoft.com/office/drawing/2014/main" id="{DB393EA9-CCE5-724D-B252-545DE4C632CA}"/>
                  </a:ext>
                </a:extLst>
              </p:cNvPr>
              <p:cNvSpPr>
                <a:spLocks noRot="1" noChangeAspect="1" noMove="1" noResize="1" noEditPoints="1" noAdjustHandles="1" noChangeArrowheads="1" noChangeShapeType="1" noTextEdit="1"/>
              </p:cNvSpPr>
              <p:nvPr/>
            </p:nvSpPr>
            <p:spPr>
              <a:xfrm>
                <a:off x="26254146" y="9978054"/>
                <a:ext cx="9718822" cy="5159297"/>
              </a:xfrm>
              <a:prstGeom prst="rect">
                <a:avLst/>
              </a:prstGeom>
              <a:blipFill>
                <a:blip r:embed="rId12"/>
                <a:stretch>
                  <a:fillRect l="-1436" t="-1229" r="-653" b="-2457"/>
                </a:stretch>
              </a:blipFill>
            </p:spPr>
            <p:txBody>
              <a:bodyPr/>
              <a:lstStyle/>
              <a:p>
                <a:r>
                  <a:rPr lang="en-US">
                    <a:noFill/>
                  </a:rPr>
                  <a:t> </a:t>
                </a:r>
              </a:p>
            </p:txBody>
          </p:sp>
        </mc:Fallback>
      </mc:AlternateContent>
      <p:sp>
        <p:nvSpPr>
          <p:cNvPr id="217" name="모서리가 둥근 직사각형 61">
            <a:extLst>
              <a:ext uri="{FF2B5EF4-FFF2-40B4-BE49-F238E27FC236}">
                <a16:creationId xmlns:a16="http://schemas.microsoft.com/office/drawing/2014/main" id="{554986B8-9CCD-3049-A16D-3CF3FDF47E1C}"/>
              </a:ext>
            </a:extLst>
          </p:cNvPr>
          <p:cNvSpPr/>
          <p:nvPr/>
        </p:nvSpPr>
        <p:spPr>
          <a:xfrm>
            <a:off x="25848050" y="16149754"/>
            <a:ext cx="10531015" cy="10837816"/>
          </a:xfrm>
          <a:prstGeom prst="roundRect">
            <a:avLst>
              <a:gd name="adj" fmla="val 2880"/>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218" name="TextBox 60">
            <a:extLst>
              <a:ext uri="{FF2B5EF4-FFF2-40B4-BE49-F238E27FC236}">
                <a16:creationId xmlns:a16="http://schemas.microsoft.com/office/drawing/2014/main" id="{DFC46C5C-7C1C-384E-A937-3878CA245B08}"/>
              </a:ext>
            </a:extLst>
          </p:cNvPr>
          <p:cNvSpPr txBox="1">
            <a:spLocks noChangeArrowheads="1"/>
          </p:cNvSpPr>
          <p:nvPr/>
        </p:nvSpPr>
        <p:spPr bwMode="auto">
          <a:xfrm>
            <a:off x="28400288" y="16166912"/>
            <a:ext cx="5426538"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Concluding Remarks</a:t>
            </a:r>
          </a:p>
        </p:txBody>
      </p:sp>
      <p:sp>
        <p:nvSpPr>
          <p:cNvPr id="222" name="Rectangle 221">
            <a:extLst>
              <a:ext uri="{FF2B5EF4-FFF2-40B4-BE49-F238E27FC236}">
                <a16:creationId xmlns:a16="http://schemas.microsoft.com/office/drawing/2014/main" id="{8FC76471-4D0C-6E4C-B53A-A67851BC96D4}"/>
              </a:ext>
            </a:extLst>
          </p:cNvPr>
          <p:cNvSpPr/>
          <p:nvPr/>
        </p:nvSpPr>
        <p:spPr>
          <a:xfrm>
            <a:off x="26207473" y="17050004"/>
            <a:ext cx="9718822" cy="6871112"/>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Here we proposed </a:t>
            </a:r>
            <a:r>
              <a:rPr lang="en-US" sz="3100" dirty="0" err="1"/>
              <a:t>MetaGen</a:t>
            </a:r>
            <a:r>
              <a:rPr lang="en-US" sz="3100" i="1" dirty="0"/>
              <a:t>, </a:t>
            </a:r>
            <a:r>
              <a:rPr lang="en-US" sz="3100" dirty="0"/>
              <a:t>a model for the unsupervised learning of metacognition for a black-box visual system.</a:t>
            </a:r>
          </a:p>
          <a:p>
            <a:pPr marL="457200" lvl="1" indent="-457200">
              <a:spcAft>
                <a:spcPts val="1500"/>
              </a:spcAft>
              <a:buFont typeface="Arial" panose="020B0604020202020204" pitchFamily="34" charset="0"/>
              <a:buChar char="•"/>
              <a:defRPr/>
            </a:pPr>
            <a:r>
              <a:rPr lang="en-US" sz="3100" dirty="0"/>
              <a:t>Without feedback or access to the system’s inner workings, </a:t>
            </a:r>
            <a:r>
              <a:rPr lang="en-US" sz="3100" dirty="0" err="1"/>
              <a:t>MetaGen</a:t>
            </a:r>
            <a:r>
              <a:rPr lang="en-US" sz="3100" dirty="0"/>
              <a:t> is able to make inferences about the ground truth world states causing outputs from the visual system</a:t>
            </a:r>
          </a:p>
          <a:p>
            <a:pPr marL="457200" lvl="1" indent="-457200">
              <a:spcAft>
                <a:spcPts val="1500"/>
              </a:spcAft>
              <a:buFont typeface="Arial" panose="020B0604020202020204" pitchFamily="34" charset="0"/>
              <a:buChar char="•"/>
              <a:defRPr/>
            </a:pPr>
            <a:r>
              <a:rPr lang="en-US" sz="3100" dirty="0"/>
              <a:t>We presented a proof-of-concept that </a:t>
            </a:r>
            <a:r>
              <a:rPr lang="en-US" sz="3100" dirty="0" err="1"/>
              <a:t>Metagen</a:t>
            </a:r>
            <a:r>
              <a:rPr lang="en-US" sz="3100" dirty="0"/>
              <a:t> can learn a metacognitive representation of a black-box visual system and use this representation to make better inferences about the objects that are present in a scene</a:t>
            </a:r>
          </a:p>
          <a:p>
            <a:pPr marL="457200" lvl="1" indent="-457200">
              <a:spcAft>
                <a:spcPts val="1500"/>
              </a:spcAft>
              <a:buFont typeface="Arial" panose="020B0604020202020204" pitchFamily="34" charset="0"/>
              <a:buChar char="•"/>
              <a:defRPr/>
            </a:pPr>
            <a:r>
              <a:rPr lang="en-US" sz="3100" dirty="0"/>
              <a:t>This </a:t>
            </a:r>
            <a:r>
              <a:rPr lang="en-US" sz="3100" dirty="0" err="1"/>
              <a:t>MetaGen</a:t>
            </a:r>
            <a:r>
              <a:rPr lang="en-US" sz="3100" dirty="0"/>
              <a:t> model could be build on top of current artificial visual systems to improve their performance</a:t>
            </a:r>
          </a:p>
        </p:txBody>
      </p:sp>
      <p:pic>
        <p:nvPicPr>
          <p:cNvPr id="54" name="Picture 53" descr="A sign on the side of the road&#10;&#10;Description automatically generated">
            <a:extLst>
              <a:ext uri="{FF2B5EF4-FFF2-40B4-BE49-F238E27FC236}">
                <a16:creationId xmlns:a16="http://schemas.microsoft.com/office/drawing/2014/main" id="{7AB808F4-F38A-6640-8F2F-DF022298B910}"/>
              </a:ext>
            </a:extLst>
          </p:cNvPr>
          <p:cNvPicPr>
            <a:picLocks noChangeAspect="1"/>
          </p:cNvPicPr>
          <p:nvPr/>
        </p:nvPicPr>
        <p:blipFill>
          <a:blip r:embed="rId13"/>
          <a:stretch>
            <a:fillRect/>
          </a:stretch>
        </p:blipFill>
        <p:spPr>
          <a:xfrm>
            <a:off x="31263939" y="23970858"/>
            <a:ext cx="4930160" cy="2846750"/>
          </a:xfrm>
          <a:prstGeom prst="rect">
            <a:avLst/>
          </a:prstGeom>
        </p:spPr>
      </p:pic>
      <p:pic>
        <p:nvPicPr>
          <p:cNvPr id="56" name="Picture 55" descr="A sign on the side of the road&#10;&#10;Description automatically generated">
            <a:extLst>
              <a:ext uri="{FF2B5EF4-FFF2-40B4-BE49-F238E27FC236}">
                <a16:creationId xmlns:a16="http://schemas.microsoft.com/office/drawing/2014/main" id="{9D6FBE16-01E9-3441-B524-E5DBF28C1241}"/>
              </a:ext>
            </a:extLst>
          </p:cNvPr>
          <p:cNvPicPr>
            <a:picLocks noChangeAspect="1"/>
          </p:cNvPicPr>
          <p:nvPr/>
        </p:nvPicPr>
        <p:blipFill>
          <a:blip r:embed="rId14"/>
          <a:stretch>
            <a:fillRect/>
          </a:stretch>
        </p:blipFill>
        <p:spPr>
          <a:xfrm>
            <a:off x="26109957" y="23971512"/>
            <a:ext cx="5059726" cy="2846096"/>
          </a:xfrm>
          <a:prstGeom prst="rect">
            <a:avLst/>
          </a:prstGeom>
        </p:spPr>
      </p:pic>
    </p:spTree>
    <p:extLst>
      <p:ext uri="{BB962C8B-B14F-4D97-AF65-F5344CB8AC3E}">
        <p14:creationId xmlns:p14="http://schemas.microsoft.com/office/powerpoint/2010/main" val="937839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5557</TotalTime>
  <Words>1914</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Hyo</dc:creator>
  <cp:lastModifiedBy>Marlene Berke</cp:lastModifiedBy>
  <cp:revision>245</cp:revision>
  <dcterms:created xsi:type="dcterms:W3CDTF">2012-10-23T20:29:56Z</dcterms:created>
  <dcterms:modified xsi:type="dcterms:W3CDTF">2020-12-09T00:35:00Z</dcterms:modified>
</cp:coreProperties>
</file>