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79" r:id="rId6"/>
    <p:sldId id="280" r:id="rId7"/>
    <p:sldId id="281" r:id="rId8"/>
    <p:sldId id="282"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E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EB75E6-4956-9DEB-04A2-2B1FD2BD80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CBCE513C-1D27-7369-8671-0971603470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854855-416F-4FED-BC6C-FEE168893791}" type="datetimeFigureOut">
              <a:rPr lang="en-AE" smtClean="0"/>
              <a:t>09/10/2024</a:t>
            </a:fld>
            <a:endParaRPr lang="en-AE"/>
          </a:p>
        </p:txBody>
      </p:sp>
      <p:sp>
        <p:nvSpPr>
          <p:cNvPr id="4" name="Footer Placeholder 3">
            <a:extLst>
              <a:ext uri="{FF2B5EF4-FFF2-40B4-BE49-F238E27FC236}">
                <a16:creationId xmlns:a16="http://schemas.microsoft.com/office/drawing/2014/main" id="{3A19628A-2C78-813B-8175-8D313CD488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4ACED08C-7059-D15B-82DF-0755D5E47C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E2306C-B25B-4ED9-A697-620E35CAA26F}" type="slidenum">
              <a:rPr lang="en-AE" smtClean="0"/>
              <a:t>‹#›</a:t>
            </a:fld>
            <a:endParaRPr lang="en-AE"/>
          </a:p>
        </p:txBody>
      </p:sp>
    </p:spTree>
    <p:extLst>
      <p:ext uri="{BB962C8B-B14F-4D97-AF65-F5344CB8AC3E}">
        <p14:creationId xmlns:p14="http://schemas.microsoft.com/office/powerpoint/2010/main" val="117182561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7C480-DFAD-416B-8DAD-259CF2DE265A}" type="datetimeFigureOut">
              <a:rPr lang="en-AE" smtClean="0"/>
              <a:t>09/10/2024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C57DB-7059-450C-AB38-B06EB2FEABA7}" type="slidenum">
              <a:rPr lang="en-AE" smtClean="0"/>
              <a:t>‹#›</a:t>
            </a:fld>
            <a:endParaRPr lang="en-AE"/>
          </a:p>
        </p:txBody>
      </p:sp>
    </p:spTree>
    <p:extLst>
      <p:ext uri="{BB962C8B-B14F-4D97-AF65-F5344CB8AC3E}">
        <p14:creationId xmlns:p14="http://schemas.microsoft.com/office/powerpoint/2010/main" val="23374211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34A9-44DC-703E-D6C7-1D0B5ECC1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17BF4249-173A-D679-C3EE-B41E627EB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02DAB1C8-E257-D536-F51C-EBB4E7A2E82B}"/>
              </a:ext>
            </a:extLst>
          </p:cNvPr>
          <p:cNvSpPr>
            <a:spLocks noGrp="1"/>
          </p:cNvSpPr>
          <p:nvPr>
            <p:ph type="dt" sz="half" idx="10"/>
          </p:nvPr>
        </p:nvSpPr>
        <p:spPr/>
        <p:txBody>
          <a:bodyPr/>
          <a:lstStyle/>
          <a:p>
            <a:fld id="{962293D0-D8EA-44CB-BDD7-792BE0E4635D}" type="datetime1">
              <a:rPr lang="en-AE" smtClean="0"/>
              <a:t>09/10/2024</a:t>
            </a:fld>
            <a:endParaRPr lang="en-AE"/>
          </a:p>
        </p:txBody>
      </p:sp>
      <p:sp>
        <p:nvSpPr>
          <p:cNvPr id="5" name="Footer Placeholder 4">
            <a:extLst>
              <a:ext uri="{FF2B5EF4-FFF2-40B4-BE49-F238E27FC236}">
                <a16:creationId xmlns:a16="http://schemas.microsoft.com/office/drawing/2014/main" id="{DA46BFB9-4E31-D16D-1A4C-131FC5BD45D6}"/>
              </a:ext>
            </a:extLst>
          </p:cNvPr>
          <p:cNvSpPr>
            <a:spLocks noGrp="1"/>
          </p:cNvSpPr>
          <p:nvPr>
            <p:ph type="ftr" sz="quarter" idx="11"/>
          </p:nvPr>
        </p:nvSpPr>
        <p:spPr/>
        <p:txBody>
          <a:bodyPr/>
          <a:lstStyle/>
          <a:p>
            <a:r>
              <a:rPr lang="en-AE"/>
              <a:t>1</a:t>
            </a:r>
          </a:p>
        </p:txBody>
      </p:sp>
      <p:sp>
        <p:nvSpPr>
          <p:cNvPr id="6" name="Slide Number Placeholder 5">
            <a:extLst>
              <a:ext uri="{FF2B5EF4-FFF2-40B4-BE49-F238E27FC236}">
                <a16:creationId xmlns:a16="http://schemas.microsoft.com/office/drawing/2014/main" id="{7A4814CC-310E-BFF8-8DD2-1AA76904AEDB}"/>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354154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68CC-0E22-3739-6A18-DFD1CA889A0E}"/>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BD269B2-6577-2505-2A65-98776ED86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90E4489-44BC-C01D-7F85-67F468D5DB28}"/>
              </a:ext>
            </a:extLst>
          </p:cNvPr>
          <p:cNvSpPr>
            <a:spLocks noGrp="1"/>
          </p:cNvSpPr>
          <p:nvPr>
            <p:ph type="dt" sz="half" idx="10"/>
          </p:nvPr>
        </p:nvSpPr>
        <p:spPr/>
        <p:txBody>
          <a:bodyPr/>
          <a:lstStyle/>
          <a:p>
            <a:fld id="{D6A8963D-2815-4C90-8234-A820E820BC5F}" type="datetime1">
              <a:rPr lang="en-AE" smtClean="0"/>
              <a:t>09/10/2024</a:t>
            </a:fld>
            <a:endParaRPr lang="en-AE"/>
          </a:p>
        </p:txBody>
      </p:sp>
      <p:sp>
        <p:nvSpPr>
          <p:cNvPr id="5" name="Footer Placeholder 4">
            <a:extLst>
              <a:ext uri="{FF2B5EF4-FFF2-40B4-BE49-F238E27FC236}">
                <a16:creationId xmlns:a16="http://schemas.microsoft.com/office/drawing/2014/main" id="{8EFB2FBA-5B27-B8C5-E47A-34B66ADD50F2}"/>
              </a:ext>
            </a:extLst>
          </p:cNvPr>
          <p:cNvSpPr>
            <a:spLocks noGrp="1"/>
          </p:cNvSpPr>
          <p:nvPr>
            <p:ph type="ftr" sz="quarter" idx="11"/>
          </p:nvPr>
        </p:nvSpPr>
        <p:spPr/>
        <p:txBody>
          <a:bodyPr/>
          <a:lstStyle/>
          <a:p>
            <a:r>
              <a:rPr lang="en-AE"/>
              <a:t>1</a:t>
            </a:r>
          </a:p>
        </p:txBody>
      </p:sp>
      <p:sp>
        <p:nvSpPr>
          <p:cNvPr id="6" name="Slide Number Placeholder 5">
            <a:extLst>
              <a:ext uri="{FF2B5EF4-FFF2-40B4-BE49-F238E27FC236}">
                <a16:creationId xmlns:a16="http://schemas.microsoft.com/office/drawing/2014/main" id="{704A3E07-9C33-4E26-CC25-DF6CE89E76DD}"/>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94550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0F683-95DB-950E-0446-96FADC8E66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A2B50D29-199D-40E2-F21C-74D2279FFF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0D8395E-4D2F-1C5D-100A-7A5D55BF0524}"/>
              </a:ext>
            </a:extLst>
          </p:cNvPr>
          <p:cNvSpPr>
            <a:spLocks noGrp="1"/>
          </p:cNvSpPr>
          <p:nvPr>
            <p:ph type="dt" sz="half" idx="10"/>
          </p:nvPr>
        </p:nvSpPr>
        <p:spPr/>
        <p:txBody>
          <a:bodyPr/>
          <a:lstStyle/>
          <a:p>
            <a:fld id="{376115CD-3501-412D-9EFB-9A4705B2C1FA}" type="datetime1">
              <a:rPr lang="en-AE" smtClean="0"/>
              <a:t>09/10/2024</a:t>
            </a:fld>
            <a:endParaRPr lang="en-AE"/>
          </a:p>
        </p:txBody>
      </p:sp>
      <p:sp>
        <p:nvSpPr>
          <p:cNvPr id="5" name="Footer Placeholder 4">
            <a:extLst>
              <a:ext uri="{FF2B5EF4-FFF2-40B4-BE49-F238E27FC236}">
                <a16:creationId xmlns:a16="http://schemas.microsoft.com/office/drawing/2014/main" id="{5C9BB37F-0E69-FC3D-9718-6ECC90ED5882}"/>
              </a:ext>
            </a:extLst>
          </p:cNvPr>
          <p:cNvSpPr>
            <a:spLocks noGrp="1"/>
          </p:cNvSpPr>
          <p:nvPr>
            <p:ph type="ftr" sz="quarter" idx="11"/>
          </p:nvPr>
        </p:nvSpPr>
        <p:spPr/>
        <p:txBody>
          <a:bodyPr/>
          <a:lstStyle/>
          <a:p>
            <a:r>
              <a:rPr lang="en-AE"/>
              <a:t>1</a:t>
            </a:r>
          </a:p>
        </p:txBody>
      </p:sp>
      <p:sp>
        <p:nvSpPr>
          <p:cNvPr id="6" name="Slide Number Placeholder 5">
            <a:extLst>
              <a:ext uri="{FF2B5EF4-FFF2-40B4-BE49-F238E27FC236}">
                <a16:creationId xmlns:a16="http://schemas.microsoft.com/office/drawing/2014/main" id="{2294FDE0-BA24-8151-3708-5C4E9BC40AB5}"/>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426301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E21E-FBE6-B186-154D-7154CB2F0F2D}"/>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3B45610E-CB03-996A-CB90-BF97F3CD2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BCD5326-3302-7AA8-6E43-5CCA109A3F66}"/>
              </a:ext>
            </a:extLst>
          </p:cNvPr>
          <p:cNvSpPr>
            <a:spLocks noGrp="1"/>
          </p:cNvSpPr>
          <p:nvPr>
            <p:ph type="dt" sz="half" idx="10"/>
          </p:nvPr>
        </p:nvSpPr>
        <p:spPr/>
        <p:txBody>
          <a:bodyPr/>
          <a:lstStyle/>
          <a:p>
            <a:fld id="{245061AE-39A0-4DCF-9940-409651BBA81B}" type="datetime1">
              <a:rPr lang="en-AE" smtClean="0"/>
              <a:t>09/10/2024</a:t>
            </a:fld>
            <a:endParaRPr lang="en-AE"/>
          </a:p>
        </p:txBody>
      </p:sp>
      <p:sp>
        <p:nvSpPr>
          <p:cNvPr id="5" name="Footer Placeholder 4">
            <a:extLst>
              <a:ext uri="{FF2B5EF4-FFF2-40B4-BE49-F238E27FC236}">
                <a16:creationId xmlns:a16="http://schemas.microsoft.com/office/drawing/2014/main" id="{7C96DE5D-C7DA-65CD-AC85-5A7501B3FB72}"/>
              </a:ext>
            </a:extLst>
          </p:cNvPr>
          <p:cNvSpPr>
            <a:spLocks noGrp="1"/>
          </p:cNvSpPr>
          <p:nvPr>
            <p:ph type="ftr" sz="quarter" idx="11"/>
          </p:nvPr>
        </p:nvSpPr>
        <p:spPr/>
        <p:txBody>
          <a:bodyPr/>
          <a:lstStyle/>
          <a:p>
            <a:r>
              <a:rPr lang="en-AE"/>
              <a:t>1</a:t>
            </a:r>
          </a:p>
        </p:txBody>
      </p:sp>
      <p:sp>
        <p:nvSpPr>
          <p:cNvPr id="6" name="Slide Number Placeholder 5">
            <a:extLst>
              <a:ext uri="{FF2B5EF4-FFF2-40B4-BE49-F238E27FC236}">
                <a16:creationId xmlns:a16="http://schemas.microsoft.com/office/drawing/2014/main" id="{E0902C90-5266-D6D9-3E4E-859E9BEB0EBE}"/>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304529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EFF5-7FB1-57E0-D40B-D1D7499110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BDA99340-0EC0-176D-C603-597BD49B8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EAF395-1106-14FC-E3D0-C65CB00BFAB0}"/>
              </a:ext>
            </a:extLst>
          </p:cNvPr>
          <p:cNvSpPr>
            <a:spLocks noGrp="1"/>
          </p:cNvSpPr>
          <p:nvPr>
            <p:ph type="dt" sz="half" idx="10"/>
          </p:nvPr>
        </p:nvSpPr>
        <p:spPr/>
        <p:txBody>
          <a:bodyPr/>
          <a:lstStyle/>
          <a:p>
            <a:fld id="{501E4A7E-9E3D-4120-B5FA-2CBD95824A5A}" type="datetime1">
              <a:rPr lang="en-AE" smtClean="0"/>
              <a:t>09/10/2024</a:t>
            </a:fld>
            <a:endParaRPr lang="en-AE"/>
          </a:p>
        </p:txBody>
      </p:sp>
      <p:sp>
        <p:nvSpPr>
          <p:cNvPr id="5" name="Footer Placeholder 4">
            <a:extLst>
              <a:ext uri="{FF2B5EF4-FFF2-40B4-BE49-F238E27FC236}">
                <a16:creationId xmlns:a16="http://schemas.microsoft.com/office/drawing/2014/main" id="{E7702DEB-836E-8403-605D-23C077209225}"/>
              </a:ext>
            </a:extLst>
          </p:cNvPr>
          <p:cNvSpPr>
            <a:spLocks noGrp="1"/>
          </p:cNvSpPr>
          <p:nvPr>
            <p:ph type="ftr" sz="quarter" idx="11"/>
          </p:nvPr>
        </p:nvSpPr>
        <p:spPr/>
        <p:txBody>
          <a:bodyPr/>
          <a:lstStyle/>
          <a:p>
            <a:r>
              <a:rPr lang="en-AE"/>
              <a:t>1</a:t>
            </a:r>
          </a:p>
        </p:txBody>
      </p:sp>
      <p:sp>
        <p:nvSpPr>
          <p:cNvPr id="6" name="Slide Number Placeholder 5">
            <a:extLst>
              <a:ext uri="{FF2B5EF4-FFF2-40B4-BE49-F238E27FC236}">
                <a16:creationId xmlns:a16="http://schemas.microsoft.com/office/drawing/2014/main" id="{4902B86C-5BF6-8695-0418-3EE15640EBB2}"/>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24164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FACA-A80A-63EC-D50B-472D84F2B1C1}"/>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AA592C6D-D93F-4770-6278-1778110003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F7F25CDA-CE7C-FEC1-A470-4B4B891D4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9CBEB7E0-AAD0-918D-4CD7-6181D7BFB730}"/>
              </a:ext>
            </a:extLst>
          </p:cNvPr>
          <p:cNvSpPr>
            <a:spLocks noGrp="1"/>
          </p:cNvSpPr>
          <p:nvPr>
            <p:ph type="dt" sz="half" idx="10"/>
          </p:nvPr>
        </p:nvSpPr>
        <p:spPr/>
        <p:txBody>
          <a:bodyPr/>
          <a:lstStyle/>
          <a:p>
            <a:fld id="{18A1819F-2467-4412-8BC1-506DD9713705}" type="datetime1">
              <a:rPr lang="en-AE" smtClean="0"/>
              <a:t>09/10/2024</a:t>
            </a:fld>
            <a:endParaRPr lang="en-AE"/>
          </a:p>
        </p:txBody>
      </p:sp>
      <p:sp>
        <p:nvSpPr>
          <p:cNvPr id="6" name="Footer Placeholder 5">
            <a:extLst>
              <a:ext uri="{FF2B5EF4-FFF2-40B4-BE49-F238E27FC236}">
                <a16:creationId xmlns:a16="http://schemas.microsoft.com/office/drawing/2014/main" id="{D644386A-A1B4-394D-E9B1-7DEE345F6FD4}"/>
              </a:ext>
            </a:extLst>
          </p:cNvPr>
          <p:cNvSpPr>
            <a:spLocks noGrp="1"/>
          </p:cNvSpPr>
          <p:nvPr>
            <p:ph type="ftr" sz="quarter" idx="11"/>
          </p:nvPr>
        </p:nvSpPr>
        <p:spPr/>
        <p:txBody>
          <a:bodyPr/>
          <a:lstStyle/>
          <a:p>
            <a:r>
              <a:rPr lang="en-AE"/>
              <a:t>1</a:t>
            </a:r>
          </a:p>
        </p:txBody>
      </p:sp>
      <p:sp>
        <p:nvSpPr>
          <p:cNvPr id="7" name="Slide Number Placeholder 6">
            <a:extLst>
              <a:ext uri="{FF2B5EF4-FFF2-40B4-BE49-F238E27FC236}">
                <a16:creationId xmlns:a16="http://schemas.microsoft.com/office/drawing/2014/main" id="{1BC1C33C-6FEE-B813-AFCD-2A15E71D5CDA}"/>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40745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1C62-3BBE-EC4D-064C-54F8F8007554}"/>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26D5BB1D-E928-1A6C-E9DE-DF2FB4448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3D2DF-B358-8351-395B-61BB3648F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E8A45BEB-9E52-ED82-3742-F6658A1EE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937CF-1613-D448-CC04-BE754C894F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31EDD83-F057-E2C4-E0F6-A3E0C0486D91}"/>
              </a:ext>
            </a:extLst>
          </p:cNvPr>
          <p:cNvSpPr>
            <a:spLocks noGrp="1"/>
          </p:cNvSpPr>
          <p:nvPr>
            <p:ph type="dt" sz="half" idx="10"/>
          </p:nvPr>
        </p:nvSpPr>
        <p:spPr/>
        <p:txBody>
          <a:bodyPr/>
          <a:lstStyle/>
          <a:p>
            <a:fld id="{4463E3AB-BA24-42E9-BD80-EF86A10CC1B1}" type="datetime1">
              <a:rPr lang="en-AE" smtClean="0"/>
              <a:t>09/10/2024</a:t>
            </a:fld>
            <a:endParaRPr lang="en-AE"/>
          </a:p>
        </p:txBody>
      </p:sp>
      <p:sp>
        <p:nvSpPr>
          <p:cNvPr id="8" name="Footer Placeholder 7">
            <a:extLst>
              <a:ext uri="{FF2B5EF4-FFF2-40B4-BE49-F238E27FC236}">
                <a16:creationId xmlns:a16="http://schemas.microsoft.com/office/drawing/2014/main" id="{4FBCA667-37ED-95AF-2EA5-BA0D24CB7CA2}"/>
              </a:ext>
            </a:extLst>
          </p:cNvPr>
          <p:cNvSpPr>
            <a:spLocks noGrp="1"/>
          </p:cNvSpPr>
          <p:nvPr>
            <p:ph type="ftr" sz="quarter" idx="11"/>
          </p:nvPr>
        </p:nvSpPr>
        <p:spPr/>
        <p:txBody>
          <a:bodyPr/>
          <a:lstStyle/>
          <a:p>
            <a:r>
              <a:rPr lang="en-AE"/>
              <a:t>1</a:t>
            </a:r>
          </a:p>
        </p:txBody>
      </p:sp>
      <p:sp>
        <p:nvSpPr>
          <p:cNvPr id="9" name="Slide Number Placeholder 8">
            <a:extLst>
              <a:ext uri="{FF2B5EF4-FFF2-40B4-BE49-F238E27FC236}">
                <a16:creationId xmlns:a16="http://schemas.microsoft.com/office/drawing/2014/main" id="{85E30740-3147-9822-167C-87565819DF14}"/>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284006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5CC6-4E76-D4B1-6F10-99D5BFE24E0A}"/>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826325D5-9E52-BCAB-E408-3B64C7595935}"/>
              </a:ext>
            </a:extLst>
          </p:cNvPr>
          <p:cNvSpPr>
            <a:spLocks noGrp="1"/>
          </p:cNvSpPr>
          <p:nvPr>
            <p:ph type="dt" sz="half" idx="10"/>
          </p:nvPr>
        </p:nvSpPr>
        <p:spPr/>
        <p:txBody>
          <a:bodyPr/>
          <a:lstStyle/>
          <a:p>
            <a:fld id="{F194357C-EBD4-43D5-B24F-3F61A4D40E03}" type="datetime1">
              <a:rPr lang="en-AE" smtClean="0"/>
              <a:t>09/10/2024</a:t>
            </a:fld>
            <a:endParaRPr lang="en-AE"/>
          </a:p>
        </p:txBody>
      </p:sp>
      <p:sp>
        <p:nvSpPr>
          <p:cNvPr id="4" name="Footer Placeholder 3">
            <a:extLst>
              <a:ext uri="{FF2B5EF4-FFF2-40B4-BE49-F238E27FC236}">
                <a16:creationId xmlns:a16="http://schemas.microsoft.com/office/drawing/2014/main" id="{8D13C85C-49CF-EEDC-8E51-7FEDEC48E9E0}"/>
              </a:ext>
            </a:extLst>
          </p:cNvPr>
          <p:cNvSpPr>
            <a:spLocks noGrp="1"/>
          </p:cNvSpPr>
          <p:nvPr>
            <p:ph type="ftr" sz="quarter" idx="11"/>
          </p:nvPr>
        </p:nvSpPr>
        <p:spPr/>
        <p:txBody>
          <a:bodyPr/>
          <a:lstStyle/>
          <a:p>
            <a:r>
              <a:rPr lang="en-AE"/>
              <a:t>1</a:t>
            </a:r>
          </a:p>
        </p:txBody>
      </p:sp>
      <p:sp>
        <p:nvSpPr>
          <p:cNvPr id="5" name="Slide Number Placeholder 4">
            <a:extLst>
              <a:ext uri="{FF2B5EF4-FFF2-40B4-BE49-F238E27FC236}">
                <a16:creationId xmlns:a16="http://schemas.microsoft.com/office/drawing/2014/main" id="{C71E2F90-6681-A66D-9AC9-B92F80D97AB5}"/>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329185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FBC08-6CF0-5EAA-7779-D68E3E87FA87}"/>
              </a:ext>
            </a:extLst>
          </p:cNvPr>
          <p:cNvSpPr>
            <a:spLocks noGrp="1"/>
          </p:cNvSpPr>
          <p:nvPr>
            <p:ph type="dt" sz="half" idx="10"/>
          </p:nvPr>
        </p:nvSpPr>
        <p:spPr/>
        <p:txBody>
          <a:bodyPr/>
          <a:lstStyle/>
          <a:p>
            <a:fld id="{D0DE27B1-1594-48C6-843E-2A0ECA9311D6}" type="datetime1">
              <a:rPr lang="en-AE" smtClean="0"/>
              <a:t>09/10/2024</a:t>
            </a:fld>
            <a:endParaRPr lang="en-AE"/>
          </a:p>
        </p:txBody>
      </p:sp>
      <p:sp>
        <p:nvSpPr>
          <p:cNvPr id="3" name="Footer Placeholder 2">
            <a:extLst>
              <a:ext uri="{FF2B5EF4-FFF2-40B4-BE49-F238E27FC236}">
                <a16:creationId xmlns:a16="http://schemas.microsoft.com/office/drawing/2014/main" id="{BB3AAF5E-7C28-09DA-52B6-0CA8B3E42502}"/>
              </a:ext>
            </a:extLst>
          </p:cNvPr>
          <p:cNvSpPr>
            <a:spLocks noGrp="1"/>
          </p:cNvSpPr>
          <p:nvPr>
            <p:ph type="ftr" sz="quarter" idx="11"/>
          </p:nvPr>
        </p:nvSpPr>
        <p:spPr/>
        <p:txBody>
          <a:bodyPr/>
          <a:lstStyle/>
          <a:p>
            <a:r>
              <a:rPr lang="en-AE"/>
              <a:t>1</a:t>
            </a:r>
          </a:p>
        </p:txBody>
      </p:sp>
      <p:sp>
        <p:nvSpPr>
          <p:cNvPr id="4" name="Slide Number Placeholder 3">
            <a:extLst>
              <a:ext uri="{FF2B5EF4-FFF2-40B4-BE49-F238E27FC236}">
                <a16:creationId xmlns:a16="http://schemas.microsoft.com/office/drawing/2014/main" id="{EB9FA2EF-7380-3856-7A93-D59100503F39}"/>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149993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2B8E-A12B-9CF1-7E17-12C6CB0B4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07C8123E-3EA5-A11F-6AB8-B0FA7D1E7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3E51845E-B2C9-6BCC-3E91-E78E926F2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E6BBE-49F1-1CEC-8763-78AB00C832DE}"/>
              </a:ext>
            </a:extLst>
          </p:cNvPr>
          <p:cNvSpPr>
            <a:spLocks noGrp="1"/>
          </p:cNvSpPr>
          <p:nvPr>
            <p:ph type="dt" sz="half" idx="10"/>
          </p:nvPr>
        </p:nvSpPr>
        <p:spPr/>
        <p:txBody>
          <a:bodyPr/>
          <a:lstStyle/>
          <a:p>
            <a:fld id="{54296634-3465-469F-AD3A-3BBEAD59296A}" type="datetime1">
              <a:rPr lang="en-AE" smtClean="0"/>
              <a:t>09/10/2024</a:t>
            </a:fld>
            <a:endParaRPr lang="en-AE"/>
          </a:p>
        </p:txBody>
      </p:sp>
      <p:sp>
        <p:nvSpPr>
          <p:cNvPr id="6" name="Footer Placeholder 5">
            <a:extLst>
              <a:ext uri="{FF2B5EF4-FFF2-40B4-BE49-F238E27FC236}">
                <a16:creationId xmlns:a16="http://schemas.microsoft.com/office/drawing/2014/main" id="{EEE34FAF-A64A-50D8-D868-426F16049FD1}"/>
              </a:ext>
            </a:extLst>
          </p:cNvPr>
          <p:cNvSpPr>
            <a:spLocks noGrp="1"/>
          </p:cNvSpPr>
          <p:nvPr>
            <p:ph type="ftr" sz="quarter" idx="11"/>
          </p:nvPr>
        </p:nvSpPr>
        <p:spPr/>
        <p:txBody>
          <a:bodyPr/>
          <a:lstStyle/>
          <a:p>
            <a:r>
              <a:rPr lang="en-AE"/>
              <a:t>1</a:t>
            </a:r>
          </a:p>
        </p:txBody>
      </p:sp>
      <p:sp>
        <p:nvSpPr>
          <p:cNvPr id="7" name="Slide Number Placeholder 6">
            <a:extLst>
              <a:ext uri="{FF2B5EF4-FFF2-40B4-BE49-F238E27FC236}">
                <a16:creationId xmlns:a16="http://schemas.microsoft.com/office/drawing/2014/main" id="{2EF88D0C-59E6-3A1D-CC50-0EB148FC3A4E}"/>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21792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59CA-F4DB-2466-9D11-05731CDFE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54725F2B-F4DD-4582-9C09-08654E37F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0097D67B-9426-2C4E-8238-2CE757F2C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9FC56-29AA-F9E1-E616-A0DE558C6B4F}"/>
              </a:ext>
            </a:extLst>
          </p:cNvPr>
          <p:cNvSpPr>
            <a:spLocks noGrp="1"/>
          </p:cNvSpPr>
          <p:nvPr>
            <p:ph type="dt" sz="half" idx="10"/>
          </p:nvPr>
        </p:nvSpPr>
        <p:spPr/>
        <p:txBody>
          <a:bodyPr/>
          <a:lstStyle/>
          <a:p>
            <a:fld id="{CCD15792-94BF-4D83-B5BD-B04D2A62349B}" type="datetime1">
              <a:rPr lang="en-AE" smtClean="0"/>
              <a:t>09/10/2024</a:t>
            </a:fld>
            <a:endParaRPr lang="en-AE"/>
          </a:p>
        </p:txBody>
      </p:sp>
      <p:sp>
        <p:nvSpPr>
          <p:cNvPr id="6" name="Footer Placeholder 5">
            <a:extLst>
              <a:ext uri="{FF2B5EF4-FFF2-40B4-BE49-F238E27FC236}">
                <a16:creationId xmlns:a16="http://schemas.microsoft.com/office/drawing/2014/main" id="{1CCCC2EC-1AA6-843D-F63B-8A729BED034C}"/>
              </a:ext>
            </a:extLst>
          </p:cNvPr>
          <p:cNvSpPr>
            <a:spLocks noGrp="1"/>
          </p:cNvSpPr>
          <p:nvPr>
            <p:ph type="ftr" sz="quarter" idx="11"/>
          </p:nvPr>
        </p:nvSpPr>
        <p:spPr/>
        <p:txBody>
          <a:bodyPr/>
          <a:lstStyle/>
          <a:p>
            <a:r>
              <a:rPr lang="en-AE"/>
              <a:t>1</a:t>
            </a:r>
          </a:p>
        </p:txBody>
      </p:sp>
      <p:sp>
        <p:nvSpPr>
          <p:cNvPr id="7" name="Slide Number Placeholder 6">
            <a:extLst>
              <a:ext uri="{FF2B5EF4-FFF2-40B4-BE49-F238E27FC236}">
                <a16:creationId xmlns:a16="http://schemas.microsoft.com/office/drawing/2014/main" id="{7EC6B3F9-D27F-6274-0EDF-9B2842B329F6}"/>
              </a:ext>
            </a:extLst>
          </p:cNvPr>
          <p:cNvSpPr>
            <a:spLocks noGrp="1"/>
          </p:cNvSpPr>
          <p:nvPr>
            <p:ph type="sldNum" sz="quarter" idx="12"/>
          </p:nvPr>
        </p:nvSpPr>
        <p:spPr/>
        <p:txBody>
          <a:bodyPr/>
          <a:lstStyle/>
          <a:p>
            <a:fld id="{209EB0EC-95A6-4ED3-8588-6954E457D5ED}" type="slidenum">
              <a:rPr lang="en-AE" smtClean="0"/>
              <a:t>‹#›</a:t>
            </a:fld>
            <a:endParaRPr lang="en-AE"/>
          </a:p>
        </p:txBody>
      </p:sp>
    </p:spTree>
    <p:extLst>
      <p:ext uri="{BB962C8B-B14F-4D97-AF65-F5344CB8AC3E}">
        <p14:creationId xmlns:p14="http://schemas.microsoft.com/office/powerpoint/2010/main" val="147945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C834A-739C-963B-685E-AC1B0B87A7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8D3DC2B-AA14-2F29-A74B-5D81FD020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811D605-FE1C-3AF9-CA94-A6BC317B4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6D0A9-B760-4CEF-B750-21E9DC300081}" type="datetime1">
              <a:rPr lang="en-AE" smtClean="0"/>
              <a:t>09/10/2024</a:t>
            </a:fld>
            <a:endParaRPr lang="en-AE"/>
          </a:p>
        </p:txBody>
      </p:sp>
      <p:sp>
        <p:nvSpPr>
          <p:cNvPr id="5" name="Footer Placeholder 4">
            <a:extLst>
              <a:ext uri="{FF2B5EF4-FFF2-40B4-BE49-F238E27FC236}">
                <a16:creationId xmlns:a16="http://schemas.microsoft.com/office/drawing/2014/main" id="{88D29509-27EA-A71E-5AFC-0F7349F0B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E"/>
              <a:t>1</a:t>
            </a:r>
          </a:p>
        </p:txBody>
      </p:sp>
      <p:sp>
        <p:nvSpPr>
          <p:cNvPr id="6" name="Slide Number Placeholder 5">
            <a:extLst>
              <a:ext uri="{FF2B5EF4-FFF2-40B4-BE49-F238E27FC236}">
                <a16:creationId xmlns:a16="http://schemas.microsoft.com/office/drawing/2014/main" id="{5E1ED931-7D7D-BE5C-3344-AB379718E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EB0EC-95A6-4ED3-8588-6954E457D5ED}" type="slidenum">
              <a:rPr lang="en-AE" smtClean="0"/>
              <a:t>‹#›</a:t>
            </a:fld>
            <a:endParaRPr lang="en-AE"/>
          </a:p>
        </p:txBody>
      </p:sp>
    </p:spTree>
    <p:extLst>
      <p:ext uri="{BB962C8B-B14F-4D97-AF65-F5344CB8AC3E}">
        <p14:creationId xmlns:p14="http://schemas.microsoft.com/office/powerpoint/2010/main" val="426940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4139C5F6-C6EF-E203-69AE-F5E7D9D3576C}"/>
              </a:ext>
            </a:extLst>
          </p:cNvPr>
          <p:cNvSpPr>
            <a:spLocks noGrp="1"/>
          </p:cNvSpPr>
          <p:nvPr>
            <p:ph type="ctrTitle"/>
          </p:nvPr>
        </p:nvSpPr>
        <p:spPr/>
        <p:txBody>
          <a:bodyPr/>
          <a:lstStyle/>
          <a:p>
            <a:r>
              <a:rPr lang="en-US" dirty="0"/>
              <a:t>CHAP 3. INTER-PROCESS COMMUNICATION (IPC)</a:t>
            </a:r>
            <a:endParaRPr lang="en-AE" dirty="0"/>
          </a:p>
        </p:txBody>
      </p:sp>
      <p:sp>
        <p:nvSpPr>
          <p:cNvPr id="26" name="Subtitle 25">
            <a:extLst>
              <a:ext uri="{FF2B5EF4-FFF2-40B4-BE49-F238E27FC236}">
                <a16:creationId xmlns:a16="http://schemas.microsoft.com/office/drawing/2014/main" id="{87F6EE31-CE04-4CE0-9807-269835C08E2C}"/>
              </a:ext>
            </a:extLst>
          </p:cNvPr>
          <p:cNvSpPr>
            <a:spLocks noGrp="1"/>
          </p:cNvSpPr>
          <p:nvPr>
            <p:ph type="subTitle" idx="1"/>
          </p:nvPr>
        </p:nvSpPr>
        <p:spPr/>
        <p:txBody>
          <a:bodyPr/>
          <a:lstStyle/>
          <a:p>
            <a:r>
              <a:rPr lang="en-US" dirty="0"/>
              <a:t>Lecturer: NSHIMYUMUREMYI Gilbert</a:t>
            </a:r>
            <a:endParaRPr lang="en-AE" dirty="0"/>
          </a:p>
        </p:txBody>
      </p:sp>
      <p:pic>
        <p:nvPicPr>
          <p:cNvPr id="28" name="Picture 27">
            <a:extLst>
              <a:ext uri="{FF2B5EF4-FFF2-40B4-BE49-F238E27FC236}">
                <a16:creationId xmlns:a16="http://schemas.microsoft.com/office/drawing/2014/main" id="{4E686A73-5B8F-2E19-A331-03E264B7F931}"/>
              </a:ext>
            </a:extLst>
          </p:cNvPr>
          <p:cNvPicPr>
            <a:picLocks noChangeAspect="1"/>
          </p:cNvPicPr>
          <p:nvPr/>
        </p:nvPicPr>
        <p:blipFill>
          <a:blip r:embed="rId2"/>
          <a:stretch>
            <a:fillRect/>
          </a:stretch>
        </p:blipFill>
        <p:spPr>
          <a:xfrm>
            <a:off x="3750851" y="4220926"/>
            <a:ext cx="4054191" cy="1318374"/>
          </a:xfrm>
          <a:prstGeom prst="rect">
            <a:avLst/>
          </a:prstGeom>
        </p:spPr>
      </p:pic>
      <p:sp>
        <p:nvSpPr>
          <p:cNvPr id="31" name="Date Placeholder 30">
            <a:extLst>
              <a:ext uri="{FF2B5EF4-FFF2-40B4-BE49-F238E27FC236}">
                <a16:creationId xmlns:a16="http://schemas.microsoft.com/office/drawing/2014/main" id="{7CFFD746-2EDC-8C61-30BF-178606D5D86E}"/>
              </a:ext>
            </a:extLst>
          </p:cNvPr>
          <p:cNvSpPr>
            <a:spLocks noGrp="1"/>
          </p:cNvSpPr>
          <p:nvPr>
            <p:ph type="dt" sz="half" idx="10"/>
          </p:nvPr>
        </p:nvSpPr>
        <p:spPr/>
        <p:txBody>
          <a:bodyPr/>
          <a:lstStyle/>
          <a:p>
            <a:fld id="{75C6CFB6-12F5-43D6-84A5-D0C0B9A02E7E}" type="datetime1">
              <a:rPr lang="en-AE" smtClean="0"/>
              <a:t>09/10/2024</a:t>
            </a:fld>
            <a:endParaRPr lang="en-AE"/>
          </a:p>
        </p:txBody>
      </p:sp>
    </p:spTree>
    <p:extLst>
      <p:ext uri="{BB962C8B-B14F-4D97-AF65-F5344CB8AC3E}">
        <p14:creationId xmlns:p14="http://schemas.microsoft.com/office/powerpoint/2010/main" val="207832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F7DD-9FF2-C35A-AA0C-DDA55EBE60EE}"/>
              </a:ext>
            </a:extLst>
          </p:cNvPr>
          <p:cNvSpPr>
            <a:spLocks noGrp="1"/>
          </p:cNvSpPr>
          <p:nvPr>
            <p:ph type="title"/>
          </p:nvPr>
        </p:nvSpPr>
        <p:spPr/>
        <p:txBody>
          <a:bodyPr/>
          <a:lstStyle/>
          <a:p>
            <a:pPr marL="714375"/>
            <a:r>
              <a:rPr lang="fr-FR" b="1" dirty="0"/>
              <a:t>1. Pipes</a:t>
            </a:r>
            <a:endParaRPr lang="en-AE" dirty="0"/>
          </a:p>
        </p:txBody>
      </p:sp>
      <p:sp>
        <p:nvSpPr>
          <p:cNvPr id="3" name="Content Placeholder 2">
            <a:extLst>
              <a:ext uri="{FF2B5EF4-FFF2-40B4-BE49-F238E27FC236}">
                <a16:creationId xmlns:a16="http://schemas.microsoft.com/office/drawing/2014/main" id="{1CB5679B-5F62-9636-CED0-D4B3932121E2}"/>
              </a:ext>
            </a:extLst>
          </p:cNvPr>
          <p:cNvSpPr>
            <a:spLocks noGrp="1"/>
          </p:cNvSpPr>
          <p:nvPr>
            <p:ph idx="1"/>
          </p:nvPr>
        </p:nvSpPr>
        <p:spPr/>
        <p:txBody>
          <a:bodyPr/>
          <a:lstStyle/>
          <a:p>
            <a:pPr algn="just"/>
            <a:r>
              <a:rPr lang="en-US" dirty="0"/>
              <a:t>Pipes is a method of Inter Process Communication in OS that allows processes to communicate with each other by reading from and writing to a common channel, which acts as a buffer between the processes. Pipes can be either named or anonymous, depending on whether they have a unique name or not.</a:t>
            </a:r>
          </a:p>
          <a:p>
            <a:pPr algn="just"/>
            <a:r>
              <a:rPr lang="en-US" dirty="0"/>
              <a:t>Named pipes are a type of pipe that has a unique name, and can be accessed by multiple processes. Named pipes can be used for communication between processes running on the same host or between processes running on different hosts over a network.</a:t>
            </a:r>
          </a:p>
          <a:p>
            <a:endParaRPr lang="en-AE" dirty="0"/>
          </a:p>
        </p:txBody>
      </p:sp>
      <p:sp>
        <p:nvSpPr>
          <p:cNvPr id="5" name="Date Placeholder 4">
            <a:extLst>
              <a:ext uri="{FF2B5EF4-FFF2-40B4-BE49-F238E27FC236}">
                <a16:creationId xmlns:a16="http://schemas.microsoft.com/office/drawing/2014/main" id="{83E14BBF-3A6D-2C7C-F8BC-D28DCD629803}"/>
              </a:ext>
            </a:extLst>
          </p:cNvPr>
          <p:cNvSpPr>
            <a:spLocks noGrp="1"/>
          </p:cNvSpPr>
          <p:nvPr>
            <p:ph type="dt" sz="half" idx="10"/>
          </p:nvPr>
        </p:nvSpPr>
        <p:spPr/>
        <p:txBody>
          <a:bodyPr/>
          <a:lstStyle/>
          <a:p>
            <a:fld id="{94D75037-93C0-48EC-AF7E-7C6DED229122}" type="datetime1">
              <a:rPr lang="en-AE" smtClean="0"/>
              <a:t>09/10/2024</a:t>
            </a:fld>
            <a:endParaRPr lang="en-AE"/>
          </a:p>
        </p:txBody>
      </p:sp>
    </p:spTree>
    <p:extLst>
      <p:ext uri="{BB962C8B-B14F-4D97-AF65-F5344CB8AC3E}">
        <p14:creationId xmlns:p14="http://schemas.microsoft.com/office/powerpoint/2010/main" val="296396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C563-0D09-014A-EE44-4A1FC28A7329}"/>
              </a:ext>
            </a:extLst>
          </p:cNvPr>
          <p:cNvSpPr>
            <a:spLocks noGrp="1"/>
          </p:cNvSpPr>
          <p:nvPr>
            <p:ph type="title"/>
          </p:nvPr>
        </p:nvSpPr>
        <p:spPr/>
        <p:txBody>
          <a:bodyPr/>
          <a:lstStyle/>
          <a:p>
            <a:pPr marL="714375"/>
            <a:r>
              <a:rPr lang="fr-FR" b="1" dirty="0"/>
              <a:t>Pipes (</a:t>
            </a:r>
            <a:r>
              <a:rPr lang="fr-FR" b="1" dirty="0" err="1"/>
              <a:t>cont</a:t>
            </a:r>
            <a:r>
              <a:rPr lang="fr-FR" b="1" dirty="0"/>
              <a:t>..)</a:t>
            </a:r>
            <a:endParaRPr lang="en-AE" dirty="0"/>
          </a:p>
        </p:txBody>
      </p:sp>
      <p:sp>
        <p:nvSpPr>
          <p:cNvPr id="3" name="Content Placeholder 2">
            <a:extLst>
              <a:ext uri="{FF2B5EF4-FFF2-40B4-BE49-F238E27FC236}">
                <a16:creationId xmlns:a16="http://schemas.microsoft.com/office/drawing/2014/main" id="{4B051F68-EC38-6E80-46D4-38B8E8E00E34}"/>
              </a:ext>
            </a:extLst>
          </p:cNvPr>
          <p:cNvSpPr>
            <a:spLocks noGrp="1"/>
          </p:cNvSpPr>
          <p:nvPr>
            <p:ph idx="1"/>
          </p:nvPr>
        </p:nvSpPr>
        <p:spPr/>
        <p:txBody>
          <a:bodyPr/>
          <a:lstStyle/>
          <a:p>
            <a:pPr algn="just"/>
            <a:r>
              <a:rPr lang="en-US" dirty="0"/>
              <a:t>Anonymous pipes, on the other hand, are pipes that are created for communication between a parent process and its child process. Anonymous pipes are typically used for one-way communication between processes, as they do not have a unique name and can only be accessed by the processes that created them.</a:t>
            </a:r>
          </a:p>
          <a:p>
            <a:pPr algn="just"/>
            <a:r>
              <a:rPr lang="en-US" dirty="0"/>
              <a:t>In IPC, pipes can be used for a variety of purposes, such as exchanging data between processes, coordinating the activities of multiple processes, and implementing pipelines, which are sequences of processes that communicate with each other through pipes.</a:t>
            </a:r>
          </a:p>
          <a:p>
            <a:endParaRPr lang="en-AE" dirty="0"/>
          </a:p>
        </p:txBody>
      </p:sp>
      <p:sp>
        <p:nvSpPr>
          <p:cNvPr id="5" name="Date Placeholder 4">
            <a:extLst>
              <a:ext uri="{FF2B5EF4-FFF2-40B4-BE49-F238E27FC236}">
                <a16:creationId xmlns:a16="http://schemas.microsoft.com/office/drawing/2014/main" id="{F1F644B2-852D-8610-6BBD-7BD42B360024}"/>
              </a:ext>
            </a:extLst>
          </p:cNvPr>
          <p:cNvSpPr>
            <a:spLocks noGrp="1"/>
          </p:cNvSpPr>
          <p:nvPr>
            <p:ph type="dt" sz="half" idx="10"/>
          </p:nvPr>
        </p:nvSpPr>
        <p:spPr/>
        <p:txBody>
          <a:bodyPr/>
          <a:lstStyle/>
          <a:p>
            <a:fld id="{81620305-DC43-42FC-8534-ED924723DFB2}" type="datetime1">
              <a:rPr lang="en-AE" smtClean="0"/>
              <a:t>09/10/2024</a:t>
            </a:fld>
            <a:endParaRPr lang="en-AE"/>
          </a:p>
        </p:txBody>
      </p:sp>
    </p:spTree>
    <p:extLst>
      <p:ext uri="{BB962C8B-B14F-4D97-AF65-F5344CB8AC3E}">
        <p14:creationId xmlns:p14="http://schemas.microsoft.com/office/powerpoint/2010/main" val="332495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043D-3D41-4E28-BD97-8E3F488BC11F}"/>
              </a:ext>
            </a:extLst>
          </p:cNvPr>
          <p:cNvSpPr>
            <a:spLocks noGrp="1"/>
          </p:cNvSpPr>
          <p:nvPr>
            <p:ph type="title"/>
          </p:nvPr>
        </p:nvSpPr>
        <p:spPr/>
        <p:txBody>
          <a:bodyPr/>
          <a:lstStyle/>
          <a:p>
            <a:pPr marL="814388"/>
            <a:r>
              <a:rPr lang="fr-FR" b="1" dirty="0"/>
              <a:t>Pipes (</a:t>
            </a:r>
            <a:r>
              <a:rPr lang="fr-FR" b="1" dirty="0" err="1"/>
              <a:t>cont</a:t>
            </a:r>
            <a:r>
              <a:rPr lang="fr-FR" b="1" dirty="0"/>
              <a:t>..)</a:t>
            </a:r>
            <a:endParaRPr lang="en-AE" dirty="0"/>
          </a:p>
        </p:txBody>
      </p:sp>
      <p:sp>
        <p:nvSpPr>
          <p:cNvPr id="3" name="Content Placeholder 2">
            <a:extLst>
              <a:ext uri="{FF2B5EF4-FFF2-40B4-BE49-F238E27FC236}">
                <a16:creationId xmlns:a16="http://schemas.microsoft.com/office/drawing/2014/main" id="{64FA2BD9-3E83-0964-26A5-2D83CDBB2EB3}"/>
              </a:ext>
            </a:extLst>
          </p:cNvPr>
          <p:cNvSpPr>
            <a:spLocks noGrp="1"/>
          </p:cNvSpPr>
          <p:nvPr>
            <p:ph idx="1"/>
          </p:nvPr>
        </p:nvSpPr>
        <p:spPr>
          <a:xfrm>
            <a:off x="838200" y="1825625"/>
            <a:ext cx="5257800" cy="4292542"/>
          </a:xfrm>
        </p:spPr>
        <p:txBody>
          <a:bodyPr>
            <a:normAutofit lnSpcReduction="10000"/>
          </a:bodyPr>
          <a:lstStyle/>
          <a:p>
            <a:pPr marL="0" indent="0" algn="just">
              <a:buNone/>
            </a:pPr>
            <a:r>
              <a:rPr lang="en-US" dirty="0"/>
              <a:t>The use of pipes in IPC is a simple and efficient method of communication, as they provide a way for processes to exchange data without the overhead of more complex IPC methods, such as sockets or message passing. However, pipes have limited capabilities compared to other IPC methods, as they only support one-way communication and have limited buffer sizes.</a:t>
            </a:r>
            <a:endParaRPr lang="en-AE" dirty="0"/>
          </a:p>
        </p:txBody>
      </p:sp>
      <p:sp>
        <p:nvSpPr>
          <p:cNvPr id="9" name="Date Placeholder 8">
            <a:extLst>
              <a:ext uri="{FF2B5EF4-FFF2-40B4-BE49-F238E27FC236}">
                <a16:creationId xmlns:a16="http://schemas.microsoft.com/office/drawing/2014/main" id="{632892C5-2913-DE11-102A-CEA35133088E}"/>
              </a:ext>
            </a:extLst>
          </p:cNvPr>
          <p:cNvSpPr>
            <a:spLocks noGrp="1"/>
          </p:cNvSpPr>
          <p:nvPr>
            <p:ph type="dt" sz="half" idx="10"/>
          </p:nvPr>
        </p:nvSpPr>
        <p:spPr/>
        <p:txBody>
          <a:bodyPr/>
          <a:lstStyle/>
          <a:p>
            <a:fld id="{0F1064BB-C812-4718-A143-37BFBDDF82D7}" type="datetime1">
              <a:rPr lang="en-AE" smtClean="0"/>
              <a:t>09/10/2024</a:t>
            </a:fld>
            <a:endParaRPr lang="en-AE"/>
          </a:p>
        </p:txBody>
      </p:sp>
      <p:pic>
        <p:nvPicPr>
          <p:cNvPr id="5" name="Picture 4">
            <a:extLst>
              <a:ext uri="{FF2B5EF4-FFF2-40B4-BE49-F238E27FC236}">
                <a16:creationId xmlns:a16="http://schemas.microsoft.com/office/drawing/2014/main" id="{30A26BE8-683A-8A12-1D9B-A7311A4266A9}"/>
              </a:ext>
            </a:extLst>
          </p:cNvPr>
          <p:cNvPicPr>
            <a:picLocks noChangeAspect="1"/>
          </p:cNvPicPr>
          <p:nvPr/>
        </p:nvPicPr>
        <p:blipFill>
          <a:blip r:embed="rId2"/>
          <a:stretch>
            <a:fillRect/>
          </a:stretch>
        </p:blipFill>
        <p:spPr>
          <a:xfrm>
            <a:off x="6407946" y="2030648"/>
            <a:ext cx="4427410" cy="2531413"/>
          </a:xfrm>
          <a:prstGeom prst="rect">
            <a:avLst/>
          </a:prstGeom>
        </p:spPr>
      </p:pic>
    </p:spTree>
    <p:extLst>
      <p:ext uri="{BB962C8B-B14F-4D97-AF65-F5344CB8AC3E}">
        <p14:creationId xmlns:p14="http://schemas.microsoft.com/office/powerpoint/2010/main" val="35066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172A-C76F-94FA-6247-0870979F4AC7}"/>
              </a:ext>
            </a:extLst>
          </p:cNvPr>
          <p:cNvSpPr>
            <a:spLocks noGrp="1"/>
          </p:cNvSpPr>
          <p:nvPr>
            <p:ph type="title"/>
          </p:nvPr>
        </p:nvSpPr>
        <p:spPr/>
        <p:txBody>
          <a:bodyPr/>
          <a:lstStyle/>
          <a:p>
            <a:pPr marL="814388"/>
            <a:r>
              <a:rPr lang="fr-FR" b="1" dirty="0"/>
              <a:t>2. Message Passing</a:t>
            </a:r>
            <a:endParaRPr lang="en-AE" dirty="0"/>
          </a:p>
        </p:txBody>
      </p:sp>
      <p:sp>
        <p:nvSpPr>
          <p:cNvPr id="3" name="Content Placeholder 2">
            <a:extLst>
              <a:ext uri="{FF2B5EF4-FFF2-40B4-BE49-F238E27FC236}">
                <a16:creationId xmlns:a16="http://schemas.microsoft.com/office/drawing/2014/main" id="{2DE53949-6BDB-9C96-B26A-840EDA78B7F5}"/>
              </a:ext>
            </a:extLst>
          </p:cNvPr>
          <p:cNvSpPr>
            <a:spLocks noGrp="1"/>
          </p:cNvSpPr>
          <p:nvPr>
            <p:ph idx="1"/>
          </p:nvPr>
        </p:nvSpPr>
        <p:spPr/>
        <p:txBody>
          <a:bodyPr>
            <a:normAutofit fontScale="85000" lnSpcReduction="10000"/>
          </a:bodyPr>
          <a:lstStyle/>
          <a:p>
            <a:pPr algn="just"/>
            <a:r>
              <a:rPr lang="en-US" dirty="0"/>
              <a:t>Message passing is a method of Inter Process Communication in OS. It involves the exchange of messages between processes, where each process sends and receives messages to coordinate its activities and exchange data with other processes.</a:t>
            </a:r>
          </a:p>
          <a:p>
            <a:pPr algn="just"/>
            <a:r>
              <a:rPr lang="en-US" dirty="0"/>
              <a:t>In message passing, each process has a unique identifier, known as a process ID, and messages are sent from one process to another using this identifier. When a process sends a message, it specifies the recipient process ID and the contents of the message, and the operating system is responsible for delivering the message to the recipient process. The recipient process can then retrieve the contents of the message and respond, if necessary.</a:t>
            </a:r>
          </a:p>
          <a:p>
            <a:pPr algn="just"/>
            <a:r>
              <a:rPr lang="en-US" dirty="0"/>
              <a:t>Message passing is used in IPC for a variety of purposes, such as exchanging data between processes, coordinating the activities of multiple processes, and implementing complex communication protocols between processes.</a:t>
            </a:r>
          </a:p>
        </p:txBody>
      </p:sp>
      <p:sp>
        <p:nvSpPr>
          <p:cNvPr id="5" name="Date Placeholder 4">
            <a:extLst>
              <a:ext uri="{FF2B5EF4-FFF2-40B4-BE49-F238E27FC236}">
                <a16:creationId xmlns:a16="http://schemas.microsoft.com/office/drawing/2014/main" id="{9D0E7CB1-D707-69A3-38A3-6E3896277C12}"/>
              </a:ext>
            </a:extLst>
          </p:cNvPr>
          <p:cNvSpPr>
            <a:spLocks noGrp="1"/>
          </p:cNvSpPr>
          <p:nvPr>
            <p:ph type="dt" sz="half" idx="10"/>
          </p:nvPr>
        </p:nvSpPr>
        <p:spPr/>
        <p:txBody>
          <a:bodyPr/>
          <a:lstStyle/>
          <a:p>
            <a:fld id="{2A731790-C88A-47A9-A543-6E0AB8EC17DA}" type="datetime1">
              <a:rPr lang="en-AE" smtClean="0"/>
              <a:t>09/10/2024</a:t>
            </a:fld>
            <a:endParaRPr lang="en-AE"/>
          </a:p>
        </p:txBody>
      </p:sp>
    </p:spTree>
    <p:extLst>
      <p:ext uri="{BB962C8B-B14F-4D97-AF65-F5344CB8AC3E}">
        <p14:creationId xmlns:p14="http://schemas.microsoft.com/office/powerpoint/2010/main" val="214483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F16F-A4DB-3903-1F4A-6CD560BFC675}"/>
              </a:ext>
            </a:extLst>
          </p:cNvPr>
          <p:cNvSpPr>
            <a:spLocks noGrp="1"/>
          </p:cNvSpPr>
          <p:nvPr>
            <p:ph type="title"/>
          </p:nvPr>
        </p:nvSpPr>
        <p:spPr/>
        <p:txBody>
          <a:bodyPr/>
          <a:lstStyle/>
          <a:p>
            <a:pPr marL="714375"/>
            <a:r>
              <a:rPr lang="fr-FR" b="1" dirty="0"/>
              <a:t>Message Passing (</a:t>
            </a:r>
            <a:r>
              <a:rPr lang="fr-FR" b="1" dirty="0" err="1"/>
              <a:t>cont</a:t>
            </a:r>
            <a:r>
              <a:rPr lang="fr-FR" b="1" dirty="0"/>
              <a:t>..)</a:t>
            </a:r>
            <a:endParaRPr lang="en-AE" dirty="0"/>
          </a:p>
        </p:txBody>
      </p:sp>
      <p:sp>
        <p:nvSpPr>
          <p:cNvPr id="3" name="Content Placeholder 2">
            <a:extLst>
              <a:ext uri="{FF2B5EF4-FFF2-40B4-BE49-F238E27FC236}">
                <a16:creationId xmlns:a16="http://schemas.microsoft.com/office/drawing/2014/main" id="{EA95F80C-0547-F35A-1138-89DFE92A5FE5}"/>
              </a:ext>
            </a:extLst>
          </p:cNvPr>
          <p:cNvSpPr>
            <a:spLocks noGrp="1"/>
          </p:cNvSpPr>
          <p:nvPr>
            <p:ph idx="1"/>
          </p:nvPr>
        </p:nvSpPr>
        <p:spPr>
          <a:xfrm>
            <a:off x="838200" y="1825624"/>
            <a:ext cx="7557655" cy="4530725"/>
          </a:xfrm>
        </p:spPr>
        <p:txBody>
          <a:bodyPr>
            <a:normAutofit fontScale="92500" lnSpcReduction="20000"/>
          </a:bodyPr>
          <a:lstStyle/>
          <a:p>
            <a:pPr algn="just"/>
            <a:r>
              <a:rPr lang="en-US" dirty="0"/>
              <a:t>The main advantage of message passing is that it provides a flexible and scalable method of communication between processes, as processes can communicate with each other even if they are running on different hosts or in different network domains. Additionally, message passing provides a way for processes to communicate without being tightly coupled, as the sender and receiver processes do not need to share any common resources or have a direct connection.</a:t>
            </a:r>
          </a:p>
          <a:p>
            <a:pPr algn="just"/>
            <a:r>
              <a:rPr lang="en-US" dirty="0"/>
              <a:t>However, message passing also has some disadvantages, such as increased overhead due to the need to copy messages between address spaces, and the possibility of message loss or corruption due to network failures or other system issues. </a:t>
            </a:r>
          </a:p>
        </p:txBody>
      </p:sp>
      <p:pic>
        <p:nvPicPr>
          <p:cNvPr id="6" name="Picture 5">
            <a:extLst>
              <a:ext uri="{FF2B5EF4-FFF2-40B4-BE49-F238E27FC236}">
                <a16:creationId xmlns:a16="http://schemas.microsoft.com/office/drawing/2014/main" id="{B13A9E3C-304D-99CB-7098-7A7D43A4A7CB}"/>
              </a:ext>
            </a:extLst>
          </p:cNvPr>
          <p:cNvPicPr>
            <a:picLocks noChangeAspect="1"/>
          </p:cNvPicPr>
          <p:nvPr/>
        </p:nvPicPr>
        <p:blipFill>
          <a:blip r:embed="rId2"/>
          <a:stretch>
            <a:fillRect/>
          </a:stretch>
        </p:blipFill>
        <p:spPr>
          <a:xfrm>
            <a:off x="8419846" y="1970295"/>
            <a:ext cx="2933954" cy="3848433"/>
          </a:xfrm>
          <a:prstGeom prst="rect">
            <a:avLst/>
          </a:prstGeom>
        </p:spPr>
      </p:pic>
      <p:sp>
        <p:nvSpPr>
          <p:cNvPr id="7" name="Date Placeholder 6">
            <a:extLst>
              <a:ext uri="{FF2B5EF4-FFF2-40B4-BE49-F238E27FC236}">
                <a16:creationId xmlns:a16="http://schemas.microsoft.com/office/drawing/2014/main" id="{17F745B0-D10C-2C98-23E9-3755BFD138A4}"/>
              </a:ext>
            </a:extLst>
          </p:cNvPr>
          <p:cNvSpPr>
            <a:spLocks noGrp="1"/>
          </p:cNvSpPr>
          <p:nvPr>
            <p:ph type="dt" sz="half" idx="10"/>
          </p:nvPr>
        </p:nvSpPr>
        <p:spPr/>
        <p:txBody>
          <a:bodyPr/>
          <a:lstStyle/>
          <a:p>
            <a:fld id="{F01A13C7-B44D-49FF-93F2-8436413A25DE}" type="datetime1">
              <a:rPr lang="en-AE" smtClean="0"/>
              <a:t>09/10/2024</a:t>
            </a:fld>
            <a:endParaRPr lang="en-AE"/>
          </a:p>
        </p:txBody>
      </p:sp>
    </p:spTree>
    <p:extLst>
      <p:ext uri="{BB962C8B-B14F-4D97-AF65-F5344CB8AC3E}">
        <p14:creationId xmlns:p14="http://schemas.microsoft.com/office/powerpoint/2010/main" val="74371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A6CA-BDAC-7488-0991-944AA24E461A}"/>
              </a:ext>
            </a:extLst>
          </p:cNvPr>
          <p:cNvSpPr>
            <a:spLocks noGrp="1"/>
          </p:cNvSpPr>
          <p:nvPr>
            <p:ph type="title"/>
          </p:nvPr>
        </p:nvSpPr>
        <p:spPr/>
        <p:txBody>
          <a:bodyPr/>
          <a:lstStyle/>
          <a:p>
            <a:pPr marL="814388"/>
            <a:r>
              <a:rPr lang="fr-FR" b="1" dirty="0"/>
              <a:t>3. Message Queue</a:t>
            </a:r>
            <a:endParaRPr lang="en-AE" dirty="0"/>
          </a:p>
        </p:txBody>
      </p:sp>
      <p:sp>
        <p:nvSpPr>
          <p:cNvPr id="3" name="Content Placeholder 2">
            <a:extLst>
              <a:ext uri="{FF2B5EF4-FFF2-40B4-BE49-F238E27FC236}">
                <a16:creationId xmlns:a16="http://schemas.microsoft.com/office/drawing/2014/main" id="{D07A62D0-A897-A0A4-9DCE-CDB94E252E9F}"/>
              </a:ext>
            </a:extLst>
          </p:cNvPr>
          <p:cNvSpPr>
            <a:spLocks noGrp="1"/>
          </p:cNvSpPr>
          <p:nvPr>
            <p:ph idx="1"/>
          </p:nvPr>
        </p:nvSpPr>
        <p:spPr>
          <a:xfrm>
            <a:off x="838200" y="1825625"/>
            <a:ext cx="7441276" cy="4192790"/>
          </a:xfrm>
        </p:spPr>
        <p:txBody>
          <a:bodyPr>
            <a:normAutofit fontScale="92500" lnSpcReduction="20000"/>
          </a:bodyPr>
          <a:lstStyle/>
          <a:p>
            <a:pPr algn="just"/>
            <a:r>
              <a:rPr lang="en-US" dirty="0"/>
              <a:t>Message Queue is a method of Inter Process Communication in OS that involves the use of a shared queue, where processes can add messages and retrieve messages for communication. The queue acts as a buffer for the messages and provides a way for processes to exchange data and coordinate their activities.</a:t>
            </a:r>
          </a:p>
          <a:p>
            <a:pPr algn="just"/>
            <a:r>
              <a:rPr lang="en-US" dirty="0"/>
              <a:t>In Message Queue IPC, each message has a priority associated with it, and messages are retrieved from the queue in order of their priority. This allows processes to prioritize the delivery of important messages and ensures that critical messages are not blocked by less important messages in the queue.</a:t>
            </a:r>
          </a:p>
          <a:p>
            <a:pPr marL="0" indent="0">
              <a:buNone/>
            </a:pPr>
            <a:endParaRPr lang="en-AE" dirty="0"/>
          </a:p>
        </p:txBody>
      </p:sp>
      <p:pic>
        <p:nvPicPr>
          <p:cNvPr id="6" name="Picture 5">
            <a:extLst>
              <a:ext uri="{FF2B5EF4-FFF2-40B4-BE49-F238E27FC236}">
                <a16:creationId xmlns:a16="http://schemas.microsoft.com/office/drawing/2014/main" id="{1C5903C2-8BB6-6659-5CFA-0BD43F33160D}"/>
              </a:ext>
            </a:extLst>
          </p:cNvPr>
          <p:cNvPicPr>
            <a:picLocks noChangeAspect="1"/>
          </p:cNvPicPr>
          <p:nvPr/>
        </p:nvPicPr>
        <p:blipFill>
          <a:blip r:embed="rId2"/>
          <a:stretch>
            <a:fillRect/>
          </a:stretch>
        </p:blipFill>
        <p:spPr>
          <a:xfrm>
            <a:off x="8499221" y="2312573"/>
            <a:ext cx="2854579" cy="2924445"/>
          </a:xfrm>
          <a:prstGeom prst="rect">
            <a:avLst/>
          </a:prstGeom>
        </p:spPr>
      </p:pic>
      <p:sp>
        <p:nvSpPr>
          <p:cNvPr id="7" name="Date Placeholder 6">
            <a:extLst>
              <a:ext uri="{FF2B5EF4-FFF2-40B4-BE49-F238E27FC236}">
                <a16:creationId xmlns:a16="http://schemas.microsoft.com/office/drawing/2014/main" id="{932119A5-72B7-2478-2AF9-92BEAB0D98E6}"/>
              </a:ext>
            </a:extLst>
          </p:cNvPr>
          <p:cNvSpPr>
            <a:spLocks noGrp="1"/>
          </p:cNvSpPr>
          <p:nvPr>
            <p:ph type="dt" sz="half" idx="10"/>
          </p:nvPr>
        </p:nvSpPr>
        <p:spPr/>
        <p:txBody>
          <a:bodyPr/>
          <a:lstStyle/>
          <a:p>
            <a:fld id="{A7C0DDD4-70A3-4590-AE52-F643CC028810}" type="datetime1">
              <a:rPr lang="en-AE" smtClean="0"/>
              <a:t>09/10/2024</a:t>
            </a:fld>
            <a:endParaRPr lang="en-AE"/>
          </a:p>
        </p:txBody>
      </p:sp>
    </p:spTree>
    <p:extLst>
      <p:ext uri="{BB962C8B-B14F-4D97-AF65-F5344CB8AC3E}">
        <p14:creationId xmlns:p14="http://schemas.microsoft.com/office/powerpoint/2010/main" val="52810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1C69-CB2A-0086-E37A-93ADAF8F47BC}"/>
              </a:ext>
            </a:extLst>
          </p:cNvPr>
          <p:cNvSpPr>
            <a:spLocks noGrp="1"/>
          </p:cNvSpPr>
          <p:nvPr>
            <p:ph type="title"/>
          </p:nvPr>
        </p:nvSpPr>
        <p:spPr/>
        <p:txBody>
          <a:bodyPr/>
          <a:lstStyle/>
          <a:p>
            <a:pPr marL="631825"/>
            <a:r>
              <a:rPr lang="fr-FR" b="1" dirty="0"/>
              <a:t>Message Queue (</a:t>
            </a:r>
            <a:r>
              <a:rPr lang="fr-FR" b="1" dirty="0" err="1"/>
              <a:t>Cont</a:t>
            </a:r>
            <a:r>
              <a:rPr lang="fr-FR" b="1" dirty="0"/>
              <a:t>..)</a:t>
            </a:r>
            <a:endParaRPr lang="en-AE" dirty="0"/>
          </a:p>
        </p:txBody>
      </p:sp>
      <p:sp>
        <p:nvSpPr>
          <p:cNvPr id="3" name="Content Placeholder 2">
            <a:extLst>
              <a:ext uri="{FF2B5EF4-FFF2-40B4-BE49-F238E27FC236}">
                <a16:creationId xmlns:a16="http://schemas.microsoft.com/office/drawing/2014/main" id="{5238B708-F362-1082-3D80-55688B68DEC4}"/>
              </a:ext>
            </a:extLst>
          </p:cNvPr>
          <p:cNvSpPr>
            <a:spLocks noGrp="1"/>
          </p:cNvSpPr>
          <p:nvPr>
            <p:ph idx="1"/>
          </p:nvPr>
        </p:nvSpPr>
        <p:spPr/>
        <p:txBody>
          <a:bodyPr>
            <a:normAutofit lnSpcReduction="10000"/>
          </a:bodyPr>
          <a:lstStyle/>
          <a:p>
            <a:pPr algn="just"/>
            <a:r>
              <a:rPr lang="en-US" dirty="0"/>
              <a:t>Message Queue IPC provides a flexible and scalable method of communication between processes, as messages can be sent and received asynchronously, allowing processes to continue executing while they wait for messages to arrive. Additionally, Message Queue IPC supports the communication between processes running on different hosts, as the message queue can be implemented as a network service.</a:t>
            </a:r>
          </a:p>
          <a:p>
            <a:pPr algn="just"/>
            <a:r>
              <a:rPr lang="en-US" dirty="0"/>
              <a:t>The main disadvantage of Message Queue IPC is that it can introduce additional overhead, as messages must be copied between address spaces, and the queue must be managed by the operating system to ensure that it remains synchronized and consistent across all processes.</a:t>
            </a:r>
          </a:p>
        </p:txBody>
      </p:sp>
      <p:sp>
        <p:nvSpPr>
          <p:cNvPr id="5" name="Date Placeholder 4">
            <a:extLst>
              <a:ext uri="{FF2B5EF4-FFF2-40B4-BE49-F238E27FC236}">
                <a16:creationId xmlns:a16="http://schemas.microsoft.com/office/drawing/2014/main" id="{26CCBC4F-A1F3-AFAD-024E-DF91C735699D}"/>
              </a:ext>
            </a:extLst>
          </p:cNvPr>
          <p:cNvSpPr>
            <a:spLocks noGrp="1"/>
          </p:cNvSpPr>
          <p:nvPr>
            <p:ph type="dt" sz="half" idx="10"/>
          </p:nvPr>
        </p:nvSpPr>
        <p:spPr/>
        <p:txBody>
          <a:bodyPr/>
          <a:lstStyle/>
          <a:p>
            <a:fld id="{6954D2B4-FC3A-4F35-B8C0-BDC74B3A8AAE}" type="datetime1">
              <a:rPr lang="en-AE" smtClean="0"/>
              <a:t>09/10/2024</a:t>
            </a:fld>
            <a:endParaRPr lang="en-AE"/>
          </a:p>
        </p:txBody>
      </p:sp>
    </p:spTree>
    <p:extLst>
      <p:ext uri="{BB962C8B-B14F-4D97-AF65-F5344CB8AC3E}">
        <p14:creationId xmlns:p14="http://schemas.microsoft.com/office/powerpoint/2010/main" val="362335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02FF-B42F-CE36-34E6-DE9934E6E893}"/>
              </a:ext>
            </a:extLst>
          </p:cNvPr>
          <p:cNvSpPr>
            <a:spLocks noGrp="1"/>
          </p:cNvSpPr>
          <p:nvPr>
            <p:ph type="title"/>
          </p:nvPr>
        </p:nvSpPr>
        <p:spPr/>
        <p:txBody>
          <a:bodyPr/>
          <a:lstStyle/>
          <a:p>
            <a:pPr marL="714375"/>
            <a:r>
              <a:rPr lang="fr-FR" b="1" dirty="0"/>
              <a:t>4. </a:t>
            </a:r>
            <a:r>
              <a:rPr lang="fr-FR" b="1" dirty="0" err="1"/>
              <a:t>Shared</a:t>
            </a:r>
            <a:r>
              <a:rPr lang="fr-FR" b="1" dirty="0"/>
              <a:t> Memory</a:t>
            </a:r>
            <a:endParaRPr lang="en-AE" dirty="0"/>
          </a:p>
        </p:txBody>
      </p:sp>
      <p:sp>
        <p:nvSpPr>
          <p:cNvPr id="3" name="Content Placeholder 2">
            <a:extLst>
              <a:ext uri="{FF2B5EF4-FFF2-40B4-BE49-F238E27FC236}">
                <a16:creationId xmlns:a16="http://schemas.microsoft.com/office/drawing/2014/main" id="{9DE874B1-F49B-03E3-07E7-DA6C72B61010}"/>
              </a:ext>
            </a:extLst>
          </p:cNvPr>
          <p:cNvSpPr>
            <a:spLocks noGrp="1"/>
          </p:cNvSpPr>
          <p:nvPr>
            <p:ph idx="1"/>
          </p:nvPr>
        </p:nvSpPr>
        <p:spPr/>
        <p:txBody>
          <a:bodyPr/>
          <a:lstStyle/>
          <a:p>
            <a:pPr algn="just"/>
            <a:r>
              <a:rPr lang="en-US" dirty="0"/>
              <a:t>Shared memory is a method of Inter Process Communication in OS that involves the use of a shared memory region, where multiple processes can access the same data in memory. Shared memory provides a way for processes to exchange data and coordinate their activities by accessing a common area of memory.</a:t>
            </a:r>
          </a:p>
          <a:p>
            <a:pPr algn="just"/>
            <a:r>
              <a:rPr lang="en-US" dirty="0"/>
              <a:t>In shared memory IPC, the operating system sets up a shared memory region and maps it into the address spaces of the processes that need to access it. Each process can then read and write to the shared memory region, allowing them to exchange data and coordinate their activities.</a:t>
            </a:r>
          </a:p>
        </p:txBody>
      </p:sp>
      <p:sp>
        <p:nvSpPr>
          <p:cNvPr id="5" name="Date Placeholder 4">
            <a:extLst>
              <a:ext uri="{FF2B5EF4-FFF2-40B4-BE49-F238E27FC236}">
                <a16:creationId xmlns:a16="http://schemas.microsoft.com/office/drawing/2014/main" id="{179FF733-D4EE-FFF2-F3FC-3FDC4D263303}"/>
              </a:ext>
            </a:extLst>
          </p:cNvPr>
          <p:cNvSpPr>
            <a:spLocks noGrp="1"/>
          </p:cNvSpPr>
          <p:nvPr>
            <p:ph type="dt" sz="half" idx="10"/>
          </p:nvPr>
        </p:nvSpPr>
        <p:spPr/>
        <p:txBody>
          <a:bodyPr/>
          <a:lstStyle/>
          <a:p>
            <a:fld id="{9F4F50D1-E51F-4722-9736-EE9681B6EC85}" type="datetime1">
              <a:rPr lang="en-AE" smtClean="0"/>
              <a:t>09/10/2024</a:t>
            </a:fld>
            <a:endParaRPr lang="en-AE"/>
          </a:p>
        </p:txBody>
      </p:sp>
    </p:spTree>
    <p:extLst>
      <p:ext uri="{BB962C8B-B14F-4D97-AF65-F5344CB8AC3E}">
        <p14:creationId xmlns:p14="http://schemas.microsoft.com/office/powerpoint/2010/main" val="286306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7CE462-797A-4A74-1D87-054FA8BFD09F}"/>
              </a:ext>
            </a:extLst>
          </p:cNvPr>
          <p:cNvPicPr>
            <a:picLocks noChangeAspect="1"/>
          </p:cNvPicPr>
          <p:nvPr/>
        </p:nvPicPr>
        <p:blipFill>
          <a:blip r:embed="rId2"/>
          <a:stretch>
            <a:fillRect/>
          </a:stretch>
        </p:blipFill>
        <p:spPr>
          <a:xfrm>
            <a:off x="8197635" y="2298715"/>
            <a:ext cx="3156165" cy="3054681"/>
          </a:xfrm>
          <a:prstGeom prst="rect">
            <a:avLst/>
          </a:prstGeom>
        </p:spPr>
      </p:pic>
      <p:sp>
        <p:nvSpPr>
          <p:cNvPr id="2" name="Title 1">
            <a:extLst>
              <a:ext uri="{FF2B5EF4-FFF2-40B4-BE49-F238E27FC236}">
                <a16:creationId xmlns:a16="http://schemas.microsoft.com/office/drawing/2014/main" id="{B44DD4DA-F4ED-1FAF-F7A0-DC7CBB9027F0}"/>
              </a:ext>
            </a:extLst>
          </p:cNvPr>
          <p:cNvSpPr>
            <a:spLocks noGrp="1"/>
          </p:cNvSpPr>
          <p:nvPr>
            <p:ph type="title"/>
          </p:nvPr>
        </p:nvSpPr>
        <p:spPr/>
        <p:txBody>
          <a:bodyPr/>
          <a:lstStyle/>
          <a:p>
            <a:pPr marL="814388"/>
            <a:r>
              <a:rPr lang="fr-FR" b="1" dirty="0" err="1"/>
              <a:t>Shared</a:t>
            </a:r>
            <a:r>
              <a:rPr lang="fr-FR" b="1" dirty="0"/>
              <a:t> Memory (</a:t>
            </a:r>
            <a:r>
              <a:rPr lang="fr-FR" b="1" dirty="0" err="1"/>
              <a:t>Cont</a:t>
            </a:r>
            <a:r>
              <a:rPr lang="fr-FR" b="1" dirty="0"/>
              <a:t>..)</a:t>
            </a:r>
            <a:endParaRPr lang="en-AE" dirty="0"/>
          </a:p>
        </p:txBody>
      </p:sp>
      <p:sp>
        <p:nvSpPr>
          <p:cNvPr id="3" name="Content Placeholder 2">
            <a:extLst>
              <a:ext uri="{FF2B5EF4-FFF2-40B4-BE49-F238E27FC236}">
                <a16:creationId xmlns:a16="http://schemas.microsoft.com/office/drawing/2014/main" id="{832714C3-6F8E-B5CF-B804-448B344A77F4}"/>
              </a:ext>
            </a:extLst>
          </p:cNvPr>
          <p:cNvSpPr>
            <a:spLocks noGrp="1"/>
          </p:cNvSpPr>
          <p:nvPr>
            <p:ph idx="1"/>
          </p:nvPr>
        </p:nvSpPr>
        <p:spPr>
          <a:xfrm>
            <a:off x="838200" y="1825624"/>
            <a:ext cx="7590905" cy="4530725"/>
          </a:xfrm>
        </p:spPr>
        <p:txBody>
          <a:bodyPr>
            <a:normAutofit fontScale="85000" lnSpcReduction="10000"/>
          </a:bodyPr>
          <a:lstStyle/>
          <a:p>
            <a:pPr algn="just"/>
            <a:r>
              <a:rPr lang="en-US" dirty="0"/>
              <a:t>Shared memory IPC provides a high-performance method of communication between processes, as it eliminates the need to copy data between address spaces and allows processes to access the same data in memory. This makes shared memory IPC particularly useful for applications that need to exchange large amounts of data, such as multimedia applications or scientific simulations.</a:t>
            </a:r>
          </a:p>
          <a:p>
            <a:pPr algn="just"/>
            <a:r>
              <a:rPr lang="en-US" dirty="0"/>
              <a:t>However, shared memory IPC also has some limitations, as it requires processes to coordinate their access to the shared memory region to ensure that it remains synchronized and consistent. Additionally, shared memory IPC can introduce security risks, as processes can potentially access and modify data in memory that they should not have access to. </a:t>
            </a:r>
          </a:p>
        </p:txBody>
      </p:sp>
      <p:sp>
        <p:nvSpPr>
          <p:cNvPr id="7" name="Date Placeholder 6">
            <a:extLst>
              <a:ext uri="{FF2B5EF4-FFF2-40B4-BE49-F238E27FC236}">
                <a16:creationId xmlns:a16="http://schemas.microsoft.com/office/drawing/2014/main" id="{70F207D3-B433-B1F2-8A9B-32CA2F3A6796}"/>
              </a:ext>
            </a:extLst>
          </p:cNvPr>
          <p:cNvSpPr>
            <a:spLocks noGrp="1"/>
          </p:cNvSpPr>
          <p:nvPr>
            <p:ph type="dt" sz="half" idx="10"/>
          </p:nvPr>
        </p:nvSpPr>
        <p:spPr/>
        <p:txBody>
          <a:bodyPr/>
          <a:lstStyle/>
          <a:p>
            <a:fld id="{9E0D397A-4671-44EF-8CB5-62C3CD758F59}" type="datetime1">
              <a:rPr lang="en-AE" smtClean="0"/>
              <a:t>09/10/2024</a:t>
            </a:fld>
            <a:endParaRPr lang="en-AE"/>
          </a:p>
        </p:txBody>
      </p:sp>
    </p:spTree>
    <p:extLst>
      <p:ext uri="{BB962C8B-B14F-4D97-AF65-F5344CB8AC3E}">
        <p14:creationId xmlns:p14="http://schemas.microsoft.com/office/powerpoint/2010/main" val="221505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5D0B-4438-6E21-0D60-BF27A448A1BD}"/>
              </a:ext>
            </a:extLst>
          </p:cNvPr>
          <p:cNvSpPr>
            <a:spLocks noGrp="1"/>
          </p:cNvSpPr>
          <p:nvPr>
            <p:ph type="title"/>
          </p:nvPr>
        </p:nvSpPr>
        <p:spPr/>
        <p:txBody>
          <a:bodyPr/>
          <a:lstStyle/>
          <a:p>
            <a:pPr marL="814388"/>
            <a:r>
              <a:rPr lang="fr-FR" b="1" dirty="0"/>
              <a:t>5. Direct Communication</a:t>
            </a:r>
            <a:endParaRPr lang="en-AE" dirty="0"/>
          </a:p>
        </p:txBody>
      </p:sp>
      <p:sp>
        <p:nvSpPr>
          <p:cNvPr id="3" name="Content Placeholder 2">
            <a:extLst>
              <a:ext uri="{FF2B5EF4-FFF2-40B4-BE49-F238E27FC236}">
                <a16:creationId xmlns:a16="http://schemas.microsoft.com/office/drawing/2014/main" id="{169A6570-B437-30A0-A8FB-3E2B7A128FB5}"/>
              </a:ext>
            </a:extLst>
          </p:cNvPr>
          <p:cNvSpPr>
            <a:spLocks noGrp="1"/>
          </p:cNvSpPr>
          <p:nvPr>
            <p:ph idx="1"/>
          </p:nvPr>
        </p:nvSpPr>
        <p:spPr>
          <a:xfrm>
            <a:off x="439189" y="1690688"/>
            <a:ext cx="7790140" cy="4510607"/>
          </a:xfrm>
        </p:spPr>
        <p:txBody>
          <a:bodyPr>
            <a:normAutofit fontScale="92500" lnSpcReduction="10000"/>
          </a:bodyPr>
          <a:lstStyle/>
          <a:p>
            <a:pPr algn="just"/>
            <a:r>
              <a:rPr lang="en-US" dirty="0"/>
              <a:t>Direct communication is a method of Inter Process Communication in OS. It involves the direct exchange of data between processes, without the use of intermediate communication mechanisms such as message passing, message queues, or shared memory.</a:t>
            </a:r>
          </a:p>
          <a:p>
            <a:pPr algn="just"/>
            <a:r>
              <a:rPr lang="en-US" dirty="0"/>
              <a:t>In direct communication, processes communicate with each other by exchanging data directly, either by passing data as parameters to function calls or by reading and writing to shared data structures in memory. Direct communication is typically used when processes need to exchange small amounts of data, or when they need to coordinate their activities in a simple and straightforward manner.</a:t>
            </a:r>
            <a:endParaRPr lang="en-AE" dirty="0"/>
          </a:p>
        </p:txBody>
      </p:sp>
      <p:pic>
        <p:nvPicPr>
          <p:cNvPr id="6" name="Picture 5">
            <a:extLst>
              <a:ext uri="{FF2B5EF4-FFF2-40B4-BE49-F238E27FC236}">
                <a16:creationId xmlns:a16="http://schemas.microsoft.com/office/drawing/2014/main" id="{06B3338F-2876-9B35-30BA-B8DA5105F7E8}"/>
              </a:ext>
            </a:extLst>
          </p:cNvPr>
          <p:cNvPicPr>
            <a:picLocks noChangeAspect="1"/>
          </p:cNvPicPr>
          <p:nvPr/>
        </p:nvPicPr>
        <p:blipFill>
          <a:blip r:embed="rId2"/>
          <a:stretch>
            <a:fillRect/>
          </a:stretch>
        </p:blipFill>
        <p:spPr>
          <a:xfrm>
            <a:off x="8229329" y="3014544"/>
            <a:ext cx="3124471" cy="1729890"/>
          </a:xfrm>
          <a:prstGeom prst="rect">
            <a:avLst/>
          </a:prstGeom>
        </p:spPr>
      </p:pic>
      <p:sp>
        <p:nvSpPr>
          <p:cNvPr id="7" name="Date Placeholder 6">
            <a:extLst>
              <a:ext uri="{FF2B5EF4-FFF2-40B4-BE49-F238E27FC236}">
                <a16:creationId xmlns:a16="http://schemas.microsoft.com/office/drawing/2014/main" id="{88407D53-1B0D-6507-0480-93BE70A5AAC3}"/>
              </a:ext>
            </a:extLst>
          </p:cNvPr>
          <p:cNvSpPr>
            <a:spLocks noGrp="1"/>
          </p:cNvSpPr>
          <p:nvPr>
            <p:ph type="dt" sz="half" idx="10"/>
          </p:nvPr>
        </p:nvSpPr>
        <p:spPr/>
        <p:txBody>
          <a:bodyPr/>
          <a:lstStyle/>
          <a:p>
            <a:fld id="{FE0B716D-918A-42C9-91C5-AA88873DECEA}" type="datetime1">
              <a:rPr lang="en-AE" smtClean="0"/>
              <a:t>09/10/2024</a:t>
            </a:fld>
            <a:endParaRPr lang="en-AE"/>
          </a:p>
        </p:txBody>
      </p:sp>
    </p:spTree>
    <p:extLst>
      <p:ext uri="{BB962C8B-B14F-4D97-AF65-F5344CB8AC3E}">
        <p14:creationId xmlns:p14="http://schemas.microsoft.com/office/powerpoint/2010/main" val="66112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31FE-1670-BEE9-49CA-ED753643646C}"/>
              </a:ext>
            </a:extLst>
          </p:cNvPr>
          <p:cNvSpPr>
            <a:spLocks noGrp="1"/>
          </p:cNvSpPr>
          <p:nvPr>
            <p:ph type="title"/>
          </p:nvPr>
        </p:nvSpPr>
        <p:spPr>
          <a:xfrm>
            <a:off x="1496290" y="365125"/>
            <a:ext cx="9857509" cy="1325563"/>
          </a:xfrm>
        </p:spPr>
        <p:txBody>
          <a:bodyPr/>
          <a:lstStyle/>
          <a:p>
            <a:pPr algn="ctr"/>
            <a:r>
              <a:rPr lang="en-US" b="1" dirty="0"/>
              <a:t>Introduction to Inter process Communication</a:t>
            </a:r>
            <a:endParaRPr lang="en-AE" b="1" dirty="0"/>
          </a:p>
        </p:txBody>
      </p:sp>
      <p:sp>
        <p:nvSpPr>
          <p:cNvPr id="3" name="Content Placeholder 2">
            <a:extLst>
              <a:ext uri="{FF2B5EF4-FFF2-40B4-BE49-F238E27FC236}">
                <a16:creationId xmlns:a16="http://schemas.microsoft.com/office/drawing/2014/main" id="{9342C682-6BE9-10F4-4442-C0DBA97B7949}"/>
              </a:ext>
            </a:extLst>
          </p:cNvPr>
          <p:cNvSpPr>
            <a:spLocks noGrp="1"/>
          </p:cNvSpPr>
          <p:nvPr>
            <p:ph idx="1"/>
          </p:nvPr>
        </p:nvSpPr>
        <p:spPr/>
        <p:txBody>
          <a:bodyPr/>
          <a:lstStyle/>
          <a:p>
            <a:pPr marL="0" indent="0" algn="just">
              <a:buNone/>
            </a:pPr>
            <a:r>
              <a:rPr lang="en-US" dirty="0"/>
              <a:t>Inter Process Communication (IPC) constitutes a mechanism commonly provided by the operating system (OS). Its fundamental objective is to streamline communication between diverse processes. In brief terms, IPC empowers one process to inform another process about the occurrence of an event</a:t>
            </a:r>
            <a:endParaRPr lang="en-AE" dirty="0"/>
          </a:p>
        </p:txBody>
      </p:sp>
      <p:sp>
        <p:nvSpPr>
          <p:cNvPr id="5" name="Date Placeholder 4">
            <a:extLst>
              <a:ext uri="{FF2B5EF4-FFF2-40B4-BE49-F238E27FC236}">
                <a16:creationId xmlns:a16="http://schemas.microsoft.com/office/drawing/2014/main" id="{9A86C9DA-BAA0-9AED-8226-DBF01A9C6562}"/>
              </a:ext>
            </a:extLst>
          </p:cNvPr>
          <p:cNvSpPr>
            <a:spLocks noGrp="1"/>
          </p:cNvSpPr>
          <p:nvPr>
            <p:ph type="dt" sz="half" idx="10"/>
          </p:nvPr>
        </p:nvSpPr>
        <p:spPr/>
        <p:txBody>
          <a:bodyPr/>
          <a:lstStyle/>
          <a:p>
            <a:fld id="{7F3D1D99-B4D9-4CB3-A88B-62FE2F83DE1E}" type="datetime1">
              <a:rPr lang="en-AE" smtClean="0"/>
              <a:t>09/10/2024</a:t>
            </a:fld>
            <a:endParaRPr lang="en-AE"/>
          </a:p>
        </p:txBody>
      </p:sp>
    </p:spTree>
    <p:extLst>
      <p:ext uri="{BB962C8B-B14F-4D97-AF65-F5344CB8AC3E}">
        <p14:creationId xmlns:p14="http://schemas.microsoft.com/office/powerpoint/2010/main" val="209119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7F5E-3A7D-1C53-877E-EFFF704CEB51}"/>
              </a:ext>
            </a:extLst>
          </p:cNvPr>
          <p:cNvSpPr>
            <a:spLocks noGrp="1"/>
          </p:cNvSpPr>
          <p:nvPr>
            <p:ph type="title"/>
          </p:nvPr>
        </p:nvSpPr>
        <p:spPr/>
        <p:txBody>
          <a:bodyPr/>
          <a:lstStyle/>
          <a:p>
            <a:pPr marL="631825"/>
            <a:r>
              <a:rPr lang="fr-FR" b="1" dirty="0"/>
              <a:t>Direct Communication (</a:t>
            </a:r>
            <a:r>
              <a:rPr lang="fr-FR" b="1" dirty="0" err="1"/>
              <a:t>Cont</a:t>
            </a:r>
            <a:r>
              <a:rPr lang="fr-FR" b="1" dirty="0"/>
              <a:t>..)</a:t>
            </a:r>
            <a:endParaRPr lang="en-AE" dirty="0"/>
          </a:p>
        </p:txBody>
      </p:sp>
      <p:sp>
        <p:nvSpPr>
          <p:cNvPr id="3" name="Content Placeholder 2">
            <a:extLst>
              <a:ext uri="{FF2B5EF4-FFF2-40B4-BE49-F238E27FC236}">
                <a16:creationId xmlns:a16="http://schemas.microsoft.com/office/drawing/2014/main" id="{EBCBB6C0-7A03-1A72-BDF1-DDDDFA7F7D07}"/>
              </a:ext>
            </a:extLst>
          </p:cNvPr>
          <p:cNvSpPr>
            <a:spLocks noGrp="1"/>
          </p:cNvSpPr>
          <p:nvPr>
            <p:ph idx="1"/>
          </p:nvPr>
        </p:nvSpPr>
        <p:spPr/>
        <p:txBody>
          <a:bodyPr>
            <a:normAutofit lnSpcReduction="10000"/>
          </a:bodyPr>
          <a:lstStyle/>
          <a:p>
            <a:pPr algn="just"/>
            <a:r>
              <a:rPr lang="en-US" dirty="0"/>
              <a:t>The main advantage of direct communication is that it provides a simple and direct way for processes to communicate, as processes can access each other’s data directly without the need for intermediate communication mechanisms. This can result in lower overhead and improved performance, as data does not need to be copied between address spaces.</a:t>
            </a:r>
          </a:p>
          <a:p>
            <a:pPr algn="just"/>
            <a:r>
              <a:rPr lang="en-US" dirty="0"/>
              <a:t>However, direct communication also has some limitations, as it can lead to tight coupling between processes, and it can make it more difficult to change the communication mechanism in the future, as direct communication is hardcoded into the processes themselves. Despite these limitations, direct communication remains a popular and widely used method of IPC in operating systems.</a:t>
            </a:r>
          </a:p>
        </p:txBody>
      </p:sp>
      <p:sp>
        <p:nvSpPr>
          <p:cNvPr id="5" name="Date Placeholder 4">
            <a:extLst>
              <a:ext uri="{FF2B5EF4-FFF2-40B4-BE49-F238E27FC236}">
                <a16:creationId xmlns:a16="http://schemas.microsoft.com/office/drawing/2014/main" id="{F4D4E3BB-6FDC-6E9C-A235-42A387A52793}"/>
              </a:ext>
            </a:extLst>
          </p:cNvPr>
          <p:cNvSpPr>
            <a:spLocks noGrp="1"/>
          </p:cNvSpPr>
          <p:nvPr>
            <p:ph type="dt" sz="half" idx="10"/>
          </p:nvPr>
        </p:nvSpPr>
        <p:spPr/>
        <p:txBody>
          <a:bodyPr/>
          <a:lstStyle/>
          <a:p>
            <a:fld id="{B17D6FC8-2692-4DCF-93EE-594CFFA9B2BC}" type="datetime1">
              <a:rPr lang="en-AE" smtClean="0"/>
              <a:t>09/10/2024</a:t>
            </a:fld>
            <a:endParaRPr lang="en-AE"/>
          </a:p>
        </p:txBody>
      </p:sp>
    </p:spTree>
    <p:extLst>
      <p:ext uri="{BB962C8B-B14F-4D97-AF65-F5344CB8AC3E}">
        <p14:creationId xmlns:p14="http://schemas.microsoft.com/office/powerpoint/2010/main" val="338876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1244-7288-42EF-5B18-C74288E65687}"/>
              </a:ext>
            </a:extLst>
          </p:cNvPr>
          <p:cNvSpPr>
            <a:spLocks noGrp="1"/>
          </p:cNvSpPr>
          <p:nvPr>
            <p:ph type="title"/>
          </p:nvPr>
        </p:nvSpPr>
        <p:spPr/>
        <p:txBody>
          <a:bodyPr/>
          <a:lstStyle/>
          <a:p>
            <a:pPr marL="714375"/>
            <a:r>
              <a:rPr lang="fr-FR" b="1" dirty="0"/>
              <a:t>6. Indirect Communication</a:t>
            </a:r>
            <a:endParaRPr lang="en-AE" dirty="0"/>
          </a:p>
        </p:txBody>
      </p:sp>
      <p:sp>
        <p:nvSpPr>
          <p:cNvPr id="3" name="Content Placeholder 2">
            <a:extLst>
              <a:ext uri="{FF2B5EF4-FFF2-40B4-BE49-F238E27FC236}">
                <a16:creationId xmlns:a16="http://schemas.microsoft.com/office/drawing/2014/main" id="{128E00B0-4D64-F19A-6390-6BCB4C4E6EB6}"/>
              </a:ext>
            </a:extLst>
          </p:cNvPr>
          <p:cNvSpPr>
            <a:spLocks noGrp="1"/>
          </p:cNvSpPr>
          <p:nvPr>
            <p:ph idx="1"/>
          </p:nvPr>
        </p:nvSpPr>
        <p:spPr/>
        <p:txBody>
          <a:bodyPr>
            <a:normAutofit/>
          </a:bodyPr>
          <a:lstStyle/>
          <a:p>
            <a:pPr algn="just"/>
            <a:r>
              <a:rPr lang="en-US" dirty="0"/>
              <a:t>Indirect communication is a method of Inter Process Communication in OS. It involves the use of intermediate communication mechanisms, such as message passing, message queues, or shared memory, to exchange data between processes.</a:t>
            </a:r>
          </a:p>
          <a:p>
            <a:pPr algn="just"/>
            <a:r>
              <a:rPr lang="en-US" dirty="0"/>
              <a:t>In indirect communication, processes communicate with each other by adding messages to a shared communication mechanism, such as a message queue or a shared memory region. The communication mechanism acts as an intermediary, allowing processes to exchange data and coordinate their activities in a more decoupled and flexible manner.</a:t>
            </a:r>
          </a:p>
        </p:txBody>
      </p:sp>
      <p:sp>
        <p:nvSpPr>
          <p:cNvPr id="5" name="Date Placeholder 4">
            <a:extLst>
              <a:ext uri="{FF2B5EF4-FFF2-40B4-BE49-F238E27FC236}">
                <a16:creationId xmlns:a16="http://schemas.microsoft.com/office/drawing/2014/main" id="{AD2A213A-84E3-C685-E0E1-F26C3AADF261}"/>
              </a:ext>
            </a:extLst>
          </p:cNvPr>
          <p:cNvSpPr>
            <a:spLocks noGrp="1"/>
          </p:cNvSpPr>
          <p:nvPr>
            <p:ph type="dt" sz="half" idx="10"/>
          </p:nvPr>
        </p:nvSpPr>
        <p:spPr/>
        <p:txBody>
          <a:bodyPr/>
          <a:lstStyle/>
          <a:p>
            <a:fld id="{CC04C739-9DC0-4B3A-BFF1-394A2D9215AC}" type="datetime1">
              <a:rPr lang="en-AE" smtClean="0"/>
              <a:t>09/10/2024</a:t>
            </a:fld>
            <a:endParaRPr lang="en-AE"/>
          </a:p>
        </p:txBody>
      </p:sp>
    </p:spTree>
    <p:extLst>
      <p:ext uri="{BB962C8B-B14F-4D97-AF65-F5344CB8AC3E}">
        <p14:creationId xmlns:p14="http://schemas.microsoft.com/office/powerpoint/2010/main" val="255894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48D5-E039-615D-5E0F-440ECE0FB440}"/>
              </a:ext>
            </a:extLst>
          </p:cNvPr>
          <p:cNvSpPr>
            <a:spLocks noGrp="1"/>
          </p:cNvSpPr>
          <p:nvPr>
            <p:ph type="title"/>
          </p:nvPr>
        </p:nvSpPr>
        <p:spPr/>
        <p:txBody>
          <a:bodyPr/>
          <a:lstStyle/>
          <a:p>
            <a:pPr marL="814388"/>
            <a:r>
              <a:rPr lang="fr-FR" b="1" dirty="0"/>
              <a:t>Indirect Communication (</a:t>
            </a:r>
            <a:r>
              <a:rPr lang="fr-FR" b="1" dirty="0" err="1"/>
              <a:t>Cont</a:t>
            </a:r>
            <a:r>
              <a:rPr lang="fr-FR" b="1" dirty="0"/>
              <a:t>..)</a:t>
            </a:r>
            <a:endParaRPr lang="en-AE" dirty="0"/>
          </a:p>
        </p:txBody>
      </p:sp>
      <p:sp>
        <p:nvSpPr>
          <p:cNvPr id="3" name="Content Placeholder 2">
            <a:extLst>
              <a:ext uri="{FF2B5EF4-FFF2-40B4-BE49-F238E27FC236}">
                <a16:creationId xmlns:a16="http://schemas.microsoft.com/office/drawing/2014/main" id="{16E546E9-F91E-B4B2-E9A4-935CAF018F0B}"/>
              </a:ext>
            </a:extLst>
          </p:cNvPr>
          <p:cNvSpPr>
            <a:spLocks noGrp="1"/>
          </p:cNvSpPr>
          <p:nvPr>
            <p:ph idx="1"/>
          </p:nvPr>
        </p:nvSpPr>
        <p:spPr/>
        <p:txBody>
          <a:bodyPr>
            <a:normAutofit lnSpcReduction="10000"/>
          </a:bodyPr>
          <a:lstStyle/>
          <a:p>
            <a:pPr algn="just"/>
            <a:r>
              <a:rPr lang="en-US" dirty="0"/>
              <a:t>The main advantage of indirect communication is that it provides a more flexible and scalable way for processes to communicate, as processes do not need to have direct access to each other’s data. This can result in a more modular and maintainable system, as processes can be developed and maintained independently, and the communication mechanism can be changed or updated without affecting the processes themselves.</a:t>
            </a:r>
          </a:p>
          <a:p>
            <a:pPr algn="just"/>
            <a:r>
              <a:rPr lang="en-US" dirty="0"/>
              <a:t>However, indirect communication can also introduce additional overhead, as data must be copied between address spaces, and the communication mechanism must be managed by the operating system to ensure that it remains synchronized and consistent across all processes. </a:t>
            </a:r>
          </a:p>
        </p:txBody>
      </p:sp>
      <p:sp>
        <p:nvSpPr>
          <p:cNvPr id="5" name="Date Placeholder 4">
            <a:extLst>
              <a:ext uri="{FF2B5EF4-FFF2-40B4-BE49-F238E27FC236}">
                <a16:creationId xmlns:a16="http://schemas.microsoft.com/office/drawing/2014/main" id="{93E634D4-A3F6-8DE4-5830-5685EF57F0D5}"/>
              </a:ext>
            </a:extLst>
          </p:cNvPr>
          <p:cNvSpPr>
            <a:spLocks noGrp="1"/>
          </p:cNvSpPr>
          <p:nvPr>
            <p:ph type="dt" sz="half" idx="10"/>
          </p:nvPr>
        </p:nvSpPr>
        <p:spPr/>
        <p:txBody>
          <a:bodyPr/>
          <a:lstStyle/>
          <a:p>
            <a:fld id="{04677AFB-8718-4709-AB58-FC91EA61ECE4}" type="datetime1">
              <a:rPr lang="en-AE" smtClean="0"/>
              <a:t>09/10/2024</a:t>
            </a:fld>
            <a:endParaRPr lang="en-AE"/>
          </a:p>
        </p:txBody>
      </p:sp>
    </p:spTree>
    <p:extLst>
      <p:ext uri="{BB962C8B-B14F-4D97-AF65-F5344CB8AC3E}">
        <p14:creationId xmlns:p14="http://schemas.microsoft.com/office/powerpoint/2010/main" val="552683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4F00-9F7A-CE4D-1EF4-2E67AEE9D830}"/>
              </a:ext>
            </a:extLst>
          </p:cNvPr>
          <p:cNvSpPr>
            <a:spLocks noGrp="1"/>
          </p:cNvSpPr>
          <p:nvPr>
            <p:ph type="title"/>
          </p:nvPr>
        </p:nvSpPr>
        <p:spPr/>
        <p:txBody>
          <a:bodyPr/>
          <a:lstStyle/>
          <a:p>
            <a:pPr marL="714375"/>
            <a:r>
              <a:rPr lang="en-US" b="1" dirty="0"/>
              <a:t>7</a:t>
            </a:r>
            <a:r>
              <a:rPr lang="en-US" dirty="0"/>
              <a:t>. </a:t>
            </a:r>
            <a:r>
              <a:rPr lang="fr-FR" b="1" dirty="0"/>
              <a:t>FIFO</a:t>
            </a:r>
            <a:endParaRPr lang="en-AE" dirty="0"/>
          </a:p>
        </p:txBody>
      </p:sp>
      <p:sp>
        <p:nvSpPr>
          <p:cNvPr id="3" name="Content Placeholder 2">
            <a:extLst>
              <a:ext uri="{FF2B5EF4-FFF2-40B4-BE49-F238E27FC236}">
                <a16:creationId xmlns:a16="http://schemas.microsoft.com/office/drawing/2014/main" id="{7E291019-AA42-D335-B169-1250186EF10F}"/>
              </a:ext>
            </a:extLst>
          </p:cNvPr>
          <p:cNvSpPr>
            <a:spLocks noGrp="1"/>
          </p:cNvSpPr>
          <p:nvPr>
            <p:ph idx="1"/>
          </p:nvPr>
        </p:nvSpPr>
        <p:spPr/>
        <p:txBody>
          <a:bodyPr/>
          <a:lstStyle/>
          <a:p>
            <a:pPr algn="just"/>
            <a:r>
              <a:rPr lang="en-US" dirty="0"/>
              <a:t>FIFO (First-In-First-Out) is a method of Inter Process Communication in OS that involves the use of a FIFO buffer, which acts as a queue for exchanging data between processes.</a:t>
            </a:r>
          </a:p>
          <a:p>
            <a:pPr algn="just"/>
            <a:r>
              <a:rPr lang="en-US" dirty="0"/>
              <a:t>In the FIFO method, one process writes data to the FIFO buffer, and another process reads the data from the buffer in the order in which it was written. The FIFO buffer acts as a queue, with the oldest data being read first, and the newest data being added to the end of the queue.</a:t>
            </a:r>
          </a:p>
        </p:txBody>
      </p:sp>
      <p:sp>
        <p:nvSpPr>
          <p:cNvPr id="5" name="Date Placeholder 4">
            <a:extLst>
              <a:ext uri="{FF2B5EF4-FFF2-40B4-BE49-F238E27FC236}">
                <a16:creationId xmlns:a16="http://schemas.microsoft.com/office/drawing/2014/main" id="{FB4213F3-EDB8-5C2A-5EE6-1CF8705C7E8C}"/>
              </a:ext>
            </a:extLst>
          </p:cNvPr>
          <p:cNvSpPr>
            <a:spLocks noGrp="1"/>
          </p:cNvSpPr>
          <p:nvPr>
            <p:ph type="dt" sz="half" idx="10"/>
          </p:nvPr>
        </p:nvSpPr>
        <p:spPr/>
        <p:txBody>
          <a:bodyPr/>
          <a:lstStyle/>
          <a:p>
            <a:fld id="{FD6F6E66-BF69-408B-9CAB-13C8B7D4A840}" type="datetime1">
              <a:rPr lang="en-AE" smtClean="0"/>
              <a:t>09/10/2024</a:t>
            </a:fld>
            <a:endParaRPr lang="en-AE"/>
          </a:p>
        </p:txBody>
      </p:sp>
    </p:spTree>
    <p:extLst>
      <p:ext uri="{BB962C8B-B14F-4D97-AF65-F5344CB8AC3E}">
        <p14:creationId xmlns:p14="http://schemas.microsoft.com/office/powerpoint/2010/main" val="281201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1ED-A6F0-CDB3-A98B-3303C548BF8E}"/>
              </a:ext>
            </a:extLst>
          </p:cNvPr>
          <p:cNvSpPr>
            <a:spLocks noGrp="1"/>
          </p:cNvSpPr>
          <p:nvPr>
            <p:ph type="title"/>
          </p:nvPr>
        </p:nvSpPr>
        <p:spPr/>
        <p:txBody>
          <a:bodyPr/>
          <a:lstStyle/>
          <a:p>
            <a:pPr marL="714375"/>
            <a:r>
              <a:rPr lang="fr-FR" b="1" dirty="0"/>
              <a:t>FIFO (</a:t>
            </a:r>
            <a:r>
              <a:rPr lang="fr-FR" b="1" dirty="0" err="1"/>
              <a:t>Cont</a:t>
            </a:r>
            <a:r>
              <a:rPr lang="fr-FR" b="1" dirty="0"/>
              <a:t>..)</a:t>
            </a:r>
            <a:endParaRPr lang="en-AE" dirty="0"/>
          </a:p>
        </p:txBody>
      </p:sp>
      <p:sp>
        <p:nvSpPr>
          <p:cNvPr id="3" name="Content Placeholder 2">
            <a:extLst>
              <a:ext uri="{FF2B5EF4-FFF2-40B4-BE49-F238E27FC236}">
                <a16:creationId xmlns:a16="http://schemas.microsoft.com/office/drawing/2014/main" id="{1EB8367E-9FCD-99E3-8816-3E255FAC4E95}"/>
              </a:ext>
            </a:extLst>
          </p:cNvPr>
          <p:cNvSpPr>
            <a:spLocks noGrp="1"/>
          </p:cNvSpPr>
          <p:nvPr>
            <p:ph idx="1"/>
          </p:nvPr>
        </p:nvSpPr>
        <p:spPr/>
        <p:txBody>
          <a:bodyPr>
            <a:normAutofit fontScale="92500"/>
          </a:bodyPr>
          <a:lstStyle/>
          <a:p>
            <a:pPr algn="just"/>
            <a:r>
              <a:rPr lang="en-US" dirty="0"/>
              <a:t>The main advantage of the FIFO method is that it provides a simple and straightforward way for processes to communicate, as data is exchanged in a sequential manner, and there is no need for processes to coordinate their access to the FIFO buffer. This makes FIFO particularly useful for applications that need to exchange data in a sequential manner, such as printing applications or pipeline-based processing systems.</a:t>
            </a:r>
          </a:p>
          <a:p>
            <a:pPr algn="just"/>
            <a:r>
              <a:rPr lang="en-US" dirty="0"/>
              <a:t>However, the FIFO method can also introduce limitations, as it may result in slow performance if the buffer becomes full and data must be written to the disk, or if the buffer becomes empty and data must be read from the disk. Additionally, the FIFO method is limited in terms of the amount of data that can be exchanged, as the buffer has a finite size. </a:t>
            </a:r>
          </a:p>
        </p:txBody>
      </p:sp>
      <p:sp>
        <p:nvSpPr>
          <p:cNvPr id="5" name="Date Placeholder 4">
            <a:extLst>
              <a:ext uri="{FF2B5EF4-FFF2-40B4-BE49-F238E27FC236}">
                <a16:creationId xmlns:a16="http://schemas.microsoft.com/office/drawing/2014/main" id="{2F5A731D-6724-6721-8F72-B725E542543A}"/>
              </a:ext>
            </a:extLst>
          </p:cNvPr>
          <p:cNvSpPr>
            <a:spLocks noGrp="1"/>
          </p:cNvSpPr>
          <p:nvPr>
            <p:ph type="dt" sz="half" idx="10"/>
          </p:nvPr>
        </p:nvSpPr>
        <p:spPr/>
        <p:txBody>
          <a:bodyPr/>
          <a:lstStyle/>
          <a:p>
            <a:fld id="{F6C85AAC-25FF-4EB3-B995-856AE8248E6A}" type="datetime1">
              <a:rPr lang="en-AE" smtClean="0"/>
              <a:t>09/10/2024</a:t>
            </a:fld>
            <a:endParaRPr lang="en-AE"/>
          </a:p>
        </p:txBody>
      </p:sp>
    </p:spTree>
    <p:extLst>
      <p:ext uri="{BB962C8B-B14F-4D97-AF65-F5344CB8AC3E}">
        <p14:creationId xmlns:p14="http://schemas.microsoft.com/office/powerpoint/2010/main" val="302531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EE19-0D67-A571-5E46-E962FA09464D}"/>
              </a:ext>
            </a:extLst>
          </p:cNvPr>
          <p:cNvSpPr>
            <a:spLocks noGrp="1"/>
          </p:cNvSpPr>
          <p:nvPr>
            <p:ph type="title"/>
          </p:nvPr>
        </p:nvSpPr>
        <p:spPr/>
        <p:txBody>
          <a:bodyPr>
            <a:normAutofit/>
          </a:bodyPr>
          <a:lstStyle/>
          <a:p>
            <a:pPr marL="814388"/>
            <a:r>
              <a:rPr lang="en-US" b="1" dirty="0"/>
              <a:t>Why Inter Process Communication (IPC) needed?</a:t>
            </a:r>
            <a:endParaRPr lang="en-AE" dirty="0"/>
          </a:p>
        </p:txBody>
      </p:sp>
      <p:sp>
        <p:nvSpPr>
          <p:cNvPr id="3" name="Content Placeholder 2">
            <a:extLst>
              <a:ext uri="{FF2B5EF4-FFF2-40B4-BE49-F238E27FC236}">
                <a16:creationId xmlns:a16="http://schemas.microsoft.com/office/drawing/2014/main" id="{1FD08F99-6107-EF6C-40B0-CC79D80D06C5}"/>
              </a:ext>
            </a:extLst>
          </p:cNvPr>
          <p:cNvSpPr>
            <a:spLocks noGrp="1"/>
          </p:cNvSpPr>
          <p:nvPr>
            <p:ph idx="1"/>
          </p:nvPr>
        </p:nvSpPr>
        <p:spPr/>
        <p:txBody>
          <a:bodyPr/>
          <a:lstStyle/>
          <a:p>
            <a:pPr algn="just"/>
            <a:r>
              <a:rPr lang="en-US" b="1" dirty="0"/>
              <a:t>Resource Sharing: </a:t>
            </a:r>
            <a:r>
              <a:rPr lang="en-US" dirty="0"/>
              <a:t>IPC enables multiple processes to share resources, such as memory and file systems, allowing for better resource utilization and increased system performance.</a:t>
            </a:r>
          </a:p>
          <a:p>
            <a:pPr algn="just"/>
            <a:r>
              <a:rPr lang="en-US" b="1" dirty="0"/>
              <a:t>Coordination and Synchronization: </a:t>
            </a:r>
            <a:r>
              <a:rPr lang="en-US" dirty="0"/>
              <a:t>IPC provides a way for processes to coordinate their activities and synchronize access to shared resources, ensuring that the system operates in a safe and controlled manner.</a:t>
            </a:r>
          </a:p>
          <a:p>
            <a:pPr algn="just"/>
            <a:r>
              <a:rPr lang="en-US" b="1" dirty="0"/>
              <a:t>Communication: </a:t>
            </a:r>
            <a:r>
              <a:rPr lang="en-US" dirty="0"/>
              <a:t>IPC enables processes to communicate with each other, allowing for the exchange of data and information between processes.</a:t>
            </a:r>
            <a:endParaRPr lang="en-AE" dirty="0"/>
          </a:p>
        </p:txBody>
      </p:sp>
      <p:sp>
        <p:nvSpPr>
          <p:cNvPr id="6" name="Date Placeholder 5">
            <a:extLst>
              <a:ext uri="{FF2B5EF4-FFF2-40B4-BE49-F238E27FC236}">
                <a16:creationId xmlns:a16="http://schemas.microsoft.com/office/drawing/2014/main" id="{541190C1-4E3F-6B88-F3EC-DC32A141D7BC}"/>
              </a:ext>
            </a:extLst>
          </p:cNvPr>
          <p:cNvSpPr>
            <a:spLocks noGrp="1"/>
          </p:cNvSpPr>
          <p:nvPr>
            <p:ph type="dt" sz="half" idx="10"/>
          </p:nvPr>
        </p:nvSpPr>
        <p:spPr/>
        <p:txBody>
          <a:bodyPr/>
          <a:lstStyle/>
          <a:p>
            <a:fld id="{470EA0C7-BCEC-4EF3-94E4-EA456F3A126A}" type="datetime1">
              <a:rPr lang="en-AE" smtClean="0"/>
              <a:t>09/10/2024</a:t>
            </a:fld>
            <a:endParaRPr lang="en-AE"/>
          </a:p>
        </p:txBody>
      </p:sp>
    </p:spTree>
    <p:extLst>
      <p:ext uri="{BB962C8B-B14F-4D97-AF65-F5344CB8AC3E}">
        <p14:creationId xmlns:p14="http://schemas.microsoft.com/office/powerpoint/2010/main" val="85676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EE19-0D67-A571-5E46-E962FA09464D}"/>
              </a:ext>
            </a:extLst>
          </p:cNvPr>
          <p:cNvSpPr>
            <a:spLocks noGrp="1"/>
          </p:cNvSpPr>
          <p:nvPr>
            <p:ph type="title"/>
          </p:nvPr>
        </p:nvSpPr>
        <p:spPr/>
        <p:txBody>
          <a:bodyPr>
            <a:normAutofit/>
          </a:bodyPr>
          <a:lstStyle/>
          <a:p>
            <a:pPr marL="814388"/>
            <a:r>
              <a:rPr lang="en-US" b="1" dirty="0"/>
              <a:t>Why Inter Process Communication (IPC) needed? (Cont..)</a:t>
            </a:r>
            <a:endParaRPr lang="en-AE" dirty="0"/>
          </a:p>
        </p:txBody>
      </p:sp>
      <p:sp>
        <p:nvSpPr>
          <p:cNvPr id="3" name="Content Placeholder 2">
            <a:extLst>
              <a:ext uri="{FF2B5EF4-FFF2-40B4-BE49-F238E27FC236}">
                <a16:creationId xmlns:a16="http://schemas.microsoft.com/office/drawing/2014/main" id="{1FD08F99-6107-EF6C-40B0-CC79D80D06C5}"/>
              </a:ext>
            </a:extLst>
          </p:cNvPr>
          <p:cNvSpPr>
            <a:spLocks noGrp="1"/>
          </p:cNvSpPr>
          <p:nvPr>
            <p:ph idx="1"/>
          </p:nvPr>
        </p:nvSpPr>
        <p:spPr/>
        <p:txBody>
          <a:bodyPr>
            <a:normAutofit lnSpcReduction="10000"/>
          </a:bodyPr>
          <a:lstStyle/>
          <a:p>
            <a:pPr algn="just"/>
            <a:r>
              <a:rPr lang="en-US" b="1" dirty="0"/>
              <a:t>Modularity: </a:t>
            </a:r>
            <a:r>
              <a:rPr lang="en-US" dirty="0"/>
              <a:t>IPC enables the development of modular software, where processes can be developed and executed independently, and then combined to form a larger system.</a:t>
            </a:r>
          </a:p>
          <a:p>
            <a:pPr algn="just"/>
            <a:r>
              <a:rPr lang="en-US" b="1" dirty="0"/>
              <a:t>Flexibility: </a:t>
            </a:r>
            <a:r>
              <a:rPr lang="en-US" dirty="0"/>
              <a:t>IPC allows processes to run on different hosts or nodes in a network, providing greater flexibility and scalability in large and complex systems.</a:t>
            </a:r>
          </a:p>
          <a:p>
            <a:pPr marL="0" indent="0" algn="just">
              <a:buNone/>
            </a:pPr>
            <a:r>
              <a:rPr lang="en-US" dirty="0"/>
              <a:t>Overall, IPC is essential for building complex and scalable systems in operating systems, as it enables processes to coordinate their activities, share resources, and communicate with each other in a safe and controlled manner. Understanding IPC and its synchronization methods is fundamental for building robust and effective multi-process systems.</a:t>
            </a:r>
            <a:endParaRPr lang="en-AE" dirty="0"/>
          </a:p>
        </p:txBody>
      </p:sp>
      <p:sp>
        <p:nvSpPr>
          <p:cNvPr id="5" name="Date Placeholder 4">
            <a:extLst>
              <a:ext uri="{FF2B5EF4-FFF2-40B4-BE49-F238E27FC236}">
                <a16:creationId xmlns:a16="http://schemas.microsoft.com/office/drawing/2014/main" id="{64312DF4-7E59-C103-5DD8-9D77C0739B55}"/>
              </a:ext>
            </a:extLst>
          </p:cNvPr>
          <p:cNvSpPr>
            <a:spLocks noGrp="1"/>
          </p:cNvSpPr>
          <p:nvPr>
            <p:ph type="dt" sz="half" idx="10"/>
          </p:nvPr>
        </p:nvSpPr>
        <p:spPr/>
        <p:txBody>
          <a:bodyPr/>
          <a:lstStyle/>
          <a:p>
            <a:fld id="{5C599C98-6C1C-4A60-9C12-5D0C5E80DF60}" type="datetime1">
              <a:rPr lang="en-AE" smtClean="0"/>
              <a:t>09/10/2024</a:t>
            </a:fld>
            <a:endParaRPr lang="en-AE"/>
          </a:p>
        </p:txBody>
      </p:sp>
    </p:spTree>
    <p:extLst>
      <p:ext uri="{BB962C8B-B14F-4D97-AF65-F5344CB8AC3E}">
        <p14:creationId xmlns:p14="http://schemas.microsoft.com/office/powerpoint/2010/main" val="39413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14AE-CB46-FC0D-5843-8A3014D2FE8C}"/>
              </a:ext>
            </a:extLst>
          </p:cNvPr>
          <p:cNvSpPr>
            <a:spLocks noGrp="1"/>
          </p:cNvSpPr>
          <p:nvPr>
            <p:ph type="title"/>
          </p:nvPr>
        </p:nvSpPr>
        <p:spPr>
          <a:xfrm>
            <a:off x="1662544" y="365125"/>
            <a:ext cx="9691255" cy="1325563"/>
          </a:xfrm>
        </p:spPr>
        <p:txBody>
          <a:bodyPr/>
          <a:lstStyle/>
          <a:p>
            <a:pPr algn="ctr"/>
            <a:r>
              <a:rPr lang="en-US" b="1" dirty="0"/>
              <a:t>What is Inter Process Communication in OS?</a:t>
            </a:r>
            <a:endParaRPr lang="en-AE" dirty="0"/>
          </a:p>
        </p:txBody>
      </p:sp>
      <p:sp>
        <p:nvSpPr>
          <p:cNvPr id="3" name="Content Placeholder 2">
            <a:extLst>
              <a:ext uri="{FF2B5EF4-FFF2-40B4-BE49-F238E27FC236}">
                <a16:creationId xmlns:a16="http://schemas.microsoft.com/office/drawing/2014/main" id="{90E4C037-C685-7092-D8BD-292CD2F52700}"/>
              </a:ext>
            </a:extLst>
          </p:cNvPr>
          <p:cNvSpPr>
            <a:spLocks noGrp="1"/>
          </p:cNvSpPr>
          <p:nvPr>
            <p:ph idx="1"/>
          </p:nvPr>
        </p:nvSpPr>
        <p:spPr/>
        <p:txBody>
          <a:bodyPr>
            <a:normAutofit fontScale="92500" lnSpcReduction="20000"/>
          </a:bodyPr>
          <a:lstStyle/>
          <a:p>
            <a:pPr algn="just"/>
            <a:r>
              <a:rPr lang="en-US" dirty="0"/>
              <a:t>Inter-process communication (IPC) serves as a means for transmitting data among multiple threads situated within one or more processes or programs. These processes may be active on a solitary computer or distributed across a network of machines.</a:t>
            </a:r>
          </a:p>
          <a:p>
            <a:pPr algn="just"/>
            <a:r>
              <a:rPr lang="en-US" dirty="0"/>
              <a:t>It is a set of programming interfaces that enable a programmer to coordinate actions across multiple processes that can run concurrently in an operating system. This enables a given program to handle several user requests at the same time.</a:t>
            </a:r>
          </a:p>
          <a:p>
            <a:pPr algn="just"/>
            <a:r>
              <a:rPr lang="en-US" dirty="0"/>
              <a:t>Because each user request may cause multiple processes to operate in the operating system, the processes may need to communicate with one another. Because each IPC protocol technique has its own set of advantages and disadvantages, it is not uncommon for a single program to use many protocols.</a:t>
            </a:r>
          </a:p>
        </p:txBody>
      </p:sp>
      <p:sp>
        <p:nvSpPr>
          <p:cNvPr id="5" name="Date Placeholder 4">
            <a:extLst>
              <a:ext uri="{FF2B5EF4-FFF2-40B4-BE49-F238E27FC236}">
                <a16:creationId xmlns:a16="http://schemas.microsoft.com/office/drawing/2014/main" id="{236C60FA-E576-263E-DD02-44FCBD9B1C3B}"/>
              </a:ext>
            </a:extLst>
          </p:cNvPr>
          <p:cNvSpPr>
            <a:spLocks noGrp="1"/>
          </p:cNvSpPr>
          <p:nvPr>
            <p:ph type="dt" sz="half" idx="10"/>
          </p:nvPr>
        </p:nvSpPr>
        <p:spPr/>
        <p:txBody>
          <a:bodyPr/>
          <a:lstStyle/>
          <a:p>
            <a:fld id="{8563BFF3-4D79-4C54-BC16-2C76DC690BD7}" type="datetime1">
              <a:rPr lang="en-AE" smtClean="0"/>
              <a:t>09/10/2024</a:t>
            </a:fld>
            <a:endParaRPr lang="en-AE"/>
          </a:p>
        </p:txBody>
      </p:sp>
    </p:spTree>
    <p:extLst>
      <p:ext uri="{BB962C8B-B14F-4D97-AF65-F5344CB8AC3E}">
        <p14:creationId xmlns:p14="http://schemas.microsoft.com/office/powerpoint/2010/main" val="96620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EC5C-92D0-39A4-DE02-FC531A6223E4}"/>
              </a:ext>
            </a:extLst>
          </p:cNvPr>
          <p:cNvSpPr>
            <a:spLocks noGrp="1"/>
          </p:cNvSpPr>
          <p:nvPr>
            <p:ph type="title"/>
          </p:nvPr>
        </p:nvSpPr>
        <p:spPr>
          <a:xfrm>
            <a:off x="2105890" y="365125"/>
            <a:ext cx="9247909" cy="1325563"/>
          </a:xfrm>
        </p:spPr>
        <p:txBody>
          <a:bodyPr>
            <a:normAutofit fontScale="90000"/>
          </a:bodyPr>
          <a:lstStyle/>
          <a:p>
            <a:pPr algn="ctr"/>
            <a:r>
              <a:rPr lang="en-US" b="1" dirty="0"/>
              <a:t>Synchronization in Inter Process Communication</a:t>
            </a:r>
            <a:br>
              <a:rPr lang="en-US" b="1" dirty="0"/>
            </a:br>
            <a:endParaRPr lang="en-AE" dirty="0"/>
          </a:p>
        </p:txBody>
      </p:sp>
      <p:sp>
        <p:nvSpPr>
          <p:cNvPr id="3" name="Content Placeholder 2">
            <a:extLst>
              <a:ext uri="{FF2B5EF4-FFF2-40B4-BE49-F238E27FC236}">
                <a16:creationId xmlns:a16="http://schemas.microsoft.com/office/drawing/2014/main" id="{7D797964-42F9-DC2F-5749-315B0B6CBB06}"/>
              </a:ext>
            </a:extLst>
          </p:cNvPr>
          <p:cNvSpPr>
            <a:spLocks noGrp="1"/>
          </p:cNvSpPr>
          <p:nvPr>
            <p:ph idx="1"/>
          </p:nvPr>
        </p:nvSpPr>
        <p:spPr/>
        <p:txBody>
          <a:bodyPr/>
          <a:lstStyle/>
          <a:p>
            <a:pPr marL="0" indent="0" algn="just">
              <a:buNone/>
            </a:pPr>
            <a:r>
              <a:rPr lang="en-US" dirty="0"/>
              <a:t>Within the realm of Inter Process Communication in an operating system, synchronization assumes a crucial role. It guarantees that processes engage in communication and harmonize their actions with security and meticulousness. The subsequent techniques exemplify synchronization methodologies employed in IPC:</a:t>
            </a:r>
          </a:p>
          <a:p>
            <a:r>
              <a:rPr lang="fr-FR" b="1" dirty="0" err="1"/>
              <a:t>Semaphores</a:t>
            </a:r>
            <a:endParaRPr lang="fr-FR" b="1" dirty="0"/>
          </a:p>
          <a:p>
            <a:r>
              <a:rPr lang="fr-FR" b="1" dirty="0" err="1"/>
              <a:t>Mutexes</a:t>
            </a:r>
            <a:endParaRPr lang="fr-FR" b="1" dirty="0"/>
          </a:p>
          <a:p>
            <a:r>
              <a:rPr lang="fr-FR" b="1" dirty="0"/>
              <a:t>Monitors</a:t>
            </a:r>
          </a:p>
          <a:p>
            <a:r>
              <a:rPr lang="fr-FR" b="1" dirty="0"/>
              <a:t>Condition Variables</a:t>
            </a:r>
            <a:endParaRPr lang="en-AE" dirty="0"/>
          </a:p>
        </p:txBody>
      </p:sp>
      <p:sp>
        <p:nvSpPr>
          <p:cNvPr id="5" name="Date Placeholder 4">
            <a:extLst>
              <a:ext uri="{FF2B5EF4-FFF2-40B4-BE49-F238E27FC236}">
                <a16:creationId xmlns:a16="http://schemas.microsoft.com/office/drawing/2014/main" id="{802A3DF3-18C3-0714-D387-690A0B5B6EBF}"/>
              </a:ext>
            </a:extLst>
          </p:cNvPr>
          <p:cNvSpPr>
            <a:spLocks noGrp="1"/>
          </p:cNvSpPr>
          <p:nvPr>
            <p:ph type="dt" sz="half" idx="10"/>
          </p:nvPr>
        </p:nvSpPr>
        <p:spPr/>
        <p:txBody>
          <a:bodyPr/>
          <a:lstStyle/>
          <a:p>
            <a:fld id="{F0D1E394-4CA1-4956-8CE8-1A4CD2508F57}" type="datetime1">
              <a:rPr lang="en-AE" smtClean="0"/>
              <a:t>09/10/2024</a:t>
            </a:fld>
            <a:endParaRPr lang="en-AE"/>
          </a:p>
        </p:txBody>
      </p:sp>
    </p:spTree>
    <p:extLst>
      <p:ext uri="{BB962C8B-B14F-4D97-AF65-F5344CB8AC3E}">
        <p14:creationId xmlns:p14="http://schemas.microsoft.com/office/powerpoint/2010/main" val="246637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BD7E-E497-4CC3-FFC9-DBD854D8C4C4}"/>
              </a:ext>
            </a:extLst>
          </p:cNvPr>
          <p:cNvSpPr>
            <a:spLocks noGrp="1"/>
          </p:cNvSpPr>
          <p:nvPr>
            <p:ph type="title"/>
          </p:nvPr>
        </p:nvSpPr>
        <p:spPr/>
        <p:txBody>
          <a:bodyPr/>
          <a:lstStyle/>
          <a:p>
            <a:pPr marL="625475"/>
            <a:r>
              <a:rPr lang="en-US" b="1" dirty="0"/>
              <a:t>1. Semaphores</a:t>
            </a:r>
            <a:endParaRPr lang="en-AE" dirty="0"/>
          </a:p>
        </p:txBody>
      </p:sp>
      <p:sp>
        <p:nvSpPr>
          <p:cNvPr id="3" name="Content Placeholder 2">
            <a:extLst>
              <a:ext uri="{FF2B5EF4-FFF2-40B4-BE49-F238E27FC236}">
                <a16:creationId xmlns:a16="http://schemas.microsoft.com/office/drawing/2014/main" id="{B1B87730-1742-251B-B99F-6B7648F8E0D2}"/>
              </a:ext>
            </a:extLst>
          </p:cNvPr>
          <p:cNvSpPr>
            <a:spLocks noGrp="1"/>
          </p:cNvSpPr>
          <p:nvPr>
            <p:ph idx="1"/>
          </p:nvPr>
        </p:nvSpPr>
        <p:spPr/>
        <p:txBody>
          <a:bodyPr>
            <a:normAutofit lnSpcReduction="10000"/>
          </a:bodyPr>
          <a:lstStyle/>
          <a:p>
            <a:pPr marL="0" indent="0" algn="just">
              <a:buNone/>
            </a:pPr>
            <a:r>
              <a:rPr lang="en-US" dirty="0"/>
              <a:t>A </a:t>
            </a:r>
            <a:r>
              <a:rPr lang="en-US" b="1" dirty="0"/>
              <a:t>semaphore</a:t>
            </a:r>
            <a:r>
              <a:rPr lang="en-US" dirty="0"/>
              <a:t> is a signaling mechanism that uses an integer value to control access to shared resources. There are two types: binary (0 or 1) and counting (with a range of values). Semaphores support two operations:</a:t>
            </a:r>
          </a:p>
          <a:p>
            <a:pPr algn="just">
              <a:buFont typeface="Arial" panose="020B0604020202020204" pitchFamily="34" charset="0"/>
              <a:buChar char="•"/>
            </a:pPr>
            <a:r>
              <a:rPr lang="en-US" b="1" dirty="0"/>
              <a:t>Wait (P)</a:t>
            </a:r>
            <a:r>
              <a:rPr lang="en-US" dirty="0"/>
              <a:t>: Decreases the semaphore value. If the value is less than or equal to zero, the process waits.</a:t>
            </a:r>
          </a:p>
          <a:p>
            <a:pPr algn="just">
              <a:buFont typeface="Arial" panose="020B0604020202020204" pitchFamily="34" charset="0"/>
              <a:buChar char="•"/>
            </a:pPr>
            <a:r>
              <a:rPr lang="en-US" b="1" dirty="0"/>
              <a:t>Signal (V)</a:t>
            </a:r>
            <a:r>
              <a:rPr lang="en-US" dirty="0"/>
              <a:t>: Increases the semaphore value, potentially waking up a waiting process.</a:t>
            </a:r>
          </a:p>
          <a:p>
            <a:pPr marL="0" indent="0" algn="just">
              <a:buNone/>
            </a:pPr>
            <a:r>
              <a:rPr lang="en-US" b="1" dirty="0"/>
              <a:t>Example</a:t>
            </a:r>
            <a:r>
              <a:rPr lang="en-US" dirty="0"/>
              <a:t>: Controlling access to a printer where only one process can use it at a time. A binary semaphore ensures that if one process is printing, others must wait until the printer becomes available.</a:t>
            </a:r>
          </a:p>
        </p:txBody>
      </p:sp>
      <p:sp>
        <p:nvSpPr>
          <p:cNvPr id="4" name="Date Placeholder 3">
            <a:extLst>
              <a:ext uri="{FF2B5EF4-FFF2-40B4-BE49-F238E27FC236}">
                <a16:creationId xmlns:a16="http://schemas.microsoft.com/office/drawing/2014/main" id="{6EDCF971-701D-4650-25C3-C46CB974CD86}"/>
              </a:ext>
            </a:extLst>
          </p:cNvPr>
          <p:cNvSpPr>
            <a:spLocks noGrp="1"/>
          </p:cNvSpPr>
          <p:nvPr>
            <p:ph type="dt" sz="half" idx="10"/>
          </p:nvPr>
        </p:nvSpPr>
        <p:spPr/>
        <p:txBody>
          <a:bodyPr/>
          <a:lstStyle/>
          <a:p>
            <a:fld id="{245061AE-39A0-4DCF-9940-409651BBA81B}" type="datetime1">
              <a:rPr lang="en-AE" smtClean="0"/>
              <a:t>09/10/2024</a:t>
            </a:fld>
            <a:endParaRPr lang="en-AE"/>
          </a:p>
        </p:txBody>
      </p:sp>
    </p:spTree>
    <p:extLst>
      <p:ext uri="{BB962C8B-B14F-4D97-AF65-F5344CB8AC3E}">
        <p14:creationId xmlns:p14="http://schemas.microsoft.com/office/powerpoint/2010/main" val="51034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5667-0399-EC45-5344-A49E64FF7EC4}"/>
              </a:ext>
            </a:extLst>
          </p:cNvPr>
          <p:cNvSpPr>
            <a:spLocks noGrp="1"/>
          </p:cNvSpPr>
          <p:nvPr>
            <p:ph type="title"/>
          </p:nvPr>
        </p:nvSpPr>
        <p:spPr/>
        <p:txBody>
          <a:bodyPr/>
          <a:lstStyle/>
          <a:p>
            <a:pPr marL="625475"/>
            <a:r>
              <a:rPr lang="en-US" b="1" dirty="0"/>
              <a:t>2. Mutexes</a:t>
            </a:r>
            <a:r>
              <a:rPr lang="en-US" dirty="0"/>
              <a:t> </a:t>
            </a:r>
            <a:endParaRPr lang="en-AE" dirty="0"/>
          </a:p>
        </p:txBody>
      </p:sp>
      <p:sp>
        <p:nvSpPr>
          <p:cNvPr id="3" name="Content Placeholder 2">
            <a:extLst>
              <a:ext uri="{FF2B5EF4-FFF2-40B4-BE49-F238E27FC236}">
                <a16:creationId xmlns:a16="http://schemas.microsoft.com/office/drawing/2014/main" id="{B754BDFB-E8DE-E9A7-BC10-68434231B505}"/>
              </a:ext>
            </a:extLst>
          </p:cNvPr>
          <p:cNvSpPr>
            <a:spLocks noGrp="1"/>
          </p:cNvSpPr>
          <p:nvPr>
            <p:ph idx="1"/>
          </p:nvPr>
        </p:nvSpPr>
        <p:spPr/>
        <p:txBody>
          <a:bodyPr/>
          <a:lstStyle/>
          <a:p>
            <a:pPr marL="0" indent="0" algn="just">
              <a:buNone/>
            </a:pPr>
            <a:r>
              <a:rPr lang="en-US" dirty="0"/>
              <a:t>A </a:t>
            </a:r>
            <a:r>
              <a:rPr lang="en-US" b="1" dirty="0"/>
              <a:t>mutex</a:t>
            </a:r>
            <a:r>
              <a:rPr lang="en-US" dirty="0"/>
              <a:t> is a locking mechanism that ensures only one thread or process accesses a critical section at a time. It works like a binary semaphore but is specifically designed for locking and unlocking.</a:t>
            </a:r>
          </a:p>
          <a:p>
            <a:pPr algn="just">
              <a:buFont typeface="Arial" panose="020B0604020202020204" pitchFamily="34" charset="0"/>
              <a:buChar char="•"/>
            </a:pPr>
            <a:r>
              <a:rPr lang="en-US" b="1" dirty="0"/>
              <a:t>Lock</a:t>
            </a:r>
            <a:r>
              <a:rPr lang="en-US" dirty="0"/>
              <a:t>: A thread locks the mutex before entering the critical section.</a:t>
            </a:r>
          </a:p>
          <a:p>
            <a:pPr algn="just">
              <a:buFont typeface="Arial" panose="020B0604020202020204" pitchFamily="34" charset="0"/>
              <a:buChar char="•"/>
            </a:pPr>
            <a:r>
              <a:rPr lang="en-US" b="1" dirty="0"/>
              <a:t>Unlock</a:t>
            </a:r>
            <a:r>
              <a:rPr lang="en-US" dirty="0"/>
              <a:t>: The thread unlocks the mutex after exiting the critical section.</a:t>
            </a:r>
          </a:p>
          <a:p>
            <a:pPr marL="0" indent="0" algn="just">
              <a:buNone/>
            </a:pPr>
            <a:r>
              <a:rPr lang="en-US" b="1" dirty="0"/>
              <a:t>Example</a:t>
            </a:r>
            <a:r>
              <a:rPr lang="en-US" dirty="0"/>
              <a:t>: Protecting access to a shared counter variable. A mutex ensures that only one thread can increment or read the counter at a time.</a:t>
            </a:r>
          </a:p>
          <a:p>
            <a:endParaRPr lang="en-AE" dirty="0"/>
          </a:p>
        </p:txBody>
      </p:sp>
      <p:sp>
        <p:nvSpPr>
          <p:cNvPr id="4" name="Date Placeholder 3">
            <a:extLst>
              <a:ext uri="{FF2B5EF4-FFF2-40B4-BE49-F238E27FC236}">
                <a16:creationId xmlns:a16="http://schemas.microsoft.com/office/drawing/2014/main" id="{D9BD92B6-024D-FDE0-52F5-25BEFE47C024}"/>
              </a:ext>
            </a:extLst>
          </p:cNvPr>
          <p:cNvSpPr>
            <a:spLocks noGrp="1"/>
          </p:cNvSpPr>
          <p:nvPr>
            <p:ph type="dt" sz="half" idx="10"/>
          </p:nvPr>
        </p:nvSpPr>
        <p:spPr/>
        <p:txBody>
          <a:bodyPr/>
          <a:lstStyle/>
          <a:p>
            <a:fld id="{245061AE-39A0-4DCF-9940-409651BBA81B}" type="datetime1">
              <a:rPr lang="en-AE" smtClean="0"/>
              <a:t>09/10/2024</a:t>
            </a:fld>
            <a:endParaRPr lang="en-AE"/>
          </a:p>
        </p:txBody>
      </p:sp>
    </p:spTree>
    <p:extLst>
      <p:ext uri="{BB962C8B-B14F-4D97-AF65-F5344CB8AC3E}">
        <p14:creationId xmlns:p14="http://schemas.microsoft.com/office/powerpoint/2010/main" val="86870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0460-D0B0-E667-2360-BEFEC2C9C08B}"/>
              </a:ext>
            </a:extLst>
          </p:cNvPr>
          <p:cNvSpPr>
            <a:spLocks noGrp="1"/>
          </p:cNvSpPr>
          <p:nvPr>
            <p:ph type="title"/>
          </p:nvPr>
        </p:nvSpPr>
        <p:spPr/>
        <p:txBody>
          <a:bodyPr/>
          <a:lstStyle/>
          <a:p>
            <a:pPr marL="625475"/>
            <a:r>
              <a:rPr lang="en-US" b="1" dirty="0"/>
              <a:t>3. Monitors </a:t>
            </a:r>
            <a:endParaRPr lang="en-AE" b="1" dirty="0"/>
          </a:p>
        </p:txBody>
      </p:sp>
      <p:sp>
        <p:nvSpPr>
          <p:cNvPr id="3" name="Content Placeholder 2">
            <a:extLst>
              <a:ext uri="{FF2B5EF4-FFF2-40B4-BE49-F238E27FC236}">
                <a16:creationId xmlns:a16="http://schemas.microsoft.com/office/drawing/2014/main" id="{5E3F6053-2D80-5262-61FC-361918FFAFC2}"/>
              </a:ext>
            </a:extLst>
          </p:cNvPr>
          <p:cNvSpPr>
            <a:spLocks noGrp="1"/>
          </p:cNvSpPr>
          <p:nvPr>
            <p:ph idx="1"/>
          </p:nvPr>
        </p:nvSpPr>
        <p:spPr/>
        <p:txBody>
          <a:bodyPr/>
          <a:lstStyle/>
          <a:p>
            <a:pPr marL="0" indent="0" algn="just">
              <a:buNone/>
            </a:pPr>
            <a:r>
              <a:rPr lang="en-US" dirty="0"/>
              <a:t>A </a:t>
            </a:r>
            <a:r>
              <a:rPr lang="en-US" b="1" dirty="0"/>
              <a:t>monitor</a:t>
            </a:r>
            <a:r>
              <a:rPr lang="en-US" dirty="0"/>
              <a:t> is a high-level synchronization construct that encapsulates (sum up) shared variables, mutexes, and condition variables. It provides a safe way to manage concurrent access by ensuring that only one process or thread is active in the monitor at any given time.</a:t>
            </a:r>
          </a:p>
          <a:p>
            <a:pPr marL="0" indent="0" algn="just">
              <a:buNone/>
            </a:pPr>
            <a:r>
              <a:rPr lang="en-US" b="1" dirty="0"/>
              <a:t>Example</a:t>
            </a:r>
            <a:r>
              <a:rPr lang="en-US" dirty="0"/>
              <a:t>: In a bank account system, a monitor might encapsulate the account balance and the functions for deposit and withdrawal, ensuring that updates to the balance are managed correctly when accessed by multiple threads.</a:t>
            </a:r>
          </a:p>
          <a:p>
            <a:endParaRPr lang="en-AE" dirty="0"/>
          </a:p>
        </p:txBody>
      </p:sp>
      <p:sp>
        <p:nvSpPr>
          <p:cNvPr id="4" name="Date Placeholder 3">
            <a:extLst>
              <a:ext uri="{FF2B5EF4-FFF2-40B4-BE49-F238E27FC236}">
                <a16:creationId xmlns:a16="http://schemas.microsoft.com/office/drawing/2014/main" id="{ABAEB260-DFA0-8FCF-A486-829368465B17}"/>
              </a:ext>
            </a:extLst>
          </p:cNvPr>
          <p:cNvSpPr>
            <a:spLocks noGrp="1"/>
          </p:cNvSpPr>
          <p:nvPr>
            <p:ph type="dt" sz="half" idx="10"/>
          </p:nvPr>
        </p:nvSpPr>
        <p:spPr/>
        <p:txBody>
          <a:bodyPr/>
          <a:lstStyle/>
          <a:p>
            <a:fld id="{245061AE-39A0-4DCF-9940-409651BBA81B}" type="datetime1">
              <a:rPr lang="en-AE" smtClean="0"/>
              <a:t>09/10/2024</a:t>
            </a:fld>
            <a:endParaRPr lang="en-AE"/>
          </a:p>
        </p:txBody>
      </p:sp>
    </p:spTree>
    <p:extLst>
      <p:ext uri="{BB962C8B-B14F-4D97-AF65-F5344CB8AC3E}">
        <p14:creationId xmlns:p14="http://schemas.microsoft.com/office/powerpoint/2010/main" val="191215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D81B-890A-B112-2E44-D37200F54AF8}"/>
              </a:ext>
            </a:extLst>
          </p:cNvPr>
          <p:cNvSpPr>
            <a:spLocks noGrp="1"/>
          </p:cNvSpPr>
          <p:nvPr>
            <p:ph type="title"/>
          </p:nvPr>
        </p:nvSpPr>
        <p:spPr/>
        <p:txBody>
          <a:bodyPr/>
          <a:lstStyle/>
          <a:p>
            <a:pPr marL="625475"/>
            <a:r>
              <a:rPr lang="fr-FR" b="1" dirty="0"/>
              <a:t>4. Condition Variables</a:t>
            </a:r>
            <a:endParaRPr lang="en-AE" b="1" dirty="0"/>
          </a:p>
        </p:txBody>
      </p:sp>
      <p:sp>
        <p:nvSpPr>
          <p:cNvPr id="3" name="Content Placeholder 2">
            <a:extLst>
              <a:ext uri="{FF2B5EF4-FFF2-40B4-BE49-F238E27FC236}">
                <a16:creationId xmlns:a16="http://schemas.microsoft.com/office/drawing/2014/main" id="{E878BEB2-6956-59CE-10B2-08F0A5C2BA1B}"/>
              </a:ext>
            </a:extLst>
          </p:cNvPr>
          <p:cNvSpPr>
            <a:spLocks noGrp="1"/>
          </p:cNvSpPr>
          <p:nvPr>
            <p:ph idx="1"/>
          </p:nvPr>
        </p:nvSpPr>
        <p:spPr/>
        <p:txBody>
          <a:bodyPr/>
          <a:lstStyle/>
          <a:p>
            <a:pPr marL="0" indent="0" algn="just">
              <a:buNone/>
            </a:pPr>
            <a:r>
              <a:rPr lang="en-US" dirty="0"/>
              <a:t>A </a:t>
            </a:r>
            <a:r>
              <a:rPr lang="en-US" b="1" dirty="0"/>
              <a:t>condition variable</a:t>
            </a:r>
            <a:r>
              <a:rPr lang="en-US" dirty="0"/>
              <a:t> allows threads to wait until a specific condition is met. It works alongside a mutex within a monitor. Threads can be </a:t>
            </a:r>
            <a:r>
              <a:rPr lang="en-US" b="1" dirty="0"/>
              <a:t>put to sleep</a:t>
            </a:r>
            <a:r>
              <a:rPr lang="en-US" dirty="0"/>
              <a:t> (wait) if a condition is not met and </a:t>
            </a:r>
            <a:r>
              <a:rPr lang="en-US" b="1" dirty="0"/>
              <a:t>woken up</a:t>
            </a:r>
            <a:r>
              <a:rPr lang="en-US" dirty="0"/>
              <a:t> (signal) when the condition changes.</a:t>
            </a:r>
          </a:p>
          <a:p>
            <a:pPr algn="just">
              <a:buFont typeface="Arial" panose="020B0604020202020204" pitchFamily="34" charset="0"/>
              <a:buChar char="•"/>
            </a:pPr>
            <a:r>
              <a:rPr lang="en-US" b="1" dirty="0"/>
              <a:t>Wait</a:t>
            </a:r>
            <a:r>
              <a:rPr lang="en-US" dirty="0"/>
              <a:t>: A thread waits on the condition variable until it is signaled.</a:t>
            </a:r>
          </a:p>
          <a:p>
            <a:pPr algn="just">
              <a:buFont typeface="Arial" panose="020B0604020202020204" pitchFamily="34" charset="0"/>
              <a:buChar char="•"/>
            </a:pPr>
            <a:r>
              <a:rPr lang="en-US" b="1" dirty="0"/>
              <a:t>Signal/Broadcast</a:t>
            </a:r>
            <a:r>
              <a:rPr lang="en-US" dirty="0"/>
              <a:t>: A thread signals one or all waiting threads that the condition has changed.</a:t>
            </a:r>
          </a:p>
          <a:p>
            <a:pPr marL="0" indent="0" algn="just">
              <a:buNone/>
            </a:pPr>
            <a:r>
              <a:rPr lang="en-US" b="1" dirty="0"/>
              <a:t>Example</a:t>
            </a:r>
            <a:r>
              <a:rPr lang="en-US" dirty="0"/>
              <a:t>: A producer-consumer problem where the producer waits if the buffer is full (using a condition variable) and signals the consumer when data is added to the buffer.</a:t>
            </a:r>
          </a:p>
          <a:p>
            <a:pPr marL="0" indent="0">
              <a:buNone/>
            </a:pPr>
            <a:endParaRPr lang="en-AE" dirty="0"/>
          </a:p>
        </p:txBody>
      </p:sp>
      <p:sp>
        <p:nvSpPr>
          <p:cNvPr id="4" name="Date Placeholder 3">
            <a:extLst>
              <a:ext uri="{FF2B5EF4-FFF2-40B4-BE49-F238E27FC236}">
                <a16:creationId xmlns:a16="http://schemas.microsoft.com/office/drawing/2014/main" id="{3AB4337C-1FBC-A97C-2FA4-7DA5770F7A13}"/>
              </a:ext>
            </a:extLst>
          </p:cNvPr>
          <p:cNvSpPr>
            <a:spLocks noGrp="1"/>
          </p:cNvSpPr>
          <p:nvPr>
            <p:ph type="dt" sz="half" idx="10"/>
          </p:nvPr>
        </p:nvSpPr>
        <p:spPr/>
        <p:txBody>
          <a:bodyPr/>
          <a:lstStyle/>
          <a:p>
            <a:fld id="{245061AE-39A0-4DCF-9940-409651BBA81B}" type="datetime1">
              <a:rPr lang="en-AE" smtClean="0"/>
              <a:t>09/10/2024</a:t>
            </a:fld>
            <a:endParaRPr lang="en-AE"/>
          </a:p>
        </p:txBody>
      </p:sp>
    </p:spTree>
    <p:extLst>
      <p:ext uri="{BB962C8B-B14F-4D97-AF65-F5344CB8AC3E}">
        <p14:creationId xmlns:p14="http://schemas.microsoft.com/office/powerpoint/2010/main" val="373271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879E-B157-30A2-4B10-C975ED5C11B5}"/>
              </a:ext>
            </a:extLst>
          </p:cNvPr>
          <p:cNvSpPr>
            <a:spLocks noGrp="1"/>
          </p:cNvSpPr>
          <p:nvPr>
            <p:ph type="title"/>
          </p:nvPr>
        </p:nvSpPr>
        <p:spPr>
          <a:xfrm>
            <a:off x="1596044" y="365125"/>
            <a:ext cx="9757756" cy="1325563"/>
          </a:xfrm>
        </p:spPr>
        <p:txBody>
          <a:bodyPr>
            <a:normAutofit/>
          </a:bodyPr>
          <a:lstStyle/>
          <a:p>
            <a:pPr algn="ctr"/>
            <a:r>
              <a:rPr lang="en-US" b="1" dirty="0"/>
              <a:t>Approaches for Inter Process Communication in OS</a:t>
            </a:r>
            <a:endParaRPr lang="en-AE" dirty="0"/>
          </a:p>
        </p:txBody>
      </p:sp>
      <p:sp>
        <p:nvSpPr>
          <p:cNvPr id="3" name="Content Placeholder 2">
            <a:extLst>
              <a:ext uri="{FF2B5EF4-FFF2-40B4-BE49-F238E27FC236}">
                <a16:creationId xmlns:a16="http://schemas.microsoft.com/office/drawing/2014/main" id="{9A18DEB2-A650-3AEB-012C-2C242EF6F97A}"/>
              </a:ext>
            </a:extLst>
          </p:cNvPr>
          <p:cNvSpPr>
            <a:spLocks noGrp="1"/>
          </p:cNvSpPr>
          <p:nvPr>
            <p:ph idx="1"/>
          </p:nvPr>
        </p:nvSpPr>
        <p:spPr>
          <a:xfrm>
            <a:off x="838200" y="1825625"/>
            <a:ext cx="10515600" cy="900950"/>
          </a:xfrm>
        </p:spPr>
        <p:txBody>
          <a:bodyPr/>
          <a:lstStyle/>
          <a:p>
            <a:pPr marL="0" indent="0">
              <a:buNone/>
            </a:pPr>
            <a:r>
              <a:rPr lang="en-US" dirty="0"/>
              <a:t>We will now go through some different approaches to inter process communication in OS, which are as follows:</a:t>
            </a:r>
            <a:endParaRPr lang="en-AE" dirty="0"/>
          </a:p>
        </p:txBody>
      </p:sp>
      <p:pic>
        <p:nvPicPr>
          <p:cNvPr id="6" name="Picture 5">
            <a:extLst>
              <a:ext uri="{FF2B5EF4-FFF2-40B4-BE49-F238E27FC236}">
                <a16:creationId xmlns:a16="http://schemas.microsoft.com/office/drawing/2014/main" id="{4F3EB1E9-3779-0D06-2017-43CF05A183A4}"/>
              </a:ext>
            </a:extLst>
          </p:cNvPr>
          <p:cNvPicPr>
            <a:picLocks noChangeAspect="1"/>
          </p:cNvPicPr>
          <p:nvPr/>
        </p:nvPicPr>
        <p:blipFill>
          <a:blip r:embed="rId2">
            <a:extLst>
              <a:ext uri="{28A0092B-C50C-407E-A947-70E740481C1C}">
                <a14:useLocalDpi xmlns:a14="http://schemas.microsoft.com/office/drawing/2010/main" val="0"/>
              </a:ext>
            </a:extLst>
          </a:blip>
          <a:srcRect l="12926" t="2982" r="9302" b="10327"/>
          <a:stretch/>
        </p:blipFill>
        <p:spPr>
          <a:xfrm>
            <a:off x="3507970" y="2490471"/>
            <a:ext cx="4610793" cy="3880516"/>
          </a:xfrm>
          <a:prstGeom prst="rect">
            <a:avLst/>
          </a:prstGeom>
        </p:spPr>
      </p:pic>
      <p:sp>
        <p:nvSpPr>
          <p:cNvPr id="7" name="Date Placeholder 6">
            <a:extLst>
              <a:ext uri="{FF2B5EF4-FFF2-40B4-BE49-F238E27FC236}">
                <a16:creationId xmlns:a16="http://schemas.microsoft.com/office/drawing/2014/main" id="{350CA5C7-9782-F934-D3ED-A31F0FA825E8}"/>
              </a:ext>
            </a:extLst>
          </p:cNvPr>
          <p:cNvSpPr>
            <a:spLocks noGrp="1"/>
          </p:cNvSpPr>
          <p:nvPr>
            <p:ph type="dt" sz="half" idx="10"/>
          </p:nvPr>
        </p:nvSpPr>
        <p:spPr/>
        <p:txBody>
          <a:bodyPr/>
          <a:lstStyle/>
          <a:p>
            <a:fld id="{957B5888-7AFF-47E9-8EAE-910849DCA675}" type="datetime1">
              <a:rPr lang="en-AE" smtClean="0"/>
              <a:t>09/10/2024</a:t>
            </a:fld>
            <a:endParaRPr lang="en-AE"/>
          </a:p>
        </p:txBody>
      </p:sp>
    </p:spTree>
    <p:extLst>
      <p:ext uri="{BB962C8B-B14F-4D97-AF65-F5344CB8AC3E}">
        <p14:creationId xmlns:p14="http://schemas.microsoft.com/office/powerpoint/2010/main" val="4253365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2668</Words>
  <Application>Microsoft Office PowerPoint</Application>
  <PresentationFormat>Widescreen</PresentationFormat>
  <Paragraphs>113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CHAP 3. INTER-PROCESS COMMUNICATION (IPC)</vt:lpstr>
      <vt:lpstr>Introduction to Inter process Communication</vt:lpstr>
      <vt:lpstr>What is Inter Process Communication in OS?</vt:lpstr>
      <vt:lpstr>Synchronization in Inter Process Communication </vt:lpstr>
      <vt:lpstr>1. Semaphores</vt:lpstr>
      <vt:lpstr>2. Mutexes </vt:lpstr>
      <vt:lpstr>3. Monitors </vt:lpstr>
      <vt:lpstr>4. Condition Variables</vt:lpstr>
      <vt:lpstr>Approaches for Inter Process Communication in OS</vt:lpstr>
      <vt:lpstr>1. Pipes</vt:lpstr>
      <vt:lpstr>Pipes (cont..)</vt:lpstr>
      <vt:lpstr>Pipes (cont..)</vt:lpstr>
      <vt:lpstr>2. Message Passing</vt:lpstr>
      <vt:lpstr>Message Passing (cont..)</vt:lpstr>
      <vt:lpstr>3. Message Queue</vt:lpstr>
      <vt:lpstr>Message Queue (Cont..)</vt:lpstr>
      <vt:lpstr>4. Shared Memory</vt:lpstr>
      <vt:lpstr>Shared Memory (Cont..)</vt:lpstr>
      <vt:lpstr>5. Direct Communication</vt:lpstr>
      <vt:lpstr>Direct Communication (Cont..)</vt:lpstr>
      <vt:lpstr>6. Indirect Communication</vt:lpstr>
      <vt:lpstr>Indirect Communication (Cont..)</vt:lpstr>
      <vt:lpstr>7. FIFO</vt:lpstr>
      <vt:lpstr>FIFO (Cont..)</vt:lpstr>
      <vt:lpstr>Why Inter Process Communication (IPC) needed?</vt:lpstr>
      <vt:lpstr>Why Inter Process Communication (IPC) needed?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nshimyu8 nshimyu8</dc:creator>
  <cp:lastModifiedBy>nshimyu8 nshimyu8</cp:lastModifiedBy>
  <cp:revision>9</cp:revision>
  <dcterms:created xsi:type="dcterms:W3CDTF">2024-10-06T09:55:12Z</dcterms:created>
  <dcterms:modified xsi:type="dcterms:W3CDTF">2024-10-09T18:35:24Z</dcterms:modified>
</cp:coreProperties>
</file>