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76" r:id="rId8"/>
    <p:sldId id="270" r:id="rId9"/>
    <p:sldId id="267" r:id="rId10"/>
    <p:sldId id="261" r:id="rId11"/>
    <p:sldId id="268" r:id="rId12"/>
    <p:sldId id="273" r:id="rId13"/>
    <p:sldId id="274" r:id="rId14"/>
    <p:sldId id="275" r:id="rId15"/>
  </p:sldIdLst>
  <p:sldSz cx="12192000" cy="6858000"/>
  <p:notesSz cx="6805613" cy="9944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4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shear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01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TRUSS ANALOGY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159" y="1976937"/>
            <a:ext cx="5753782" cy="4058104"/>
          </a:xfrm>
        </p:spPr>
      </p:pic>
      <p:cxnSp>
        <p:nvCxnSpPr>
          <p:cNvPr id="6" name="Straight Connector 5"/>
          <p:cNvCxnSpPr/>
          <p:nvPr/>
        </p:nvCxnSpPr>
        <p:spPr>
          <a:xfrm flipV="1">
            <a:off x="3851031" y="2286000"/>
            <a:ext cx="1600200" cy="1002323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229861" y="2285999"/>
            <a:ext cx="1600200" cy="1002323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30903" y="2285999"/>
            <a:ext cx="1600200" cy="1002323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453116" y="2285999"/>
            <a:ext cx="1600200" cy="1002323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061195" y="2264613"/>
            <a:ext cx="1600200" cy="1002323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440025" y="2296692"/>
            <a:ext cx="1600200" cy="1002323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818855" y="2285999"/>
            <a:ext cx="1600200" cy="1002323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275965" y="2275306"/>
            <a:ext cx="1600200" cy="1002323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494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8888175" cy="437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cap="all" dirty="0"/>
              <a:t>The design process can be summarised as follows:</a:t>
            </a:r>
          </a:p>
          <a:p>
            <a:pPr marL="0" lvl="0" indent="0">
              <a:buNone/>
            </a:pPr>
            <a:r>
              <a:rPr lang="en-GB" b="1" dirty="0"/>
              <a:t>(i) 	</a:t>
            </a:r>
            <a:r>
              <a:rPr lang="en-GB" b="1" cap="all" dirty="0"/>
              <a:t>Calculate the design shear force</a:t>
            </a:r>
            <a:r>
              <a:rPr lang="en-GB" b="1" dirty="0"/>
              <a:t>, </a:t>
            </a:r>
            <a:r>
              <a:rPr lang="en-GB" b="1" dirty="0" err="1"/>
              <a:t>V</a:t>
            </a:r>
            <a:r>
              <a:rPr lang="en-GB" b="1" baseline="-25000" dirty="0" err="1"/>
              <a:t>Ed</a:t>
            </a:r>
            <a:r>
              <a:rPr lang="en-GB" b="1" dirty="0"/>
              <a:t>.</a:t>
            </a:r>
          </a:p>
          <a:p>
            <a:pPr marL="0" lvl="0" indent="0">
              <a:buNone/>
            </a:pPr>
            <a:r>
              <a:rPr lang="en-GB" b="1" dirty="0"/>
              <a:t>(ii) 	</a:t>
            </a:r>
            <a:r>
              <a:rPr lang="en-GB" b="1" cap="all" dirty="0"/>
              <a:t>Determine the design shear resistance of the 	concrete</a:t>
            </a:r>
            <a:r>
              <a:rPr lang="en-GB" b="1" dirty="0"/>
              <a:t>, </a:t>
            </a:r>
            <a:r>
              <a:rPr lang="en-GB" b="1" dirty="0" err="1"/>
              <a:t>V</a:t>
            </a:r>
            <a:r>
              <a:rPr lang="en-GB" b="1" baseline="-25000" dirty="0" err="1"/>
              <a:t>Rd,c</a:t>
            </a:r>
            <a:r>
              <a:rPr lang="en-GB" b="1" baseline="-25000" dirty="0"/>
              <a:t>, </a:t>
            </a:r>
            <a:r>
              <a:rPr lang="en-GB" b="1" dirty="0"/>
              <a:t> FROM (1)</a:t>
            </a:r>
          </a:p>
          <a:p>
            <a:pPr marL="0" lvl="0" indent="0">
              <a:buNone/>
            </a:pPr>
            <a:r>
              <a:rPr lang="en-GB" b="1" dirty="0"/>
              <a:t>(iii) 	</a:t>
            </a:r>
            <a:r>
              <a:rPr lang="en-GB" b="1" cap="all" dirty="0"/>
              <a:t>If </a:t>
            </a:r>
            <a:r>
              <a:rPr lang="en-GB" b="1" dirty="0" err="1"/>
              <a:t>V</a:t>
            </a:r>
            <a:r>
              <a:rPr lang="en-GB" b="1" baseline="-25000" dirty="0" err="1"/>
              <a:t>Ed</a:t>
            </a:r>
            <a:r>
              <a:rPr lang="en-GB" b="1" dirty="0"/>
              <a:t> &lt; </a:t>
            </a:r>
            <a:r>
              <a:rPr lang="en-GB" b="1" dirty="0" err="1"/>
              <a:t>V</a:t>
            </a:r>
            <a:r>
              <a:rPr lang="en-GB" b="1" baseline="-25000" dirty="0" err="1"/>
              <a:t>Rd,c</a:t>
            </a:r>
            <a:r>
              <a:rPr lang="en-GB" b="1" dirty="0"/>
              <a:t> </a:t>
            </a:r>
            <a:r>
              <a:rPr lang="en-GB" b="1" cap="all" dirty="0"/>
              <a:t>shear reinforcement can be omitted 	except in beams where a minimum area of shear 	reinforcement must be provided (see below).</a:t>
            </a:r>
          </a:p>
        </p:txBody>
      </p:sp>
    </p:spTree>
    <p:extLst>
      <p:ext uri="{BB962C8B-B14F-4D97-AF65-F5344CB8AC3E}">
        <p14:creationId xmlns:p14="http://schemas.microsoft.com/office/powerpoint/2010/main" val="3336502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PROCEDURE (</a:t>
            </a:r>
            <a:r>
              <a:rPr lang="en-GB" dirty="0" err="1"/>
              <a:t>cont’D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10171852" cy="426569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GB" b="1" dirty="0"/>
              <a:t>(iv</a:t>
            </a:r>
            <a:r>
              <a:rPr lang="en-GB" b="1" cap="all" dirty="0"/>
              <a:t>) 	If </a:t>
            </a:r>
            <a:r>
              <a:rPr lang="en-GB" b="1" dirty="0" err="1"/>
              <a:t>V</a:t>
            </a:r>
            <a:r>
              <a:rPr lang="en-GB" b="1" baseline="-25000" dirty="0" err="1"/>
              <a:t>Ed</a:t>
            </a:r>
            <a:r>
              <a:rPr lang="en-GB" b="1" dirty="0"/>
              <a:t> &gt; </a:t>
            </a:r>
            <a:r>
              <a:rPr lang="en-GB" b="1" dirty="0" err="1"/>
              <a:t>V</a:t>
            </a:r>
            <a:r>
              <a:rPr lang="en-GB" b="1" baseline="-25000" dirty="0" err="1"/>
              <a:t>Rd,c</a:t>
            </a:r>
            <a:r>
              <a:rPr lang="en-GB" b="1" dirty="0"/>
              <a:t> </a:t>
            </a:r>
            <a:r>
              <a:rPr lang="en-GB" b="1" cap="all" dirty="0"/>
              <a:t>all the shear force must be resisted by the 	shear reinforcement.  Provided </a:t>
            </a:r>
            <a:r>
              <a:rPr lang="en-GB" b="1" dirty="0" err="1"/>
              <a:t>V</a:t>
            </a:r>
            <a:r>
              <a:rPr lang="en-GB" b="1" baseline="-25000" dirty="0" err="1"/>
              <a:t>Ed</a:t>
            </a:r>
            <a:r>
              <a:rPr lang="en-GB" b="1" dirty="0"/>
              <a:t> &lt; </a:t>
            </a:r>
            <a:r>
              <a:rPr lang="en-GB" b="1" dirty="0" err="1"/>
              <a:t>V</a:t>
            </a:r>
            <a:r>
              <a:rPr lang="en-GB" b="1" baseline="-25000" dirty="0" err="1"/>
              <a:t>Rd,max</a:t>
            </a:r>
            <a:r>
              <a:rPr lang="en-GB" b="1" dirty="0"/>
              <a:t>, </a:t>
            </a:r>
            <a:r>
              <a:rPr lang="en-GB" b="1" cap="all" dirty="0"/>
              <a:t>the area of 	shear reinforcement can be determined using expression 	</a:t>
            </a:r>
            <a:r>
              <a:rPr lang="en-GB" b="1" dirty="0"/>
              <a:t>(5).  </a:t>
            </a:r>
            <a:r>
              <a:rPr lang="en-GB" b="1" dirty="0" err="1"/>
              <a:t>V</a:t>
            </a:r>
            <a:r>
              <a:rPr lang="en-GB" b="1" baseline="-25000" dirty="0" err="1"/>
              <a:t>Rd,max</a:t>
            </a:r>
            <a:r>
              <a:rPr lang="en-GB" b="1" dirty="0"/>
              <a:t> </a:t>
            </a:r>
            <a:r>
              <a:rPr lang="en-GB" b="1" cap="all" dirty="0"/>
              <a:t>is estimated from (2) assuming initially</a:t>
            </a:r>
            <a:r>
              <a:rPr lang="en-GB" b="1" dirty="0"/>
              <a:t> cot </a:t>
            </a:r>
            <a:r>
              <a:rPr lang="en-GB" b="1" dirty="0">
                <a:sym typeface="Symbol" panose="05050102010706020507" pitchFamily="18" charset="2"/>
              </a:rPr>
              <a:t></a:t>
            </a:r>
            <a:r>
              <a:rPr lang="en-GB" b="1" dirty="0"/>
              <a:t> = 2.5.  	</a:t>
            </a:r>
            <a:r>
              <a:rPr lang="en-GB" b="1" cap="all" dirty="0"/>
              <a:t>However, if the result is </a:t>
            </a:r>
            <a:r>
              <a:rPr lang="en-GB" b="1" dirty="0" err="1"/>
              <a:t>V</a:t>
            </a:r>
            <a:r>
              <a:rPr lang="en-GB" b="1" baseline="-25000" dirty="0" err="1"/>
              <a:t>Ed</a:t>
            </a:r>
            <a:r>
              <a:rPr lang="en-GB" b="1" dirty="0"/>
              <a:t> &gt; </a:t>
            </a:r>
            <a:r>
              <a:rPr lang="en-GB" b="1" dirty="0" err="1"/>
              <a:t>V</a:t>
            </a:r>
            <a:r>
              <a:rPr lang="en-GB" b="1" baseline="-25000" dirty="0" err="1"/>
              <a:t>Rd,max</a:t>
            </a:r>
            <a:r>
              <a:rPr lang="en-GB" b="1" dirty="0"/>
              <a:t>  </a:t>
            </a:r>
            <a:r>
              <a:rPr lang="en-GB" b="1" cap="all" dirty="0"/>
              <a:t>a larger strut angle,</a:t>
            </a:r>
            <a:r>
              <a:rPr lang="en-GB" b="1" dirty="0"/>
              <a:t> </a:t>
            </a:r>
            <a:r>
              <a:rPr lang="en-GB" b="1" dirty="0">
                <a:sym typeface="Symbol" panose="05050102010706020507" pitchFamily="18" charset="2"/>
              </a:rPr>
              <a:t></a:t>
            </a:r>
            <a:r>
              <a:rPr lang="en-GB" b="1" dirty="0"/>
              <a:t>, 	</a:t>
            </a:r>
            <a:r>
              <a:rPr lang="en-GB" b="1" cap="all" dirty="0"/>
              <a:t>may be used.  The maximum allowable value of </a:t>
            </a:r>
            <a:r>
              <a:rPr lang="en-GB" b="1" dirty="0">
                <a:sym typeface="Symbol" panose="05050102010706020507" pitchFamily="18" charset="2"/>
              </a:rPr>
              <a:t></a:t>
            </a:r>
            <a:r>
              <a:rPr lang="en-GB" b="1" dirty="0"/>
              <a:t> </a:t>
            </a:r>
            <a:r>
              <a:rPr lang="en-GB" b="1" cap="all" dirty="0"/>
              <a:t>is</a:t>
            </a:r>
            <a:r>
              <a:rPr lang="en-GB" b="1" dirty="0"/>
              <a:t> 45</a:t>
            </a:r>
            <a:r>
              <a:rPr lang="en-GB" b="1" baseline="30000" dirty="0"/>
              <a:t>o</a:t>
            </a:r>
            <a:r>
              <a:rPr lang="en-GB" b="1" dirty="0"/>
              <a:t> (i.e. cot 	</a:t>
            </a:r>
            <a:r>
              <a:rPr lang="en-GB" b="1" dirty="0">
                <a:sym typeface="Symbol" panose="05050102010706020507" pitchFamily="18" charset="2"/>
              </a:rPr>
              <a:t></a:t>
            </a:r>
            <a:r>
              <a:rPr lang="en-GB" b="1" dirty="0"/>
              <a:t> = 1).  </a:t>
            </a:r>
            <a:r>
              <a:rPr lang="en-GB" b="1" cap="all" dirty="0"/>
              <a:t>The actual value of the strut angle for a given 	design shear force, </a:t>
            </a:r>
            <a:r>
              <a:rPr lang="en-GB" b="1" dirty="0" err="1"/>
              <a:t>V</a:t>
            </a:r>
            <a:r>
              <a:rPr lang="en-GB" b="1" baseline="-25000" dirty="0" err="1"/>
              <a:t>Ed</a:t>
            </a:r>
            <a:r>
              <a:rPr lang="en-GB" b="1" dirty="0"/>
              <a:t>, </a:t>
            </a:r>
            <a:r>
              <a:rPr lang="en-GB" b="1" cap="all" dirty="0"/>
              <a:t>can be determined from (4) and 	used, in turn, to calculate the area of shear 	reinforcement from </a:t>
            </a:r>
            <a:r>
              <a:rPr lang="en-GB" b="1" dirty="0"/>
              <a:t>(5). </a:t>
            </a:r>
          </a:p>
          <a:p>
            <a:pPr marL="0" lvl="0" indent="0">
              <a:buNone/>
            </a:pPr>
            <a:r>
              <a:rPr lang="en-GB" b="1" cap="all" dirty="0"/>
              <a:t>If the strut angle exceeds </a:t>
            </a:r>
            <a:r>
              <a:rPr lang="en-GB" b="1" dirty="0"/>
              <a:t>45</a:t>
            </a:r>
            <a:r>
              <a:rPr lang="en-GB" b="1" baseline="30000" dirty="0"/>
              <a:t>o</a:t>
            </a:r>
            <a:r>
              <a:rPr lang="en-GB" b="1" cap="all" dirty="0"/>
              <a:t>, however, a deeper concrete section must be provided and steps </a:t>
            </a:r>
            <a:r>
              <a:rPr lang="en-GB" b="1" dirty="0"/>
              <a:t>(ii)-(iv)</a:t>
            </a:r>
            <a:r>
              <a:rPr lang="en-GB" b="1" cap="all" dirty="0"/>
              <a:t> repeated</a:t>
            </a:r>
            <a:r>
              <a:rPr lang="en-GB" b="1" dirty="0"/>
              <a:t>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02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Minimum shear reinforcement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10435621" cy="428327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cap="all" dirty="0"/>
              <a:t>Minimum reinforcement</a:t>
            </a:r>
            <a:r>
              <a:rPr lang="en-GB" b="1" dirty="0"/>
              <a:t>, </a:t>
            </a:r>
            <a:r>
              <a:rPr lang="en-GB" b="1" dirty="0" err="1"/>
              <a:t>ρ</a:t>
            </a:r>
            <a:r>
              <a:rPr lang="en-GB" b="1" baseline="-25000" dirty="0" err="1"/>
              <a:t>w</a:t>
            </a:r>
            <a:r>
              <a:rPr lang="en-GB" b="1" dirty="0"/>
              <a:t>,  </a:t>
            </a:r>
            <a:r>
              <a:rPr lang="en-GB" b="1" cap="all" dirty="0"/>
              <a:t>should be provided in beams where </a:t>
            </a:r>
            <a:r>
              <a:rPr lang="en-GB" b="1" dirty="0" err="1"/>
              <a:t>V</a:t>
            </a:r>
            <a:r>
              <a:rPr lang="en-GB" b="1" baseline="-25000" dirty="0" err="1"/>
              <a:t>Ed</a:t>
            </a:r>
            <a:r>
              <a:rPr lang="en-GB" b="1" dirty="0"/>
              <a:t> &lt; </a:t>
            </a:r>
            <a:r>
              <a:rPr lang="en-GB" b="1" dirty="0" err="1"/>
              <a:t>V</a:t>
            </a:r>
            <a:r>
              <a:rPr lang="en-GB" b="1" baseline="-25000" dirty="0" err="1"/>
              <a:t>Rd,c</a:t>
            </a:r>
            <a:r>
              <a:rPr lang="en-GB" b="1" dirty="0"/>
              <a:t> </a:t>
            </a:r>
            <a:r>
              <a:rPr lang="en-GB" b="1" cap="all" dirty="0"/>
              <a:t>obtained from</a:t>
            </a:r>
          </a:p>
          <a:p>
            <a:pPr marL="0" indent="0" algn="ctr">
              <a:buNone/>
            </a:pPr>
            <a:r>
              <a:rPr lang="en-GB" b="1" dirty="0"/>
              <a:t>               </a:t>
            </a:r>
            <a:r>
              <a:rPr lang="en-GB" b="1" dirty="0" err="1"/>
              <a:t>ρ</a:t>
            </a:r>
            <a:r>
              <a:rPr lang="en-GB" b="1" baseline="-25000" dirty="0" err="1"/>
              <a:t>w</a:t>
            </a:r>
            <a:r>
              <a:rPr lang="en-GB" b="1" dirty="0"/>
              <a:t> = </a:t>
            </a:r>
            <a:r>
              <a:rPr lang="en-GB" b="1" dirty="0" err="1"/>
              <a:t>A</a:t>
            </a:r>
            <a:r>
              <a:rPr lang="en-GB" b="1" baseline="-25000" dirty="0" err="1"/>
              <a:t>sw</a:t>
            </a:r>
            <a:r>
              <a:rPr lang="en-GB" b="1" dirty="0"/>
              <a:t> / (</a:t>
            </a:r>
            <a:r>
              <a:rPr lang="en-GB" b="1" dirty="0" err="1"/>
              <a:t>sb</a:t>
            </a:r>
            <a:r>
              <a:rPr lang="en-GB" b="1" baseline="-25000" dirty="0" err="1"/>
              <a:t>w</a:t>
            </a:r>
            <a:r>
              <a:rPr lang="en-GB" b="1" dirty="0" err="1"/>
              <a:t>sin</a:t>
            </a:r>
            <a:r>
              <a:rPr lang="en-GB" b="1" dirty="0"/>
              <a:t> α) </a:t>
            </a:r>
            <a:r>
              <a:rPr lang="en-GB" b="1" dirty="0">
                <a:sym typeface="Symbol" panose="05050102010706020507" pitchFamily="18" charset="2"/>
              </a:rPr>
              <a:t></a:t>
            </a:r>
            <a:r>
              <a:rPr lang="en-GB" b="1" dirty="0"/>
              <a:t> </a:t>
            </a:r>
            <a:r>
              <a:rPr lang="en-GB" b="1" dirty="0" err="1"/>
              <a:t>ρ</a:t>
            </a:r>
            <a:r>
              <a:rPr lang="en-GB" b="1" baseline="-25000" dirty="0" err="1"/>
              <a:t>w,min</a:t>
            </a:r>
            <a:r>
              <a:rPr lang="en-GB" b="1" dirty="0"/>
              <a:t> ------------(6) </a:t>
            </a:r>
          </a:p>
          <a:p>
            <a:pPr marL="0" indent="0">
              <a:buNone/>
            </a:pPr>
            <a:r>
              <a:rPr lang="en-GB" b="1" cap="all" dirty="0"/>
              <a:t>where </a:t>
            </a:r>
          </a:p>
          <a:p>
            <a:pPr marL="0" indent="0">
              <a:buNone/>
            </a:pPr>
            <a:r>
              <a:rPr lang="en-GB" b="1" dirty="0" err="1"/>
              <a:t>A</a:t>
            </a:r>
            <a:r>
              <a:rPr lang="en-GB" b="1" baseline="-25000" dirty="0" err="1"/>
              <a:t>sw</a:t>
            </a:r>
            <a:r>
              <a:rPr lang="en-GB" b="1" dirty="0"/>
              <a:t> 	</a:t>
            </a:r>
            <a:r>
              <a:rPr lang="en-GB" b="1" cap="all" dirty="0"/>
              <a:t>is the area of shear reinforcement within length </a:t>
            </a:r>
            <a:r>
              <a:rPr lang="en-GB" b="1" dirty="0"/>
              <a:t>s</a:t>
            </a:r>
          </a:p>
          <a:p>
            <a:pPr marL="0" indent="0">
              <a:buNone/>
            </a:pPr>
            <a:r>
              <a:rPr lang="en-GB" b="1" dirty="0"/>
              <a:t>s 	</a:t>
            </a:r>
            <a:r>
              <a:rPr lang="en-GB" b="1" cap="all" dirty="0"/>
              <a:t>is the spacing of the shear reinforcement</a:t>
            </a:r>
          </a:p>
          <a:p>
            <a:pPr marL="0" indent="0">
              <a:buNone/>
            </a:pPr>
            <a:r>
              <a:rPr lang="en-GB" b="1" dirty="0" err="1"/>
              <a:t>b</a:t>
            </a:r>
            <a:r>
              <a:rPr lang="en-GB" b="1" baseline="-25000" dirty="0" err="1"/>
              <a:t>w</a:t>
            </a:r>
            <a:r>
              <a:rPr lang="en-GB" b="1" dirty="0"/>
              <a:t> 	</a:t>
            </a:r>
            <a:r>
              <a:rPr lang="en-GB" b="1" cap="all" dirty="0"/>
              <a:t>is the breadth of the member</a:t>
            </a:r>
          </a:p>
          <a:p>
            <a:pPr marL="0" indent="0">
              <a:buNone/>
            </a:pPr>
            <a:r>
              <a:rPr lang="en-GB" b="1" dirty="0"/>
              <a:t>α   	= 90</a:t>
            </a:r>
            <a:r>
              <a:rPr lang="en-GB" b="1" baseline="30000" dirty="0"/>
              <a:t>o</a:t>
            </a:r>
            <a:r>
              <a:rPr lang="en-GB" b="1" dirty="0"/>
              <a:t> </a:t>
            </a:r>
            <a:r>
              <a:rPr lang="en-GB" b="1" cap="all" dirty="0"/>
              <a:t>for vertical stirrups </a:t>
            </a:r>
            <a:r>
              <a:rPr lang="en-GB" b="1" dirty="0">
                <a:sym typeface="Symbol" panose="05050102010706020507" pitchFamily="18" charset="2"/>
              </a:rPr>
              <a:t></a:t>
            </a:r>
            <a:r>
              <a:rPr lang="en-GB" b="1" dirty="0"/>
              <a:t> sin α = 1</a:t>
            </a:r>
          </a:p>
          <a:p>
            <a:pPr marL="0" indent="0">
              <a:buNone/>
            </a:pPr>
            <a:r>
              <a:rPr lang="en-GB" b="1" dirty="0" err="1"/>
              <a:t>ρ</a:t>
            </a:r>
            <a:r>
              <a:rPr lang="en-GB" b="1" baseline="-25000" dirty="0" err="1"/>
              <a:t>w,min</a:t>
            </a:r>
            <a:r>
              <a:rPr lang="en-GB" b="1" dirty="0"/>
              <a:t> 	</a:t>
            </a:r>
            <a:r>
              <a:rPr lang="en-GB" b="1" cap="all" dirty="0"/>
              <a:t>is the minimum area of shear reinforcement </a:t>
            </a:r>
            <a:r>
              <a:rPr lang="en-GB" b="1" dirty="0"/>
              <a:t>= (0.08</a:t>
            </a:r>
            <a:r>
              <a:rPr lang="en-GB" b="1" dirty="0">
                <a:sym typeface="Symbol" panose="05050102010706020507" pitchFamily="18" charset="2"/>
              </a:rPr>
              <a:t></a:t>
            </a:r>
            <a:r>
              <a:rPr lang="en-GB" b="1" dirty="0"/>
              <a:t>f</a:t>
            </a:r>
            <a:r>
              <a:rPr lang="en-GB" b="1" baseline="-25000" dirty="0"/>
              <a:t>ck</a:t>
            </a:r>
            <a:r>
              <a:rPr lang="en-GB" b="1" dirty="0"/>
              <a:t>)/</a:t>
            </a:r>
            <a:r>
              <a:rPr lang="en-GB" b="1" dirty="0" err="1"/>
              <a:t>f</a:t>
            </a:r>
            <a:r>
              <a:rPr lang="en-GB" b="1" baseline="-25000" dirty="0" err="1"/>
              <a:t>yk</a:t>
            </a:r>
            <a:r>
              <a:rPr lang="en-GB" b="1" dirty="0"/>
              <a:t>------------(7)</a:t>
            </a:r>
          </a:p>
        </p:txBody>
      </p:sp>
    </p:spTree>
    <p:extLst>
      <p:ext uri="{BB962C8B-B14F-4D97-AF65-F5344CB8AC3E}">
        <p14:creationId xmlns:p14="http://schemas.microsoft.com/office/powerpoint/2010/main" val="132257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Spacing of shear reinforcement 	(Cl. 9.2.2, EC2)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EC2 </a:t>
            </a:r>
            <a:r>
              <a:rPr lang="en-GB" b="1" cap="all" dirty="0"/>
              <a:t>recommends that the maximum longitudinal spacing of shear reinforcement </a:t>
            </a:r>
            <a:r>
              <a:rPr lang="en-GB" b="1" dirty="0"/>
              <a:t>(</a:t>
            </a:r>
            <a:r>
              <a:rPr lang="en-GB" b="1" dirty="0" err="1"/>
              <a:t>s</a:t>
            </a:r>
            <a:r>
              <a:rPr lang="en-GB" b="1" baseline="-25000" dirty="0" err="1"/>
              <a:t>l,max</a:t>
            </a:r>
            <a:r>
              <a:rPr lang="en-GB" b="1" dirty="0"/>
              <a:t>) </a:t>
            </a:r>
            <a:r>
              <a:rPr lang="en-GB" b="1" cap="all" dirty="0"/>
              <a:t>should not exceed </a:t>
            </a:r>
          </a:p>
          <a:p>
            <a:pPr marL="0" indent="0" algn="ctr">
              <a:buNone/>
            </a:pPr>
            <a:r>
              <a:rPr lang="en-GB" b="1" dirty="0" err="1"/>
              <a:t>s</a:t>
            </a:r>
            <a:r>
              <a:rPr lang="en-GB" b="1" baseline="-25000" dirty="0" err="1"/>
              <a:t>l,max</a:t>
            </a:r>
            <a:r>
              <a:rPr lang="en-GB" b="1" dirty="0"/>
              <a:t> ≤ 0.75d(1 + cot </a:t>
            </a:r>
            <a:r>
              <a:rPr lang="en-GB" b="1" dirty="0">
                <a:sym typeface="Symbol" panose="05050102010706020507" pitchFamily="18" charset="2"/>
              </a:rPr>
              <a:t></a:t>
            </a:r>
            <a:r>
              <a:rPr lang="en-GB" b="1" dirty="0"/>
              <a:t>) -------(8)</a:t>
            </a:r>
          </a:p>
          <a:p>
            <a:pPr marL="0" indent="0">
              <a:buNone/>
            </a:pPr>
            <a:r>
              <a:rPr lang="en-GB" b="1" dirty="0"/>
              <a:t> </a:t>
            </a:r>
          </a:p>
          <a:p>
            <a:pPr marL="0" indent="0">
              <a:buNone/>
            </a:pPr>
            <a:r>
              <a:rPr lang="en-GB" b="1" dirty="0"/>
              <a:t>where</a:t>
            </a:r>
          </a:p>
          <a:p>
            <a:pPr marL="0" indent="0">
              <a:buNone/>
            </a:pPr>
            <a:r>
              <a:rPr lang="en-GB" b="1" dirty="0">
                <a:sym typeface="Symbol" panose="05050102010706020507" pitchFamily="18" charset="2"/>
              </a:rPr>
              <a:t></a:t>
            </a:r>
            <a:r>
              <a:rPr lang="en-GB" b="1" dirty="0"/>
              <a:t> = 90</a:t>
            </a:r>
            <a:r>
              <a:rPr lang="en-GB" b="1" baseline="30000" dirty="0"/>
              <a:t>o</a:t>
            </a:r>
            <a:r>
              <a:rPr lang="en-GB" b="1" dirty="0"/>
              <a:t> </a:t>
            </a:r>
            <a:r>
              <a:rPr lang="en-GB" b="1" cap="all" dirty="0"/>
              <a:t>for vertical stirrups </a:t>
            </a:r>
            <a:r>
              <a:rPr lang="en-GB" b="1" dirty="0">
                <a:sym typeface="Symbol" panose="05050102010706020507" pitchFamily="18" charset="2"/>
              </a:rPr>
              <a:t></a:t>
            </a:r>
            <a:r>
              <a:rPr lang="en-GB" b="1" dirty="0"/>
              <a:t> cot α = 0</a:t>
            </a:r>
          </a:p>
        </p:txBody>
      </p:sp>
    </p:spTree>
    <p:extLst>
      <p:ext uri="{BB962C8B-B14F-4D97-AF65-F5344CB8AC3E}">
        <p14:creationId xmlns:p14="http://schemas.microsoft.com/office/powerpoint/2010/main" val="49731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5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dirty="0"/>
              <a:t>A CONCRETE BEAM SUBJECT TO A LARGE LOAD NEAR THE SUPPORTS MAY FAIL AS A RESULT OF SHEAR.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r>
              <a:rPr lang="en-GB" sz="2400" b="1" dirty="0"/>
              <a:t>SHEAR FAILURES ARE CHARACTERISED BY SMALL DEFLECTIONS AND LACK OF DUCTILITY.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r>
              <a:rPr lang="en-GB" sz="2400" b="1" dirty="0"/>
              <a:t>THE DESIGN SHEAR FORCE, </a:t>
            </a:r>
            <a:r>
              <a:rPr lang="en-GB" sz="2400" b="1" dirty="0" err="1"/>
              <a:t>V</a:t>
            </a:r>
            <a:r>
              <a:rPr lang="en-GB" sz="2400" b="1" baseline="-25000" dirty="0" err="1"/>
              <a:t>Ed</a:t>
            </a:r>
            <a:r>
              <a:rPr lang="en-GB" sz="2400" b="1" dirty="0"/>
              <a:t>, IS NORMALLY DETERMINED AT A DISTANCE ‘d’ FROM THE FACE OF SUPPORTS.</a:t>
            </a:r>
          </a:p>
        </p:txBody>
      </p:sp>
    </p:spTree>
    <p:extLst>
      <p:ext uri="{BB962C8B-B14F-4D97-AF65-F5344CB8AC3E}">
        <p14:creationId xmlns:p14="http://schemas.microsoft.com/office/powerpoint/2010/main" val="115665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SHEAR STRENGTH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SHEAR STRENGTH OF A REINFORCED CONCRETE BEAM IS A FUNCTION OF</a:t>
            </a:r>
            <a:endParaRPr lang="en-GB" dirty="0"/>
          </a:p>
          <a:p>
            <a:pPr lvl="0"/>
            <a:r>
              <a:rPr lang="en-GB" b="1" dirty="0"/>
              <a:t>CONCRETE IN THE COMPRESSION ZONE</a:t>
            </a:r>
            <a:endParaRPr lang="en-GB" dirty="0"/>
          </a:p>
          <a:p>
            <a:pPr lvl="0"/>
            <a:r>
              <a:rPr lang="en-GB" b="1" dirty="0"/>
              <a:t>AGGREGATE INTERLOCK</a:t>
            </a:r>
            <a:endParaRPr lang="en-GB" dirty="0"/>
          </a:p>
          <a:p>
            <a:pPr lvl="0"/>
            <a:r>
              <a:rPr lang="en-GB" b="1" dirty="0"/>
              <a:t>DOWELL ACTION</a:t>
            </a:r>
            <a:r>
              <a:rPr lang="en-US" dirty="0"/>
              <a:t> 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62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SHEAR RESISTANCE OF CONCRETE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893" y="1853753"/>
            <a:ext cx="11007970" cy="4353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THE DESIGN SHEAR RESISTANCE OF THE CONCRETE ALONE, </a:t>
            </a:r>
            <a:r>
              <a:rPr lang="en-US" b="1" dirty="0" err="1"/>
              <a:t>V</a:t>
            </a:r>
            <a:r>
              <a:rPr lang="en-US" b="1" baseline="-25000" dirty="0" err="1"/>
              <a:t>Rd,c</a:t>
            </a:r>
            <a:r>
              <a:rPr lang="en-US" b="1" dirty="0"/>
              <a:t>, IS GIVEN BY</a:t>
            </a:r>
            <a:endParaRPr lang="en-GB" dirty="0"/>
          </a:p>
          <a:p>
            <a:pPr marL="0" indent="0" algn="ctr">
              <a:buNone/>
            </a:pPr>
            <a:r>
              <a:rPr lang="en-US" b="1" dirty="0" err="1"/>
              <a:t>V</a:t>
            </a:r>
            <a:r>
              <a:rPr lang="en-US" b="1" baseline="-25000" dirty="0" err="1"/>
              <a:t>Rd,c</a:t>
            </a:r>
            <a:r>
              <a:rPr lang="en-US" b="1" dirty="0"/>
              <a:t> = [</a:t>
            </a:r>
            <a:r>
              <a:rPr lang="en-US" b="1" dirty="0" err="1"/>
              <a:t>C</a:t>
            </a:r>
            <a:r>
              <a:rPr lang="en-US" b="1" baseline="-25000" dirty="0" err="1"/>
              <a:t>Rd,c</a:t>
            </a:r>
            <a:r>
              <a:rPr lang="en-US" b="1" dirty="0"/>
              <a:t> k (100ρ</a:t>
            </a:r>
            <a:r>
              <a:rPr lang="en-US" b="1" baseline="-25000" dirty="0"/>
              <a:t>1</a:t>
            </a:r>
            <a:r>
              <a:rPr lang="en-US" b="1" dirty="0"/>
              <a:t>f</a:t>
            </a:r>
            <a:r>
              <a:rPr lang="en-US" b="1" baseline="-25000" dirty="0"/>
              <a:t>ck</a:t>
            </a:r>
            <a:r>
              <a:rPr lang="en-US" b="1" dirty="0"/>
              <a:t>)</a:t>
            </a:r>
            <a:r>
              <a:rPr lang="en-US" b="1" baseline="30000" dirty="0"/>
              <a:t>⅓</a:t>
            </a:r>
            <a:r>
              <a:rPr lang="en-US" b="1" dirty="0"/>
              <a:t> + k</a:t>
            </a:r>
            <a:r>
              <a:rPr lang="en-US" b="1" baseline="-25000" dirty="0"/>
              <a:t>1</a:t>
            </a:r>
            <a:r>
              <a:rPr lang="en-US" b="1" dirty="0"/>
              <a:t>σ</a:t>
            </a:r>
            <a:r>
              <a:rPr lang="en-US" b="1" baseline="-25000" dirty="0"/>
              <a:t>cp</a:t>
            </a:r>
            <a:r>
              <a:rPr lang="en-US" b="1" dirty="0"/>
              <a:t>)</a:t>
            </a:r>
            <a:r>
              <a:rPr lang="en-US" b="1" dirty="0" err="1"/>
              <a:t>b</a:t>
            </a:r>
            <a:r>
              <a:rPr lang="en-US" b="1" baseline="-25000" dirty="0" err="1"/>
              <a:t>w</a:t>
            </a:r>
            <a:r>
              <a:rPr lang="en-US" b="1" dirty="0" err="1"/>
              <a:t>d</a:t>
            </a:r>
            <a:r>
              <a:rPr lang="en-US" b="1" dirty="0"/>
              <a:t> </a:t>
            </a:r>
            <a:r>
              <a:rPr lang="en-GB" b="1" dirty="0">
                <a:sym typeface="Symbol" panose="05050102010706020507" pitchFamily="18" charset="2"/>
              </a:rPr>
              <a:t></a:t>
            </a:r>
            <a:r>
              <a:rPr lang="en-GB" b="1" dirty="0"/>
              <a:t> (</a:t>
            </a:r>
            <a:r>
              <a:rPr lang="en-GB" b="1" dirty="0">
                <a:sym typeface="Symbol" panose="05050102010706020507" pitchFamily="18" charset="2"/>
              </a:rPr>
              <a:t></a:t>
            </a:r>
            <a:r>
              <a:rPr lang="en-GB" b="1" baseline="-25000" dirty="0"/>
              <a:t>min</a:t>
            </a:r>
            <a:r>
              <a:rPr lang="en-GB" b="1" dirty="0"/>
              <a:t> + k</a:t>
            </a:r>
            <a:r>
              <a:rPr lang="en-GB" b="1" baseline="-25000" dirty="0"/>
              <a:t>1</a:t>
            </a:r>
            <a:r>
              <a:rPr lang="en-GB" b="1" dirty="0"/>
              <a:t>σ</a:t>
            </a:r>
            <a:r>
              <a:rPr lang="en-GB" b="1" baseline="-25000" dirty="0"/>
              <a:t>cp</a:t>
            </a:r>
            <a:r>
              <a:rPr lang="en-GB" b="1" dirty="0"/>
              <a:t>)</a:t>
            </a:r>
            <a:r>
              <a:rPr lang="en-GB" b="1" dirty="0" err="1"/>
              <a:t>b</a:t>
            </a:r>
            <a:r>
              <a:rPr lang="en-GB" b="1" baseline="-25000" dirty="0" err="1"/>
              <a:t>w</a:t>
            </a:r>
            <a:r>
              <a:rPr lang="en-GB" b="1" dirty="0" err="1"/>
              <a:t>d</a:t>
            </a:r>
            <a:r>
              <a:rPr lang="en-GB" b="1" dirty="0"/>
              <a:t> ------(1) (Expression 6.2a/b) </a:t>
            </a:r>
          </a:p>
          <a:p>
            <a:pPr marL="0" indent="0">
              <a:buNone/>
            </a:pPr>
            <a:r>
              <a:rPr lang="en-US" b="1" dirty="0"/>
              <a:t>where</a:t>
            </a:r>
          </a:p>
          <a:p>
            <a:pPr marL="0" indent="0">
              <a:buNone/>
            </a:pPr>
            <a:r>
              <a:rPr lang="en-US" b="1" dirty="0" err="1"/>
              <a:t>C</a:t>
            </a:r>
            <a:r>
              <a:rPr lang="en-US" b="1" baseline="-25000" dirty="0" err="1"/>
              <a:t>Rd,c</a:t>
            </a:r>
            <a:r>
              <a:rPr lang="en-US" b="1" dirty="0"/>
              <a:t> = 0.18/</a:t>
            </a:r>
            <a:r>
              <a:rPr lang="en-US" b="1" dirty="0">
                <a:sym typeface="Symbol" panose="05050102010706020507" pitchFamily="18" charset="2"/>
              </a:rPr>
              <a:t></a:t>
            </a:r>
            <a:r>
              <a:rPr lang="en-US" b="1" baseline="-25000" dirty="0">
                <a:sym typeface="Symbol" panose="05050102010706020507" pitchFamily="18" charset="2"/>
              </a:rPr>
              <a:t>C</a:t>
            </a:r>
          </a:p>
          <a:p>
            <a:pPr marL="0" indent="0">
              <a:buNone/>
            </a:pPr>
            <a:r>
              <a:rPr lang="en-US" b="1" dirty="0">
                <a:sym typeface="Symbol" panose="05050102010706020507" pitchFamily="18" charset="2"/>
              </a:rPr>
              <a:t>k = 1 + √(200/d) ≤ 2.0</a:t>
            </a:r>
          </a:p>
          <a:p>
            <a:pPr marL="0" indent="0">
              <a:buNone/>
            </a:pPr>
            <a:r>
              <a:rPr lang="en-US" b="1" dirty="0">
                <a:sym typeface="Symbol" panose="05050102010706020507" pitchFamily="18" charset="2"/>
              </a:rPr>
              <a:t></a:t>
            </a:r>
            <a:r>
              <a:rPr lang="en-US" b="1" baseline="-25000" dirty="0">
                <a:sym typeface="Symbol" panose="05050102010706020507" pitchFamily="18" charset="2"/>
              </a:rPr>
              <a:t>1</a:t>
            </a:r>
            <a:r>
              <a:rPr lang="en-US" b="1" dirty="0">
                <a:sym typeface="Symbol" panose="05050102010706020507" pitchFamily="18" charset="2"/>
              </a:rPr>
              <a:t> = </a:t>
            </a:r>
            <a:r>
              <a:rPr lang="en-US" b="1" dirty="0" err="1">
                <a:sym typeface="Symbol" panose="05050102010706020507" pitchFamily="18" charset="2"/>
              </a:rPr>
              <a:t>A</a:t>
            </a:r>
            <a:r>
              <a:rPr lang="en-US" b="1" baseline="-25000" dirty="0" err="1">
                <a:sym typeface="Symbol" panose="05050102010706020507" pitchFamily="18" charset="2"/>
              </a:rPr>
              <a:t>sl</a:t>
            </a:r>
            <a:r>
              <a:rPr lang="en-US" b="1" dirty="0">
                <a:sym typeface="Symbol" panose="05050102010706020507" pitchFamily="18" charset="2"/>
              </a:rPr>
              <a:t>/</a:t>
            </a:r>
            <a:r>
              <a:rPr lang="en-US" b="1" dirty="0" err="1">
                <a:sym typeface="Symbol" panose="05050102010706020507" pitchFamily="18" charset="2"/>
              </a:rPr>
              <a:t>bd</a:t>
            </a:r>
            <a:endParaRPr lang="en-US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="1" dirty="0" err="1">
                <a:sym typeface="Symbol" panose="05050102010706020507" pitchFamily="18" charset="2"/>
              </a:rPr>
              <a:t>A</a:t>
            </a:r>
            <a:r>
              <a:rPr lang="en-US" b="1" baseline="-25000" dirty="0" err="1">
                <a:sym typeface="Symbol" panose="05050102010706020507" pitchFamily="18" charset="2"/>
              </a:rPr>
              <a:t>sl</a:t>
            </a:r>
            <a:r>
              <a:rPr lang="en-US" b="1" baseline="-25000" dirty="0">
                <a:sym typeface="Symbol" panose="05050102010706020507" pitchFamily="18" charset="2"/>
              </a:rPr>
              <a:t> </a:t>
            </a:r>
            <a:r>
              <a:rPr lang="en-US" b="1" cap="all" dirty="0">
                <a:sym typeface="Symbol" panose="05050102010706020507" pitchFamily="18" charset="2"/>
              </a:rPr>
              <a:t>is the area of the tensile reinforcement</a:t>
            </a:r>
          </a:p>
          <a:p>
            <a:pPr marL="0" indent="0">
              <a:buNone/>
            </a:pPr>
            <a:r>
              <a:rPr lang="en-US" b="1" dirty="0">
                <a:sym typeface="Symbol" panose="05050102010706020507" pitchFamily="18" charset="2"/>
              </a:rPr>
              <a:t></a:t>
            </a:r>
            <a:r>
              <a:rPr lang="en-US" b="1" baseline="-25000" dirty="0" err="1">
                <a:sym typeface="Symbol" panose="05050102010706020507" pitchFamily="18" charset="2"/>
              </a:rPr>
              <a:t>cp</a:t>
            </a:r>
            <a:r>
              <a:rPr lang="en-US" b="1" dirty="0">
                <a:sym typeface="Symbol" panose="05050102010706020507" pitchFamily="18" charset="2"/>
              </a:rPr>
              <a:t> = </a:t>
            </a:r>
            <a:r>
              <a:rPr lang="en-US" b="1" dirty="0" err="1">
                <a:sym typeface="Symbol" panose="05050102010706020507" pitchFamily="18" charset="2"/>
              </a:rPr>
              <a:t>N</a:t>
            </a:r>
            <a:r>
              <a:rPr lang="en-US" b="1" baseline="-25000" dirty="0" err="1">
                <a:sym typeface="Symbol" panose="05050102010706020507" pitchFamily="18" charset="2"/>
              </a:rPr>
              <a:t>Ed</a:t>
            </a:r>
            <a:r>
              <a:rPr lang="en-US" b="1" dirty="0">
                <a:sym typeface="Symbol" panose="05050102010706020507" pitchFamily="18" charset="2"/>
              </a:rPr>
              <a:t>/A</a:t>
            </a:r>
            <a:r>
              <a:rPr lang="en-US" b="1" baseline="-25000" dirty="0">
                <a:sym typeface="Symbol" panose="05050102010706020507" pitchFamily="18" charset="2"/>
              </a:rPr>
              <a:t>c</a:t>
            </a:r>
            <a:r>
              <a:rPr lang="en-US" b="1" dirty="0">
                <a:sym typeface="Symbol" panose="05050102010706020507" pitchFamily="18" charset="2"/>
              </a:rPr>
              <a:t> ≤ 0.2f</a:t>
            </a:r>
            <a:r>
              <a:rPr lang="en-US" b="1" baseline="-25000" dirty="0">
                <a:sym typeface="Symbol" panose="05050102010706020507" pitchFamily="18" charset="2"/>
              </a:rPr>
              <a:t>cd</a:t>
            </a:r>
            <a:r>
              <a:rPr lang="en-US" b="1" dirty="0">
                <a:sym typeface="Symbol" panose="05050102010706020507" pitchFamily="18" charset="2"/>
              </a:rPr>
              <a:t>, </a:t>
            </a:r>
            <a:r>
              <a:rPr lang="en-US" b="1" cap="all" dirty="0">
                <a:sym typeface="Symbol" panose="05050102010706020507" pitchFamily="18" charset="2"/>
              </a:rPr>
              <a:t>in which </a:t>
            </a:r>
            <a:r>
              <a:rPr lang="en-US" b="1" dirty="0" err="1">
                <a:sym typeface="Symbol" panose="05050102010706020507" pitchFamily="18" charset="2"/>
              </a:rPr>
              <a:t>N</a:t>
            </a:r>
            <a:r>
              <a:rPr lang="en-US" b="1" baseline="-25000" dirty="0" err="1">
                <a:sym typeface="Symbol" panose="05050102010706020507" pitchFamily="18" charset="2"/>
              </a:rPr>
              <a:t>Ed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b="1" cap="all" dirty="0">
                <a:sym typeface="Symbol" panose="05050102010706020507" pitchFamily="18" charset="2"/>
              </a:rPr>
              <a:t>is the axial force in the x-section</a:t>
            </a:r>
          </a:p>
          <a:p>
            <a:pPr marL="0" indent="0">
              <a:buNone/>
            </a:pPr>
            <a:r>
              <a:rPr lang="en-US" b="1" cap="all" dirty="0">
                <a:sym typeface="Symbol" panose="05050102010706020507" pitchFamily="18" charset="2"/>
              </a:rPr>
              <a:t> </a:t>
            </a:r>
            <a:r>
              <a:rPr lang="en-GB" b="1" dirty="0">
                <a:sym typeface="Symbol" panose="05050102010706020507" pitchFamily="18" charset="2"/>
              </a:rPr>
              <a:t></a:t>
            </a:r>
            <a:r>
              <a:rPr lang="en-GB" b="1" baseline="-25000" dirty="0"/>
              <a:t>min</a:t>
            </a:r>
            <a:r>
              <a:rPr lang="en-GB" b="1" dirty="0"/>
              <a:t> = 0.035k</a:t>
            </a:r>
            <a:r>
              <a:rPr lang="en-GB" b="1" baseline="30000" dirty="0"/>
              <a:t>3/2</a:t>
            </a:r>
            <a:r>
              <a:rPr lang="en-GB" b="1" dirty="0"/>
              <a:t>f</a:t>
            </a:r>
            <a:r>
              <a:rPr lang="en-GB" b="1" baseline="-25000" dirty="0"/>
              <a:t>ck</a:t>
            </a:r>
            <a:r>
              <a:rPr lang="en-GB" b="1" baseline="30000" dirty="0"/>
              <a:t>1/2</a:t>
            </a:r>
            <a:r>
              <a:rPr lang="en-GB" b="1" dirty="0"/>
              <a:t> </a:t>
            </a:r>
            <a:endParaRPr lang="en-US" b="1" cap="all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9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criterion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IF </a:t>
            </a:r>
            <a:r>
              <a:rPr lang="en-US" b="1" dirty="0" err="1"/>
              <a:t>V</a:t>
            </a:r>
            <a:r>
              <a:rPr lang="en-US" b="1" baseline="-25000" dirty="0" err="1"/>
              <a:t>Ed</a:t>
            </a:r>
            <a:r>
              <a:rPr lang="en-US" b="1" dirty="0"/>
              <a:t> &lt; </a:t>
            </a:r>
            <a:r>
              <a:rPr lang="en-US" b="1" dirty="0" err="1"/>
              <a:t>V</a:t>
            </a:r>
            <a:r>
              <a:rPr lang="en-US" b="1" baseline="-25000" dirty="0" err="1"/>
              <a:t>Rd,c</a:t>
            </a:r>
            <a:r>
              <a:rPr lang="en-US" b="1" dirty="0"/>
              <a:t>     -	THE MEMBER SHOULD NOT EXPERIENCE SHEAR 			FAILURE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IF </a:t>
            </a:r>
            <a:r>
              <a:rPr lang="en-US" b="1" dirty="0" err="1"/>
              <a:t>V</a:t>
            </a:r>
            <a:r>
              <a:rPr lang="en-US" b="1" baseline="-25000" dirty="0" err="1"/>
              <a:t>Ed</a:t>
            </a:r>
            <a:r>
              <a:rPr lang="en-US" b="1" dirty="0"/>
              <a:t> &gt; </a:t>
            </a:r>
            <a:r>
              <a:rPr lang="en-US" b="1" dirty="0" err="1"/>
              <a:t>V</a:t>
            </a:r>
            <a:r>
              <a:rPr lang="en-US" b="1" baseline="-25000" dirty="0" err="1"/>
              <a:t>Rd,c</a:t>
            </a:r>
            <a:r>
              <a:rPr lang="en-US" b="1" dirty="0"/>
              <a:t>     - 	SHEAR FAILURE IS A POSSIBILITY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82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MECHANISMS OF SHEAR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154" y="1853754"/>
            <a:ext cx="10884877" cy="45470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THERE ARE TWO PRINCIPAL MECHANISMS OF SHEAR FAILURE</a:t>
            </a:r>
          </a:p>
          <a:p>
            <a:pPr marL="0" indent="0">
              <a:buNone/>
            </a:pPr>
            <a:r>
              <a:rPr lang="en-GB" b="1" dirty="0"/>
              <a:t>(i)  DIAGONAL TENSION – 	PREVENTED BY PROVIDING SHEAR REINFORCEMENT</a:t>
            </a:r>
          </a:p>
          <a:p>
            <a:pPr marL="0" indent="0">
              <a:buNone/>
            </a:pPr>
            <a:r>
              <a:rPr lang="en-GB" b="1" dirty="0"/>
              <a:t>(ii) DIAGONAL COMPRESSION –	PREVENTED BY CHECKING THE SHEAR 						RESISTANCE OF THE CONCRETE IS ADEQUATE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GB" b="1" dirty="0"/>
              <a:t>   </a:t>
            </a:r>
          </a:p>
          <a:p>
            <a:pPr marL="0" indent="0">
              <a:buNone/>
            </a:pPr>
            <a:r>
              <a:rPr lang="en-GB" b="1" dirty="0"/>
              <a:t>                                    (i)                                                 (ii)         </a:t>
            </a:r>
            <a:r>
              <a:rPr lang="en-GB" dirty="0"/>
              <a:t>                    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832" y="3637985"/>
            <a:ext cx="6992107" cy="226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3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9444-83FF-4B4B-9FC7-6F1A8B3E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Concrete strut capacity,  </a:t>
            </a:r>
            <a:r>
              <a:rPr lang="en-GB" dirty="0" err="1"/>
              <a:t>v</a:t>
            </a:r>
            <a:r>
              <a:rPr lang="en-GB" cap="none" baseline="-25000" dirty="0" err="1"/>
              <a:t>Rd,max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73A3AA-23D0-4570-A1A3-F91B97125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>
                    <a:latin typeface="Cambria Math" panose="02040503050406030204" pitchFamily="18" charset="0"/>
                  </a:rPr>
                  <a:t>The concrete strut capacity is given by Expression 6.9 in EC2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dirty="0">
                            <a:sym typeface="Symbol" panose="05050102010706020507" pitchFamily="18" charset="2"/>
                          </a:rPr>
                          <m:t></m:t>
                        </m:r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𝑐𝑑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cot</m:t>
                                </m:r>
                              </m:fNam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</a:rPr>
                  <a:t>------- (2)</a:t>
                </a:r>
              </a:p>
              <a:p>
                <a:pPr marL="0" indent="0">
                  <a:buNone/>
                </a:pPr>
                <a:r>
                  <a:rPr lang="en-GB" dirty="0"/>
                  <a:t>where </a:t>
                </a:r>
              </a:p>
              <a:p>
                <a:pPr marL="0" indent="0">
                  <a:buNone/>
                </a:pPr>
                <a:r>
                  <a:rPr lang="en-GB" dirty="0">
                    <a:sym typeface="Symbol" panose="05050102010706020507" pitchFamily="18" charset="2"/>
                  </a:rPr>
                  <a:t>	is the strut angle:  2.5 ≤ cot  ≤ 1</a:t>
                </a:r>
              </a:p>
              <a:p>
                <a:pPr marL="0" indent="0">
                  <a:buNone/>
                </a:pPr>
                <a:r>
                  <a:rPr lang="en-GB" dirty="0">
                    <a:sym typeface="Symbol" panose="05050102010706020507" pitchFamily="18" charset="2"/>
                  </a:rPr>
                  <a:t>	= 0.6(1 – </a:t>
                </a:r>
                <a:r>
                  <a:rPr lang="en-GB" dirty="0" err="1">
                    <a:sym typeface="Symbol" panose="05050102010706020507" pitchFamily="18" charset="2"/>
                  </a:rPr>
                  <a:t>f</a:t>
                </a:r>
                <a:r>
                  <a:rPr lang="en-GB" baseline="-25000" dirty="0" err="1">
                    <a:sym typeface="Symbol" panose="05050102010706020507" pitchFamily="18" charset="2"/>
                  </a:rPr>
                  <a:t>ck</a:t>
                </a:r>
                <a:r>
                  <a:rPr lang="en-GB" dirty="0">
                    <a:sym typeface="Symbol" panose="05050102010706020507" pitchFamily="18" charset="2"/>
                  </a:rPr>
                  <a:t>/250) for </a:t>
                </a:r>
                <a:r>
                  <a:rPr lang="en-GB" dirty="0" err="1">
                    <a:sym typeface="Symbol" panose="05050102010706020507" pitchFamily="18" charset="2"/>
                  </a:rPr>
                  <a:t>f</a:t>
                </a:r>
                <a:r>
                  <a:rPr lang="en-GB" baseline="-25000" dirty="0" err="1">
                    <a:sym typeface="Symbol" panose="05050102010706020507" pitchFamily="18" charset="2"/>
                  </a:rPr>
                  <a:t>ck</a:t>
                </a:r>
                <a:r>
                  <a:rPr lang="en-GB" dirty="0">
                    <a:sym typeface="Symbol" panose="05050102010706020507" pitchFamily="18" charset="2"/>
                  </a:rPr>
                  <a:t> ≤ 50 N/mm</a:t>
                </a:r>
                <a:r>
                  <a:rPr lang="en-GB" baseline="30000" dirty="0">
                    <a:sym typeface="Symbol" panose="05050102010706020507" pitchFamily="18" charset="2"/>
                  </a:rPr>
                  <a:t>2</a:t>
                </a:r>
                <a:endParaRPr lang="en-GB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GB" dirty="0">
                    <a:sym typeface="Symbol" panose="05050102010706020507" pitchFamily="18" charset="2"/>
                  </a:rPr>
                  <a:t>z	 0.9d</a:t>
                </a:r>
              </a:p>
              <a:p>
                <a:pPr marL="0" indent="0">
                  <a:buNone/>
                </a:pPr>
                <a:r>
                  <a:rPr lang="en-GB" i="1" dirty="0" err="1">
                    <a:sym typeface="Symbol" panose="05050102010706020507" pitchFamily="18" charset="2"/>
                  </a:rPr>
                  <a:t>f</a:t>
                </a:r>
                <a:r>
                  <a:rPr lang="en-GB" baseline="-25000" dirty="0" err="1">
                    <a:sym typeface="Symbol" panose="05050102010706020507" pitchFamily="18" charset="2"/>
                  </a:rPr>
                  <a:t>cd</a:t>
                </a:r>
                <a:r>
                  <a:rPr lang="en-GB" dirty="0">
                    <a:sym typeface="Symbol" panose="05050102010706020507" pitchFamily="18" charset="2"/>
                  </a:rPr>
                  <a:t> 	= </a:t>
                </a:r>
                <a:r>
                  <a:rPr lang="en-GB" baseline="-25000" dirty="0" err="1">
                    <a:sym typeface="Symbol" panose="05050102010706020507" pitchFamily="18" charset="2"/>
                  </a:rPr>
                  <a:t>cc</a:t>
                </a:r>
                <a:r>
                  <a:rPr lang="en-GB" dirty="0" err="1">
                    <a:sym typeface="Symbol" panose="05050102010706020507" pitchFamily="18" charset="2"/>
                  </a:rPr>
                  <a:t>f</a:t>
                </a:r>
                <a:r>
                  <a:rPr lang="en-GB" baseline="-25000" dirty="0" err="1">
                    <a:sym typeface="Symbol" panose="05050102010706020507" pitchFamily="18" charset="2"/>
                  </a:rPr>
                  <a:t>ck</a:t>
                </a:r>
                <a:r>
                  <a:rPr lang="en-GB" dirty="0">
                    <a:sym typeface="Symbol" panose="05050102010706020507" pitchFamily="18" charset="2"/>
                  </a:rPr>
                  <a:t>/</a:t>
                </a:r>
                <a:r>
                  <a:rPr lang="en-GB" baseline="-25000" dirty="0">
                    <a:sym typeface="Symbol" panose="05050102010706020507" pitchFamily="18" charset="2"/>
                  </a:rPr>
                  <a:t>C</a:t>
                </a:r>
                <a:r>
                  <a:rPr lang="en-GB" dirty="0">
                    <a:sym typeface="Symbol" panose="05050102010706020507" pitchFamily="18" charset="2"/>
                  </a:rPr>
                  <a:t>   (</a:t>
                </a:r>
                <a:r>
                  <a:rPr lang="en-GB" baseline="-25000" dirty="0">
                    <a:sym typeface="Symbol" panose="05050102010706020507" pitchFamily="18" charset="2"/>
                  </a:rPr>
                  <a:t>cc</a:t>
                </a:r>
                <a:r>
                  <a:rPr lang="en-GB" dirty="0">
                    <a:sym typeface="Symbol" panose="05050102010706020507" pitchFamily="18" charset="2"/>
                  </a:rPr>
                  <a:t> = 1.0 for shear)	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73A3AA-23D0-4570-A1A3-F91B97125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060" b="-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03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STRUT ANGLE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5416" y="1853754"/>
                <a:ext cx="10761784" cy="437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cap="all" dirty="0"/>
                  <a:t>Use of this expression requires a value for the strut angle which, in turn, is a function of the applied shear force.  Using the identity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2600" b="1" i="1" cap="all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600" b="1" i="1" cap="all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2600" b="1" i="1" cap="all" smtClean="0">
                            <a:latin typeface="Cambria Math" panose="02040503050406030204" pitchFamily="18" charset="0"/>
                          </a:rPr>
                          <m:t>𝒄𝒐𝒕</m:t>
                        </m:r>
                        <m:r>
                          <a:rPr lang="en-GB" sz="2600" b="1" i="1" cap="all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600" b="1" i="1" cap="all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GB" sz="2600" b="1" i="1" cap="all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2600" b="1" i="1" cap="all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𝒕𝒂𝒏</m:t>
                        </m:r>
                        <m:r>
                          <a:rPr lang="en-GB" sz="2600" b="1" i="1" cap="all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2600" b="1" i="1" cap="all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den>
                    </m:f>
                    <m:r>
                      <a:rPr lang="en-GB" sz="2600" b="1" i="1" cap="all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600" b="1" i="1" cap="all" smtClean="0">
                        <a:latin typeface="Cambria Math" panose="02040503050406030204" pitchFamily="18" charset="0"/>
                      </a:rPr>
                      <m:t>𝒔𝒊𝒏</m:t>
                    </m:r>
                    <m:r>
                      <a:rPr lang="en-GB" sz="2600" b="1" i="1" cap="all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600" b="1" i="1" cap="all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GB" sz="2600" b="1" i="1" cap="all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600" b="1" i="1" cap="all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𝒄𝒐𝒔</m:t>
                    </m:r>
                    <m:r>
                      <a:rPr lang="en-GB" sz="2600" b="1" i="1" cap="all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600" b="1" i="1" cap="all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GB" sz="2600" b="1" i="1" cap="all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600" b="1" i="1" cap="all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sz="2600" b="1" i="1" cap="all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GB" sz="2600" b="1" i="1" cap="all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GB" sz="2600" b="1" i="1" cap="all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600" b="1" i="1" cap="all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𝒔𝒊𝒏</m:t>
                    </m:r>
                    <m:r>
                      <a:rPr lang="en-GB" sz="2600" b="1" i="1" cap="all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600" b="1" i="1" cap="all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GB" sz="2600" b="1" i="1" cap="all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GB" sz="2600" b="1" cap="all" dirty="0"/>
                  <a:t> --------------(3)</a:t>
                </a:r>
              </a:p>
              <a:p>
                <a:pPr marL="0" indent="0">
                  <a:buNone/>
                </a:pPr>
                <a:r>
                  <a:rPr lang="en-GB" b="1" cap="all" dirty="0"/>
                  <a:t>expression (2) can be transposed to make the concrete strut angle the subject of the formula as follows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sz="2400" b="1" i="1" cap="all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GB" sz="2400" b="1" i="1" cap="all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cap="all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2400" b="1" i="1" cap="all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400" b="1" i="1" cap="all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GB" sz="2400" b="1" i="1" cap="all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2400" b="1" i="1" cap="all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1" i="1" cap="all" smtClean="0">
                            <a:latin typeface="Cambria Math" panose="02040503050406030204" pitchFamily="18" charset="0"/>
                          </a:rPr>
                          <m:t>𝒔𝒊𝒏</m:t>
                        </m:r>
                      </m:e>
                      <m:sup>
                        <m:r>
                          <a:rPr lang="en-GB" sz="2400" b="1" i="1" cap="all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1" i="1" cap="all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f>
                      <m:fPr>
                        <m:ctrlPr>
                          <a:rPr lang="en-GB" sz="2400" b="1" i="1" cap="all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sz="2400" b="1" i="1" cap="all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b="1" i="1" cap="all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1" i="1" cap="all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GB" sz="2400" b="1" i="1" cap="all" smtClean="0">
                                    <a:latin typeface="Cambria Math" panose="02040503050406030204" pitchFamily="18" charset="0"/>
                                  </a:rPr>
                                  <m:t>𝑹𝒅</m:t>
                                </m:r>
                                <m:r>
                                  <a:rPr lang="en-GB" sz="2400" b="1" i="1" cap="all" smtClean="0">
                                    <a:latin typeface="Cambria Math" panose="02040503050406030204" pitchFamily="18" charset="0"/>
                                  </a:rPr>
                                  <m:t>,,</m:t>
                                </m:r>
                                <m:r>
                                  <a:rPr lang="en-GB" sz="2400" b="1" i="1" cap="all" smtClean="0">
                                    <a:latin typeface="Cambria Math" panose="02040503050406030204" pitchFamily="18" charset="0"/>
                                  </a:rPr>
                                  <m:t>𝒎𝒂𝒙</m:t>
                                </m:r>
                              </m:sub>
                            </m:sSub>
                            <m:r>
                              <a:rPr lang="en-GB" sz="2400" b="1" i="1" cap="all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GB" sz="2400" b="1" i="1" cap="all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1" i="1" cap="all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GB" sz="2400" b="1" i="1" cap="all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sub>
                            </m:sSub>
                            <m:r>
                              <a:rPr lang="en-GB" sz="2400" b="1" i="1" cap="all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</m:num>
                      <m:den>
                        <m:r>
                          <a:rPr lang="en-GB" sz="2400" b="1" i="1" cap="all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2400" b="1" i="1" cap="all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400" b="1" i="1" cap="all" smtClean="0">
                            <a:latin typeface="Cambria Math" panose="02040503050406030204" pitchFamily="18" charset="0"/>
                          </a:rPr>
                          <m:t>𝟏𝟓𝟑</m:t>
                        </m:r>
                        <m:sSub>
                          <m:sSubPr>
                            <m:ctrlPr>
                              <a:rPr lang="en-GB" sz="2400" b="1" i="1" cap="all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cap="all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GB" sz="2400" b="1" i="1" cap="all" smtClean="0">
                                <a:latin typeface="Cambria Math" panose="02040503050406030204" pitchFamily="18" charset="0"/>
                              </a:rPr>
                              <m:t>𝒄𝒌</m:t>
                            </m:r>
                          </m:sub>
                        </m:sSub>
                        <m:d>
                          <m:dPr>
                            <m:ctrlPr>
                              <a:rPr lang="en-GB" sz="2400" b="1" i="1" cap="all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1" i="1" cap="all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GB" sz="2400" b="1" i="1" cap="all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400" b="1" i="1" cap="all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1" i="1" cap="all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GB" sz="2400" b="1" i="1" cap="all" smtClean="0">
                                    <a:latin typeface="Cambria Math" panose="02040503050406030204" pitchFamily="18" charset="0"/>
                                  </a:rPr>
                                  <m:t>𝒄𝒌</m:t>
                                </m:r>
                              </m:sub>
                            </m:sSub>
                            <m:r>
                              <a:rPr lang="en-GB" sz="2400" b="1" i="1" cap="all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GB" sz="2400" b="1" i="1" cap="all" smtClean="0">
                                <a:latin typeface="Cambria Math" panose="02040503050406030204" pitchFamily="18" charset="0"/>
                              </a:rPr>
                              <m:t>𝟐𝟓𝟎</m:t>
                            </m:r>
                          </m:e>
                        </m:d>
                      </m:den>
                    </m:f>
                    <m:r>
                      <a:rPr lang="en-GB" sz="2400" b="1" i="0" cap="all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GB" sz="2400" b="1" cap="all" dirty="0"/>
                  <a:t>------------(4)</a:t>
                </a:r>
              </a:p>
              <a:p>
                <a:pPr marL="0" indent="0">
                  <a:buNone/>
                </a:pPr>
                <a:r>
                  <a:rPr lang="en-GB" b="1" cap="all" dirty="0"/>
                  <a:t>Expression (4) can be used to calculate the strut angle by equating </a:t>
                </a:r>
                <a:r>
                  <a:rPr lang="en-GB" b="1" dirty="0" err="1"/>
                  <a:t>V</a:t>
                </a:r>
                <a:r>
                  <a:rPr lang="en-GB" b="1" baseline="-25000" dirty="0" err="1"/>
                  <a:t>Rd,max</a:t>
                </a:r>
                <a:r>
                  <a:rPr lang="en-GB" b="1" dirty="0"/>
                  <a:t> = </a:t>
                </a:r>
                <a:r>
                  <a:rPr lang="en-GB" b="1" dirty="0" err="1"/>
                  <a:t>V</a:t>
                </a:r>
                <a:r>
                  <a:rPr lang="en-GB" b="1" baseline="-25000" dirty="0" err="1"/>
                  <a:t>Ed</a:t>
                </a:r>
                <a:r>
                  <a:rPr lang="en-GB" b="1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5416" y="1853754"/>
                <a:ext cx="10761784" cy="4371200"/>
              </a:xfrm>
              <a:blipFill>
                <a:blip r:embed="rId2"/>
                <a:stretch>
                  <a:fillRect l="-623" r="-11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062047" y="2373923"/>
            <a:ext cx="16696734" cy="109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853689" y="5168440"/>
            <a:ext cx="18035599" cy="4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445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SHEAR RESISTANCE OF STIRRUPS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10043735" cy="4037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cap="all" dirty="0"/>
                  <a:t>The shear resistance of the member, controlled by yielding of the shear reinforcement</a:t>
                </a:r>
                <a:r>
                  <a:rPr lang="en-GB" b="1" dirty="0"/>
                  <a:t>, </a:t>
                </a:r>
                <a:r>
                  <a:rPr lang="en-GB" b="1" dirty="0" err="1"/>
                  <a:t>V</a:t>
                </a:r>
                <a:r>
                  <a:rPr lang="en-GB" b="1" baseline="-25000" dirty="0" err="1"/>
                  <a:t>Rd,s</a:t>
                </a:r>
                <a:r>
                  <a:rPr lang="en-GB" b="1" dirty="0"/>
                  <a:t>, </a:t>
                </a:r>
                <a:r>
                  <a:rPr lang="en-GB" b="1" cap="all" dirty="0"/>
                  <a:t>is given by</a:t>
                </a:r>
                <a:endParaRPr lang="en-GB" dirty="0"/>
              </a:p>
              <a:p>
                <a:pPr marL="0" indent="0" algn="ctr">
                  <a:buNone/>
                </a:pPr>
                <a:r>
                  <a:rPr lang="en-GB" b="1" dirty="0"/>
                  <a:t> </a:t>
                </a:r>
                <a:r>
                  <a:rPr lang="en-GB" b="1" dirty="0" err="1"/>
                  <a:t>V</a:t>
                </a:r>
                <a:r>
                  <a:rPr lang="en-GB" b="1" baseline="-25000" dirty="0" err="1"/>
                  <a:t>Rd,s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𝒔𝒘</m:t>
                            </m:r>
                          </m:sub>
                        </m:sSub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𝒛</m:t>
                    </m:r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𝒚𝒘𝒅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𝒄𝒐𝒕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GB" dirty="0"/>
                  <a:t>       ----------(5)    (EXPRESSION 6.8 EC2)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where</a:t>
                </a:r>
              </a:p>
              <a:p>
                <a:pPr marL="0" indent="0">
                  <a:buNone/>
                </a:pPr>
                <a:r>
                  <a:rPr lang="en-GB" b="1" i="1" dirty="0" err="1"/>
                  <a:t>A</a:t>
                </a:r>
                <a:r>
                  <a:rPr lang="en-GB" b="1" baseline="-25000" dirty="0" err="1"/>
                  <a:t>sw</a:t>
                </a:r>
                <a:r>
                  <a:rPr lang="en-GB" b="1" dirty="0"/>
                  <a:t>	is the x-sectional area of the shear reinforcement</a:t>
                </a:r>
              </a:p>
              <a:p>
                <a:pPr marL="0" indent="0">
                  <a:buNone/>
                </a:pPr>
                <a:r>
                  <a:rPr lang="en-GB" b="1" i="1" dirty="0"/>
                  <a:t>s</a:t>
                </a:r>
                <a:r>
                  <a:rPr lang="en-GB" b="1" dirty="0"/>
                  <a:t>	is the spacing of the shear reinforcement</a:t>
                </a:r>
              </a:p>
              <a:p>
                <a:pPr marL="0" indent="0">
                  <a:buNone/>
                </a:pPr>
                <a:r>
                  <a:rPr lang="en-GB" b="1" i="1" dirty="0" err="1"/>
                  <a:t>f</a:t>
                </a:r>
                <a:r>
                  <a:rPr lang="en-GB" b="1" baseline="-25000" dirty="0" err="1"/>
                  <a:t>ywd</a:t>
                </a:r>
                <a:r>
                  <a:rPr lang="en-GB" b="1" dirty="0"/>
                  <a:t>	is the design yield strength of the reinforcement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10043735" cy="4037749"/>
              </a:xfrm>
              <a:blipFill>
                <a:blip r:embed="rId2"/>
                <a:stretch>
                  <a:fillRect l="-607" t="-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6752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5227</TotalTime>
  <Words>946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Gill Sans MT</vt:lpstr>
      <vt:lpstr>Symbol</vt:lpstr>
      <vt:lpstr>Gallery</vt:lpstr>
      <vt:lpstr>shear</vt:lpstr>
      <vt:lpstr>introduction</vt:lpstr>
      <vt:lpstr>SHEAR STRENGTH</vt:lpstr>
      <vt:lpstr>SHEAR RESISTANCE OF CONCRETE</vt:lpstr>
      <vt:lpstr>Design criterion</vt:lpstr>
      <vt:lpstr>MECHANISMS OF SHEAR FAILURE</vt:lpstr>
      <vt:lpstr>Concrete strut capacity,  vRd,max</vt:lpstr>
      <vt:lpstr>STRUT ANGLE</vt:lpstr>
      <vt:lpstr>SHEAR RESISTANCE OF STIRRUPS</vt:lpstr>
      <vt:lpstr>TRUSS ANALOGY</vt:lpstr>
      <vt:lpstr>DESIGN PROCEDURE</vt:lpstr>
      <vt:lpstr>DESIGN PROCEDURE (cont’D)</vt:lpstr>
      <vt:lpstr>Minimum shear reinforcement</vt:lpstr>
      <vt:lpstr>Spacing of shear reinforcement  (Cl. 9.2.2, EC2) </vt:lpstr>
    </vt:vector>
  </TitlesOfParts>
  <Company>UCL CEGE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shear</dc:title>
  <dc:creator>Arya, Chanakya</dc:creator>
  <cp:lastModifiedBy>Arya, Chanakya</cp:lastModifiedBy>
  <cp:revision>43</cp:revision>
  <cp:lastPrinted>2019-10-16T12:26:50Z</cp:lastPrinted>
  <dcterms:created xsi:type="dcterms:W3CDTF">2019-09-25T05:17:05Z</dcterms:created>
  <dcterms:modified xsi:type="dcterms:W3CDTF">2020-10-28T00:55:59Z</dcterms:modified>
</cp:coreProperties>
</file>