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7"/>
  </p:notesMasterIdLst>
  <p:handoutMasterIdLst>
    <p:handoutMasterId r:id="rId38"/>
  </p:handoutMasterIdLst>
  <p:sldIdLst>
    <p:sldId id="256" r:id="rId3"/>
    <p:sldId id="29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8" r:id="rId34"/>
    <p:sldId id="299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FD9C"/>
    <a:srgbClr val="7EE68D"/>
    <a:srgbClr val="16C62C"/>
    <a:srgbClr val="119122"/>
    <a:srgbClr val="0C5C17"/>
    <a:srgbClr val="FFF509"/>
    <a:srgbClr val="FFC611"/>
    <a:srgbClr val="E78F39"/>
    <a:srgbClr val="BE762F"/>
    <a:srgbClr val="D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06" autoAdjust="0"/>
  </p:normalViewPr>
  <p:slideViewPr>
    <p:cSldViewPr>
      <p:cViewPr varScale="1">
        <p:scale>
          <a:sx n="99" d="100"/>
          <a:sy n="99" d="100"/>
        </p:scale>
        <p:origin x="-10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28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A6D5-D140-9047-B6F2-9CE1FAD99BE4}" type="datetimeFigureOut">
              <a:rPr lang="en-US" smtClean="0"/>
              <a:pPr/>
              <a:t>9/7/14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6D21-57DE-B543-90C6-BCA3CF191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19711-5ED0-4B74-BC36-946CDD10DFF9}" type="datetimeFigureOut">
              <a:rPr lang="en-US" smtClean="0"/>
              <a:pPr/>
              <a:t>9/7/14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3A88-20E3-45E8-9A26-6BAD1BB6C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33A88-20E3-45E8-9A26-6BAD1BB6C7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4-2E2E-C740-9D8B-715802FD7ADB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602957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8FE2-7B73-8F40-A069-88873E308794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FFB2-B6F8-9346-B84E-AC1736534F5E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4E5D-9DF7-3348-B1F4-2DC640CFF5B4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AE2A-98AE-894E-A538-FDF4F8DB555A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C8F5-30C0-C148-9A78-944F9ED628B1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833-7745-0B45-9683-AB95A92B40CA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21F8-9414-8D40-BEA2-4581E4D4EA5C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C19A-2CC0-9F48-9C10-E428C8C03DBD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1.jp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7739-E4BD-D545-8917-F22015BB3A16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4399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</a:t>
            </a:r>
            <a:r>
              <a:rPr lang="en-US" b="1" dirty="0" err="1" smtClean="0"/>
              <a:t>Inc</a:t>
            </a:r>
            <a:r>
              <a:rPr lang="en-US" b="1" dirty="0" smtClean="0"/>
              <a:t>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F1B4-D3BB-1348-B2B2-195983FADAE3}" type="datetime1">
              <a:rPr lang="en-US" smtClean="0"/>
              <a:pPr/>
              <a:t>9/7/14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stA="54000" endPos="15000" dist="139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treeonlymedium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57200" y="519113"/>
            <a:ext cx="744538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apn-portal.com/home/home.j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981200"/>
            <a:ext cx="7696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AWS </a:t>
            </a:r>
            <a:r>
              <a:rPr lang="en-US" sz="4500" dirty="0" smtClean="0"/>
              <a:t>Essentials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Sequoia </a:t>
            </a:r>
            <a:r>
              <a:rPr lang="en-US" sz="3200" dirty="0"/>
              <a:t>AWS Boot Camp 2014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2438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Storage Service (S3) </a:t>
            </a:r>
          </a:p>
          <a:p>
            <a:pPr lvl="1"/>
            <a:r>
              <a:rPr lang="en-US" dirty="0" smtClean="0"/>
              <a:t>Storage “buckets” designed for fast, scalable and durable support aka “Dropbox for AWS”</a:t>
            </a:r>
          </a:p>
          <a:p>
            <a:pPr lvl="2"/>
            <a:r>
              <a:rPr lang="en-US" dirty="0" smtClean="0"/>
              <a:t>Buckets are logical containers for objects (100 max)</a:t>
            </a:r>
          </a:p>
          <a:p>
            <a:pPr lvl="2"/>
            <a:r>
              <a:rPr lang="en-US" dirty="0" smtClean="0"/>
              <a:t>Objects can be accessed via URL w/ access control</a:t>
            </a:r>
          </a:p>
          <a:p>
            <a:pPr lvl="2"/>
            <a:r>
              <a:rPr lang="en-US" dirty="0" smtClean="0"/>
              <a:t>Used for multiple sources (logs, archives, backups,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76" y="4442255"/>
            <a:ext cx="3260124" cy="216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7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Storage Service (S3) </a:t>
            </a:r>
            <a:endParaRPr lang="en-US" dirty="0" smtClean="0"/>
          </a:p>
          <a:p>
            <a:pPr lvl="1"/>
            <a:r>
              <a:rPr lang="en-US" dirty="0" smtClean="0"/>
              <a:t>Price: Pay for what you use</a:t>
            </a:r>
          </a:p>
          <a:p>
            <a:pPr lvl="1"/>
            <a:r>
              <a:rPr lang="en-US" dirty="0" smtClean="0"/>
              <a:t>Facts:</a:t>
            </a:r>
          </a:p>
          <a:p>
            <a:pPr lvl="2"/>
            <a:r>
              <a:rPr lang="en-US" dirty="0" smtClean="0"/>
              <a:t>100 limit buckets per account</a:t>
            </a:r>
          </a:p>
          <a:p>
            <a:pPr lvl="2"/>
            <a:r>
              <a:rPr lang="en-US" dirty="0" smtClean="0"/>
              <a:t>Unlimited objects in a bucket</a:t>
            </a:r>
          </a:p>
          <a:p>
            <a:pPr lvl="2"/>
            <a:r>
              <a:rPr lang="en-US" dirty="0" smtClean="0"/>
              <a:t>Objects up to 5TB in size</a:t>
            </a:r>
          </a:p>
          <a:p>
            <a:pPr lvl="2"/>
            <a:r>
              <a:rPr lang="en-US" dirty="0" smtClean="0"/>
              <a:t>HA designed for 99.999999999% durability</a:t>
            </a:r>
          </a:p>
          <a:p>
            <a:pPr lvl="2"/>
            <a:r>
              <a:rPr lang="en-US" dirty="0" smtClean="0"/>
              <a:t>Access logs for auditing</a:t>
            </a:r>
          </a:p>
          <a:p>
            <a:pPr lvl="2"/>
            <a:r>
              <a:rPr lang="en-US" dirty="0" smtClean="0"/>
              <a:t>Encryption is available</a:t>
            </a:r>
          </a:p>
          <a:p>
            <a:pPr lvl="2"/>
            <a:r>
              <a:rPr lang="en-US" dirty="0" smtClean="0"/>
              <a:t>Provides standards-based SOAP/REST interfaces</a:t>
            </a:r>
          </a:p>
          <a:p>
            <a:r>
              <a:rPr lang="en-US" dirty="0" smtClean="0"/>
              <a:t>Amazon Glacier</a:t>
            </a:r>
          </a:p>
          <a:p>
            <a:pPr lvl="1"/>
            <a:r>
              <a:rPr lang="en-US" dirty="0" smtClean="0"/>
              <a:t>Optimize for “Infrequently accessed”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Amazon Elastic Block Store</a:t>
            </a:r>
          </a:p>
          <a:p>
            <a:pPr lvl="1"/>
            <a:r>
              <a:rPr lang="en-US" dirty="0" smtClean="0"/>
              <a:t>Persistent block level storage volumes </a:t>
            </a:r>
          </a:p>
          <a:p>
            <a:pPr lvl="2"/>
            <a:r>
              <a:rPr lang="en-US" dirty="0" smtClean="0"/>
              <a:t>Attached EBSs to running AWS instances </a:t>
            </a:r>
          </a:p>
          <a:p>
            <a:pPr lvl="2"/>
            <a:r>
              <a:rPr lang="en-US" dirty="0" smtClean="0"/>
              <a:t>Similar to added another unformatted “C:\” Drive or “/data” volume – Virtual Hard Drive</a:t>
            </a:r>
          </a:p>
          <a:p>
            <a:pPr lvl="2"/>
            <a:r>
              <a:rPr lang="en-US" dirty="0" smtClean="0"/>
              <a:t>Suitable for apps like database, file systems or raw storage</a:t>
            </a:r>
          </a:p>
          <a:p>
            <a:pPr lvl="1"/>
            <a:r>
              <a:rPr lang="en-US" dirty="0" smtClean="0"/>
              <a:t>EBS Facts</a:t>
            </a:r>
          </a:p>
          <a:p>
            <a:pPr lvl="2"/>
            <a:r>
              <a:rPr lang="en-US" dirty="0" smtClean="0"/>
              <a:t>Can be used for RAID configuration</a:t>
            </a:r>
          </a:p>
          <a:p>
            <a:pPr lvl="2"/>
            <a:r>
              <a:rPr lang="en-US" dirty="0" smtClean="0"/>
              <a:t>Pay for what you use – General, Provisioned, Magnetic</a:t>
            </a:r>
          </a:p>
          <a:p>
            <a:pPr lvl="2"/>
            <a:r>
              <a:rPr lang="en-US" dirty="0" smtClean="0"/>
              <a:t>Max Volume Size: 1TB</a:t>
            </a:r>
          </a:p>
          <a:p>
            <a:pPr lvl="2"/>
            <a:r>
              <a:rPr lang="en-US" dirty="0" smtClean="0"/>
              <a:t>Supports Encryption </a:t>
            </a:r>
          </a:p>
          <a:p>
            <a:pPr lvl="2"/>
            <a:r>
              <a:rPr lang="en-US" dirty="0" smtClean="0"/>
              <a:t>SSD – Solid State Drives</a:t>
            </a:r>
          </a:p>
          <a:p>
            <a:pPr lvl="2"/>
            <a:r>
              <a:rPr lang="en-US" dirty="0"/>
              <a:t>EBS </a:t>
            </a:r>
            <a:r>
              <a:rPr lang="en-US" dirty="0" err="1"/>
              <a:t>Vols</a:t>
            </a:r>
            <a:r>
              <a:rPr lang="en-US" dirty="0"/>
              <a:t> are replicated within a single </a:t>
            </a:r>
            <a:r>
              <a:rPr lang="en-US" dirty="0" smtClean="0"/>
              <a:t>AZ</a:t>
            </a:r>
          </a:p>
          <a:p>
            <a:pPr lvl="2"/>
            <a:r>
              <a:rPr lang="en-US" dirty="0" smtClean="0"/>
              <a:t>Backup via Snapshots - </a:t>
            </a:r>
            <a:r>
              <a:rPr lang="en-US" dirty="0"/>
              <a:t>Copy across multiple </a:t>
            </a:r>
            <a:r>
              <a:rPr lang="en-US" dirty="0" smtClean="0"/>
              <a:t>Regions</a:t>
            </a:r>
          </a:p>
          <a:p>
            <a:pPr lvl="2"/>
            <a:r>
              <a:rPr lang="en-US" dirty="0" smtClean="0"/>
              <a:t>Supports Advanced Security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S3 vs EBS Summary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45601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3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Compute &amp; </a:t>
            </a:r>
            <a:r>
              <a:rPr lang="en-US" dirty="0" smtClean="0"/>
              <a:t>Networking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518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3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Elastic Compute Cloud (EC2)</a:t>
            </a:r>
          </a:p>
          <a:p>
            <a:pPr lvl="1"/>
            <a:r>
              <a:rPr lang="en-US" dirty="0" smtClean="0"/>
              <a:t>Resizable compute capacity in the cloud </a:t>
            </a:r>
          </a:p>
          <a:p>
            <a:pPr lvl="1"/>
            <a:r>
              <a:rPr lang="en-US" dirty="0" smtClean="0"/>
              <a:t>Virtual Machine or Image – Windows or Linux</a:t>
            </a:r>
          </a:p>
          <a:p>
            <a:pPr lvl="1"/>
            <a:r>
              <a:rPr lang="en-US" dirty="0" smtClean="0"/>
              <a:t>Fast, Cheap Images – Multiple Sizes, Deploy Across Multiple Regions or AZs </a:t>
            </a:r>
          </a:p>
          <a:p>
            <a:pPr lvl="1"/>
            <a:r>
              <a:rPr lang="en-US" dirty="0" smtClean="0"/>
              <a:t>Instance Types: Memory, Storage, Network Performance</a:t>
            </a:r>
          </a:p>
          <a:p>
            <a:pPr lvl="1"/>
            <a:r>
              <a:rPr lang="en-US" dirty="0" smtClean="0"/>
              <a:t>Instance Pay Options: On Demand, Reserved, Spot</a:t>
            </a:r>
          </a:p>
          <a:p>
            <a:r>
              <a:rPr lang="en-US" dirty="0" smtClean="0"/>
              <a:t>Amazon Machine Image (AMI)</a:t>
            </a:r>
          </a:p>
          <a:p>
            <a:pPr lvl="1"/>
            <a:r>
              <a:rPr lang="en-US" dirty="0" smtClean="0"/>
              <a:t>Encrypted machine image or “template” stored in S3</a:t>
            </a:r>
          </a:p>
          <a:p>
            <a:pPr lvl="1"/>
            <a:r>
              <a:rPr lang="en-US" dirty="0" smtClean="0"/>
              <a:t>Building blocks of EC2 Instances</a:t>
            </a:r>
          </a:p>
          <a:p>
            <a:pPr lvl="1"/>
            <a:r>
              <a:rPr lang="en-US" dirty="0" smtClean="0"/>
              <a:t>Pre-configured for quick EC2 spins or customize</a:t>
            </a:r>
          </a:p>
          <a:p>
            <a:pPr lvl="2"/>
            <a:r>
              <a:rPr lang="en-US" dirty="0" smtClean="0"/>
              <a:t>Oracle, SAP, Microsoft, AWS Marketplace AMIs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7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EC2 Instance Types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936589" cy="467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08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EC2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848600" cy="441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10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</a:t>
            </a:r>
            <a:r>
              <a:rPr lang="en-US" dirty="0" err="1" smtClean="0"/>
              <a:t>MapReduce</a:t>
            </a:r>
            <a:r>
              <a:rPr lang="en-US" dirty="0" smtClean="0"/>
              <a:t> (EMR)</a:t>
            </a:r>
          </a:p>
          <a:p>
            <a:pPr lvl="1"/>
            <a:r>
              <a:rPr lang="en-US" dirty="0" smtClean="0"/>
              <a:t>Hosted Hadoop </a:t>
            </a:r>
            <a:r>
              <a:rPr lang="en-US" dirty="0"/>
              <a:t>f</a:t>
            </a:r>
            <a:r>
              <a:rPr lang="en-US" dirty="0" smtClean="0"/>
              <a:t>ramework used to process large amounts of data (EC2 + S3) </a:t>
            </a:r>
          </a:p>
          <a:p>
            <a:r>
              <a:rPr lang="en-US" dirty="0" smtClean="0"/>
              <a:t>Auto Scaling</a:t>
            </a:r>
          </a:p>
          <a:p>
            <a:pPr lvl="1"/>
            <a:r>
              <a:rPr lang="en-US" dirty="0" smtClean="0"/>
              <a:t>Allows you to automatically scale your EC2 capacity up or down based on pre-defined definitions</a:t>
            </a:r>
            <a:endParaRPr lang="en-US" dirty="0"/>
          </a:p>
          <a:p>
            <a:pPr lvl="2"/>
            <a:r>
              <a:rPr lang="en-US" dirty="0" smtClean="0"/>
              <a:t>Great for applications that experience “spikes”</a:t>
            </a:r>
          </a:p>
        </p:txBody>
      </p:sp>
    </p:spTree>
    <p:extLst>
      <p:ext uri="{BB962C8B-B14F-4D97-AF65-F5344CB8AC3E}">
        <p14:creationId xmlns:p14="http://schemas.microsoft.com/office/powerpoint/2010/main" val="249498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Isolated section within AWS that you define for security purposes </a:t>
            </a:r>
          </a:p>
          <a:p>
            <a:pPr lvl="2"/>
            <a:r>
              <a:rPr lang="en-US" dirty="0" smtClean="0"/>
              <a:t>IPs, Subnets, Route Tables and Gateways</a:t>
            </a:r>
          </a:p>
          <a:p>
            <a:r>
              <a:rPr lang="en-US" dirty="0" smtClean="0"/>
              <a:t>AWS Direct Connect</a:t>
            </a:r>
          </a:p>
          <a:p>
            <a:pPr lvl="1"/>
            <a:r>
              <a:rPr lang="en-US" dirty="0" smtClean="0"/>
              <a:t>Direct connection to AWS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Solution for application routing, low latency</a:t>
            </a:r>
          </a:p>
          <a:p>
            <a:pPr lvl="1"/>
            <a:r>
              <a:rPr lang="en-US" dirty="0" smtClean="0"/>
              <a:t>Auto routes queries to nearest DNS server</a:t>
            </a:r>
          </a:p>
          <a:p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Auto distributes traffic across multiple EC2 Instances</a:t>
            </a:r>
          </a:p>
          <a:p>
            <a:pPr lvl="1"/>
            <a:r>
              <a:rPr lang="en-US" dirty="0" smtClean="0"/>
              <a:t>Detects unhealthy instances and reroutes traffic </a:t>
            </a:r>
          </a:p>
          <a:p>
            <a:pPr lvl="1"/>
            <a:r>
              <a:rPr lang="en-US" dirty="0" smtClean="0"/>
              <a:t>Can support across multiple AZs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Sequoia AWS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Sequoia has been recognized as a standard tier consulting partner!!</a:t>
            </a:r>
          </a:p>
          <a:p>
            <a:r>
              <a:rPr lang="en-US" dirty="0" smtClean="0"/>
              <a:t>Online Partner Training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www.apn-portal.com</a:t>
            </a:r>
            <a:r>
              <a:rPr lang="en-US" dirty="0">
                <a:hlinkClick r:id="rId2"/>
              </a:rPr>
              <a:t>/home/</a:t>
            </a:r>
            <a:r>
              <a:rPr lang="en-US" dirty="0" smtClean="0">
                <a:hlinkClick r:id="rId2"/>
              </a:rPr>
              <a:t>home.jsp</a:t>
            </a:r>
            <a:endParaRPr lang="en-US" dirty="0"/>
          </a:p>
          <a:p>
            <a:pPr lvl="2"/>
            <a:r>
              <a:rPr lang="en-US" dirty="0" smtClean="0"/>
              <a:t>use </a:t>
            </a:r>
            <a:r>
              <a:rPr lang="en-US" dirty="0"/>
              <a:t>your sequoia email account and use the </a:t>
            </a:r>
            <a:r>
              <a:rPr lang="en-US" dirty="0" err="1"/>
              <a:t>sequoiainc.com</a:t>
            </a:r>
            <a:r>
              <a:rPr lang="en-US" dirty="0"/>
              <a:t> domain when </a:t>
            </a:r>
            <a:r>
              <a:rPr lang="en-US" dirty="0" smtClean="0"/>
              <a:t>promoted</a:t>
            </a:r>
          </a:p>
          <a:p>
            <a:pPr lvl="1"/>
            <a:r>
              <a:rPr lang="en-US" dirty="0"/>
              <a:t>Click </a:t>
            </a:r>
            <a:r>
              <a:rPr lang="en-US" dirty="0" smtClean="0"/>
              <a:t>“Training” </a:t>
            </a:r>
            <a:r>
              <a:rPr lang="en-US" dirty="0"/>
              <a:t>from the menu </a:t>
            </a:r>
            <a:r>
              <a:rPr lang="en-US" dirty="0" smtClean="0"/>
              <a:t>bar</a:t>
            </a:r>
          </a:p>
          <a:p>
            <a:pPr lvl="1"/>
            <a:r>
              <a:rPr lang="en-US" dirty="0"/>
              <a:t>Click "Enter the AWS Training Portal" on your </a:t>
            </a:r>
            <a:r>
              <a:rPr lang="en-US" dirty="0" smtClean="0"/>
              <a:t>right</a:t>
            </a:r>
          </a:p>
          <a:p>
            <a:pPr lvl="1"/>
            <a:r>
              <a:rPr lang="en-US" dirty="0"/>
              <a:t>Click "AWS Business Professional Course" course on your </a:t>
            </a:r>
            <a:r>
              <a:rPr lang="en-US" dirty="0" smtClean="0"/>
              <a:t>left</a:t>
            </a:r>
          </a:p>
          <a:p>
            <a:pPr lvl="1"/>
            <a:r>
              <a:rPr lang="en-US" dirty="0"/>
              <a:t>Click "AWS </a:t>
            </a:r>
            <a:r>
              <a:rPr lang="en-US" dirty="0" smtClean="0"/>
              <a:t>Technical </a:t>
            </a:r>
            <a:r>
              <a:rPr lang="en-US" dirty="0"/>
              <a:t>Professional Course" course on your </a:t>
            </a:r>
            <a:r>
              <a:rPr lang="en-US" dirty="0" smtClean="0"/>
              <a:t>left</a:t>
            </a:r>
          </a:p>
          <a:p>
            <a:pPr lvl="1"/>
            <a:r>
              <a:rPr lang="en-US" dirty="0" smtClean="0"/>
              <a:t>Email me your AWS Completed Transcript to add to our scorecard </a:t>
            </a:r>
          </a:p>
        </p:txBody>
      </p:sp>
    </p:spTree>
    <p:extLst>
      <p:ext uri="{BB962C8B-B14F-4D97-AF65-F5344CB8AC3E}">
        <p14:creationId xmlns:p14="http://schemas.microsoft.com/office/powerpoint/2010/main" val="38357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AWS Compute &amp; Networking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791200" cy="520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22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Database Services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2151"/>
            <a:ext cx="8153400" cy="53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29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Database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Relational Database Services (RDS)</a:t>
            </a:r>
          </a:p>
          <a:p>
            <a:pPr lvl="1"/>
            <a:r>
              <a:rPr lang="en-US" dirty="0" smtClean="0"/>
              <a:t>MySQL, Oracle, MS-SQL or PostgreSQL</a:t>
            </a:r>
          </a:p>
          <a:p>
            <a:pPr lvl="1"/>
            <a:r>
              <a:rPr lang="en-US" dirty="0" smtClean="0"/>
              <a:t>Provisioned instances with storage, throughput, </a:t>
            </a:r>
            <a:r>
              <a:rPr lang="en-US" dirty="0" err="1" smtClean="0"/>
              <a:t>etc</a:t>
            </a:r>
            <a:r>
              <a:rPr lang="en-US" dirty="0" smtClean="0"/>
              <a:t> optimized for fast/consistent performance.</a:t>
            </a:r>
          </a:p>
          <a:p>
            <a:pPr lvl="1"/>
            <a:r>
              <a:rPr lang="en-US" dirty="0" smtClean="0"/>
              <a:t>BYOL (Bring your own license) or License Included</a:t>
            </a:r>
          </a:p>
          <a:p>
            <a:pPr lvl="1"/>
            <a:r>
              <a:rPr lang="en-US" dirty="0" smtClean="0"/>
              <a:t>Patching/Backups can be automated</a:t>
            </a:r>
          </a:p>
          <a:p>
            <a:pPr lvl="1"/>
            <a:r>
              <a:rPr lang="en-US" dirty="0" smtClean="0"/>
              <a:t>HA/Failover via across multiple AZs  </a:t>
            </a:r>
          </a:p>
          <a:p>
            <a:pPr lvl="1"/>
            <a:r>
              <a:rPr lang="en-US" dirty="0" smtClean="0"/>
              <a:t>Connect via AWS “end point” from console or API</a:t>
            </a:r>
          </a:p>
          <a:p>
            <a:pPr lvl="1"/>
            <a:r>
              <a:rPr lang="en-US" dirty="0" smtClean="0"/>
              <a:t>Up to total of 40 DB RDS Instances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DynamoDB</a:t>
            </a:r>
            <a:r>
              <a:rPr lang="en-US" dirty="0"/>
              <a:t> is </a:t>
            </a:r>
            <a:r>
              <a:rPr lang="en-US" dirty="0" smtClean="0"/>
              <a:t>an AWS managed </a:t>
            </a:r>
            <a:r>
              <a:rPr lang="en-US" dirty="0"/>
              <a:t>NoSQL database service offered within the AWS framework</a:t>
            </a:r>
          </a:p>
          <a:p>
            <a:pPr lvl="1"/>
            <a:r>
              <a:rPr lang="en-US" dirty="0"/>
              <a:t>NoSQL (Not Only SQL) Db: An alternative to traditional Relational Db model that provides a highly optimized design for quick reads/writes – Popular with Big Data/Cloud Computing</a:t>
            </a:r>
          </a:p>
          <a:p>
            <a:pPr lvl="1"/>
            <a:r>
              <a:rPr lang="en-US" dirty="0"/>
              <a:t>Key-Value: provides a simple data model structure where data is indexed by a key (hash and/or range) – allows very fast I/O</a:t>
            </a:r>
          </a:p>
          <a:p>
            <a:r>
              <a:rPr lang="en-US" dirty="0"/>
              <a:t>Other NoSQL Options Include:</a:t>
            </a:r>
          </a:p>
          <a:p>
            <a:pPr lvl="1"/>
            <a:r>
              <a:rPr lang="en-US" dirty="0"/>
              <a:t>Column Store: </a:t>
            </a:r>
            <a:r>
              <a:rPr lang="en-US" dirty="0" err="1"/>
              <a:t>Hbase</a:t>
            </a:r>
            <a:r>
              <a:rPr lang="en-US" dirty="0"/>
              <a:t>, Cassandra, </a:t>
            </a:r>
            <a:r>
              <a:rPr lang="en-US" dirty="0" err="1"/>
              <a:t>Accumulo</a:t>
            </a:r>
            <a:r>
              <a:rPr lang="en-US" dirty="0"/>
              <a:t>, </a:t>
            </a:r>
            <a:r>
              <a:rPr lang="en-US" dirty="0" err="1"/>
              <a:t>Cloudera</a:t>
            </a:r>
            <a:endParaRPr lang="en-US" dirty="0"/>
          </a:p>
          <a:p>
            <a:pPr lvl="1"/>
            <a:r>
              <a:rPr lang="en-US" dirty="0"/>
              <a:t>Document Store: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CouchDB</a:t>
            </a:r>
            <a:r>
              <a:rPr lang="en-US" dirty="0"/>
              <a:t>, Mark </a:t>
            </a:r>
            <a:r>
              <a:rPr lang="en-US" dirty="0" smtClean="0"/>
              <a:t>Logic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57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Ease of Use:  Hosted environment within AWS framework</a:t>
            </a:r>
          </a:p>
          <a:p>
            <a:pPr lvl="1"/>
            <a:r>
              <a:rPr lang="en-US" dirty="0"/>
              <a:t>Do not have to worry about: DBA tasks (installation, maintenance, hardware provisioning, patching,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API Calls, Console, SKDs are developer friendly</a:t>
            </a:r>
          </a:p>
          <a:p>
            <a:pPr lvl="1"/>
            <a:r>
              <a:rPr lang="en-US" dirty="0"/>
              <a:t>Backups via AWS Data Pipeline</a:t>
            </a:r>
          </a:p>
          <a:p>
            <a:r>
              <a:rPr lang="en-US" dirty="0"/>
              <a:t>Availability, Scalability and Performance: AWS Benefits</a:t>
            </a:r>
          </a:p>
          <a:p>
            <a:pPr lvl="1"/>
            <a:r>
              <a:rPr lang="en-US" dirty="0"/>
              <a:t>Syncs across multiple AZs, load balancing, SSDs low latency</a:t>
            </a:r>
          </a:p>
          <a:p>
            <a:pPr lvl="1"/>
            <a:r>
              <a:rPr lang="en-US" dirty="0"/>
              <a:t>No downtime, no table size limits, unlimited storage</a:t>
            </a:r>
          </a:p>
          <a:p>
            <a:r>
              <a:rPr lang="en-US" dirty="0"/>
              <a:t>Security: Use of IAM policies for FGAC (fine grain access control)</a:t>
            </a:r>
          </a:p>
          <a:p>
            <a:r>
              <a:rPr lang="en-US" dirty="0"/>
              <a:t>Integration of AWS Tools: </a:t>
            </a:r>
            <a:r>
              <a:rPr lang="en-US" dirty="0" err="1"/>
              <a:t>CloudWatch</a:t>
            </a:r>
            <a:r>
              <a:rPr lang="en-US" dirty="0"/>
              <a:t>, Elastic Map Reduce, </a:t>
            </a:r>
            <a:r>
              <a:rPr lang="en-US" dirty="0" err="1"/>
              <a:t>CloudSearch</a:t>
            </a:r>
            <a:endParaRPr lang="en-US" dirty="0"/>
          </a:p>
          <a:p>
            <a:r>
              <a:rPr lang="en-US" dirty="0"/>
              <a:t>Cost:  Pay for what you use model is </a:t>
            </a:r>
            <a:r>
              <a:rPr lang="en-US" dirty="0" smtClean="0"/>
              <a:t>brilliant</a:t>
            </a:r>
          </a:p>
          <a:p>
            <a:r>
              <a:rPr lang="en-US" dirty="0" smtClean="0"/>
              <a:t>Limitations:  Can be expensive, API/Index limitations,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10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Flexible Data Model: Key/Attribute pairs</a:t>
            </a:r>
          </a:p>
          <a:p>
            <a:pPr lvl="1"/>
            <a:r>
              <a:rPr lang="en-US" dirty="0"/>
              <a:t>No schema required</a:t>
            </a:r>
          </a:p>
          <a:p>
            <a:r>
              <a:rPr lang="en-US" dirty="0"/>
              <a:t>Two Decisions (Primary Keys/Throughput) + Three Clicks = Ready For Use</a:t>
            </a:r>
          </a:p>
          <a:p>
            <a:pPr lvl="1"/>
            <a:r>
              <a:rPr lang="en-US" dirty="0"/>
              <a:t>Provisioned Throughput: reserve IOPS for </a:t>
            </a:r>
            <a:r>
              <a:rPr lang="en-US" dirty="0" smtClean="0"/>
              <a:t>read/writes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0" y="3733801"/>
            <a:ext cx="2952166" cy="26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76" y="3733801"/>
            <a:ext cx="2819400" cy="26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076" y="3733801"/>
            <a:ext cx="2975724" cy="2653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80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</a:t>
            </a:r>
            <a:r>
              <a:rPr lang="en-US" dirty="0"/>
              <a:t>Deployment &amp;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29600" cy="53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497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Deployment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AWS Identify and Access Management (IAM)</a:t>
            </a:r>
          </a:p>
          <a:p>
            <a:pPr lvl="1"/>
            <a:r>
              <a:rPr lang="en-US" dirty="0" smtClean="0"/>
              <a:t>Service for security and user/group permissions</a:t>
            </a:r>
          </a:p>
          <a:p>
            <a:pPr lvl="1"/>
            <a:r>
              <a:rPr lang="en-US" dirty="0" smtClean="0"/>
              <a:t>Manage Users, access keys and permissions to control AWS resources </a:t>
            </a:r>
          </a:p>
          <a:p>
            <a:pPr lvl="1"/>
            <a:r>
              <a:rPr lang="en-US" dirty="0" smtClean="0"/>
              <a:t>Supports FGAC (Fine Grained Access Control)</a:t>
            </a:r>
          </a:p>
          <a:p>
            <a:r>
              <a:rPr lang="en-US" dirty="0" smtClean="0"/>
              <a:t>AWS </a:t>
            </a:r>
            <a:r>
              <a:rPr lang="en-US" dirty="0" err="1" smtClean="0"/>
              <a:t>CloudWatch</a:t>
            </a:r>
            <a:endParaRPr lang="en-US" dirty="0" smtClean="0"/>
          </a:p>
          <a:p>
            <a:pPr lvl="1"/>
            <a:r>
              <a:rPr lang="en-US" dirty="0" smtClean="0"/>
              <a:t>Service for monitoring, managing performance/user metrics</a:t>
            </a:r>
          </a:p>
          <a:p>
            <a:pPr lvl="1"/>
            <a:r>
              <a:rPr lang="en-US" dirty="0" smtClean="0"/>
              <a:t>Configure alarm actions for proactive management</a:t>
            </a:r>
          </a:p>
          <a:p>
            <a:pPr lvl="1"/>
            <a:r>
              <a:rPr lang="en-US" dirty="0" smtClean="0"/>
              <a:t>Available via console, APIs, SDKs or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8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CloudWatch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8" y="1524000"/>
            <a:ext cx="902380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17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Deployment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 Beanstalk</a:t>
            </a:r>
          </a:p>
          <a:p>
            <a:pPr lvl="1"/>
            <a:r>
              <a:rPr lang="en-US" dirty="0" smtClean="0"/>
              <a:t>Application deployment support</a:t>
            </a:r>
          </a:p>
          <a:p>
            <a:pPr lvl="2"/>
            <a:r>
              <a:rPr lang="en-US" dirty="0" smtClean="0"/>
              <a:t>Deployment, capacity provisioning, load balancing, auto scaling and monitoring </a:t>
            </a:r>
          </a:p>
          <a:p>
            <a:pPr lvl="2"/>
            <a:r>
              <a:rPr lang="en-US" dirty="0" smtClean="0"/>
              <a:t>Supports Java, .NET, PHP, Node.js, Python, Ruby,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err="1" smtClean="0"/>
              <a:t>CloudFormation</a:t>
            </a:r>
            <a:endParaRPr lang="en-US" dirty="0" smtClean="0"/>
          </a:p>
          <a:p>
            <a:pPr lvl="2"/>
            <a:r>
              <a:rPr lang="en-US" dirty="0" smtClean="0"/>
              <a:t>Collection of templates (related AWS resources) to deploy and provision in a orderly/predictable fashion</a:t>
            </a:r>
          </a:p>
          <a:p>
            <a:pPr lvl="2"/>
            <a:r>
              <a:rPr lang="en-US" dirty="0" smtClean="0"/>
              <a:t>Templates are simple JSON formatted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AWS</a:t>
            </a:r>
          </a:p>
          <a:p>
            <a:r>
              <a:rPr lang="en-US" dirty="0" smtClean="0"/>
              <a:t>AWS Storage</a:t>
            </a:r>
          </a:p>
          <a:p>
            <a:r>
              <a:rPr lang="en-US" dirty="0" smtClean="0"/>
              <a:t>AWS Compute &amp; Networking</a:t>
            </a:r>
          </a:p>
          <a:p>
            <a:r>
              <a:rPr lang="en-US" dirty="0" smtClean="0"/>
              <a:t>AWS Database Services</a:t>
            </a:r>
          </a:p>
          <a:p>
            <a:r>
              <a:rPr lang="en-US" dirty="0" smtClean="0"/>
              <a:t>AWS Deployment &amp; Management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4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It Together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799"/>
            <a:ext cx="8686800" cy="505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079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Online Documentation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aws.amazon.com</a:t>
            </a:r>
            <a:r>
              <a:rPr lang="en-US" dirty="0"/>
              <a:t>/documentation/</a:t>
            </a:r>
          </a:p>
          <a:p>
            <a:r>
              <a:rPr lang="en-US" dirty="0" smtClean="0"/>
              <a:t>Self Paced Labs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aws.amazon.com</a:t>
            </a:r>
            <a:r>
              <a:rPr lang="en-US" dirty="0"/>
              <a:t>/training/self-paced-labs/</a:t>
            </a:r>
            <a:endParaRPr lang="en-US" dirty="0" smtClean="0"/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/>
              <a:t>http://aws.amazon.com/training</a:t>
            </a:r>
            <a:r>
              <a:rPr lang="en-US" dirty="0" smtClean="0"/>
              <a:t>/</a:t>
            </a:r>
          </a:p>
          <a:p>
            <a:r>
              <a:rPr lang="en-US" dirty="0" smtClean="0"/>
              <a:t>Videos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/user/</a:t>
            </a:r>
            <a:r>
              <a:rPr lang="en-US" dirty="0" err="1"/>
              <a:t>AmazonWebServices</a:t>
            </a:r>
            <a:r>
              <a:rPr lang="en-US" dirty="0"/>
              <a:t>/Cloud</a:t>
            </a:r>
            <a:endParaRPr lang="en-US" dirty="0" smtClean="0"/>
          </a:p>
          <a:p>
            <a:r>
              <a:rPr lang="en-US" dirty="0" smtClean="0"/>
              <a:t>Certification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/certification/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29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/>
              <a:t>Self Pace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Self Pace Labs</a:t>
            </a:r>
            <a:endParaRPr lang="en-US" dirty="0"/>
          </a:p>
          <a:p>
            <a:pPr lvl="1"/>
            <a:r>
              <a:rPr lang="en-US" dirty="0"/>
              <a:t>https://run.qwiklabs.com</a:t>
            </a:r>
            <a:r>
              <a:rPr lang="en-US" dirty="0" smtClean="0"/>
              <a:t>/</a:t>
            </a:r>
          </a:p>
          <a:p>
            <a:pPr lvl="2"/>
            <a:r>
              <a:rPr lang="en-US" dirty="0" smtClean="0"/>
              <a:t>Free or need Tokens for Labs</a:t>
            </a:r>
            <a:endParaRPr lang="en-US" dirty="0"/>
          </a:p>
          <a:p>
            <a:pPr lvl="1"/>
            <a:r>
              <a:rPr lang="en-US" dirty="0" smtClean="0"/>
              <a:t>Sequoia allowances are available for Token Use</a:t>
            </a:r>
          </a:p>
          <a:p>
            <a:pPr lvl="2"/>
            <a:r>
              <a:rPr lang="en-US" dirty="0" smtClean="0"/>
              <a:t>Training allowance or technical book/software</a:t>
            </a:r>
          </a:p>
          <a:p>
            <a:pPr lvl="2"/>
            <a:r>
              <a:rPr lang="en-US" dirty="0" smtClean="0"/>
              <a:t>Expense for reimbursement</a:t>
            </a:r>
          </a:p>
          <a:p>
            <a:pPr lvl="2"/>
            <a:r>
              <a:rPr lang="en-US" dirty="0" smtClean="0"/>
              <a:t>Need certificate of completion from lab!!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00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AWS Certification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/certification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Solutions Architect</a:t>
            </a:r>
          </a:p>
          <a:p>
            <a:pPr lvl="2"/>
            <a:r>
              <a:rPr lang="en-US" dirty="0"/>
              <a:t>Associate</a:t>
            </a:r>
          </a:p>
          <a:p>
            <a:pPr lvl="2"/>
            <a:r>
              <a:rPr lang="en-US" dirty="0" smtClean="0"/>
              <a:t>Professional</a:t>
            </a:r>
          </a:p>
          <a:p>
            <a:pPr lvl="2"/>
            <a:r>
              <a:rPr lang="en-US" dirty="0" smtClean="0"/>
              <a:t>Master (planned)</a:t>
            </a:r>
            <a:endParaRPr lang="en-US" dirty="0"/>
          </a:p>
          <a:p>
            <a:pPr lvl="1"/>
            <a:r>
              <a:rPr lang="en-US" dirty="0" smtClean="0"/>
              <a:t>Developer</a:t>
            </a:r>
          </a:p>
          <a:p>
            <a:pPr lvl="2"/>
            <a:r>
              <a:rPr lang="en-US" dirty="0"/>
              <a:t>Associate</a:t>
            </a:r>
          </a:p>
          <a:p>
            <a:pPr lvl="2"/>
            <a:r>
              <a:rPr lang="en-US" dirty="0"/>
              <a:t>Professional (planned)</a:t>
            </a:r>
          </a:p>
          <a:p>
            <a:pPr lvl="1"/>
            <a:r>
              <a:rPr lang="en-US" dirty="0" err="1" smtClean="0"/>
              <a:t>SysOps</a:t>
            </a:r>
            <a:r>
              <a:rPr lang="en-US" dirty="0" smtClean="0"/>
              <a:t> Administrator</a:t>
            </a:r>
          </a:p>
          <a:p>
            <a:pPr lvl="2"/>
            <a:r>
              <a:rPr lang="en-US" dirty="0" smtClean="0"/>
              <a:t>Associate</a:t>
            </a:r>
          </a:p>
          <a:p>
            <a:pPr lvl="2"/>
            <a:r>
              <a:rPr lang="en-US" dirty="0" smtClean="0"/>
              <a:t>Professional (planned)</a:t>
            </a:r>
          </a:p>
          <a:p>
            <a:pPr lvl="1"/>
            <a:r>
              <a:rPr lang="en-US" dirty="0" smtClean="0"/>
              <a:t>Sequoia will pay for your exam fee!!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5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Sequoia Internal Projects</a:t>
            </a:r>
            <a:endParaRPr lang="en-US" dirty="0"/>
          </a:p>
          <a:p>
            <a:pPr lvl="1"/>
            <a:r>
              <a:rPr lang="en-US" dirty="0" smtClean="0"/>
              <a:t>Used for “demonstrated experience”</a:t>
            </a:r>
          </a:p>
          <a:p>
            <a:pPr lvl="1"/>
            <a:r>
              <a:rPr lang="en-US" dirty="0" smtClean="0"/>
              <a:t>Please contact me if interested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5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Cloud Computing?</a:t>
            </a:r>
          </a:p>
          <a:p>
            <a:pPr lvl="1"/>
            <a:r>
              <a:rPr lang="en-US" dirty="0" smtClean="0"/>
              <a:t>Use of computing resources (hardware/software) that are delivered as a service over a network.  </a:t>
            </a:r>
          </a:p>
          <a:p>
            <a:pPr lvl="1"/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Amazon Web Services (AWS)</a:t>
            </a:r>
          </a:p>
          <a:p>
            <a:pPr lvl="1"/>
            <a:r>
              <a:rPr lang="en-US" dirty="0" smtClean="0"/>
              <a:t>Amazon’s answer for </a:t>
            </a:r>
            <a:r>
              <a:rPr lang="en-US" dirty="0" err="1" smtClean="0"/>
              <a:t>IaaS</a:t>
            </a:r>
            <a:r>
              <a:rPr lang="en-US" dirty="0" smtClean="0"/>
              <a:t> (2006)</a:t>
            </a:r>
          </a:p>
          <a:p>
            <a:pPr lvl="1"/>
            <a:r>
              <a:rPr lang="en-US" dirty="0" smtClean="0"/>
              <a:t>Web based cloud services for storage, computing, networking, database and management.  </a:t>
            </a:r>
          </a:p>
          <a:p>
            <a:pPr lvl="1"/>
            <a:r>
              <a:rPr lang="en-US" dirty="0" smtClean="0"/>
              <a:t>Large and Small Businesses Like the “On-Demand” pay as you go model.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7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520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7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Console Demonstration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AWS Regions &amp;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AZ’s – group of one or more datacenters, usually connected w/ very high speed fiber</a:t>
            </a:r>
          </a:p>
          <a:p>
            <a:r>
              <a:rPr lang="en-US" sz="2800" dirty="0" smtClean="0"/>
              <a:t>Regions – group of AZs for HA, Load Balancing, Failover </a:t>
            </a:r>
          </a:p>
          <a:p>
            <a:pPr lvl="1"/>
            <a:r>
              <a:rPr lang="en-US" sz="2400" dirty="0" smtClean="0"/>
              <a:t>Customer can decide where apps/data reside</a:t>
            </a:r>
          </a:p>
          <a:p>
            <a:pPr lvl="1"/>
            <a:r>
              <a:rPr lang="en-US" sz="2400" dirty="0" smtClean="0"/>
              <a:t>Recommended to provision your resources across multiple AZs for HA, DR support.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30989"/>
            <a:ext cx="5867400" cy="269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62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4446"/>
            <a:ext cx="8001000" cy="50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09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</a:t>
            </a:r>
            <a:r>
              <a:rPr lang="en-US" dirty="0" smtClean="0"/>
              <a:t>Storage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7162"/>
            <a:ext cx="8305800" cy="530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600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32784</TotalTime>
  <Words>1367</Words>
  <Application>Microsoft Macintosh PowerPoint</Application>
  <PresentationFormat>On-screen Show (4:3)</PresentationFormat>
  <Paragraphs>203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Office Theme</vt:lpstr>
      <vt:lpstr>PowerPoint Presentation</vt:lpstr>
      <vt:lpstr>Sequoia AWS Partner</vt:lpstr>
      <vt:lpstr>Essentials Overview</vt:lpstr>
      <vt:lpstr>Introduction to AWS</vt:lpstr>
      <vt:lpstr>Introduction to AWS</vt:lpstr>
      <vt:lpstr>Introduction to AWS</vt:lpstr>
      <vt:lpstr>AWS Regions &amp; Availability Zones</vt:lpstr>
      <vt:lpstr>Responsibility</vt:lpstr>
      <vt:lpstr>AWS Storage</vt:lpstr>
      <vt:lpstr>AWS Storage</vt:lpstr>
      <vt:lpstr>AWS Storage</vt:lpstr>
      <vt:lpstr>AWS Storage</vt:lpstr>
      <vt:lpstr>AWS Storage</vt:lpstr>
      <vt:lpstr>AWS Compute &amp; Networking</vt:lpstr>
      <vt:lpstr>AWS Compute &amp; Networking</vt:lpstr>
      <vt:lpstr>AWS Compute &amp; Networking</vt:lpstr>
      <vt:lpstr>AWS Compute &amp; Networking</vt:lpstr>
      <vt:lpstr>AWS Compute &amp; Networking</vt:lpstr>
      <vt:lpstr>AWS Compute &amp; Networking</vt:lpstr>
      <vt:lpstr>AWS Compute &amp; Networking</vt:lpstr>
      <vt:lpstr>AWS Database Services</vt:lpstr>
      <vt:lpstr>AWS Database Services</vt:lpstr>
      <vt:lpstr>DynamoDB</vt:lpstr>
      <vt:lpstr>DynamoDB</vt:lpstr>
      <vt:lpstr>DynamoDB</vt:lpstr>
      <vt:lpstr>AWS Deployment &amp; Management</vt:lpstr>
      <vt:lpstr>AWS Deployment &amp; Management</vt:lpstr>
      <vt:lpstr>AWS CloudWatch</vt:lpstr>
      <vt:lpstr>AWS Deployment &amp; Management</vt:lpstr>
      <vt:lpstr>Pulling It Together</vt:lpstr>
      <vt:lpstr>AWS Next Steps</vt:lpstr>
      <vt:lpstr>AWS Self Pace Labs</vt:lpstr>
      <vt:lpstr>AWS Certification</vt:lpstr>
      <vt:lpstr>AWS Experience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pensinger</dc:creator>
  <cp:lastModifiedBy>T. Richard Stroupe, Jr.</cp:lastModifiedBy>
  <cp:revision>156</cp:revision>
  <cp:lastPrinted>2014-03-16T21:10:54Z</cp:lastPrinted>
  <dcterms:created xsi:type="dcterms:W3CDTF">2012-07-30T12:04:34Z</dcterms:created>
  <dcterms:modified xsi:type="dcterms:W3CDTF">2014-09-07T18:36:10Z</dcterms:modified>
</cp:coreProperties>
</file>