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55"/>
  </p:notesMasterIdLst>
  <p:handoutMasterIdLst>
    <p:handoutMasterId r:id="rId56"/>
  </p:handoutMasterIdLst>
  <p:sldIdLst>
    <p:sldId id="256" r:id="rId3"/>
    <p:sldId id="260" r:id="rId4"/>
    <p:sldId id="280" r:id="rId5"/>
    <p:sldId id="261" r:id="rId6"/>
    <p:sldId id="262" r:id="rId7"/>
    <p:sldId id="281" r:id="rId8"/>
    <p:sldId id="263" r:id="rId9"/>
    <p:sldId id="282" r:id="rId10"/>
    <p:sldId id="264" r:id="rId11"/>
    <p:sldId id="289" r:id="rId12"/>
    <p:sldId id="283" r:id="rId13"/>
    <p:sldId id="265" r:id="rId14"/>
    <p:sldId id="286" r:id="rId15"/>
    <p:sldId id="284" r:id="rId16"/>
    <p:sldId id="266" r:id="rId17"/>
    <p:sldId id="285" r:id="rId18"/>
    <p:sldId id="267" r:id="rId19"/>
    <p:sldId id="268" r:id="rId20"/>
    <p:sldId id="269" r:id="rId21"/>
    <p:sldId id="270" r:id="rId22"/>
    <p:sldId id="271" r:id="rId23"/>
    <p:sldId id="287" r:id="rId24"/>
    <p:sldId id="288" r:id="rId25"/>
    <p:sldId id="272" r:id="rId26"/>
    <p:sldId id="273" r:id="rId27"/>
    <p:sldId id="274" r:id="rId28"/>
    <p:sldId id="276" r:id="rId29"/>
    <p:sldId id="275" r:id="rId30"/>
    <p:sldId id="277" r:id="rId31"/>
    <p:sldId id="278" r:id="rId32"/>
    <p:sldId id="279" r:id="rId33"/>
    <p:sldId id="290" r:id="rId34"/>
    <p:sldId id="291" r:id="rId35"/>
    <p:sldId id="294" r:id="rId36"/>
    <p:sldId id="292" r:id="rId37"/>
    <p:sldId id="321" r:id="rId38"/>
    <p:sldId id="293" r:id="rId39"/>
    <p:sldId id="296" r:id="rId40"/>
    <p:sldId id="297" r:id="rId41"/>
    <p:sldId id="298" r:id="rId42"/>
    <p:sldId id="299" r:id="rId43"/>
    <p:sldId id="31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2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5" autoAdjust="0"/>
    <p:restoredTop sz="94597" autoAdjust="0"/>
  </p:normalViewPr>
  <p:slideViewPr>
    <p:cSldViewPr>
      <p:cViewPr varScale="1">
        <p:scale>
          <a:sx n="152" d="100"/>
          <a:sy n="152" d="100"/>
        </p:scale>
        <p:origin x="-384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-284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notesMaster" Target="notesMasters/notesMaster1.xml"/><Relationship Id="rId56" Type="http://schemas.openxmlformats.org/officeDocument/2006/relationships/handoutMaster" Target="handoutMasters/handout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9A6D5-D140-9047-B6F2-9CE1FAD99BE4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6D21-57DE-B543-90C6-BCA3CF191F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19711-5ED0-4B74-BC36-946CDD10DFF9}" type="datetimeFigureOut">
              <a:rPr lang="en-US" smtClean="0"/>
              <a:pPr/>
              <a:t>9/21/14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3A88-20E3-45E8-9A26-6BAD1BB6C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81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r>
              <a:rPr lang="en-US"/>
              <a:t>----- Meeting Notes (9/7/14 17:11) -----</a:t>
            </a:r>
          </a:p>
          <a:p>
            <a:r>
              <a:rPr lang="en-US"/>
              <a:t>Speak to distrubuted nature interests.</a:t>
            </a:r>
          </a:p>
          <a:p>
            <a:r>
              <a:rPr lang="en-US"/>
              <a:t>Interest in data analysis, how that relates to distrubted computing</a:t>
            </a:r>
          </a:p>
          <a:p>
            <a:r>
              <a:rPr lang="en-US"/>
              <a:t>Need ways to track jobs, tasks, pick them up and complete them.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33A88-20E3-45E8-9A26-6BAD1BB6C7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(9/7/14 17:11) -----</a:t>
            </a:r>
          </a:p>
          <a:p>
            <a:r>
              <a:rPr lang="en-US"/>
              <a:t>Stored on multiple servers plays into the short and long polling</a:t>
            </a:r>
          </a:p>
          <a:p>
            <a:r>
              <a:rPr lang="en-US"/>
              <a:t>and how AWS needs to provide a 'fast' service based on their own distrubuted architecture.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933A88-20E3-45E8-9A26-6BAD1BB6C78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2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4-2E2E-C740-9D8B-715802FD7ADB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602957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8FE2-7B73-8F40-A069-88873E308794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8FFB2-B6F8-9346-B84E-AC1736534F5E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44E5D-9DF7-3348-B1F4-2DC640CFF5B4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9BFE52D-B3C3-4C41-96D6-38DF3CF645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3AE2A-98AE-894E-A538-FDF4F8DB555A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C8F5-30C0-C148-9A78-944F9ED628B1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8833-7745-0B45-9683-AB95A92B40CA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21F8-9414-8D40-BEA2-4581E4D4EA5C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C19A-2CC0-9F48-9C10-E428C8C03DBD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7" Type="http://schemas.openxmlformats.org/officeDocument/2006/relationships/image" Target="../media/image1.jp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D7739-E4BD-D545-8917-F22015BB3A16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614399"/>
            <a:ext cx="4343400" cy="24447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lang="en-US" b="1" dirty="0" smtClean="0"/>
              <a:t>Sequoia Holdings, </a:t>
            </a:r>
            <a:r>
              <a:rPr lang="en-US" b="1" dirty="0" err="1" smtClean="0"/>
              <a:t>Inc</a:t>
            </a:r>
            <a:r>
              <a:rPr lang="en-US" b="1" dirty="0" smtClean="0"/>
              <a:t> Proprietary and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alphaModFix amt="4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2F1B4-D3BB-1348-B2B2-195983FADAE3}" type="datetime1">
              <a:rPr lang="en-US" smtClean="0"/>
              <a:pPr/>
              <a:t>9/21/14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E325-64C5-5A4C-975A-FD70B0F02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0" y="6477000"/>
            <a:ext cx="43434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b="1" smtClean="0"/>
              <a:t>Sequoia Holdings, Inc Proprietary and Confidential</a:t>
            </a:r>
            <a:endParaRPr lang="en-US" b="1" dirty="0" smtClean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7200" y="1371600"/>
            <a:ext cx="8229600" cy="0"/>
          </a:xfrm>
          <a:prstGeom prst="line">
            <a:avLst/>
          </a:prstGeom>
          <a:ln>
            <a:solidFill>
              <a:srgbClr val="008000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reflection stA="54000" endPos="15000" dist="139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8" descr="treeonlymedium.jpg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457200" y="519113"/>
            <a:ext cx="744538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aws.amazon.com/swf/" TargetMode="External"/><Relationship Id="rId3" Type="http://schemas.openxmlformats.org/officeDocument/2006/relationships/hyperlink" Target="http://aws.amazon.com/swf/developer-resources/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78612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dirty="0" smtClean="0"/>
              <a:t>		SQS, </a:t>
            </a:r>
            <a:r>
              <a:rPr lang="en-US" sz="4500" dirty="0" smtClean="0"/>
              <a:t>SNS , </a:t>
            </a:r>
            <a:r>
              <a:rPr lang="en-US" sz="4500" dirty="0" smtClean="0"/>
              <a:t>SWF</a:t>
            </a:r>
          </a:p>
          <a:p>
            <a:pPr algn="ctr"/>
            <a:endParaRPr lang="en-US" sz="4500" dirty="0"/>
          </a:p>
          <a:p>
            <a:pPr algn="ctr"/>
            <a:r>
              <a:rPr lang="en-US" sz="4500" dirty="0" smtClean="0"/>
              <a:t>Amazon AWS Distributed Computing Services</a:t>
            </a:r>
          </a:p>
        </p:txBody>
      </p:sp>
      <p:pic>
        <p:nvPicPr>
          <p:cNvPr id="4" name="Picture 3" descr="SN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59" y="2545080"/>
            <a:ext cx="731520" cy="731520"/>
          </a:xfrm>
          <a:prstGeom prst="rect">
            <a:avLst/>
          </a:prstGeom>
        </p:spPr>
      </p:pic>
      <p:pic>
        <p:nvPicPr>
          <p:cNvPr id="5" name="Picture 4" descr="SQ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45080"/>
            <a:ext cx="731520" cy="731520"/>
          </a:xfrm>
          <a:prstGeom prst="rect">
            <a:avLst/>
          </a:prstGeom>
        </p:spPr>
      </p:pic>
      <p:pic>
        <p:nvPicPr>
          <p:cNvPr id="7" name="Picture 6" descr="SWF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18" y="2545080"/>
            <a:ext cx="731520" cy="731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Message </a:t>
            </a:r>
            <a:r>
              <a:rPr lang="en-US" dirty="0"/>
              <a:t>ID </a:t>
            </a:r>
            <a:r>
              <a:rPr lang="en-US" dirty="0" smtClean="0"/>
              <a:t>: System</a:t>
            </a:r>
            <a:r>
              <a:rPr lang="en-US" dirty="0"/>
              <a:t>-assigned GUID</a:t>
            </a:r>
          </a:p>
          <a:p>
            <a:r>
              <a:rPr lang="en-US" dirty="0"/>
              <a:t>Receipt handle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delete a message from a queue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change message visibility </a:t>
            </a:r>
            <a:endParaRPr lang="en-US" dirty="0" smtClean="0"/>
          </a:p>
          <a:p>
            <a:r>
              <a:rPr lang="en-US" dirty="0" smtClean="0"/>
              <a:t>Visibility</a:t>
            </a:r>
            <a:endParaRPr lang="en-US" dirty="0"/>
          </a:p>
          <a:p>
            <a:pPr lvl="1"/>
            <a:r>
              <a:rPr lang="en-US" dirty="0" smtClean="0"/>
              <a:t>Received </a:t>
            </a:r>
            <a:r>
              <a:rPr lang="en-US" dirty="0"/>
              <a:t>messages are made invisible to other receivers until the visibility timeout </a:t>
            </a:r>
            <a:r>
              <a:rPr lang="en-US" dirty="0" smtClean="0"/>
              <a:t>expires</a:t>
            </a:r>
          </a:p>
          <a:p>
            <a:pPr lvl="1"/>
            <a:r>
              <a:rPr lang="en-US" dirty="0" smtClean="0"/>
              <a:t>You will want to delete during invisibility window, else another worker could pick up the message.</a:t>
            </a:r>
          </a:p>
          <a:p>
            <a:pPr lvl="1"/>
            <a:r>
              <a:rPr lang="en-US" dirty="0" smtClean="0"/>
              <a:t>You can also extend the invisibility window if you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recognize the processing time taking longer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than expected.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0" y="6629400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6899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Redundant infrastructure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Built for high scale concurrency</a:t>
            </a:r>
            <a:endParaRPr lang="en-US" dirty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Messages can vary in size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Access control based on IAM/SQS policies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Provisions can be made for delay queues</a:t>
            </a:r>
            <a:endParaRPr lang="en-US" dirty="0">
              <a:solidFill>
                <a:srgbClr val="D9D9D9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Service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13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SQS has its own resource based permission system through policies similar to IAM.</a:t>
            </a:r>
          </a:p>
          <a:p>
            <a:r>
              <a:rPr lang="en-US" dirty="0" smtClean="0"/>
              <a:t>Difference from IAM: SQS policies allow for granting external AWS accounts permissions to queues.</a:t>
            </a:r>
          </a:p>
          <a:p>
            <a:r>
              <a:rPr lang="en-US" dirty="0" smtClean="0"/>
              <a:t>IAM policies can also be used allowing SQS queue access.</a:t>
            </a:r>
          </a:p>
          <a:p>
            <a:r>
              <a:rPr lang="en-US" dirty="0" smtClean="0"/>
              <a:t>IAM and SQS policies can work together.</a:t>
            </a:r>
          </a:p>
          <a:p>
            <a:r>
              <a:rPr lang="en-US" dirty="0" smtClean="0"/>
              <a:t>As always, deny by default; deny trumps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allow.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Access Control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Example IAM and SQS Policies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95400" y="2514600"/>
            <a:ext cx="2514600" cy="251460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u="sng" dirty="0" smtClean="0"/>
              <a:t>Allow</a:t>
            </a:r>
          </a:p>
          <a:p>
            <a:r>
              <a:rPr lang="en-US" u="sng" dirty="0" smtClean="0"/>
              <a:t>Actions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ReceiveMessage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SendMessage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r>
              <a:rPr lang="en-US" u="sng" dirty="0" smtClean="0"/>
              <a:t>Resource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arn:aws:sqs</a:t>
            </a:r>
            <a:r>
              <a:rPr lang="en-US" dirty="0" smtClean="0"/>
              <a:t>:*:123/</a:t>
            </a:r>
            <a:r>
              <a:rPr lang="en-US" dirty="0" err="1" smtClean="0"/>
              <a:t>queue_xyz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29200" y="2514600"/>
            <a:ext cx="2514600" cy="251460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u="sng" dirty="0" smtClean="0"/>
              <a:t>Allow: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Joe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Sue</a:t>
            </a:r>
          </a:p>
          <a:p>
            <a:r>
              <a:rPr lang="en-US" u="sng" dirty="0" smtClean="0"/>
              <a:t>Actions</a:t>
            </a:r>
            <a:r>
              <a:rPr lang="en-US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ReceiveMessage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SendMessage</a:t>
            </a:r>
            <a:endParaRPr lang="en-US" dirty="0" smtClean="0"/>
          </a:p>
          <a:p>
            <a:r>
              <a:rPr lang="en-US" u="sng" dirty="0" smtClean="0"/>
              <a:t>Resource:</a:t>
            </a:r>
            <a:endParaRPr lang="en-US" dirty="0" smtClean="0"/>
          </a:p>
          <a:p>
            <a:r>
              <a:rPr lang="en-US" sz="1600" dirty="0" err="1" smtClean="0"/>
              <a:t>arn:aws:sqs</a:t>
            </a:r>
            <a:r>
              <a:rPr lang="en-US" sz="1600" dirty="0" smtClean="0"/>
              <a:t>:*:123/</a:t>
            </a:r>
            <a:r>
              <a:rPr lang="en-US" sz="1600" dirty="0" err="1" smtClean="0"/>
              <a:t>queue_xyz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65227" y="2133167"/>
            <a:ext cx="1174946" cy="3052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IAM Policy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09847" y="2133600"/>
            <a:ext cx="115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SQS Policy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636395" y="5181600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Joe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682240" y="5197157"/>
            <a:ext cx="822960" cy="82296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Sue</a:t>
            </a:r>
            <a:endParaRPr lang="en-US" dirty="0"/>
          </a:p>
        </p:txBody>
      </p:sp>
      <p:cxnSp>
        <p:nvCxnSpPr>
          <p:cNvPr id="9" name="Straight Connector 8"/>
          <p:cNvCxnSpPr>
            <a:endCxn id="12" idx="0"/>
          </p:cNvCxnSpPr>
          <p:nvPr/>
        </p:nvCxnSpPr>
        <p:spPr>
          <a:xfrm>
            <a:off x="2895600" y="5029200"/>
            <a:ext cx="198120" cy="167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0"/>
          </p:cNvCxnSpPr>
          <p:nvPr/>
        </p:nvCxnSpPr>
        <p:spPr>
          <a:xfrm flipV="1">
            <a:off x="2047875" y="5029200"/>
            <a:ext cx="238125" cy="152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n 19"/>
          <p:cNvSpPr/>
          <p:nvPr/>
        </p:nvSpPr>
        <p:spPr>
          <a:xfrm>
            <a:off x="5486400" y="5168583"/>
            <a:ext cx="1600200" cy="546417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 smtClean="0"/>
              <a:t>queue_xyz</a:t>
            </a:r>
            <a:endParaRPr lang="en-US" dirty="0"/>
          </a:p>
        </p:txBody>
      </p:sp>
      <p:cxnSp>
        <p:nvCxnSpPr>
          <p:cNvPr id="19" name="Straight Connector 18"/>
          <p:cNvCxnSpPr>
            <a:stCxn id="20" idx="1"/>
            <a:endCxn id="8" idx="2"/>
          </p:cNvCxnSpPr>
          <p:nvPr/>
        </p:nvCxnSpPr>
        <p:spPr>
          <a:xfrm flipV="1">
            <a:off x="6286500" y="5029200"/>
            <a:ext cx="0" cy="1393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qual 25"/>
          <p:cNvSpPr/>
          <p:nvPr/>
        </p:nvSpPr>
        <p:spPr>
          <a:xfrm>
            <a:off x="3733800" y="3200400"/>
            <a:ext cx="1295400" cy="902018"/>
          </a:xfrm>
          <a:prstGeom prst="mathEqual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1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20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Redundant infrastructure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Built for high scale concurrency</a:t>
            </a:r>
            <a:endParaRPr lang="en-US" dirty="0">
              <a:solidFill>
                <a:srgbClr val="D9D9D9"/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Messages can vary in size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Access control based on IAM policies and roles</a:t>
            </a:r>
          </a:p>
          <a:p>
            <a:r>
              <a:rPr lang="en-US" dirty="0" smtClean="0"/>
              <a:t>Provisions can be made for delay queues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Service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4130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Delay queues force every message to be initially </a:t>
            </a:r>
            <a:r>
              <a:rPr lang="en-US" i="1" dirty="0" smtClean="0"/>
              <a:t>invisible</a:t>
            </a:r>
            <a:r>
              <a:rPr lang="en-US" dirty="0" smtClean="0"/>
              <a:t> to consumers for fixed period of time.	</a:t>
            </a:r>
          </a:p>
          <a:p>
            <a:r>
              <a:rPr lang="en-US" dirty="0" smtClean="0"/>
              <a:t>Useful when you want to allow up to 15 minutes to pass before a message is consumed.</a:t>
            </a:r>
          </a:p>
          <a:p>
            <a:r>
              <a:rPr lang="en-US" dirty="0" smtClean="0"/>
              <a:t>Ecommerce use-case</a:t>
            </a:r>
          </a:p>
          <a:p>
            <a:pPr lvl="1"/>
            <a:r>
              <a:rPr lang="en-US" dirty="0" smtClean="0"/>
              <a:t>Allow for cancelling of orders within 15 </a:t>
            </a:r>
            <a:r>
              <a:rPr lang="en-US" dirty="0" err="1" smtClean="0"/>
              <a:t>mins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Your architecture might mix and match queues with delay queues.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Delay Queues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Requests can have up to 10 messages</a:t>
            </a:r>
          </a:p>
          <a:p>
            <a:pPr lvl="1"/>
            <a:r>
              <a:rPr lang="en-US" dirty="0" smtClean="0"/>
              <a:t>Total size maxes at 256KB</a:t>
            </a:r>
          </a:p>
          <a:p>
            <a:r>
              <a:rPr lang="en-US" dirty="0" smtClean="0"/>
              <a:t>Requests can be:</a:t>
            </a:r>
          </a:p>
          <a:p>
            <a:pPr lvl="1"/>
            <a:r>
              <a:rPr lang="en-US" dirty="0" smtClean="0"/>
              <a:t>Queue management</a:t>
            </a:r>
          </a:p>
          <a:p>
            <a:pPr lvl="1"/>
            <a:r>
              <a:rPr lang="en-US" dirty="0" smtClean="0"/>
              <a:t>Message management</a:t>
            </a:r>
          </a:p>
          <a:p>
            <a:pPr lvl="1"/>
            <a:r>
              <a:rPr lang="en-US" dirty="0" smtClean="0"/>
              <a:t>Permission management</a:t>
            </a:r>
          </a:p>
          <a:p>
            <a:r>
              <a:rPr lang="en-US" dirty="0" smtClean="0"/>
              <a:t>First million are free; after that ~$.50/1M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Requests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1652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Short polling is default</a:t>
            </a:r>
          </a:p>
          <a:p>
            <a:pPr lvl="1"/>
            <a:r>
              <a:rPr lang="en-US" dirty="0"/>
              <a:t>Short polling means immediate </a:t>
            </a:r>
            <a:r>
              <a:rPr lang="en-US" dirty="0" smtClean="0"/>
              <a:t>response.</a:t>
            </a:r>
            <a:endParaRPr lang="en-US" dirty="0"/>
          </a:p>
          <a:p>
            <a:pPr lvl="1"/>
            <a:r>
              <a:rPr lang="en-US" dirty="0" smtClean="0"/>
              <a:t>Poll request is made and SQS samples random SQS servers for messages (weighted distribution).</a:t>
            </a:r>
          </a:p>
          <a:p>
            <a:pPr lvl="1"/>
            <a:r>
              <a:rPr lang="en-US" dirty="0" smtClean="0"/>
              <a:t>Empty message responses are possible, especially when queue population is less than 1K.</a:t>
            </a:r>
          </a:p>
          <a:p>
            <a:pPr lvl="1"/>
            <a:r>
              <a:rPr lang="en-US" dirty="0" smtClean="0"/>
              <a:t>Subsequent requests will eventually get you the messages.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Polling implications and decisions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Long polling</a:t>
            </a:r>
          </a:p>
          <a:p>
            <a:pPr lvl="1"/>
            <a:r>
              <a:rPr lang="en-US" dirty="0"/>
              <a:t>Leverages services ability to respond when there is actually a message to return, as long as connection stays up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Reduces the occurrence of empty responses.</a:t>
            </a:r>
          </a:p>
          <a:p>
            <a:pPr lvl="2"/>
            <a:r>
              <a:rPr lang="en-US" dirty="0" smtClean="0"/>
              <a:t>Empty responses may be false, in the case of the short polling sampling.</a:t>
            </a:r>
          </a:p>
          <a:p>
            <a:pPr lvl="1"/>
            <a:r>
              <a:rPr lang="en-US" dirty="0" smtClean="0"/>
              <a:t>How do we control the window of time to return a response when long polling?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/>
              <a:t>Polling implications and decisions</a:t>
            </a:r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Three ways to ‘Long Poll’ your queues</a:t>
            </a:r>
          </a:p>
          <a:p>
            <a:pPr lvl="1"/>
            <a:r>
              <a:rPr lang="en-US" dirty="0" smtClean="0"/>
              <a:t>Queue Level (</a:t>
            </a:r>
            <a:r>
              <a:rPr lang="en-US" i="1" dirty="0" err="1" smtClean="0"/>
              <a:t>CreateQueue</a:t>
            </a:r>
            <a:r>
              <a:rPr lang="en-US" dirty="0" smtClean="0"/>
              <a:t>/</a:t>
            </a:r>
            <a:r>
              <a:rPr lang="en-US" i="1" dirty="0" err="1" smtClean="0"/>
              <a:t>SetQueueAttributes</a:t>
            </a:r>
            <a:r>
              <a:rPr lang="en-US" dirty="0" smtClean="0"/>
              <a:t>)</a:t>
            </a:r>
          </a:p>
          <a:p>
            <a:pPr lvl="2"/>
            <a:r>
              <a:rPr lang="en-US" i="1" dirty="0" err="1" smtClean="0"/>
              <a:t>ReceiveMessageWaitTimeSeconds</a:t>
            </a:r>
            <a:r>
              <a:rPr lang="en-US" dirty="0" smtClean="0"/>
              <a:t> (&gt;0 &lt;= 20)</a:t>
            </a:r>
          </a:p>
          <a:p>
            <a:pPr lvl="1"/>
            <a:r>
              <a:rPr lang="en-US" dirty="0" smtClean="0"/>
              <a:t>Message level (</a:t>
            </a:r>
            <a:r>
              <a:rPr lang="en-US" i="1" dirty="0" err="1" smtClean="0"/>
              <a:t>ReceiveMessage</a:t>
            </a:r>
            <a:r>
              <a:rPr lang="en-US" dirty="0" smtClean="0"/>
              <a:t>)</a:t>
            </a:r>
          </a:p>
          <a:p>
            <a:pPr lvl="2"/>
            <a:r>
              <a:rPr lang="en-US" i="1" dirty="0" err="1" smtClean="0"/>
              <a:t>WaitTimeSeconds</a:t>
            </a:r>
            <a:r>
              <a:rPr lang="en-US" dirty="0" smtClean="0"/>
              <a:t> (&gt; 0 &lt;= 20)</a:t>
            </a:r>
          </a:p>
          <a:p>
            <a:pPr lvl="1"/>
            <a:r>
              <a:rPr lang="en-US" dirty="0" err="1" smtClean="0"/>
              <a:t>ReceiveMessage</a:t>
            </a:r>
            <a:r>
              <a:rPr lang="en-US" dirty="0" smtClean="0"/>
              <a:t> level decisions trump Queue level configuration.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Long Polling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Architectural decision to distribute the workload amongst a cluster of machines.</a:t>
            </a:r>
          </a:p>
          <a:p>
            <a:r>
              <a:rPr lang="en-US" dirty="0" smtClean="0"/>
              <a:t>Machines operate in a stateless manner.</a:t>
            </a:r>
          </a:p>
          <a:p>
            <a:r>
              <a:rPr lang="en-US" dirty="0" smtClean="0"/>
              <a:t>Processes are independently managed, restarted, terminated and dealt with.</a:t>
            </a:r>
          </a:p>
          <a:p>
            <a:r>
              <a:rPr lang="en-US" dirty="0" smtClean="0"/>
              <a:t>Ability to process load is based on demand.</a:t>
            </a:r>
          </a:p>
          <a:p>
            <a:r>
              <a:rPr lang="en-US" dirty="0" smtClean="0"/>
              <a:t>System responds with more workers.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Distributed Computing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46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Long polling multiple queues is best served when one thread/worker is dedicated to a single thread.</a:t>
            </a:r>
          </a:p>
          <a:p>
            <a:r>
              <a:rPr lang="en-US" dirty="0" smtClean="0"/>
              <a:t>Allows consumption and computation of a message from one queue while other threads wait for other queues to return response.</a:t>
            </a:r>
          </a:p>
          <a:p>
            <a:r>
              <a:rPr lang="en-US" dirty="0" smtClean="0"/>
              <a:t>If one thread monitored all queues, you</a:t>
            </a:r>
            <a:r>
              <a:rPr lang="en-US" dirty="0"/>
              <a:t> </a:t>
            </a:r>
            <a:r>
              <a:rPr lang="en-US" dirty="0" smtClean="0"/>
              <a:t>would possibly be waiting a long time.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Long Polling Best Practice	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Allows for a queue to house messages that were not successfully processed.</a:t>
            </a:r>
          </a:p>
          <a:p>
            <a:r>
              <a:rPr lang="en-US" dirty="0" smtClean="0"/>
              <a:t>Queues will send messages, automatically, after processing fails a configurable number of times.</a:t>
            </a:r>
          </a:p>
          <a:p>
            <a:r>
              <a:rPr lang="en-US" dirty="0" smtClean="0"/>
              <a:t>Number of receives can range from 1-1000.</a:t>
            </a:r>
          </a:p>
          <a:p>
            <a:r>
              <a:rPr lang="en-US" dirty="0" smtClean="0"/>
              <a:t>Configured per source queue to send to target dead message queue.</a:t>
            </a:r>
          </a:p>
          <a:p>
            <a:r>
              <a:rPr lang="en-US" dirty="0" smtClean="0"/>
              <a:t>Allows for isolating problem messages.</a:t>
            </a:r>
          </a:p>
          <a:p>
            <a:pPr lvl="1"/>
            <a:r>
              <a:rPr lang="en-US" dirty="0" smtClean="0"/>
              <a:t>Instead of checking 20 queues, one queue</a:t>
            </a:r>
          </a:p>
          <a:p>
            <a:pPr marL="457200" lvl="1" indent="0">
              <a:buNone/>
            </a:pPr>
            <a:r>
              <a:rPr lang="en-US" dirty="0" smtClean="0"/>
              <a:t>    could be checked.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Dead Letter Queues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lifecycle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Sequoia Holdings, </a:t>
            </a:r>
            <a:r>
              <a:rPr lang="en-US" b="1" dirty="0" err="1" smtClean="0">
                <a:solidFill>
                  <a:srgbClr val="FFFFFF"/>
                </a:solidFill>
              </a:rPr>
              <a:t>Inc</a:t>
            </a:r>
            <a:r>
              <a:rPr lang="en-US" b="1" dirty="0" smtClean="0">
                <a:solidFill>
                  <a:srgbClr val="FFFFFF"/>
                </a:solidFill>
              </a:rPr>
              <a:t> Proprietary and Confidential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764636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07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Interaction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= </a:t>
            </a:r>
            <a:r>
              <a:rPr lang="en-US" dirty="0" err="1" smtClean="0"/>
              <a:t>getAmazonSQSClient</a:t>
            </a:r>
            <a:r>
              <a:rPr lang="en-US" dirty="0" smtClean="0"/>
              <a:t>(region)</a:t>
            </a:r>
          </a:p>
          <a:p>
            <a:r>
              <a:rPr lang="en-US" dirty="0" err="1" smtClean="0"/>
              <a:t>client.createQueueRequest</a:t>
            </a:r>
            <a:r>
              <a:rPr lang="en-US" dirty="0" smtClean="0"/>
              <a:t>(“</a:t>
            </a:r>
            <a:r>
              <a:rPr lang="en-US" dirty="0" err="1" smtClean="0"/>
              <a:t>myQueue</a:t>
            </a:r>
            <a:r>
              <a:rPr lang="en-US" dirty="0" smtClean="0"/>
              <a:t>”)</a:t>
            </a:r>
          </a:p>
          <a:p>
            <a:r>
              <a:rPr lang="en-US" dirty="0" err="1" smtClean="0"/>
              <a:t>client.sendMessage</a:t>
            </a:r>
            <a:r>
              <a:rPr lang="en-US" dirty="0" smtClean="0"/>
              <a:t>(new </a:t>
            </a:r>
            <a:r>
              <a:rPr lang="en-US" dirty="0" err="1" smtClean="0"/>
              <a:t>SendMsgReq</a:t>
            </a:r>
            <a:r>
              <a:rPr lang="en-US" dirty="0" smtClean="0"/>
              <a:t>())</a:t>
            </a:r>
          </a:p>
          <a:p>
            <a:r>
              <a:rPr lang="en-US" sz="2800" dirty="0" smtClean="0"/>
              <a:t>mgs = </a:t>
            </a:r>
            <a:r>
              <a:rPr lang="en-US" sz="2800" dirty="0" err="1" smtClean="0"/>
              <a:t>client.receiveMessage</a:t>
            </a:r>
            <a:r>
              <a:rPr lang="en-US" sz="2800" dirty="0" smtClean="0"/>
              <a:t>(new </a:t>
            </a:r>
            <a:r>
              <a:rPr lang="en-US" sz="2800" dirty="0" err="1" smtClean="0"/>
              <a:t>ReceiveMsgReq</a:t>
            </a:r>
            <a:r>
              <a:rPr lang="en-US" sz="2800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for (Message </a:t>
            </a:r>
            <a:r>
              <a:rPr lang="en-US" dirty="0" err="1" smtClean="0"/>
              <a:t>msg</a:t>
            </a:r>
            <a:r>
              <a:rPr lang="en-US" dirty="0" smtClean="0"/>
              <a:t>: </a:t>
            </a:r>
            <a:r>
              <a:rPr lang="en-US" dirty="0" err="1" smtClean="0"/>
              <a:t>mesgs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/* process the message! */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2286000" y="6613525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rgbClr val="FFFFFF"/>
                </a:solidFill>
              </a:rPr>
              <a:t>Sequoia Holdings, </a:t>
            </a:r>
            <a:r>
              <a:rPr lang="en-US" b="1" dirty="0" err="1" smtClean="0">
                <a:solidFill>
                  <a:srgbClr val="FFFFFF"/>
                </a:solidFill>
              </a:rPr>
              <a:t>Inc</a:t>
            </a:r>
            <a:r>
              <a:rPr lang="en-US" b="1" dirty="0" smtClean="0">
                <a:solidFill>
                  <a:srgbClr val="FFFFFF"/>
                </a:solidFill>
              </a:rPr>
              <a:t>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57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Full </a:t>
            </a:r>
            <a:r>
              <a:rPr lang="en-US" dirty="0" err="1" smtClean="0"/>
              <a:t>CloudWatch</a:t>
            </a:r>
            <a:r>
              <a:rPr lang="en-US" dirty="0" smtClean="0"/>
              <a:t> integration</a:t>
            </a:r>
          </a:p>
          <a:p>
            <a:pPr lvl="1"/>
            <a:r>
              <a:rPr lang="en-US" dirty="0" smtClean="0"/>
              <a:t>Monitor any number of metrics</a:t>
            </a:r>
          </a:p>
          <a:p>
            <a:pPr lvl="1"/>
            <a:r>
              <a:rPr lang="en-US" dirty="0" smtClean="0"/>
              <a:t>Set thresholds for Queue performance</a:t>
            </a:r>
          </a:p>
          <a:p>
            <a:pPr lvl="1"/>
            <a:r>
              <a:rPr lang="en-US" dirty="0" smtClean="0"/>
              <a:t>Set thresholds for Message receive/empty response performance</a:t>
            </a:r>
          </a:p>
          <a:p>
            <a:pPr lvl="1"/>
            <a:r>
              <a:rPr lang="en-US" dirty="0" smtClean="0"/>
              <a:t>Receive emails when thresholds are exceeded.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Other notes of interest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Implications of SQS Queues</a:t>
            </a:r>
          </a:p>
          <a:p>
            <a:pPr lvl="1"/>
            <a:r>
              <a:rPr lang="en-US" dirty="0" smtClean="0"/>
              <a:t>There is a guaranteed lag between a message being sent and picked up.</a:t>
            </a:r>
          </a:p>
          <a:p>
            <a:pPr lvl="1"/>
            <a:r>
              <a:rPr lang="en-US" dirty="0" smtClean="0"/>
              <a:t>Depending on number of messages, configuration of queues and wait windows, lag could be substantial.</a:t>
            </a:r>
          </a:p>
          <a:p>
            <a:pPr lvl="1"/>
            <a:r>
              <a:rPr lang="en-US" dirty="0" smtClean="0"/>
              <a:t>Time critical systems may need to alerted when there is a new message, rather than polling.</a:t>
            </a:r>
          </a:p>
          <a:p>
            <a:pPr lvl="1"/>
            <a:r>
              <a:rPr lang="en-US" dirty="0" smtClean="0"/>
              <a:t>Does AWS have a solution? Of course!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600" dirty="0" smtClean="0"/>
              <a:t>What if Queues aren’t good enough?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Provides for coordinated and managed delivery of messages to clients.</a:t>
            </a:r>
          </a:p>
          <a:p>
            <a:r>
              <a:rPr lang="en-US" dirty="0" smtClean="0"/>
              <a:t>Push service, instead of polling, based on who subscribed to which topic.</a:t>
            </a:r>
          </a:p>
          <a:p>
            <a:r>
              <a:rPr lang="en-US" dirty="0" smtClean="0"/>
              <a:t>Multiple types of clients can subscribe to topics such as http, email, </a:t>
            </a:r>
            <a:r>
              <a:rPr lang="en-US" dirty="0" err="1" smtClean="0"/>
              <a:t>sms</a:t>
            </a:r>
            <a:r>
              <a:rPr lang="en-US" dirty="0" smtClean="0"/>
              <a:t>, SQS queues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SNS</a:t>
            </a:r>
            <a:br>
              <a:rPr lang="en-US" sz="4000" dirty="0" smtClean="0"/>
            </a:br>
            <a:r>
              <a:rPr lang="en-US" sz="4000" dirty="0" smtClean="0"/>
              <a:t>Simple Notification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Topic</a:t>
            </a:r>
          </a:p>
          <a:p>
            <a:pPr lvl="1"/>
            <a:r>
              <a:rPr lang="en-US" dirty="0" smtClean="0"/>
              <a:t>Channel of communication</a:t>
            </a:r>
          </a:p>
          <a:p>
            <a:pPr lvl="1"/>
            <a:r>
              <a:rPr lang="en-US" dirty="0" smtClean="0"/>
              <a:t>Defined per region</a:t>
            </a:r>
            <a:endParaRPr lang="en-US" dirty="0"/>
          </a:p>
          <a:p>
            <a:pPr lvl="1"/>
            <a:r>
              <a:rPr lang="en-US" dirty="0" smtClean="0"/>
              <a:t>Referenced by ARN (Amazon Resource Name)</a:t>
            </a:r>
          </a:p>
          <a:p>
            <a:r>
              <a:rPr lang="en-US" dirty="0" smtClean="0"/>
              <a:t>Subscribe</a:t>
            </a:r>
          </a:p>
          <a:p>
            <a:pPr lvl="1"/>
            <a:r>
              <a:rPr lang="en-US" dirty="0" smtClean="0"/>
              <a:t>Link a topic to an end-point</a:t>
            </a:r>
          </a:p>
          <a:p>
            <a:r>
              <a:rPr lang="en-US" dirty="0" smtClean="0"/>
              <a:t>Publish</a:t>
            </a:r>
            <a:endParaRPr lang="en-US" dirty="0"/>
          </a:p>
          <a:p>
            <a:pPr lvl="1"/>
            <a:r>
              <a:rPr lang="en-US" dirty="0" smtClean="0"/>
              <a:t>Post message to a topic</a:t>
            </a:r>
          </a:p>
          <a:p>
            <a:pPr lvl="1"/>
            <a:r>
              <a:rPr lang="en-US" dirty="0" smtClean="0"/>
              <a:t>All subscribers will receive it</a:t>
            </a:r>
          </a:p>
          <a:p>
            <a:pPr lvl="1"/>
            <a:r>
              <a:rPr lang="en-US" dirty="0" smtClean="0"/>
              <a:t>Message content can be dependent on protocol of the subscribing end-points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SNS Terminology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Fan-out</a:t>
            </a:r>
          </a:p>
          <a:p>
            <a:pPr lvl="1"/>
            <a:r>
              <a:rPr lang="en-US" dirty="0" smtClean="0"/>
              <a:t>Each message sent to a topic can be sent to multitude of different end-points allowing parallel, asynchronous processing.</a:t>
            </a:r>
          </a:p>
          <a:p>
            <a:r>
              <a:rPr lang="en-US" dirty="0" smtClean="0"/>
              <a:t>Alerting</a:t>
            </a:r>
            <a:endParaRPr lang="en-US" dirty="0"/>
          </a:p>
          <a:p>
            <a:pPr lvl="1"/>
            <a:r>
              <a:rPr lang="en-US" dirty="0" smtClean="0"/>
              <a:t>Leverage different topics for different alerts such as system or functional alerts and thresholds.</a:t>
            </a:r>
          </a:p>
          <a:p>
            <a:pPr lvl="2"/>
            <a:r>
              <a:rPr lang="en-US" dirty="0" smtClean="0"/>
              <a:t>Plugs easily into Amazon services allowing for those services to alert engineers of issues.</a:t>
            </a:r>
          </a:p>
          <a:p>
            <a:r>
              <a:rPr lang="en-US" dirty="0" smtClean="0"/>
              <a:t>Push notifications</a:t>
            </a:r>
          </a:p>
          <a:p>
            <a:pPr lvl="1"/>
            <a:r>
              <a:rPr lang="en-US" dirty="0" smtClean="0"/>
              <a:t>Email, SMS, mobile push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SNS Usage Scenarios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Leverages the well-known IAM service</a:t>
            </a:r>
          </a:p>
          <a:p>
            <a:r>
              <a:rPr lang="en-US" dirty="0" smtClean="0"/>
              <a:t>Configuration models:</a:t>
            </a:r>
          </a:p>
          <a:p>
            <a:pPr lvl="1"/>
            <a:r>
              <a:rPr lang="en-US" dirty="0" smtClean="0"/>
              <a:t>Control the publishers by who and why/when</a:t>
            </a:r>
          </a:p>
          <a:p>
            <a:pPr lvl="1"/>
            <a:r>
              <a:rPr lang="en-US" dirty="0" smtClean="0"/>
              <a:t>Control the subscribers and the way in which they are allowed to subscribe:</a:t>
            </a:r>
          </a:p>
          <a:p>
            <a:pPr lvl="2"/>
            <a:r>
              <a:rPr lang="en-US" dirty="0" smtClean="0"/>
              <a:t>Email, HTTP, SNS, SMS etc..</a:t>
            </a:r>
            <a:endParaRPr lang="en-US" dirty="0"/>
          </a:p>
          <a:p>
            <a:r>
              <a:rPr lang="en-US" dirty="0" smtClean="0"/>
              <a:t>Grant access to external accounts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What can Access Control, control?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Reliable and scalable solution for hosting queues</a:t>
            </a:r>
          </a:p>
          <a:p>
            <a:r>
              <a:rPr lang="en-US" dirty="0" smtClean="0"/>
              <a:t>Provides for storage of messages as they travel between computational nodes or humans</a:t>
            </a:r>
          </a:p>
          <a:p>
            <a:pPr lvl="1"/>
            <a:r>
              <a:rPr lang="en-US" dirty="0" smtClean="0"/>
              <a:t>Why wouldn’t a worker just keep track of the messages?</a:t>
            </a:r>
          </a:p>
          <a:p>
            <a:r>
              <a:rPr lang="en-US" dirty="0" smtClean="0"/>
              <a:t>Polling and pulling based service</a:t>
            </a:r>
          </a:p>
          <a:p>
            <a:pPr lvl="1"/>
            <a:r>
              <a:rPr lang="en-US" dirty="0" smtClean="0"/>
              <a:t>What are the implications of polling and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pulling? It’s all about request$</a:t>
            </a:r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SQS	</a:t>
            </a:r>
            <a:br>
              <a:rPr lang="en-US" dirty="0" smtClean="0"/>
            </a:br>
            <a:r>
              <a:rPr lang="en-US" sz="4000" dirty="0" smtClean="0"/>
              <a:t>Simple Queue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69749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SQS – Stores messages for consumption.</a:t>
            </a:r>
          </a:p>
          <a:p>
            <a:r>
              <a:rPr lang="en-US" dirty="0" smtClean="0"/>
              <a:t>SNS – Publishes messages for consumption.</a:t>
            </a:r>
          </a:p>
          <a:p>
            <a:r>
              <a:rPr lang="en-US" dirty="0" smtClean="0"/>
              <a:t>What if we wanted to publish a message to a </a:t>
            </a:r>
            <a:r>
              <a:rPr lang="en-US" u="sng" dirty="0" smtClean="0"/>
              <a:t>few queues</a:t>
            </a:r>
            <a:r>
              <a:rPr lang="en-US" dirty="0" smtClean="0"/>
              <a:t>, SMS, email and a </a:t>
            </a:r>
            <a:r>
              <a:rPr lang="en-US" u="sng" dirty="0" smtClean="0"/>
              <a:t>web service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send it to a few queues, push to a web service and use emails for the rest.</a:t>
            </a:r>
            <a:endParaRPr lang="en-US" dirty="0"/>
          </a:p>
          <a:p>
            <a:pPr lvl="2"/>
            <a:r>
              <a:rPr lang="en-US" dirty="0" smtClean="0"/>
              <a:t>That could work, but it seems fragile.</a:t>
            </a:r>
          </a:p>
          <a:p>
            <a:pPr lvl="1"/>
            <a:r>
              <a:rPr lang="en-US" dirty="0" smtClean="0"/>
              <a:t>We could use the intended publishing platform, SNS!</a:t>
            </a:r>
          </a:p>
          <a:p>
            <a:pPr lvl="2"/>
            <a:r>
              <a:rPr lang="en-US" dirty="0" smtClean="0"/>
              <a:t>This was basically why SNS was created!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Using SQS and SNS together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Policy would be written for the SNS topic to which we publish.</a:t>
            </a:r>
          </a:p>
          <a:p>
            <a:r>
              <a:rPr lang="en-US" dirty="0" smtClean="0"/>
              <a:t>When message is published, the subscribing end-points will receive the message.</a:t>
            </a:r>
          </a:p>
          <a:p>
            <a:r>
              <a:rPr lang="en-US" dirty="0" smtClean="0"/>
              <a:t>Most importantly, the SQS queue will receive the message and systems can then process it.</a:t>
            </a:r>
          </a:p>
          <a:p>
            <a:r>
              <a:rPr lang="en-US" dirty="0" smtClean="0"/>
              <a:t>This allows for humans to react, if necessary, as well as automated systems to take over processing their responsibility.</a:t>
            </a:r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How would this work?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SQS by itself</a:t>
            </a:r>
          </a:p>
          <a:p>
            <a:pPr lvl="1"/>
            <a:r>
              <a:rPr lang="en-US" dirty="0" smtClean="0"/>
              <a:t>Polling is delay</a:t>
            </a:r>
          </a:p>
          <a:p>
            <a:pPr lvl="1"/>
            <a:r>
              <a:rPr lang="en-US" dirty="0" smtClean="0"/>
              <a:t>Delay can be a few seconds, up to 30, depending on limitations of polling type, interval, message load etc..</a:t>
            </a:r>
          </a:p>
          <a:p>
            <a:r>
              <a:rPr lang="en-US" dirty="0" smtClean="0"/>
              <a:t>SNS by itself</a:t>
            </a:r>
          </a:p>
          <a:p>
            <a:pPr lvl="1"/>
            <a:r>
              <a:rPr lang="en-US" dirty="0" smtClean="0"/>
              <a:t>All the end-points are notified.</a:t>
            </a:r>
          </a:p>
          <a:p>
            <a:pPr lvl="1"/>
            <a:r>
              <a:rPr lang="en-US" dirty="0" smtClean="0"/>
              <a:t>Workers can be notified to pick up a message</a:t>
            </a:r>
          </a:p>
          <a:p>
            <a:pPr lvl="2"/>
            <a:r>
              <a:rPr lang="en-US" dirty="0" smtClean="0"/>
              <a:t>Reduces the delay significantly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Why use SQS and SNS?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513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Subscribe a SQS queue to the topic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Subscribe a worker process, over HTTP(S) to the topic (use an ELB just in case!)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Publish messa</a:t>
            </a:r>
            <a:r>
              <a:rPr lang="en-US" dirty="0"/>
              <a:t>ge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SNS pushes message to the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SNS notifies, over HTTP(S), to start                             processing the message.</a:t>
            </a:r>
          </a:p>
          <a:p>
            <a:endParaRPr lang="en-US" dirty="0" smtClean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and SNS together, </a:t>
            </a:r>
            <a:br>
              <a:rPr lang="en-US" sz="4000" dirty="0" smtClean="0"/>
            </a:br>
            <a:r>
              <a:rPr lang="en-US" sz="4000" dirty="0" smtClean="0"/>
              <a:t>step-by-step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95135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76200" y="1600201"/>
            <a:ext cx="8991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“Version”:”2012-10-17”,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	“Statement”:[{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“Sid”:”</a:t>
            </a:r>
            <a:r>
              <a:rPr lang="en-US" sz="1600" dirty="0" err="1" smtClean="0">
                <a:latin typeface="Courier New"/>
                <a:cs typeface="Courier New"/>
              </a:rPr>
              <a:t>SNStoSQSPolicy</a:t>
            </a:r>
            <a:r>
              <a:rPr lang="en-US" sz="1600" dirty="0" smtClean="0">
                <a:latin typeface="Courier New"/>
                <a:cs typeface="Courier New"/>
              </a:rPr>
              <a:t>”,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</a:t>
            </a:r>
            <a:r>
              <a:rPr lang="en-US" sz="1600" dirty="0" err="1" smtClean="0">
                <a:latin typeface="Courier New"/>
                <a:cs typeface="Courier New"/>
              </a:rPr>
              <a:t>Effect”:”Allow</a:t>
            </a:r>
            <a:r>
              <a:rPr lang="en-US" sz="1600" dirty="0" smtClean="0">
                <a:latin typeface="Courier New"/>
                <a:cs typeface="Courier New"/>
              </a:rPr>
              <a:t>”,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</a:t>
            </a:r>
            <a:r>
              <a:rPr lang="en-US" sz="1600" dirty="0" err="1" smtClean="0">
                <a:latin typeface="Courier New"/>
                <a:cs typeface="Courier New"/>
              </a:rPr>
              <a:t>Prinicipal</a:t>
            </a:r>
            <a:r>
              <a:rPr lang="en-US" sz="1600" dirty="0" smtClean="0">
                <a:latin typeface="Courier New"/>
                <a:cs typeface="Courier New"/>
              </a:rPr>
              <a:t>”:”*”,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“Action”:”</a:t>
            </a:r>
            <a:r>
              <a:rPr lang="en-US" sz="1600" dirty="0" err="1" smtClean="0">
                <a:latin typeface="Courier New"/>
                <a:cs typeface="Courier New"/>
              </a:rPr>
              <a:t>sqs:SendMessage</a:t>
            </a:r>
            <a:r>
              <a:rPr lang="en-US" sz="1600" dirty="0" smtClean="0">
                <a:latin typeface="Courier New"/>
                <a:cs typeface="Courier New"/>
              </a:rPr>
              <a:t>”,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“Resource”:”arn:aws:sqs:us-east-1:123456789:MyQ”,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“Condition”:{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	“</a:t>
            </a:r>
            <a:r>
              <a:rPr lang="en-US" sz="1600" dirty="0" err="1" smtClean="0">
                <a:latin typeface="Courier New"/>
                <a:cs typeface="Courier New"/>
              </a:rPr>
              <a:t>ArnEquals</a:t>
            </a:r>
            <a:r>
              <a:rPr lang="en-US" sz="1600" dirty="0" smtClean="0">
                <a:latin typeface="Courier New"/>
                <a:cs typeface="Courier New"/>
              </a:rPr>
              <a:t>”:{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		“aws:SourceArn”:”arn:aws:sns:us-east-1:123456789:MyTopic”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	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	</a:t>
            </a:r>
            <a:r>
              <a:rPr lang="en-US" sz="1600" dirty="0" smtClean="0">
                <a:latin typeface="Courier New"/>
                <a:cs typeface="Courier New"/>
              </a:rPr>
              <a:t>}]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}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IAM policy to allow</a:t>
            </a:r>
            <a:br>
              <a:rPr lang="en-US" sz="4000" dirty="0" smtClean="0"/>
            </a:br>
            <a:r>
              <a:rPr lang="en-US" sz="4000" dirty="0" smtClean="0"/>
              <a:t>SNS publication to SQS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Worker process notified and starts polling</a:t>
            </a:r>
          </a:p>
          <a:p>
            <a:r>
              <a:rPr lang="en-US" dirty="0" smtClean="0"/>
              <a:t>In the event of failures, regular polling by a worker will pick it up eventually (with SNS, your queue polling can have longer intervals)</a:t>
            </a:r>
          </a:p>
          <a:p>
            <a:r>
              <a:rPr lang="en-US" dirty="0" smtClean="0"/>
              <a:t>Combination of services provides: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Message reliability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Handle broken workers/processes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Closer to real-time processing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Implications of SQS with SNS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Publish, topic owner, subscriber API calls</a:t>
            </a:r>
          </a:p>
          <a:p>
            <a:pPr lvl="1"/>
            <a:r>
              <a:rPr lang="en-US" dirty="0" smtClean="0"/>
              <a:t>First million free</a:t>
            </a:r>
          </a:p>
          <a:p>
            <a:pPr lvl="1"/>
            <a:r>
              <a:rPr lang="en-US" dirty="0" smtClean="0"/>
              <a:t>$.50/1M </a:t>
            </a:r>
          </a:p>
          <a:p>
            <a:r>
              <a:rPr lang="en-US" dirty="0" smtClean="0"/>
              <a:t>Payloads</a:t>
            </a:r>
          </a:p>
          <a:p>
            <a:pPr lvl="1"/>
            <a:r>
              <a:rPr lang="en-US" dirty="0" smtClean="0"/>
              <a:t>256KB max</a:t>
            </a:r>
          </a:p>
          <a:p>
            <a:pPr lvl="1"/>
            <a:r>
              <a:rPr lang="en-US" dirty="0" smtClean="0"/>
              <a:t>64KB chunks billed as 1 request</a:t>
            </a:r>
          </a:p>
          <a:p>
            <a:pPr lvl="1"/>
            <a:r>
              <a:rPr lang="en-US" dirty="0" smtClean="0"/>
              <a:t>API call, with 256KB of data, is 4 requests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Publishing Pricing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71410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Mobile Push: $.50/million</a:t>
            </a:r>
          </a:p>
          <a:p>
            <a:r>
              <a:rPr lang="en-US" dirty="0" smtClean="0"/>
              <a:t>SMS: $.75/100</a:t>
            </a:r>
          </a:p>
          <a:p>
            <a:r>
              <a:rPr lang="en-US" dirty="0" smtClean="0"/>
              <a:t>Email: $2/100k</a:t>
            </a:r>
          </a:p>
          <a:p>
            <a:r>
              <a:rPr lang="en-US" dirty="0" smtClean="0"/>
              <a:t>HTTP(s): $.60/million</a:t>
            </a:r>
          </a:p>
          <a:p>
            <a:r>
              <a:rPr lang="en-US" dirty="0" smtClean="0"/>
              <a:t>SQS: FREE! (billed on the SQS side)</a:t>
            </a:r>
          </a:p>
          <a:p>
            <a:r>
              <a:rPr lang="en-US" dirty="0" smtClean="0"/>
              <a:t>Each 64KB is billed as one request</a:t>
            </a:r>
          </a:p>
          <a:p>
            <a:endParaRPr lang="en-US" dirty="0" smtClean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Delivery Pricing </a:t>
            </a:r>
            <a:br>
              <a:rPr lang="en-US" sz="4000" dirty="0" smtClean="0"/>
            </a:br>
            <a:r>
              <a:rPr lang="en-US" sz="4000" dirty="0" smtClean="0"/>
              <a:t>(subscribed end-points)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SQS and SNS are messaged based.</a:t>
            </a:r>
          </a:p>
          <a:p>
            <a:r>
              <a:rPr lang="en-US" dirty="0" smtClean="0"/>
              <a:t>What if our tasks, spawned by messages, become increasingly difficult to manage?</a:t>
            </a:r>
          </a:p>
          <a:p>
            <a:r>
              <a:rPr lang="en-US" dirty="0" smtClean="0"/>
              <a:t>Keeping track of messages in larger systems, when those messages take increasingly longer to consume, can be difficult.</a:t>
            </a:r>
          </a:p>
          <a:p>
            <a:r>
              <a:rPr lang="en-US" dirty="0" smtClean="0"/>
              <a:t>What if there was a service whose API is built around task management, rather than message management?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What if we need something a </a:t>
            </a:r>
            <a:br>
              <a:rPr lang="en-US" sz="4000" dirty="0" smtClean="0"/>
            </a:br>
            <a:r>
              <a:rPr lang="en-US" sz="4000" dirty="0" smtClean="0"/>
              <a:t>little bit more robust?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API allowing for </a:t>
            </a:r>
            <a:r>
              <a:rPr lang="en-US" i="1" dirty="0" smtClean="0"/>
              <a:t>easy</a:t>
            </a:r>
            <a:r>
              <a:rPr lang="en-US" dirty="0" smtClean="0"/>
              <a:t> coordination of work across components of your applications</a:t>
            </a:r>
          </a:p>
          <a:p>
            <a:r>
              <a:rPr lang="en-US" dirty="0" smtClean="0"/>
              <a:t>Manages:</a:t>
            </a:r>
          </a:p>
          <a:p>
            <a:pPr lvl="1"/>
            <a:r>
              <a:rPr lang="en-US" dirty="0" smtClean="0"/>
              <a:t>Execution dependencies</a:t>
            </a:r>
          </a:p>
          <a:p>
            <a:pPr lvl="1"/>
            <a:r>
              <a:rPr lang="en-US" dirty="0" smtClean="0"/>
              <a:t>Scheduling</a:t>
            </a:r>
          </a:p>
          <a:p>
            <a:pPr lvl="1"/>
            <a:r>
              <a:rPr lang="en-US" dirty="0" smtClean="0"/>
              <a:t>Concurrency</a:t>
            </a:r>
          </a:p>
          <a:p>
            <a:r>
              <a:rPr lang="en-US" dirty="0" smtClean="0"/>
              <a:t>Abstracts the complexity of tracking progress of tasks and state of tasks</a:t>
            </a:r>
          </a:p>
          <a:p>
            <a:r>
              <a:rPr lang="en-US" dirty="0" smtClean="0"/>
              <a:t>Aims to maximize utilization and throughputs, while minimizing latency 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SWF</a:t>
            </a:r>
            <a:br>
              <a:rPr lang="en-US" sz="4000" dirty="0" smtClean="0"/>
            </a:br>
            <a:r>
              <a:rPr lang="en-US" sz="4000" dirty="0" smtClean="0"/>
              <a:t>Simple </a:t>
            </a:r>
            <a:r>
              <a:rPr lang="en-US" sz="4000" dirty="0" err="1" smtClean="0"/>
              <a:t>WorkFlow</a:t>
            </a:r>
            <a:r>
              <a:rPr lang="en-US" sz="4000" dirty="0" smtClean="0"/>
              <a:t> Service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Redundant infrastructure</a:t>
            </a:r>
            <a:endParaRPr lang="en-US" dirty="0"/>
          </a:p>
          <a:p>
            <a:r>
              <a:rPr lang="en-US" dirty="0" smtClean="0"/>
              <a:t>Built for high scale concurrency</a:t>
            </a:r>
            <a:endParaRPr lang="en-US" dirty="0"/>
          </a:p>
          <a:p>
            <a:r>
              <a:rPr lang="en-US" dirty="0" smtClean="0"/>
              <a:t>Messages can vary in size</a:t>
            </a:r>
          </a:p>
          <a:p>
            <a:r>
              <a:rPr lang="en-US" dirty="0"/>
              <a:t>Access control based on IAM/SQS policies</a:t>
            </a:r>
          </a:p>
          <a:p>
            <a:r>
              <a:rPr lang="en-US" dirty="0" smtClean="0"/>
              <a:t>Provisions can be made for delay queues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Service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Distributed applications require attention to failed, long running tasks or need to restart them.</a:t>
            </a:r>
          </a:p>
          <a:p>
            <a:r>
              <a:rPr lang="en-US" dirty="0" smtClean="0"/>
              <a:t>Must account for tasks being consumed once and only once.</a:t>
            </a:r>
          </a:p>
          <a:p>
            <a:r>
              <a:rPr lang="en-US" dirty="0" smtClean="0"/>
              <a:t>Allows developers to focus on their application logic instead of the workflow of processing that logic and/or jobs.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Why not go homegrown?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Workflow: A sequence of tasks called a workflow execution</a:t>
            </a:r>
          </a:p>
          <a:p>
            <a:r>
              <a:rPr lang="en-US" dirty="0" smtClean="0"/>
              <a:t>Worker: Application component which completes tasks, and has a task order, can manage conditional flows and loops</a:t>
            </a:r>
          </a:p>
          <a:p>
            <a:r>
              <a:rPr lang="en-US" dirty="0" smtClean="0"/>
              <a:t>Decider: Application component which coordinates tasks, such as order, concurrency and scheduling</a:t>
            </a:r>
            <a:endParaRPr lang="en-US" dirty="0"/>
          </a:p>
          <a:p>
            <a:r>
              <a:rPr lang="en-US" dirty="0" smtClean="0"/>
              <a:t>Execution: A run of a worker</a:t>
            </a:r>
          </a:p>
          <a:p>
            <a:r>
              <a:rPr lang="en-US" dirty="0" smtClean="0"/>
              <a:t>Actor: Workflow starter, decider, worker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SWF terminology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Task: Code specifying what will be done</a:t>
            </a:r>
          </a:p>
          <a:p>
            <a:pPr lvl="1"/>
            <a:r>
              <a:rPr lang="en-US" dirty="0" smtClean="0"/>
              <a:t>Activity task: Tell activity worker to do something</a:t>
            </a:r>
          </a:p>
          <a:p>
            <a:pPr lvl="1"/>
            <a:r>
              <a:rPr lang="en-US" dirty="0" smtClean="0"/>
              <a:t>Decision task: Tell decider workflow state has changed; decide what to do next</a:t>
            </a:r>
          </a:p>
          <a:p>
            <a:r>
              <a:rPr lang="en-US" dirty="0" smtClean="0"/>
              <a:t>Signal: Allows injection of information into running workflow execution</a:t>
            </a:r>
          </a:p>
          <a:p>
            <a:pPr lvl="1"/>
            <a:r>
              <a:rPr lang="en-US" dirty="0" smtClean="0"/>
              <a:t>Alert a shipping process that a customer wanted three more </a:t>
            </a:r>
            <a:r>
              <a:rPr lang="en-US" dirty="0" err="1" smtClean="0"/>
              <a:t>Arduinos</a:t>
            </a:r>
            <a:r>
              <a:rPr lang="en-US" dirty="0"/>
              <a:t> </a:t>
            </a:r>
            <a:r>
              <a:rPr lang="en-US" dirty="0" smtClean="0"/>
              <a:t>(Steven’s order)</a:t>
            </a:r>
          </a:p>
          <a:p>
            <a:r>
              <a:rPr lang="en-US" dirty="0" smtClean="0"/>
              <a:t>Timer: Notify a decider that a certain amount of time has passed, allowing future decisions to be altered.</a:t>
            </a:r>
          </a:p>
          <a:p>
            <a:pPr lvl="1"/>
            <a:r>
              <a:rPr lang="en-US" dirty="0" smtClean="0"/>
              <a:t>A customer might want to delay a shipment of items</a:t>
            </a:r>
          </a:p>
          <a:p>
            <a:r>
              <a:rPr lang="en-US" dirty="0" smtClean="0"/>
              <a:t>Marker: Leverage SWF service to record information of the workflow history, such as progress of activity, or execution summary.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SWF terminology cont..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36598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Complete library of web service APIs</a:t>
            </a:r>
          </a:p>
          <a:p>
            <a:r>
              <a:rPr lang="en-US" dirty="0" smtClean="0"/>
              <a:t>AWS Flow Framework</a:t>
            </a:r>
          </a:p>
          <a:p>
            <a:pPr lvl="1"/>
            <a:r>
              <a:rPr lang="en-US" dirty="0" smtClean="0"/>
              <a:t>Enables development of Amazon-SWF applications quickly and easily</a:t>
            </a:r>
          </a:p>
          <a:p>
            <a:pPr lvl="1"/>
            <a:r>
              <a:rPr lang="en-US" dirty="0" smtClean="0"/>
              <a:t>Calls SWF, tracks execution state, executions proper portions of code at the right times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Developer APIs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Video encoding</a:t>
            </a:r>
          </a:p>
          <a:p>
            <a:pPr lvl="1"/>
            <a:r>
              <a:rPr lang="en-US" dirty="0" smtClean="0"/>
              <a:t>Chunk based encoding; reconstruction of complete video after all chunks are processed, asynchronously</a:t>
            </a:r>
          </a:p>
          <a:p>
            <a:pPr lvl="2"/>
            <a:r>
              <a:rPr lang="en-US" dirty="0" smtClean="0"/>
              <a:t>Variable processing times</a:t>
            </a:r>
          </a:p>
          <a:p>
            <a:r>
              <a:rPr lang="en-US" dirty="0" smtClean="0"/>
              <a:t>Migration of physical datacenter to the cloud</a:t>
            </a:r>
          </a:p>
          <a:p>
            <a:pPr lvl="1"/>
            <a:r>
              <a:rPr lang="en-US" dirty="0" smtClean="0"/>
              <a:t>Workers consume jobs while rest of datacenter remains operational</a:t>
            </a:r>
          </a:p>
          <a:p>
            <a:pPr lvl="1"/>
            <a:r>
              <a:rPr lang="en-US" dirty="0" smtClean="0"/>
              <a:t>More and more pieces of datacenter are migrated</a:t>
            </a:r>
          </a:p>
          <a:p>
            <a:r>
              <a:rPr lang="en-US" dirty="0" smtClean="0"/>
              <a:t>Batch processing of heterogeneous jobs</a:t>
            </a: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Use cases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87679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AWS Flow Framework Activity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6" y="1447800"/>
            <a:ext cx="6167474" cy="4866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5029200"/>
            <a:ext cx="3879273" cy="49299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2590800" y="5275696"/>
            <a:ext cx="2514600" cy="8203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/>
              <a:t>AWS Flow Framework </a:t>
            </a:r>
            <a:r>
              <a:rPr lang="en-US" sz="4000" dirty="0" smtClean="0"/>
              <a:t>Workflow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28" y="1447800"/>
            <a:ext cx="5578672" cy="5104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5410200"/>
            <a:ext cx="4152900" cy="53921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2819400" y="5715000"/>
            <a:ext cx="2057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Execute an AWS </a:t>
            </a:r>
            <a:r>
              <a:rPr lang="en-US" sz="4000" dirty="0"/>
              <a:t>Flow </a:t>
            </a:r>
            <a:r>
              <a:rPr lang="en-US" sz="4000" dirty="0" smtClean="0"/>
              <a:t>Framework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82800"/>
            <a:ext cx="7445829" cy="812800"/>
          </a:xfrm>
          <a:prstGeom prst="rect">
            <a:avLst/>
          </a:prstGeom>
        </p:spPr>
      </p:pic>
      <p:sp>
        <p:nvSpPr>
          <p:cNvPr id="7" name="Content Placeholder 44"/>
          <p:cNvSpPr>
            <a:spLocks noGrp="1"/>
          </p:cNvSpPr>
          <p:nvPr>
            <p:ph idx="1"/>
          </p:nvPr>
        </p:nvSpPr>
        <p:spPr>
          <a:xfrm>
            <a:off x="304800" y="2819400"/>
            <a:ext cx="8458200" cy="37338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activity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workflow coordination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Implemented worker to run workflow and associated activities</a:t>
            </a:r>
          </a:p>
          <a:p>
            <a:pPr marL="0" indent="0">
              <a:buNone/>
            </a:pPr>
            <a:r>
              <a:rPr lang="en-US" dirty="0" smtClean="0"/>
              <a:t>What we did not have to 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Anything to do with tracking or restarting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rest of the services provided by AWS FF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447800"/>
            <a:ext cx="5626100" cy="6350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2667000" y="1765300"/>
            <a:ext cx="609600" cy="97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76799"/>
          </a:xfrm>
        </p:spPr>
        <p:txBody>
          <a:bodyPr>
            <a:normAutofit/>
          </a:bodyPr>
          <a:lstStyle/>
          <a:p>
            <a:r>
              <a:rPr lang="pl-PL" dirty="0">
                <a:hlinkClick r:id="rId2"/>
              </a:rPr>
              <a:t>http://aws.amazon.com/swf</a:t>
            </a:r>
            <a:r>
              <a:rPr lang="pl-PL" dirty="0" smtClean="0">
                <a:hlinkClick r:id="rId2"/>
              </a:rPr>
              <a:t>/</a:t>
            </a:r>
            <a:endParaRPr lang="pl-PL" dirty="0" smtClean="0"/>
          </a:p>
          <a:p>
            <a:r>
              <a:rPr lang="en-US" dirty="0">
                <a:hlinkClick r:id="rId3"/>
              </a:rPr>
              <a:t>http://aws.amazon.com/swf/developer-resources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Includes code and webinars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Resources for Getting Started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Free</a:t>
            </a:r>
          </a:p>
          <a:p>
            <a:pPr lvl="1"/>
            <a:r>
              <a:rPr lang="en-US" dirty="0" smtClean="0"/>
              <a:t>First 1,000 workflow executions</a:t>
            </a:r>
          </a:p>
          <a:p>
            <a:pPr lvl="2"/>
            <a:r>
              <a:rPr lang="en-US" dirty="0" smtClean="0"/>
              <a:t>During execution</a:t>
            </a:r>
          </a:p>
          <a:p>
            <a:pPr lvl="3"/>
            <a:r>
              <a:rPr lang="en-US" dirty="0"/>
              <a:t>First 30,000 open and retained workflow days (24 </a:t>
            </a:r>
            <a:r>
              <a:rPr lang="en-US" dirty="0" smtClean="0"/>
              <a:t>hours)</a:t>
            </a:r>
          </a:p>
          <a:p>
            <a:pPr lvl="2"/>
            <a:r>
              <a:rPr lang="en-US" dirty="0" smtClean="0"/>
              <a:t>After execution</a:t>
            </a:r>
          </a:p>
          <a:p>
            <a:pPr lvl="3"/>
            <a:r>
              <a:rPr lang="en-US" dirty="0" smtClean="0"/>
              <a:t>First 30,000 open and retained workflow days (24 hours)</a:t>
            </a:r>
          </a:p>
          <a:p>
            <a:pPr lvl="1"/>
            <a:r>
              <a:rPr lang="en-US" dirty="0" smtClean="0"/>
              <a:t>First 10,000 tasks, signals, timers, markers</a:t>
            </a:r>
          </a:p>
          <a:p>
            <a:r>
              <a:rPr lang="en-US" dirty="0" smtClean="0"/>
              <a:t>$1/10,000 workflow executions</a:t>
            </a:r>
          </a:p>
          <a:p>
            <a:r>
              <a:rPr lang="en-US" dirty="0" smtClean="0"/>
              <a:t>$.000005/24 hour period a workflow is open or closed</a:t>
            </a:r>
          </a:p>
          <a:p>
            <a:r>
              <a:rPr lang="en-US" dirty="0" smtClean="0"/>
              <a:t>$.000025 per task, signal, timer, marker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Pricing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Guaranteed delivery of your queued messages at least once. </a:t>
            </a:r>
          </a:p>
          <a:p>
            <a:r>
              <a:rPr lang="en-US" dirty="0" smtClean="0"/>
              <a:t>Each message is stored on multiple servers, transparently to the developer.</a:t>
            </a:r>
          </a:p>
          <a:p>
            <a:r>
              <a:rPr lang="en-US" dirty="0" smtClean="0"/>
              <a:t>Although delivery is guaranteed, order is not – so beware and plan ahead!</a:t>
            </a:r>
          </a:p>
          <a:p>
            <a:pPr lvl="1"/>
            <a:r>
              <a:rPr lang="en-US" dirty="0" smtClean="0"/>
              <a:t>Store sequencing information in message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Redundancy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Visualization of SWF execution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458200" cy="24266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87439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9BBB59"/>
                </a:solidFill>
              </a:rPr>
              <a:t>Workflow starter calls SWF action to start execution of an order</a:t>
            </a:r>
            <a:r>
              <a:rPr lang="en-US" dirty="0" smtClean="0">
                <a:solidFill>
                  <a:srgbClr val="9BBB59"/>
                </a:solidFill>
              </a:rPr>
              <a:t>.</a:t>
            </a:r>
            <a:endParaRPr lang="en-US" dirty="0">
              <a:solidFill>
                <a:srgbClr val="9BBB59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377594" y="1958109"/>
            <a:ext cx="228600" cy="2286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667000" y="2209800"/>
            <a:ext cx="228600" cy="228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26388" y="25146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208097" y="2225964"/>
            <a:ext cx="228600" cy="2286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05200" y="28194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772285" y="2232891"/>
            <a:ext cx="228600" cy="228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04800" y="420555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dirty="0" smtClean="0">
                <a:solidFill>
                  <a:schemeClr val="accent4"/>
                </a:solidFill>
              </a:rPr>
              <a:t>SWF receives request and schedules first decision task.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800" y="453671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dirty="0" smtClean="0">
                <a:solidFill>
                  <a:schemeClr val="accent6"/>
                </a:solidFill>
              </a:rPr>
              <a:t>Decider receives task, ensures no previous activities occurred, makes decision to schedule Verify Order activity, returns decision back to SWF.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4800" y="51054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SWF receives decision, schedules Verify Order and waits for activity task to complete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4800" y="5640239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>
                <a:solidFill>
                  <a:schemeClr val="accent2"/>
                </a:solidFill>
              </a:rPr>
              <a:t>“Verify Order” capable activity worker receives task, performs it, and returns results back to SWF.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6248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US" dirty="0" smtClean="0"/>
              <a:t>SWF receives outcome of SWF, time to call on a decider..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SQS</a:t>
            </a:r>
          </a:p>
          <a:p>
            <a:pPr lvl="1"/>
            <a:r>
              <a:rPr lang="en-US" dirty="0" smtClean="0"/>
              <a:t>Poll based messaging system</a:t>
            </a:r>
          </a:p>
          <a:p>
            <a:pPr lvl="1"/>
            <a:r>
              <a:rPr lang="en-US" dirty="0" smtClean="0"/>
              <a:t>Dependent on number of messages queued</a:t>
            </a:r>
          </a:p>
          <a:p>
            <a:pPr lvl="1"/>
            <a:r>
              <a:rPr lang="en-US" dirty="0" smtClean="0"/>
              <a:t>Lag can be an issue</a:t>
            </a:r>
          </a:p>
          <a:p>
            <a:pPr lvl="1"/>
            <a:r>
              <a:rPr lang="en-US" dirty="0" smtClean="0"/>
              <a:t>Managing tasks, completion, deletion on developer</a:t>
            </a:r>
          </a:p>
          <a:p>
            <a:r>
              <a:rPr lang="en-US" dirty="0" smtClean="0"/>
              <a:t>SNS</a:t>
            </a:r>
          </a:p>
          <a:p>
            <a:pPr lvl="1"/>
            <a:r>
              <a:rPr lang="en-US" dirty="0" smtClean="0"/>
              <a:t>Push based message system</a:t>
            </a:r>
          </a:p>
          <a:p>
            <a:pPr lvl="1"/>
            <a:r>
              <a:rPr lang="en-US" dirty="0" smtClean="0"/>
              <a:t>Fan out capable to various endpoints</a:t>
            </a:r>
          </a:p>
          <a:p>
            <a:pPr lvl="1"/>
            <a:r>
              <a:rPr lang="en-US" dirty="0" smtClean="0"/>
              <a:t>Interacts with SQS very easily</a:t>
            </a:r>
          </a:p>
          <a:p>
            <a:r>
              <a:rPr lang="en-US" dirty="0" smtClean="0"/>
              <a:t>SWF</a:t>
            </a:r>
          </a:p>
          <a:p>
            <a:pPr lvl="1"/>
            <a:r>
              <a:rPr lang="en-US" dirty="0" smtClean="0"/>
              <a:t>Framework for managing complex activities across your distributed system</a:t>
            </a:r>
          </a:p>
          <a:p>
            <a:pPr lvl="1"/>
            <a:r>
              <a:rPr lang="en-US" dirty="0" smtClean="0"/>
              <a:t>Compartmentalizes activities and decisions to specific domain objects allowing for framework to manage and coordinate</a:t>
            </a:r>
          </a:p>
          <a:p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Distributed Computing with AWS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9895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SWF simplified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447800"/>
            <a:ext cx="5107088" cy="512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03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Redundant infrastructure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Built for high scale concurrency</a:t>
            </a:r>
            <a:endParaRPr lang="en-US" dirty="0"/>
          </a:p>
          <a:p>
            <a:r>
              <a:rPr lang="en-US" dirty="0" smtClean="0">
                <a:solidFill>
                  <a:srgbClr val="D9D9D9"/>
                </a:solidFill>
              </a:rPr>
              <a:t>Messages can vary in size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Access control based on IAM/SQS policies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Provisions can be made for delay queues</a:t>
            </a:r>
            <a:endParaRPr lang="en-US" dirty="0">
              <a:solidFill>
                <a:srgbClr val="D9D9D9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Service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1078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Multiple nodes or workers can access the same queue.</a:t>
            </a:r>
          </a:p>
          <a:p>
            <a:r>
              <a:rPr lang="en-US" dirty="0" smtClean="0"/>
              <a:t>Messages are locked for a certain period of time.</a:t>
            </a:r>
          </a:p>
          <a:p>
            <a:r>
              <a:rPr lang="en-US" dirty="0" smtClean="0"/>
              <a:t>Message locking can be changed on-the-fly.</a:t>
            </a:r>
          </a:p>
          <a:p>
            <a:r>
              <a:rPr lang="en-US" dirty="0" smtClean="0"/>
              <a:t>Messages, while locked, are effectively hidden from view of other workers.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high </a:t>
            </a:r>
            <a:r>
              <a:rPr lang="en-US" sz="4000" dirty="0"/>
              <a:t>scale </a:t>
            </a:r>
            <a:r>
              <a:rPr lang="en-US" sz="4000" dirty="0" smtClean="0"/>
              <a:t>concurrency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Redundant infrastructure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rgbClr val="D9D9D9"/>
                </a:solidFill>
              </a:rPr>
              <a:t>Built for high scale concurrency</a:t>
            </a:r>
            <a:endParaRPr lang="en-US" dirty="0">
              <a:solidFill>
                <a:srgbClr val="D9D9D9"/>
              </a:solidFill>
            </a:endParaRPr>
          </a:p>
          <a:p>
            <a:r>
              <a:rPr lang="en-US" dirty="0" smtClean="0"/>
              <a:t>Messages can vary in size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Access control based on IAM/SQS policies</a:t>
            </a:r>
          </a:p>
          <a:p>
            <a:r>
              <a:rPr lang="en-US" dirty="0" smtClean="0">
                <a:solidFill>
                  <a:srgbClr val="D9D9D9"/>
                </a:solidFill>
              </a:rPr>
              <a:t>Provisions can be made for delay queues</a:t>
            </a:r>
            <a:endParaRPr lang="en-US" dirty="0">
              <a:solidFill>
                <a:srgbClr val="D9D9D9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SQS Service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515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304800" y="1600201"/>
            <a:ext cx="8458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Messages can be, at most, 256K in size.</a:t>
            </a:r>
          </a:p>
          <a:p>
            <a:r>
              <a:rPr lang="en-US" dirty="0" smtClean="0"/>
              <a:t>You can spread message packages across multiple messages.</a:t>
            </a:r>
          </a:p>
          <a:p>
            <a:r>
              <a:rPr lang="en-US" dirty="0" smtClean="0"/>
              <a:t>Larger messages can also be stored in S3 and referenced by SQS messages.</a:t>
            </a:r>
          </a:p>
          <a:p>
            <a:r>
              <a:rPr lang="en-US" dirty="0" smtClean="0"/>
              <a:t>Each 64K piece of a message is billed as 1 request: 256K == 4 requests.</a:t>
            </a:r>
          </a:p>
          <a:p>
            <a:r>
              <a:rPr lang="en-US" dirty="0" smtClean="0"/>
              <a:t>We will cover requests in a little while.</a:t>
            </a:r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3"/>
          </p:nvPr>
        </p:nvSpPr>
        <p:spPr>
          <a:xfrm>
            <a:off x="2286000" y="6618704"/>
            <a:ext cx="4343400" cy="244475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Sequoia Holdings, </a:t>
            </a:r>
            <a:r>
              <a:rPr lang="en-US" b="1" dirty="0" err="1" smtClean="0">
                <a:solidFill>
                  <a:schemeClr val="bg1"/>
                </a:solidFill>
              </a:rPr>
              <a:t>Inc</a:t>
            </a:r>
            <a:r>
              <a:rPr lang="en-US" b="1" dirty="0" smtClean="0">
                <a:solidFill>
                  <a:schemeClr val="bg1"/>
                </a:solidFill>
              </a:rPr>
              <a:t> Proprietary and Confidential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4000" dirty="0" smtClean="0"/>
              <a:t>Message size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1820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75854</TotalTime>
  <Words>2948</Words>
  <Application>Microsoft Macintosh PowerPoint</Application>
  <PresentationFormat>On-screen Show (4:3)</PresentationFormat>
  <Paragraphs>418</Paragraphs>
  <Slides>52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Office Theme</vt:lpstr>
      <vt:lpstr>Office Theme</vt:lpstr>
      <vt:lpstr>PowerPoint Presentation</vt:lpstr>
      <vt:lpstr>Distributed Computing</vt:lpstr>
      <vt:lpstr>SQS  Simple Queue Service</vt:lpstr>
      <vt:lpstr>SQS Service Features</vt:lpstr>
      <vt:lpstr>SQS Redundancy</vt:lpstr>
      <vt:lpstr>SQS Service Features</vt:lpstr>
      <vt:lpstr>SQS high scale concurrency</vt:lpstr>
      <vt:lpstr>SQS Service Features</vt:lpstr>
      <vt:lpstr>Message size</vt:lpstr>
      <vt:lpstr>Message Structure</vt:lpstr>
      <vt:lpstr>SQS Service Features</vt:lpstr>
      <vt:lpstr>Access Control</vt:lpstr>
      <vt:lpstr>Example IAM and SQS Policies</vt:lpstr>
      <vt:lpstr>SQS Service Features</vt:lpstr>
      <vt:lpstr>Delay Queues</vt:lpstr>
      <vt:lpstr>SQS Requests</vt:lpstr>
      <vt:lpstr>Polling implications and decisions</vt:lpstr>
      <vt:lpstr>Polling implications and decisions</vt:lpstr>
      <vt:lpstr>Long Polling</vt:lpstr>
      <vt:lpstr>Long Polling Best Practice </vt:lpstr>
      <vt:lpstr>Dead Letter Queues</vt:lpstr>
      <vt:lpstr>Message lifecycle</vt:lpstr>
      <vt:lpstr>Pseudocode Interaction </vt:lpstr>
      <vt:lpstr>Other notes of interest</vt:lpstr>
      <vt:lpstr>What if Queues aren’t good enough?</vt:lpstr>
      <vt:lpstr>SNS Simple Notification Service</vt:lpstr>
      <vt:lpstr>SNS Terminology</vt:lpstr>
      <vt:lpstr>SNS Usage Scenarios</vt:lpstr>
      <vt:lpstr>What can Access Control, control?</vt:lpstr>
      <vt:lpstr>Using SQS and SNS together</vt:lpstr>
      <vt:lpstr>How would this work?</vt:lpstr>
      <vt:lpstr>Why use SQS and SNS? </vt:lpstr>
      <vt:lpstr>SQS and SNS together,  step-by-step</vt:lpstr>
      <vt:lpstr>IAM policy to allow SNS publication to SQS</vt:lpstr>
      <vt:lpstr>Implications of SQS with SNS</vt:lpstr>
      <vt:lpstr>Publishing Pricing</vt:lpstr>
      <vt:lpstr>Delivery Pricing  (subscribed end-points)</vt:lpstr>
      <vt:lpstr>What if we need something a  little bit more robust?</vt:lpstr>
      <vt:lpstr>SWF Simple WorkFlow Service</vt:lpstr>
      <vt:lpstr>Why not go homegrown?</vt:lpstr>
      <vt:lpstr>SWF terminology</vt:lpstr>
      <vt:lpstr>SWF terminology cont..</vt:lpstr>
      <vt:lpstr>Developer APIs</vt:lpstr>
      <vt:lpstr>Use cases</vt:lpstr>
      <vt:lpstr>AWS Flow Framework Activity</vt:lpstr>
      <vt:lpstr>AWS Flow Framework Workflow</vt:lpstr>
      <vt:lpstr>Execute an AWS Flow Framework</vt:lpstr>
      <vt:lpstr>Resources for Getting Started</vt:lpstr>
      <vt:lpstr>Pricing</vt:lpstr>
      <vt:lpstr>Visualization of SWF execution</vt:lpstr>
      <vt:lpstr>Distributed Computing with AWS</vt:lpstr>
      <vt:lpstr>SWF simplified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pensinger</dc:creator>
  <cp:lastModifiedBy>Johnathon Awize</cp:lastModifiedBy>
  <cp:revision>126</cp:revision>
  <cp:lastPrinted>2012-07-30T12:05:08Z</cp:lastPrinted>
  <dcterms:created xsi:type="dcterms:W3CDTF">2012-07-30T12:04:34Z</dcterms:created>
  <dcterms:modified xsi:type="dcterms:W3CDTF">2014-10-01T22:00:59Z</dcterms:modified>
</cp:coreProperties>
</file>