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33"/>
  </p:notesMasterIdLst>
  <p:handoutMasterIdLst>
    <p:handoutMasterId r:id="rId34"/>
  </p:handoutMasterIdLst>
  <p:sldIdLst>
    <p:sldId id="363" r:id="rId3"/>
    <p:sldId id="261" r:id="rId4"/>
    <p:sldId id="262" r:id="rId5"/>
    <p:sldId id="263" r:id="rId6"/>
    <p:sldId id="264" r:id="rId7"/>
    <p:sldId id="265" r:id="rId8"/>
    <p:sldId id="266" r:id="rId9"/>
    <p:sldId id="358" r:id="rId10"/>
    <p:sldId id="272" r:id="rId11"/>
    <p:sldId id="338" r:id="rId12"/>
    <p:sldId id="339" r:id="rId13"/>
    <p:sldId id="348" r:id="rId14"/>
    <p:sldId id="337" r:id="rId15"/>
    <p:sldId id="340" r:id="rId16"/>
    <p:sldId id="344" r:id="rId17"/>
    <p:sldId id="333" r:id="rId18"/>
    <p:sldId id="335" r:id="rId19"/>
    <p:sldId id="334" r:id="rId20"/>
    <p:sldId id="347" r:id="rId21"/>
    <p:sldId id="349" r:id="rId22"/>
    <p:sldId id="350" r:id="rId23"/>
    <p:sldId id="351" r:id="rId24"/>
    <p:sldId id="355" r:id="rId25"/>
    <p:sldId id="353" r:id="rId26"/>
    <p:sldId id="354" r:id="rId27"/>
    <p:sldId id="346" r:id="rId28"/>
    <p:sldId id="359" r:id="rId29"/>
    <p:sldId id="356" r:id="rId30"/>
    <p:sldId id="357" r:id="rId31"/>
    <p:sldId id="36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94606" autoAdjust="0"/>
  </p:normalViewPr>
  <p:slideViewPr>
    <p:cSldViewPr>
      <p:cViewPr>
        <p:scale>
          <a:sx n="100" d="100"/>
          <a:sy n="100" d="100"/>
        </p:scale>
        <p:origin x="-594"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28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62750-C906-4C05-B23F-3C624EA48DFB}" type="doc">
      <dgm:prSet loTypeId="urn:microsoft.com/office/officeart/2011/layout/InterconnectedBlockProcess" loCatId="officeonline" qsTypeId="urn:microsoft.com/office/officeart/2005/8/quickstyle/simple1" qsCatId="simple" csTypeId="urn:microsoft.com/office/officeart/2005/8/colors/accent1_2" csCatId="accent1" phldr="1"/>
      <dgm:spPr/>
      <dgm:t>
        <a:bodyPr/>
        <a:lstStyle/>
        <a:p>
          <a:endParaRPr lang="en-US"/>
        </a:p>
      </dgm:t>
    </dgm:pt>
    <dgm:pt modelId="{AAB59CF6-CD8E-45F2-8E15-8C610E91FBC6}">
      <dgm:prSet phldrT="[Text]"/>
      <dgm:spPr/>
      <dgm:t>
        <a:bodyPr/>
        <a:lstStyle/>
        <a:p>
          <a:r>
            <a:rPr lang="en-US" dirty="0" smtClean="0"/>
            <a:t>Define Stack.</a:t>
          </a:r>
          <a:endParaRPr lang="en-US" dirty="0"/>
        </a:p>
      </dgm:t>
    </dgm:pt>
    <dgm:pt modelId="{6AE8E395-2797-4AA4-B1DB-C04789DDA1E2}" type="parTrans" cxnId="{9278E8CF-24AD-4E9A-B350-45C51A760EA7}">
      <dgm:prSet/>
      <dgm:spPr/>
      <dgm:t>
        <a:bodyPr/>
        <a:lstStyle/>
        <a:p>
          <a:endParaRPr lang="en-US"/>
        </a:p>
      </dgm:t>
    </dgm:pt>
    <dgm:pt modelId="{96A07909-8D1F-477A-91F1-8AD2BFE3E8B1}" type="sibTrans" cxnId="{9278E8CF-24AD-4E9A-B350-45C51A760EA7}">
      <dgm:prSet/>
      <dgm:spPr/>
      <dgm:t>
        <a:bodyPr/>
        <a:lstStyle/>
        <a:p>
          <a:endParaRPr lang="en-US"/>
        </a:p>
      </dgm:t>
    </dgm:pt>
    <dgm:pt modelId="{000E276E-7CE1-4420-95DF-388B0752BEC0}">
      <dgm:prSet phldrT="[Text]"/>
      <dgm:spPr/>
      <dgm:t>
        <a:bodyPr/>
        <a:lstStyle/>
        <a:p>
          <a:r>
            <a:rPr lang="en-US" dirty="0" smtClean="0"/>
            <a:t>Create </a:t>
          </a:r>
          <a:r>
            <a:rPr lang="en-US" dirty="0" err="1" smtClean="0"/>
            <a:t>json</a:t>
          </a:r>
          <a:r>
            <a:rPr lang="en-US" dirty="0" smtClean="0"/>
            <a:t> </a:t>
          </a:r>
          <a:r>
            <a:rPr lang="en-US" dirty="0" err="1" smtClean="0"/>
            <a:t>CloudFormation</a:t>
          </a:r>
          <a:r>
            <a:rPr lang="en-US" dirty="0" smtClean="0"/>
            <a:t> template defining stack resources.</a:t>
          </a:r>
          <a:endParaRPr lang="en-US" dirty="0"/>
        </a:p>
      </dgm:t>
    </dgm:pt>
    <dgm:pt modelId="{BDF9EAC6-2A37-4C8D-8868-7AA96BB402EE}" type="parTrans" cxnId="{1DDEA76C-65B7-4F0A-AE50-61FDEEFD2DA5}">
      <dgm:prSet/>
      <dgm:spPr/>
      <dgm:t>
        <a:bodyPr/>
        <a:lstStyle/>
        <a:p>
          <a:endParaRPr lang="en-US"/>
        </a:p>
      </dgm:t>
    </dgm:pt>
    <dgm:pt modelId="{563ACC1D-5476-42A7-85D6-3C159DC3EA6A}" type="sibTrans" cxnId="{1DDEA76C-65B7-4F0A-AE50-61FDEEFD2DA5}">
      <dgm:prSet/>
      <dgm:spPr/>
      <dgm:t>
        <a:bodyPr/>
        <a:lstStyle/>
        <a:p>
          <a:endParaRPr lang="en-US"/>
        </a:p>
      </dgm:t>
    </dgm:pt>
    <dgm:pt modelId="{F96D94F7-F7C8-488B-B764-8C3768609B35}">
      <dgm:prSet phldrT="[Text]"/>
      <dgm:spPr/>
      <dgm:t>
        <a:bodyPr/>
        <a:lstStyle/>
        <a:p>
          <a:r>
            <a:rPr lang="en-US" dirty="0" smtClean="0"/>
            <a:t>Provision Stack.</a:t>
          </a:r>
          <a:endParaRPr lang="en-US" dirty="0"/>
        </a:p>
      </dgm:t>
    </dgm:pt>
    <dgm:pt modelId="{EB18BA34-722F-4F1A-9C09-E80B606ADC16}" type="parTrans" cxnId="{1D1262D8-2B06-47B9-BF0B-4C83B7A04899}">
      <dgm:prSet/>
      <dgm:spPr/>
      <dgm:t>
        <a:bodyPr/>
        <a:lstStyle/>
        <a:p>
          <a:endParaRPr lang="en-US"/>
        </a:p>
      </dgm:t>
    </dgm:pt>
    <dgm:pt modelId="{985F88DB-8CCF-4335-B1CB-0961EB90C734}" type="sibTrans" cxnId="{1D1262D8-2B06-47B9-BF0B-4C83B7A04899}">
      <dgm:prSet/>
      <dgm:spPr/>
      <dgm:t>
        <a:bodyPr/>
        <a:lstStyle/>
        <a:p>
          <a:endParaRPr lang="en-US"/>
        </a:p>
      </dgm:t>
    </dgm:pt>
    <dgm:pt modelId="{4B5E29A6-2154-4A80-B2EB-A7C615C26C4C}">
      <dgm:prSet phldrT="[Text]"/>
      <dgm:spPr/>
      <dgm:t>
        <a:bodyPr/>
        <a:lstStyle/>
        <a:p>
          <a:r>
            <a:rPr lang="en-US" dirty="0" smtClean="0"/>
            <a:t>Provision AWS resources as a single unit via AWS management console or CLI tools using a </a:t>
          </a:r>
          <a:r>
            <a:rPr lang="en-US" dirty="0" err="1" smtClean="0"/>
            <a:t>CloudFormation</a:t>
          </a:r>
          <a:r>
            <a:rPr lang="en-US" dirty="0" smtClean="0"/>
            <a:t> template.</a:t>
          </a:r>
          <a:endParaRPr lang="en-US" dirty="0"/>
        </a:p>
      </dgm:t>
    </dgm:pt>
    <dgm:pt modelId="{BB246CCF-A411-496F-9A93-68B12FF52D4D}" type="parTrans" cxnId="{5CE2283F-DFA2-4061-A0A2-A6F848902FF9}">
      <dgm:prSet/>
      <dgm:spPr/>
      <dgm:t>
        <a:bodyPr/>
        <a:lstStyle/>
        <a:p>
          <a:endParaRPr lang="en-US"/>
        </a:p>
      </dgm:t>
    </dgm:pt>
    <dgm:pt modelId="{40857A2D-E6AD-4F5A-851D-504887B6001B}" type="sibTrans" cxnId="{5CE2283F-DFA2-4061-A0A2-A6F848902FF9}">
      <dgm:prSet/>
      <dgm:spPr/>
      <dgm:t>
        <a:bodyPr/>
        <a:lstStyle/>
        <a:p>
          <a:endParaRPr lang="en-US"/>
        </a:p>
      </dgm:t>
    </dgm:pt>
    <dgm:pt modelId="{7C8C2004-8711-4BD5-B431-399F802BC02F}">
      <dgm:prSet phldrT="[Text]"/>
      <dgm:spPr/>
      <dgm:t>
        <a:bodyPr/>
        <a:lstStyle/>
        <a:p>
          <a:r>
            <a:rPr lang="en-US" dirty="0" smtClean="0"/>
            <a:t>Launch </a:t>
          </a:r>
          <a:r>
            <a:rPr lang="en-US" dirty="0" err="1" smtClean="0"/>
            <a:t>Config</a:t>
          </a:r>
          <a:r>
            <a:rPr lang="en-US" dirty="0" smtClean="0"/>
            <a:t>.</a:t>
          </a:r>
          <a:endParaRPr lang="en-US" dirty="0"/>
        </a:p>
      </dgm:t>
    </dgm:pt>
    <dgm:pt modelId="{14D5CCC2-1E13-4CA7-BA99-0155B58FC33D}" type="parTrans" cxnId="{CFA5E5F2-2241-49CD-BEC4-379C7361F77C}">
      <dgm:prSet/>
      <dgm:spPr/>
      <dgm:t>
        <a:bodyPr/>
        <a:lstStyle/>
        <a:p>
          <a:endParaRPr lang="en-US"/>
        </a:p>
      </dgm:t>
    </dgm:pt>
    <dgm:pt modelId="{41EB4E42-99ED-4358-9708-4EE6FFF53CB4}" type="sibTrans" cxnId="{CFA5E5F2-2241-49CD-BEC4-379C7361F77C}">
      <dgm:prSet/>
      <dgm:spPr/>
      <dgm:t>
        <a:bodyPr/>
        <a:lstStyle/>
        <a:p>
          <a:endParaRPr lang="en-US"/>
        </a:p>
      </dgm:t>
    </dgm:pt>
    <dgm:pt modelId="{DF5D2641-3E94-4830-8C13-81A7B6CF47DB}">
      <dgm:prSet phldrT="[Text]"/>
      <dgm:spPr/>
      <dgm:t>
        <a:bodyPr/>
        <a:lstStyle/>
        <a:p>
          <a:r>
            <a:rPr lang="en-US" dirty="0" smtClean="0"/>
            <a:t>Use </a:t>
          </a:r>
          <a:r>
            <a:rPr lang="en-US" dirty="0" err="1" smtClean="0"/>
            <a:t>LaunchConfig</a:t>
          </a:r>
          <a:r>
            <a:rPr lang="en-US" dirty="0" smtClean="0"/>
            <a:t> specified in </a:t>
          </a:r>
          <a:r>
            <a:rPr lang="en-US" dirty="0" err="1" smtClean="0"/>
            <a:t>CloudFormation</a:t>
          </a:r>
          <a:r>
            <a:rPr lang="en-US" dirty="0" smtClean="0"/>
            <a:t> template to orchestrate bootstrap of newly created AWS resources (like </a:t>
          </a:r>
          <a:r>
            <a:rPr lang="en-US" dirty="0" err="1" smtClean="0"/>
            <a:t>autoscaled</a:t>
          </a:r>
          <a:r>
            <a:rPr lang="en-US" dirty="0" smtClean="0"/>
            <a:t> EC2 instances).</a:t>
          </a:r>
          <a:endParaRPr lang="en-US" dirty="0"/>
        </a:p>
      </dgm:t>
    </dgm:pt>
    <dgm:pt modelId="{5F265479-80F0-4925-8489-387EF7E87345}" type="parTrans" cxnId="{C69DF947-E0AC-4B8D-962E-CB24FF251F8F}">
      <dgm:prSet/>
      <dgm:spPr/>
      <dgm:t>
        <a:bodyPr/>
        <a:lstStyle/>
        <a:p>
          <a:endParaRPr lang="en-US"/>
        </a:p>
      </dgm:t>
    </dgm:pt>
    <dgm:pt modelId="{F60F8166-B655-453A-B379-88D9E96A2A7A}" type="sibTrans" cxnId="{C69DF947-E0AC-4B8D-962E-CB24FF251F8F}">
      <dgm:prSet/>
      <dgm:spPr/>
      <dgm:t>
        <a:bodyPr/>
        <a:lstStyle/>
        <a:p>
          <a:endParaRPr lang="en-US"/>
        </a:p>
      </dgm:t>
    </dgm:pt>
    <dgm:pt modelId="{90C82608-2CD0-41CE-BD40-892BE6394638}">
      <dgm:prSet phldrT="[Text]"/>
      <dgm:spPr/>
      <dgm:t>
        <a:bodyPr/>
        <a:lstStyle/>
        <a:p>
          <a:r>
            <a:rPr lang="en-US" dirty="0" smtClean="0"/>
            <a:t>Update </a:t>
          </a:r>
          <a:r>
            <a:rPr lang="en-US" dirty="0" err="1" smtClean="0"/>
            <a:t>CloudFormation</a:t>
          </a:r>
          <a:r>
            <a:rPr lang="en-US" dirty="0" smtClean="0"/>
            <a:t> stack.</a:t>
          </a:r>
          <a:endParaRPr lang="en-US" dirty="0"/>
        </a:p>
      </dgm:t>
    </dgm:pt>
    <dgm:pt modelId="{82301F7B-C7CC-46E5-A076-2466051472C8}" type="parTrans" cxnId="{BFFB0C45-85BA-4BD4-9016-31B4A20B70F4}">
      <dgm:prSet/>
      <dgm:spPr/>
      <dgm:t>
        <a:bodyPr/>
        <a:lstStyle/>
        <a:p>
          <a:endParaRPr lang="en-US"/>
        </a:p>
      </dgm:t>
    </dgm:pt>
    <dgm:pt modelId="{2377A2D3-A9EF-4B00-A6F9-A4F6459B9D9A}" type="sibTrans" cxnId="{BFFB0C45-85BA-4BD4-9016-31B4A20B70F4}">
      <dgm:prSet/>
      <dgm:spPr/>
      <dgm:t>
        <a:bodyPr/>
        <a:lstStyle/>
        <a:p>
          <a:endParaRPr lang="en-US"/>
        </a:p>
      </dgm:t>
    </dgm:pt>
    <dgm:pt modelId="{F0DDD900-5A70-40F2-B4B9-96326965E85D}">
      <dgm:prSet phldrT="[Text]"/>
      <dgm:spPr/>
      <dgm:t>
        <a:bodyPr/>
        <a:lstStyle/>
        <a:p>
          <a:r>
            <a:rPr lang="en-US" dirty="0" smtClean="0"/>
            <a:t>Update configuration for an existing running stack.</a:t>
          </a:r>
          <a:endParaRPr lang="en-US" dirty="0"/>
        </a:p>
      </dgm:t>
    </dgm:pt>
    <dgm:pt modelId="{DA500492-5CD4-47C2-B304-4B7983163F19}" type="parTrans" cxnId="{B81820F7-D1E0-4893-BE7F-87E8E0C7D91C}">
      <dgm:prSet/>
      <dgm:spPr/>
      <dgm:t>
        <a:bodyPr/>
        <a:lstStyle/>
        <a:p>
          <a:endParaRPr lang="en-US"/>
        </a:p>
      </dgm:t>
    </dgm:pt>
    <dgm:pt modelId="{A4451D34-31CF-4BEC-9D38-94E05AA83CF8}" type="sibTrans" cxnId="{B81820F7-D1E0-4893-BE7F-87E8E0C7D91C}">
      <dgm:prSet/>
      <dgm:spPr/>
      <dgm:t>
        <a:bodyPr/>
        <a:lstStyle/>
        <a:p>
          <a:endParaRPr lang="en-US"/>
        </a:p>
      </dgm:t>
    </dgm:pt>
    <dgm:pt modelId="{42E63349-5D1E-4D2A-9AA9-1D676CE92609}">
      <dgm:prSet phldrT="[Text]"/>
      <dgm:spPr/>
      <dgm:t>
        <a:bodyPr/>
        <a:lstStyle/>
        <a:p>
          <a:r>
            <a:rPr lang="en-US" dirty="0" smtClean="0"/>
            <a:t>Delete a </a:t>
          </a:r>
          <a:r>
            <a:rPr lang="en-US" dirty="0" err="1" smtClean="0"/>
            <a:t>CloudFormation</a:t>
          </a:r>
          <a:r>
            <a:rPr lang="en-US" dirty="0" smtClean="0"/>
            <a:t> stack.</a:t>
          </a:r>
          <a:endParaRPr lang="en-US" dirty="0"/>
        </a:p>
      </dgm:t>
    </dgm:pt>
    <dgm:pt modelId="{779ADA04-0813-4253-A1E2-EB4094189B0C}" type="parTrans" cxnId="{820AAEF6-87D7-4FDB-BA61-6E784CB9D1B9}">
      <dgm:prSet/>
      <dgm:spPr/>
      <dgm:t>
        <a:bodyPr/>
        <a:lstStyle/>
        <a:p>
          <a:endParaRPr lang="en-US"/>
        </a:p>
      </dgm:t>
    </dgm:pt>
    <dgm:pt modelId="{2F2CB1BE-118D-4CD5-8E1D-95F4444FF8E8}" type="sibTrans" cxnId="{820AAEF6-87D7-4FDB-BA61-6E784CB9D1B9}">
      <dgm:prSet/>
      <dgm:spPr/>
      <dgm:t>
        <a:bodyPr/>
        <a:lstStyle/>
        <a:p>
          <a:endParaRPr lang="en-US"/>
        </a:p>
      </dgm:t>
    </dgm:pt>
    <dgm:pt modelId="{4B20804F-7AB4-462A-8CF2-5AE38A44C0BA}">
      <dgm:prSet phldrT="[Text]"/>
      <dgm:spPr/>
      <dgm:t>
        <a:bodyPr/>
        <a:lstStyle/>
        <a:p>
          <a:r>
            <a:rPr lang="en-US" dirty="0" smtClean="0"/>
            <a:t>Release </a:t>
          </a:r>
          <a:r>
            <a:rPr lang="en-US" dirty="0" err="1" smtClean="0"/>
            <a:t>CloudFormation</a:t>
          </a:r>
          <a:r>
            <a:rPr lang="en-US" dirty="0" smtClean="0"/>
            <a:t> stack resources as a single unit when no longer needed.</a:t>
          </a:r>
          <a:endParaRPr lang="en-US" dirty="0"/>
        </a:p>
      </dgm:t>
    </dgm:pt>
    <dgm:pt modelId="{F8213D83-CAA9-4402-9313-7CE356CAD24A}" type="parTrans" cxnId="{A9DB2580-EDA4-4301-A763-126E601B97E9}">
      <dgm:prSet/>
      <dgm:spPr/>
      <dgm:t>
        <a:bodyPr/>
        <a:lstStyle/>
        <a:p>
          <a:endParaRPr lang="en-US"/>
        </a:p>
      </dgm:t>
    </dgm:pt>
    <dgm:pt modelId="{932F1E93-049F-426B-B804-FAC811D38646}" type="sibTrans" cxnId="{A9DB2580-EDA4-4301-A763-126E601B97E9}">
      <dgm:prSet/>
      <dgm:spPr/>
      <dgm:t>
        <a:bodyPr/>
        <a:lstStyle/>
        <a:p>
          <a:endParaRPr lang="en-US"/>
        </a:p>
      </dgm:t>
    </dgm:pt>
    <dgm:pt modelId="{B80FD7CB-5BD4-4FBF-AE8D-52B63372D6E2}" type="pres">
      <dgm:prSet presAssocID="{E6062750-C906-4C05-B23F-3C624EA48DFB}" presName="Name0" presStyleCnt="0">
        <dgm:presLayoutVars>
          <dgm:chMax val="7"/>
          <dgm:chPref val="5"/>
          <dgm:dir/>
          <dgm:animOne val="branch"/>
          <dgm:animLvl val="lvl"/>
        </dgm:presLayoutVars>
      </dgm:prSet>
      <dgm:spPr/>
      <dgm:t>
        <a:bodyPr/>
        <a:lstStyle/>
        <a:p>
          <a:endParaRPr lang="en-US"/>
        </a:p>
      </dgm:t>
    </dgm:pt>
    <dgm:pt modelId="{AF06B8BC-9AD4-4839-8F13-E5699A44A1B5}" type="pres">
      <dgm:prSet presAssocID="{42E63349-5D1E-4D2A-9AA9-1D676CE92609}" presName="ChildAccent5" presStyleCnt="0"/>
      <dgm:spPr/>
    </dgm:pt>
    <dgm:pt modelId="{D374BD43-294B-45E4-8E9A-67CA100E200A}" type="pres">
      <dgm:prSet presAssocID="{42E63349-5D1E-4D2A-9AA9-1D676CE92609}" presName="ChildAccent" presStyleLbl="alignImgPlace1" presStyleIdx="0" presStyleCnt="5"/>
      <dgm:spPr/>
      <dgm:t>
        <a:bodyPr/>
        <a:lstStyle/>
        <a:p>
          <a:endParaRPr lang="en-US"/>
        </a:p>
      </dgm:t>
    </dgm:pt>
    <dgm:pt modelId="{8F08A9A1-5BF7-42EF-ACB5-3F216119BB59}" type="pres">
      <dgm:prSet presAssocID="{42E63349-5D1E-4D2A-9AA9-1D676CE92609}" presName="Child5" presStyleLbl="revTx" presStyleIdx="0" presStyleCnt="0">
        <dgm:presLayoutVars>
          <dgm:chMax val="0"/>
          <dgm:chPref val="0"/>
          <dgm:bulletEnabled val="1"/>
        </dgm:presLayoutVars>
      </dgm:prSet>
      <dgm:spPr/>
      <dgm:t>
        <a:bodyPr/>
        <a:lstStyle/>
        <a:p>
          <a:endParaRPr lang="en-US"/>
        </a:p>
      </dgm:t>
    </dgm:pt>
    <dgm:pt modelId="{E139740E-1345-4E85-A53C-9102C0BF468A}" type="pres">
      <dgm:prSet presAssocID="{42E63349-5D1E-4D2A-9AA9-1D676CE92609}" presName="Parent5" presStyleLbl="node1" presStyleIdx="0" presStyleCnt="5">
        <dgm:presLayoutVars>
          <dgm:chMax val="2"/>
          <dgm:chPref val="1"/>
          <dgm:bulletEnabled val="1"/>
        </dgm:presLayoutVars>
      </dgm:prSet>
      <dgm:spPr/>
      <dgm:t>
        <a:bodyPr/>
        <a:lstStyle/>
        <a:p>
          <a:endParaRPr lang="en-US"/>
        </a:p>
      </dgm:t>
    </dgm:pt>
    <dgm:pt modelId="{D3EFAFA9-4BE1-406F-9AC2-5D9FA8FAD3E5}" type="pres">
      <dgm:prSet presAssocID="{90C82608-2CD0-41CE-BD40-892BE6394638}" presName="ChildAccent4" presStyleCnt="0"/>
      <dgm:spPr/>
    </dgm:pt>
    <dgm:pt modelId="{1685F057-116E-4B8B-BBA2-14FB2FAF1C34}" type="pres">
      <dgm:prSet presAssocID="{90C82608-2CD0-41CE-BD40-892BE6394638}" presName="ChildAccent" presStyleLbl="alignImgPlace1" presStyleIdx="1" presStyleCnt="5"/>
      <dgm:spPr/>
      <dgm:t>
        <a:bodyPr/>
        <a:lstStyle/>
        <a:p>
          <a:endParaRPr lang="en-US"/>
        </a:p>
      </dgm:t>
    </dgm:pt>
    <dgm:pt modelId="{51A67C8C-A3EB-4531-80A7-A061FFE7784C}" type="pres">
      <dgm:prSet presAssocID="{90C82608-2CD0-41CE-BD40-892BE6394638}" presName="Child4" presStyleLbl="revTx" presStyleIdx="0" presStyleCnt="0">
        <dgm:presLayoutVars>
          <dgm:chMax val="0"/>
          <dgm:chPref val="0"/>
          <dgm:bulletEnabled val="1"/>
        </dgm:presLayoutVars>
      </dgm:prSet>
      <dgm:spPr/>
      <dgm:t>
        <a:bodyPr/>
        <a:lstStyle/>
        <a:p>
          <a:endParaRPr lang="en-US"/>
        </a:p>
      </dgm:t>
    </dgm:pt>
    <dgm:pt modelId="{53C6A38A-0E4B-4F73-8AD6-AAA2E2BD4478}" type="pres">
      <dgm:prSet presAssocID="{90C82608-2CD0-41CE-BD40-892BE6394638}" presName="Parent4" presStyleLbl="node1" presStyleIdx="1" presStyleCnt="5">
        <dgm:presLayoutVars>
          <dgm:chMax val="2"/>
          <dgm:chPref val="1"/>
          <dgm:bulletEnabled val="1"/>
        </dgm:presLayoutVars>
      </dgm:prSet>
      <dgm:spPr/>
      <dgm:t>
        <a:bodyPr/>
        <a:lstStyle/>
        <a:p>
          <a:endParaRPr lang="en-US"/>
        </a:p>
      </dgm:t>
    </dgm:pt>
    <dgm:pt modelId="{FACAC22F-E80E-4ADE-BB92-B5C93EB36728}" type="pres">
      <dgm:prSet presAssocID="{7C8C2004-8711-4BD5-B431-399F802BC02F}" presName="ChildAccent3" presStyleCnt="0"/>
      <dgm:spPr/>
    </dgm:pt>
    <dgm:pt modelId="{C1224F85-D72B-4F6F-A089-44A6D9D259F3}" type="pres">
      <dgm:prSet presAssocID="{7C8C2004-8711-4BD5-B431-399F802BC02F}" presName="ChildAccent" presStyleLbl="alignImgPlace1" presStyleIdx="2" presStyleCnt="5"/>
      <dgm:spPr/>
      <dgm:t>
        <a:bodyPr/>
        <a:lstStyle/>
        <a:p>
          <a:endParaRPr lang="en-US"/>
        </a:p>
      </dgm:t>
    </dgm:pt>
    <dgm:pt modelId="{7A27785A-ACC3-4332-8650-E891D0C4E4F4}" type="pres">
      <dgm:prSet presAssocID="{7C8C2004-8711-4BD5-B431-399F802BC02F}" presName="Child3" presStyleLbl="revTx" presStyleIdx="0" presStyleCnt="0">
        <dgm:presLayoutVars>
          <dgm:chMax val="0"/>
          <dgm:chPref val="0"/>
          <dgm:bulletEnabled val="1"/>
        </dgm:presLayoutVars>
      </dgm:prSet>
      <dgm:spPr/>
      <dgm:t>
        <a:bodyPr/>
        <a:lstStyle/>
        <a:p>
          <a:endParaRPr lang="en-US"/>
        </a:p>
      </dgm:t>
    </dgm:pt>
    <dgm:pt modelId="{8AFCCDE9-F74C-40D1-8F7C-C8E982DFBED5}" type="pres">
      <dgm:prSet presAssocID="{7C8C2004-8711-4BD5-B431-399F802BC02F}" presName="Parent3" presStyleLbl="node1" presStyleIdx="2" presStyleCnt="5">
        <dgm:presLayoutVars>
          <dgm:chMax val="2"/>
          <dgm:chPref val="1"/>
          <dgm:bulletEnabled val="1"/>
        </dgm:presLayoutVars>
      </dgm:prSet>
      <dgm:spPr/>
      <dgm:t>
        <a:bodyPr/>
        <a:lstStyle/>
        <a:p>
          <a:endParaRPr lang="en-US"/>
        </a:p>
      </dgm:t>
    </dgm:pt>
    <dgm:pt modelId="{E063012C-903A-474A-BCD1-449134A8337E}" type="pres">
      <dgm:prSet presAssocID="{F96D94F7-F7C8-488B-B764-8C3768609B35}" presName="ChildAccent2" presStyleCnt="0"/>
      <dgm:spPr/>
    </dgm:pt>
    <dgm:pt modelId="{CAE3F57D-5902-48F2-9063-39A55D28667B}" type="pres">
      <dgm:prSet presAssocID="{F96D94F7-F7C8-488B-B764-8C3768609B35}" presName="ChildAccent" presStyleLbl="alignImgPlace1" presStyleIdx="3" presStyleCnt="5"/>
      <dgm:spPr/>
      <dgm:t>
        <a:bodyPr/>
        <a:lstStyle/>
        <a:p>
          <a:endParaRPr lang="en-US"/>
        </a:p>
      </dgm:t>
    </dgm:pt>
    <dgm:pt modelId="{AD532F41-2EE7-4DE8-8EB3-4C603E6C25F2}" type="pres">
      <dgm:prSet presAssocID="{F96D94F7-F7C8-488B-B764-8C3768609B35}" presName="Child2" presStyleLbl="revTx" presStyleIdx="0" presStyleCnt="0">
        <dgm:presLayoutVars>
          <dgm:chMax val="0"/>
          <dgm:chPref val="0"/>
          <dgm:bulletEnabled val="1"/>
        </dgm:presLayoutVars>
      </dgm:prSet>
      <dgm:spPr/>
      <dgm:t>
        <a:bodyPr/>
        <a:lstStyle/>
        <a:p>
          <a:endParaRPr lang="en-US"/>
        </a:p>
      </dgm:t>
    </dgm:pt>
    <dgm:pt modelId="{63484BE8-C8CD-4DAD-8F2F-C7FB83E6FD99}" type="pres">
      <dgm:prSet presAssocID="{F96D94F7-F7C8-488B-B764-8C3768609B35}" presName="Parent2" presStyleLbl="node1" presStyleIdx="3" presStyleCnt="5">
        <dgm:presLayoutVars>
          <dgm:chMax val="2"/>
          <dgm:chPref val="1"/>
          <dgm:bulletEnabled val="1"/>
        </dgm:presLayoutVars>
      </dgm:prSet>
      <dgm:spPr/>
      <dgm:t>
        <a:bodyPr/>
        <a:lstStyle/>
        <a:p>
          <a:endParaRPr lang="en-US"/>
        </a:p>
      </dgm:t>
    </dgm:pt>
    <dgm:pt modelId="{1EEB4D7F-707D-4F2E-AAD1-771730B6F6D5}" type="pres">
      <dgm:prSet presAssocID="{AAB59CF6-CD8E-45F2-8E15-8C610E91FBC6}" presName="ChildAccent1" presStyleCnt="0"/>
      <dgm:spPr/>
    </dgm:pt>
    <dgm:pt modelId="{255C5D6F-A928-4148-AC53-37C2BB342D07}" type="pres">
      <dgm:prSet presAssocID="{AAB59CF6-CD8E-45F2-8E15-8C610E91FBC6}" presName="ChildAccent" presStyleLbl="alignImgPlace1" presStyleIdx="4" presStyleCnt="5"/>
      <dgm:spPr/>
      <dgm:t>
        <a:bodyPr/>
        <a:lstStyle/>
        <a:p>
          <a:endParaRPr lang="en-US"/>
        </a:p>
      </dgm:t>
    </dgm:pt>
    <dgm:pt modelId="{5FF561D7-A609-4AB9-8DBA-DEFFE77ADF34}" type="pres">
      <dgm:prSet presAssocID="{AAB59CF6-CD8E-45F2-8E15-8C610E91FBC6}" presName="Child1" presStyleLbl="revTx" presStyleIdx="0" presStyleCnt="0">
        <dgm:presLayoutVars>
          <dgm:chMax val="0"/>
          <dgm:chPref val="0"/>
          <dgm:bulletEnabled val="1"/>
        </dgm:presLayoutVars>
      </dgm:prSet>
      <dgm:spPr/>
      <dgm:t>
        <a:bodyPr/>
        <a:lstStyle/>
        <a:p>
          <a:endParaRPr lang="en-US"/>
        </a:p>
      </dgm:t>
    </dgm:pt>
    <dgm:pt modelId="{BCEBEC46-1B38-430A-B185-9AE4615FBB6F}" type="pres">
      <dgm:prSet presAssocID="{AAB59CF6-CD8E-45F2-8E15-8C610E91FBC6}" presName="Parent1" presStyleLbl="node1" presStyleIdx="4" presStyleCnt="5">
        <dgm:presLayoutVars>
          <dgm:chMax val="2"/>
          <dgm:chPref val="1"/>
          <dgm:bulletEnabled val="1"/>
        </dgm:presLayoutVars>
      </dgm:prSet>
      <dgm:spPr/>
      <dgm:t>
        <a:bodyPr/>
        <a:lstStyle/>
        <a:p>
          <a:endParaRPr lang="en-US"/>
        </a:p>
      </dgm:t>
    </dgm:pt>
  </dgm:ptLst>
  <dgm:cxnLst>
    <dgm:cxn modelId="{829B52EF-6AF8-4649-A655-529F6FCCFA90}" type="presOf" srcId="{F96D94F7-F7C8-488B-B764-8C3768609B35}" destId="{63484BE8-C8CD-4DAD-8F2F-C7FB83E6FD99}" srcOrd="0" destOrd="0" presId="urn:microsoft.com/office/officeart/2011/layout/InterconnectedBlockProcess"/>
    <dgm:cxn modelId="{6148956B-97C4-40F8-AEEE-8A2D592CA866}" type="presOf" srcId="{000E276E-7CE1-4420-95DF-388B0752BEC0}" destId="{5FF561D7-A609-4AB9-8DBA-DEFFE77ADF34}" srcOrd="1" destOrd="0" presId="urn:microsoft.com/office/officeart/2011/layout/InterconnectedBlockProcess"/>
    <dgm:cxn modelId="{49ACBA14-EF05-4EF8-81EA-977DEB0AA743}" type="presOf" srcId="{000E276E-7CE1-4420-95DF-388B0752BEC0}" destId="{255C5D6F-A928-4148-AC53-37C2BB342D07}" srcOrd="0" destOrd="0" presId="urn:microsoft.com/office/officeart/2011/layout/InterconnectedBlockProcess"/>
    <dgm:cxn modelId="{EE25E553-CCE5-4D51-9DF2-03EE73002317}" type="presOf" srcId="{DF5D2641-3E94-4830-8C13-81A7B6CF47DB}" destId="{7A27785A-ACC3-4332-8650-E891D0C4E4F4}" srcOrd="1" destOrd="0" presId="urn:microsoft.com/office/officeart/2011/layout/InterconnectedBlockProcess"/>
    <dgm:cxn modelId="{730D3AA8-5273-44EB-AC19-B67606942914}" type="presOf" srcId="{AAB59CF6-CD8E-45F2-8E15-8C610E91FBC6}" destId="{BCEBEC46-1B38-430A-B185-9AE4615FBB6F}" srcOrd="0" destOrd="0" presId="urn:microsoft.com/office/officeart/2011/layout/InterconnectedBlockProcess"/>
    <dgm:cxn modelId="{C69DF947-E0AC-4B8D-962E-CB24FF251F8F}" srcId="{7C8C2004-8711-4BD5-B431-399F802BC02F}" destId="{DF5D2641-3E94-4830-8C13-81A7B6CF47DB}" srcOrd="0" destOrd="0" parTransId="{5F265479-80F0-4925-8489-387EF7E87345}" sibTransId="{F60F8166-B655-453A-B379-88D9E96A2A7A}"/>
    <dgm:cxn modelId="{F3AC7557-5A2F-4210-8434-10ECB7676088}" type="presOf" srcId="{F0DDD900-5A70-40F2-B4B9-96326965E85D}" destId="{1685F057-116E-4B8B-BBA2-14FB2FAF1C34}" srcOrd="0" destOrd="0" presId="urn:microsoft.com/office/officeart/2011/layout/InterconnectedBlockProcess"/>
    <dgm:cxn modelId="{2D942773-B7AA-46F0-BA2C-EDFAA1C27B60}" type="presOf" srcId="{4B20804F-7AB4-462A-8CF2-5AE38A44C0BA}" destId="{8F08A9A1-5BF7-42EF-ACB5-3F216119BB59}" srcOrd="1" destOrd="0" presId="urn:microsoft.com/office/officeart/2011/layout/InterconnectedBlockProcess"/>
    <dgm:cxn modelId="{12924359-3672-4077-B4CD-10E2D0DB3A38}" type="presOf" srcId="{4B20804F-7AB4-462A-8CF2-5AE38A44C0BA}" destId="{D374BD43-294B-45E4-8E9A-67CA100E200A}" srcOrd="0" destOrd="0" presId="urn:microsoft.com/office/officeart/2011/layout/InterconnectedBlockProcess"/>
    <dgm:cxn modelId="{28780C0A-CDFF-4C7F-B049-9778FB6CC2B8}" type="presOf" srcId="{F0DDD900-5A70-40F2-B4B9-96326965E85D}" destId="{51A67C8C-A3EB-4531-80A7-A061FFE7784C}" srcOrd="1" destOrd="0" presId="urn:microsoft.com/office/officeart/2011/layout/InterconnectedBlockProcess"/>
    <dgm:cxn modelId="{A9DB2580-EDA4-4301-A763-126E601B97E9}" srcId="{42E63349-5D1E-4D2A-9AA9-1D676CE92609}" destId="{4B20804F-7AB4-462A-8CF2-5AE38A44C0BA}" srcOrd="0" destOrd="0" parTransId="{F8213D83-CAA9-4402-9313-7CE356CAD24A}" sibTransId="{932F1E93-049F-426B-B804-FAC811D38646}"/>
    <dgm:cxn modelId="{1D1262D8-2B06-47B9-BF0B-4C83B7A04899}" srcId="{E6062750-C906-4C05-B23F-3C624EA48DFB}" destId="{F96D94F7-F7C8-488B-B764-8C3768609B35}" srcOrd="1" destOrd="0" parTransId="{EB18BA34-722F-4F1A-9C09-E80B606ADC16}" sibTransId="{985F88DB-8CCF-4335-B1CB-0961EB90C734}"/>
    <dgm:cxn modelId="{CFA5E5F2-2241-49CD-BEC4-379C7361F77C}" srcId="{E6062750-C906-4C05-B23F-3C624EA48DFB}" destId="{7C8C2004-8711-4BD5-B431-399F802BC02F}" srcOrd="2" destOrd="0" parTransId="{14D5CCC2-1E13-4CA7-BA99-0155B58FC33D}" sibTransId="{41EB4E42-99ED-4358-9708-4EE6FFF53CB4}"/>
    <dgm:cxn modelId="{F9ABD775-4752-441C-AD81-E5E0F0AFD428}" type="presOf" srcId="{4B5E29A6-2154-4A80-B2EB-A7C615C26C4C}" destId="{CAE3F57D-5902-48F2-9063-39A55D28667B}" srcOrd="0" destOrd="0" presId="urn:microsoft.com/office/officeart/2011/layout/InterconnectedBlockProcess"/>
    <dgm:cxn modelId="{15D96741-9C20-416D-A15E-C2018D1BD93B}" type="presOf" srcId="{DF5D2641-3E94-4830-8C13-81A7B6CF47DB}" destId="{C1224F85-D72B-4F6F-A089-44A6D9D259F3}" srcOrd="0" destOrd="0" presId="urn:microsoft.com/office/officeart/2011/layout/InterconnectedBlockProcess"/>
    <dgm:cxn modelId="{0BA2E733-66BD-48CF-AA63-B937185BCA87}" type="presOf" srcId="{42E63349-5D1E-4D2A-9AA9-1D676CE92609}" destId="{E139740E-1345-4E85-A53C-9102C0BF468A}" srcOrd="0" destOrd="0" presId="urn:microsoft.com/office/officeart/2011/layout/InterconnectedBlockProcess"/>
    <dgm:cxn modelId="{3CB0E9E4-6590-4414-B6DE-3A5DC0D00F21}" type="presOf" srcId="{7C8C2004-8711-4BD5-B431-399F802BC02F}" destId="{8AFCCDE9-F74C-40D1-8F7C-C8E982DFBED5}" srcOrd="0" destOrd="0" presId="urn:microsoft.com/office/officeart/2011/layout/InterconnectedBlockProcess"/>
    <dgm:cxn modelId="{02773A5D-E5FE-4CAC-A6B1-9C294A9FF967}" type="presOf" srcId="{4B5E29A6-2154-4A80-B2EB-A7C615C26C4C}" destId="{AD532F41-2EE7-4DE8-8EB3-4C603E6C25F2}" srcOrd="1" destOrd="0" presId="urn:microsoft.com/office/officeart/2011/layout/InterconnectedBlockProcess"/>
    <dgm:cxn modelId="{820AAEF6-87D7-4FDB-BA61-6E784CB9D1B9}" srcId="{E6062750-C906-4C05-B23F-3C624EA48DFB}" destId="{42E63349-5D1E-4D2A-9AA9-1D676CE92609}" srcOrd="4" destOrd="0" parTransId="{779ADA04-0813-4253-A1E2-EB4094189B0C}" sibTransId="{2F2CB1BE-118D-4CD5-8E1D-95F4444FF8E8}"/>
    <dgm:cxn modelId="{F526C77B-710F-4913-9A0F-DC843193297D}" type="presOf" srcId="{90C82608-2CD0-41CE-BD40-892BE6394638}" destId="{53C6A38A-0E4B-4F73-8AD6-AAA2E2BD4478}" srcOrd="0" destOrd="0" presId="urn:microsoft.com/office/officeart/2011/layout/InterconnectedBlockProcess"/>
    <dgm:cxn modelId="{1DDEA76C-65B7-4F0A-AE50-61FDEEFD2DA5}" srcId="{AAB59CF6-CD8E-45F2-8E15-8C610E91FBC6}" destId="{000E276E-7CE1-4420-95DF-388B0752BEC0}" srcOrd="0" destOrd="0" parTransId="{BDF9EAC6-2A37-4C8D-8868-7AA96BB402EE}" sibTransId="{563ACC1D-5476-42A7-85D6-3C159DC3EA6A}"/>
    <dgm:cxn modelId="{5CE2283F-DFA2-4061-A0A2-A6F848902FF9}" srcId="{F96D94F7-F7C8-488B-B764-8C3768609B35}" destId="{4B5E29A6-2154-4A80-B2EB-A7C615C26C4C}" srcOrd="0" destOrd="0" parTransId="{BB246CCF-A411-496F-9A93-68B12FF52D4D}" sibTransId="{40857A2D-E6AD-4F5A-851D-504887B6001B}"/>
    <dgm:cxn modelId="{779AA666-6C0B-4CFB-9D58-DE922ED831B4}" type="presOf" srcId="{E6062750-C906-4C05-B23F-3C624EA48DFB}" destId="{B80FD7CB-5BD4-4FBF-AE8D-52B63372D6E2}" srcOrd="0" destOrd="0" presId="urn:microsoft.com/office/officeart/2011/layout/InterconnectedBlockProcess"/>
    <dgm:cxn modelId="{B81820F7-D1E0-4893-BE7F-87E8E0C7D91C}" srcId="{90C82608-2CD0-41CE-BD40-892BE6394638}" destId="{F0DDD900-5A70-40F2-B4B9-96326965E85D}" srcOrd="0" destOrd="0" parTransId="{DA500492-5CD4-47C2-B304-4B7983163F19}" sibTransId="{A4451D34-31CF-4BEC-9D38-94E05AA83CF8}"/>
    <dgm:cxn modelId="{BFFB0C45-85BA-4BD4-9016-31B4A20B70F4}" srcId="{E6062750-C906-4C05-B23F-3C624EA48DFB}" destId="{90C82608-2CD0-41CE-BD40-892BE6394638}" srcOrd="3" destOrd="0" parTransId="{82301F7B-C7CC-46E5-A076-2466051472C8}" sibTransId="{2377A2D3-A9EF-4B00-A6F9-A4F6459B9D9A}"/>
    <dgm:cxn modelId="{9278E8CF-24AD-4E9A-B350-45C51A760EA7}" srcId="{E6062750-C906-4C05-B23F-3C624EA48DFB}" destId="{AAB59CF6-CD8E-45F2-8E15-8C610E91FBC6}" srcOrd="0" destOrd="0" parTransId="{6AE8E395-2797-4AA4-B1DB-C04789DDA1E2}" sibTransId="{96A07909-8D1F-477A-91F1-8AD2BFE3E8B1}"/>
    <dgm:cxn modelId="{BA69CD16-DC1B-4D7F-961E-1299320F990B}" type="presParOf" srcId="{B80FD7CB-5BD4-4FBF-AE8D-52B63372D6E2}" destId="{AF06B8BC-9AD4-4839-8F13-E5699A44A1B5}" srcOrd="0" destOrd="0" presId="urn:microsoft.com/office/officeart/2011/layout/InterconnectedBlockProcess"/>
    <dgm:cxn modelId="{3CA9F2C6-066A-4912-8FCA-9699F0527DCF}" type="presParOf" srcId="{AF06B8BC-9AD4-4839-8F13-E5699A44A1B5}" destId="{D374BD43-294B-45E4-8E9A-67CA100E200A}" srcOrd="0" destOrd="0" presId="urn:microsoft.com/office/officeart/2011/layout/InterconnectedBlockProcess"/>
    <dgm:cxn modelId="{B785B9A4-55B5-4021-9641-7FC02A064CEB}" type="presParOf" srcId="{B80FD7CB-5BD4-4FBF-AE8D-52B63372D6E2}" destId="{8F08A9A1-5BF7-42EF-ACB5-3F216119BB59}" srcOrd="1" destOrd="0" presId="urn:microsoft.com/office/officeart/2011/layout/InterconnectedBlockProcess"/>
    <dgm:cxn modelId="{71A5AC76-D56B-4F7B-868E-604668728384}" type="presParOf" srcId="{B80FD7CB-5BD4-4FBF-AE8D-52B63372D6E2}" destId="{E139740E-1345-4E85-A53C-9102C0BF468A}" srcOrd="2" destOrd="0" presId="urn:microsoft.com/office/officeart/2011/layout/InterconnectedBlockProcess"/>
    <dgm:cxn modelId="{C9C2B376-D048-4999-A0A3-9D77A51CDCB0}" type="presParOf" srcId="{B80FD7CB-5BD4-4FBF-AE8D-52B63372D6E2}" destId="{D3EFAFA9-4BE1-406F-9AC2-5D9FA8FAD3E5}" srcOrd="3" destOrd="0" presId="urn:microsoft.com/office/officeart/2011/layout/InterconnectedBlockProcess"/>
    <dgm:cxn modelId="{44227BC7-5E34-44F5-B5E2-2C2D7F88425A}" type="presParOf" srcId="{D3EFAFA9-4BE1-406F-9AC2-5D9FA8FAD3E5}" destId="{1685F057-116E-4B8B-BBA2-14FB2FAF1C34}" srcOrd="0" destOrd="0" presId="urn:microsoft.com/office/officeart/2011/layout/InterconnectedBlockProcess"/>
    <dgm:cxn modelId="{A25C154F-77FC-430E-B547-9D33F22948EB}" type="presParOf" srcId="{B80FD7CB-5BD4-4FBF-AE8D-52B63372D6E2}" destId="{51A67C8C-A3EB-4531-80A7-A061FFE7784C}" srcOrd="4" destOrd="0" presId="urn:microsoft.com/office/officeart/2011/layout/InterconnectedBlockProcess"/>
    <dgm:cxn modelId="{8D19CBF8-BEEF-4FDC-84CC-16C7C72201D0}" type="presParOf" srcId="{B80FD7CB-5BD4-4FBF-AE8D-52B63372D6E2}" destId="{53C6A38A-0E4B-4F73-8AD6-AAA2E2BD4478}" srcOrd="5" destOrd="0" presId="urn:microsoft.com/office/officeart/2011/layout/InterconnectedBlockProcess"/>
    <dgm:cxn modelId="{8498A7B8-E5A2-43A5-B04C-0F784EBB3B14}" type="presParOf" srcId="{B80FD7CB-5BD4-4FBF-AE8D-52B63372D6E2}" destId="{FACAC22F-E80E-4ADE-BB92-B5C93EB36728}" srcOrd="6" destOrd="0" presId="urn:microsoft.com/office/officeart/2011/layout/InterconnectedBlockProcess"/>
    <dgm:cxn modelId="{EFE79DCA-3FD3-4F5B-B789-AC2FFCF05C69}" type="presParOf" srcId="{FACAC22F-E80E-4ADE-BB92-B5C93EB36728}" destId="{C1224F85-D72B-4F6F-A089-44A6D9D259F3}" srcOrd="0" destOrd="0" presId="urn:microsoft.com/office/officeart/2011/layout/InterconnectedBlockProcess"/>
    <dgm:cxn modelId="{9A52228C-093D-4811-A8C2-242DC9D13016}" type="presParOf" srcId="{B80FD7CB-5BD4-4FBF-AE8D-52B63372D6E2}" destId="{7A27785A-ACC3-4332-8650-E891D0C4E4F4}" srcOrd="7" destOrd="0" presId="urn:microsoft.com/office/officeart/2011/layout/InterconnectedBlockProcess"/>
    <dgm:cxn modelId="{6123DB5C-5EFD-438D-B02A-EA43CD59BD7A}" type="presParOf" srcId="{B80FD7CB-5BD4-4FBF-AE8D-52B63372D6E2}" destId="{8AFCCDE9-F74C-40D1-8F7C-C8E982DFBED5}" srcOrd="8" destOrd="0" presId="urn:microsoft.com/office/officeart/2011/layout/InterconnectedBlockProcess"/>
    <dgm:cxn modelId="{8C9E405E-5EFB-43BB-983F-8E1523EACC1A}" type="presParOf" srcId="{B80FD7CB-5BD4-4FBF-AE8D-52B63372D6E2}" destId="{E063012C-903A-474A-BCD1-449134A8337E}" srcOrd="9" destOrd="0" presId="urn:microsoft.com/office/officeart/2011/layout/InterconnectedBlockProcess"/>
    <dgm:cxn modelId="{05B119E1-F4E8-4A9E-A294-E3B1252B66F4}" type="presParOf" srcId="{E063012C-903A-474A-BCD1-449134A8337E}" destId="{CAE3F57D-5902-48F2-9063-39A55D28667B}" srcOrd="0" destOrd="0" presId="urn:microsoft.com/office/officeart/2011/layout/InterconnectedBlockProcess"/>
    <dgm:cxn modelId="{2FF18C3D-5C4D-41D5-9FDA-E51D814B9BE5}" type="presParOf" srcId="{B80FD7CB-5BD4-4FBF-AE8D-52B63372D6E2}" destId="{AD532F41-2EE7-4DE8-8EB3-4C603E6C25F2}" srcOrd="10" destOrd="0" presId="urn:microsoft.com/office/officeart/2011/layout/InterconnectedBlockProcess"/>
    <dgm:cxn modelId="{E360220F-2057-45DC-BE40-ECF94AEA4F7A}" type="presParOf" srcId="{B80FD7CB-5BD4-4FBF-AE8D-52B63372D6E2}" destId="{63484BE8-C8CD-4DAD-8F2F-C7FB83E6FD99}" srcOrd="11" destOrd="0" presId="urn:microsoft.com/office/officeart/2011/layout/InterconnectedBlockProcess"/>
    <dgm:cxn modelId="{BE59E412-41B8-4525-87B3-7426B8BCB183}" type="presParOf" srcId="{B80FD7CB-5BD4-4FBF-AE8D-52B63372D6E2}" destId="{1EEB4D7F-707D-4F2E-AAD1-771730B6F6D5}" srcOrd="12" destOrd="0" presId="urn:microsoft.com/office/officeart/2011/layout/InterconnectedBlockProcess"/>
    <dgm:cxn modelId="{8E8BFE3E-CBED-4DDD-B9FD-309A4382A282}" type="presParOf" srcId="{1EEB4D7F-707D-4F2E-AAD1-771730B6F6D5}" destId="{255C5D6F-A928-4148-AC53-37C2BB342D07}" srcOrd="0" destOrd="0" presId="urn:microsoft.com/office/officeart/2011/layout/InterconnectedBlockProcess"/>
    <dgm:cxn modelId="{12A1CDB8-B0AE-47BE-8892-4C7CB83BBCF7}" type="presParOf" srcId="{B80FD7CB-5BD4-4FBF-AE8D-52B63372D6E2}" destId="{5FF561D7-A609-4AB9-8DBA-DEFFE77ADF34}" srcOrd="13" destOrd="0" presId="urn:microsoft.com/office/officeart/2011/layout/InterconnectedBlockProcess"/>
    <dgm:cxn modelId="{15E22990-DE38-4BC2-AFFF-780110DFEDAF}" type="presParOf" srcId="{B80FD7CB-5BD4-4FBF-AE8D-52B63372D6E2}" destId="{BCEBEC46-1B38-430A-B185-9AE4615FBB6F}"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5E602-BEA0-465E-9143-93AD919022E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5C95400-B63C-49F8-A1F9-3A8AA1183BFA}">
      <dgm:prSet phldrT="[Text]"/>
      <dgm:spPr/>
      <dgm:t>
        <a:bodyPr/>
        <a:lstStyle/>
        <a:p>
          <a:r>
            <a:rPr lang="en-US" dirty="0" smtClean="0"/>
            <a:t>Provision </a:t>
          </a:r>
          <a:r>
            <a:rPr lang="en-US" dirty="0" err="1" smtClean="0"/>
            <a:t>CloudFormation</a:t>
          </a:r>
          <a:r>
            <a:rPr lang="en-US" dirty="0" smtClean="0"/>
            <a:t> Stack</a:t>
          </a:r>
          <a:endParaRPr lang="en-US" dirty="0"/>
        </a:p>
      </dgm:t>
    </dgm:pt>
    <dgm:pt modelId="{A5BACB29-118D-4D72-A584-49A997831F58}" type="parTrans" cxnId="{DA8074C3-5333-4232-BEEE-1CF4F4C39488}">
      <dgm:prSet/>
      <dgm:spPr/>
      <dgm:t>
        <a:bodyPr/>
        <a:lstStyle/>
        <a:p>
          <a:endParaRPr lang="en-US"/>
        </a:p>
      </dgm:t>
    </dgm:pt>
    <dgm:pt modelId="{B05610AD-F6EF-44F2-A9E8-ADE653D308C1}" type="sibTrans" cxnId="{DA8074C3-5333-4232-BEEE-1CF4F4C39488}">
      <dgm:prSet/>
      <dgm:spPr/>
      <dgm:t>
        <a:bodyPr/>
        <a:lstStyle/>
        <a:p>
          <a:endParaRPr lang="en-US"/>
        </a:p>
      </dgm:t>
    </dgm:pt>
    <dgm:pt modelId="{EDD73A9B-BCC5-4C74-9E29-3C40906781FE}">
      <dgm:prSet phldrT="[Text]"/>
      <dgm:spPr/>
      <dgm:t>
        <a:bodyPr/>
        <a:lstStyle/>
        <a:p>
          <a:r>
            <a:rPr lang="en-US" dirty="0" smtClean="0"/>
            <a:t>Provision common AWS resources (e.g. auto scale group, load balancer, VPC, security groups, RDS instance, </a:t>
          </a:r>
          <a:r>
            <a:rPr lang="en-US" dirty="0" err="1" smtClean="0"/>
            <a:t>etc</a:t>
          </a:r>
          <a:r>
            <a:rPr lang="en-US" dirty="0" smtClean="0"/>
            <a:t>)</a:t>
          </a:r>
          <a:endParaRPr lang="en-US" dirty="0"/>
        </a:p>
      </dgm:t>
    </dgm:pt>
    <dgm:pt modelId="{DAF6A437-1DC0-427A-B83A-C01606019610}" type="parTrans" cxnId="{E26377F8-1F39-482C-9D0D-E9C946FB5E57}">
      <dgm:prSet/>
      <dgm:spPr/>
      <dgm:t>
        <a:bodyPr/>
        <a:lstStyle/>
        <a:p>
          <a:endParaRPr lang="en-US"/>
        </a:p>
      </dgm:t>
    </dgm:pt>
    <dgm:pt modelId="{B8DA9BFA-DC6C-4201-8C1D-0FAA6BB1F5FB}" type="sibTrans" cxnId="{E26377F8-1F39-482C-9D0D-E9C946FB5E57}">
      <dgm:prSet/>
      <dgm:spPr/>
      <dgm:t>
        <a:bodyPr/>
        <a:lstStyle/>
        <a:p>
          <a:endParaRPr lang="en-US"/>
        </a:p>
      </dgm:t>
    </dgm:pt>
    <dgm:pt modelId="{3A938127-03F8-4071-AEFB-3B4F62D49296}">
      <dgm:prSet phldrT="[Text]"/>
      <dgm:spPr/>
      <dgm:t>
        <a:bodyPr/>
        <a:lstStyle/>
        <a:p>
          <a:r>
            <a:rPr lang="en-US" dirty="0" smtClean="0"/>
            <a:t>Invoke </a:t>
          </a:r>
          <a:r>
            <a:rPr lang="en-US" dirty="0" err="1" smtClean="0"/>
            <a:t>LaunchConfig</a:t>
          </a:r>
          <a:r>
            <a:rPr lang="en-US" dirty="0" smtClean="0"/>
            <a:t> to provision transient resources.</a:t>
          </a:r>
          <a:endParaRPr lang="en-US" dirty="0"/>
        </a:p>
      </dgm:t>
    </dgm:pt>
    <dgm:pt modelId="{6B93896D-09AE-4A71-A468-F6A0FFA770F0}" type="parTrans" cxnId="{CDDF2F1E-8245-406C-9193-B5409CADEFA6}">
      <dgm:prSet/>
      <dgm:spPr/>
      <dgm:t>
        <a:bodyPr/>
        <a:lstStyle/>
        <a:p>
          <a:endParaRPr lang="en-US"/>
        </a:p>
      </dgm:t>
    </dgm:pt>
    <dgm:pt modelId="{12C5E3B4-0A3D-4C22-8A02-FD1F36D30529}" type="sibTrans" cxnId="{CDDF2F1E-8245-406C-9193-B5409CADEFA6}">
      <dgm:prSet/>
      <dgm:spPr/>
      <dgm:t>
        <a:bodyPr/>
        <a:lstStyle/>
        <a:p>
          <a:endParaRPr lang="en-US"/>
        </a:p>
      </dgm:t>
    </dgm:pt>
    <dgm:pt modelId="{0B2E5BEF-5DFA-4716-A976-CF03B547046E}">
      <dgm:prSet phldrT="[Text]"/>
      <dgm:spPr/>
      <dgm:t>
        <a:bodyPr/>
        <a:lstStyle/>
        <a:p>
          <a:r>
            <a:rPr lang="en-US" dirty="0" smtClean="0"/>
            <a:t>Install/configure application components.</a:t>
          </a:r>
          <a:endParaRPr lang="en-US" dirty="0"/>
        </a:p>
      </dgm:t>
    </dgm:pt>
    <dgm:pt modelId="{44A73E14-CFAD-4EAA-8377-E9345BF31EFF}" type="parTrans" cxnId="{2C9F2D43-43B0-4F52-AF44-EC787CF6F84A}">
      <dgm:prSet/>
      <dgm:spPr/>
      <dgm:t>
        <a:bodyPr/>
        <a:lstStyle/>
        <a:p>
          <a:endParaRPr lang="en-US"/>
        </a:p>
      </dgm:t>
    </dgm:pt>
    <dgm:pt modelId="{6683FD8E-A6CD-4DBF-9779-C17F5FF55B56}" type="sibTrans" cxnId="{2C9F2D43-43B0-4F52-AF44-EC787CF6F84A}">
      <dgm:prSet/>
      <dgm:spPr/>
      <dgm:t>
        <a:bodyPr/>
        <a:lstStyle/>
        <a:p>
          <a:endParaRPr lang="en-US"/>
        </a:p>
      </dgm:t>
    </dgm:pt>
    <dgm:pt modelId="{EDC2D97A-CECB-4851-852F-64C5DBEEA4C6}">
      <dgm:prSet phldrT="[Text]"/>
      <dgm:spPr/>
      <dgm:t>
        <a:bodyPr/>
        <a:lstStyle/>
        <a:p>
          <a:r>
            <a:rPr lang="en-US" dirty="0" smtClean="0"/>
            <a:t>Invoke </a:t>
          </a:r>
          <a:r>
            <a:rPr lang="en-US" dirty="0" err="1" smtClean="0"/>
            <a:t>LaunchConfig</a:t>
          </a:r>
          <a:r>
            <a:rPr lang="en-US" dirty="0" smtClean="0"/>
            <a:t> within </a:t>
          </a:r>
          <a:r>
            <a:rPr lang="en-US" dirty="0" err="1" smtClean="0"/>
            <a:t>CloudFormation</a:t>
          </a:r>
          <a:r>
            <a:rPr lang="en-US" dirty="0" smtClean="0"/>
            <a:t> template  for EC2 instances to meet desired number of EC2 resources</a:t>
          </a:r>
          <a:endParaRPr lang="en-US" dirty="0"/>
        </a:p>
      </dgm:t>
    </dgm:pt>
    <dgm:pt modelId="{01162FC3-8A4B-4A67-9C04-21CAAF980145}" type="parTrans" cxnId="{B5704669-3E87-4050-8488-2AE30B315AA3}">
      <dgm:prSet/>
      <dgm:spPr/>
      <dgm:t>
        <a:bodyPr/>
        <a:lstStyle/>
        <a:p>
          <a:endParaRPr lang="en-US"/>
        </a:p>
      </dgm:t>
    </dgm:pt>
    <dgm:pt modelId="{C6CE35C3-98ED-497E-A26B-DADB21B4A4F7}" type="sibTrans" cxnId="{B5704669-3E87-4050-8488-2AE30B315AA3}">
      <dgm:prSet/>
      <dgm:spPr/>
      <dgm:t>
        <a:bodyPr/>
        <a:lstStyle/>
        <a:p>
          <a:endParaRPr lang="en-US"/>
        </a:p>
      </dgm:t>
    </dgm:pt>
    <dgm:pt modelId="{3321490B-06C8-4837-B6CC-F57FE92CEEF1}">
      <dgm:prSet phldrT="[Text]"/>
      <dgm:spPr/>
      <dgm:t>
        <a:bodyPr/>
        <a:lstStyle/>
        <a:p>
          <a:r>
            <a:rPr lang="en-US" smtClean="0"/>
            <a:t>bootstrap.sh</a:t>
          </a:r>
          <a:endParaRPr lang="en-US" dirty="0"/>
        </a:p>
      </dgm:t>
    </dgm:pt>
    <dgm:pt modelId="{F91E0E43-D046-44D7-9B85-EA2CA1309BCC}" type="parTrans" cxnId="{68866157-2498-49F2-A101-6A4C2F42AD24}">
      <dgm:prSet/>
      <dgm:spPr/>
      <dgm:t>
        <a:bodyPr/>
        <a:lstStyle/>
        <a:p>
          <a:endParaRPr lang="en-US"/>
        </a:p>
      </dgm:t>
    </dgm:pt>
    <dgm:pt modelId="{BB709764-2608-4C6A-8265-0E8B23D9FB11}" type="sibTrans" cxnId="{68866157-2498-49F2-A101-6A4C2F42AD24}">
      <dgm:prSet/>
      <dgm:spPr/>
      <dgm:t>
        <a:bodyPr/>
        <a:lstStyle/>
        <a:p>
          <a:endParaRPr lang="en-US"/>
        </a:p>
      </dgm:t>
    </dgm:pt>
    <dgm:pt modelId="{2ACD132F-B375-40FE-B37B-D9D7614B61D7}">
      <dgm:prSet phldrT="[Text]"/>
      <dgm:spPr/>
      <dgm:t>
        <a:bodyPr/>
        <a:lstStyle/>
        <a:p>
          <a:r>
            <a:rPr lang="en-US" dirty="0" smtClean="0"/>
            <a:t>Execute </a:t>
          </a:r>
          <a:r>
            <a:rPr lang="en-US" dirty="0" err="1" smtClean="0"/>
            <a:t>UserData</a:t>
          </a:r>
          <a:r>
            <a:rPr lang="en-US" dirty="0" smtClean="0"/>
            <a:t> section of </a:t>
          </a:r>
          <a:r>
            <a:rPr lang="en-US" dirty="0" err="1" smtClean="0"/>
            <a:t>LaunchConfig</a:t>
          </a:r>
          <a:r>
            <a:rPr lang="en-US" dirty="0" smtClean="0"/>
            <a:t>  for each new EC2 instance created over the lifetime of stack which retrieves CloudFormationRailsRHDN.zip and extracts it.</a:t>
          </a:r>
          <a:endParaRPr lang="en-US" dirty="0"/>
        </a:p>
      </dgm:t>
    </dgm:pt>
    <dgm:pt modelId="{969014F4-D3E0-4C65-938F-F3887C834BBF}" type="parTrans" cxnId="{8E3A8683-FFA4-4F44-92FC-1F7F2B4E2044}">
      <dgm:prSet/>
      <dgm:spPr/>
      <dgm:t>
        <a:bodyPr/>
        <a:lstStyle/>
        <a:p>
          <a:endParaRPr lang="en-US"/>
        </a:p>
      </dgm:t>
    </dgm:pt>
    <dgm:pt modelId="{FFC03FD8-EBF0-41BF-9F79-1D8F510EF018}" type="sibTrans" cxnId="{8E3A8683-FFA4-4F44-92FC-1F7F2B4E2044}">
      <dgm:prSet/>
      <dgm:spPr/>
      <dgm:t>
        <a:bodyPr/>
        <a:lstStyle/>
        <a:p>
          <a:endParaRPr lang="en-US"/>
        </a:p>
      </dgm:t>
    </dgm:pt>
    <dgm:pt modelId="{75B36421-5E28-4646-A17A-C975F2A85974}">
      <dgm:prSet phldrT="[Text]"/>
      <dgm:spPr/>
      <dgm:t>
        <a:bodyPr/>
        <a:lstStyle/>
        <a:p>
          <a:r>
            <a:rPr lang="en-US" dirty="0" smtClean="0"/>
            <a:t>Executes bootstraph.sh script contained in CloudFormationRailsRHDN.zip.</a:t>
          </a:r>
          <a:endParaRPr lang="en-US" dirty="0"/>
        </a:p>
      </dgm:t>
    </dgm:pt>
    <dgm:pt modelId="{1E2E34D9-48EE-4A50-9B1F-A543D7B8BB0D}" type="parTrans" cxnId="{4C98D07E-EC2C-4F36-B929-C02AA79A88DC}">
      <dgm:prSet/>
      <dgm:spPr/>
      <dgm:t>
        <a:bodyPr/>
        <a:lstStyle/>
        <a:p>
          <a:endParaRPr lang="en-US"/>
        </a:p>
      </dgm:t>
    </dgm:pt>
    <dgm:pt modelId="{7BCB5E80-67CE-4DAC-BB15-04749FB21290}" type="sibTrans" cxnId="{4C98D07E-EC2C-4F36-B929-C02AA79A88DC}">
      <dgm:prSet/>
      <dgm:spPr/>
      <dgm:t>
        <a:bodyPr/>
        <a:lstStyle/>
        <a:p>
          <a:endParaRPr lang="en-US"/>
        </a:p>
      </dgm:t>
    </dgm:pt>
    <dgm:pt modelId="{6EA5B8EB-A5A0-4AE9-B23C-51DF510E0623}">
      <dgm:prSet phldrT="[Text]"/>
      <dgm:spPr/>
      <dgm:t>
        <a:bodyPr/>
        <a:lstStyle/>
        <a:p>
          <a:r>
            <a:rPr lang="en-US" dirty="0" smtClean="0"/>
            <a:t>Check for “success” signal from each EC2 instance.</a:t>
          </a:r>
          <a:endParaRPr lang="en-US" dirty="0"/>
        </a:p>
      </dgm:t>
    </dgm:pt>
    <dgm:pt modelId="{E5CD5C8F-2D53-4360-8F04-B0221E9B06C9}" type="parTrans" cxnId="{479CFB17-2153-4D5C-99DB-49EF2DB3F9C6}">
      <dgm:prSet/>
      <dgm:spPr/>
      <dgm:t>
        <a:bodyPr/>
        <a:lstStyle/>
        <a:p>
          <a:endParaRPr lang="en-US"/>
        </a:p>
      </dgm:t>
    </dgm:pt>
    <dgm:pt modelId="{83475B9D-0617-42BE-9967-A3DD2E5038CF}" type="sibTrans" cxnId="{479CFB17-2153-4D5C-99DB-49EF2DB3F9C6}">
      <dgm:prSet/>
      <dgm:spPr/>
      <dgm:t>
        <a:bodyPr/>
        <a:lstStyle/>
        <a:p>
          <a:endParaRPr lang="en-US"/>
        </a:p>
      </dgm:t>
    </dgm:pt>
    <dgm:pt modelId="{281DD6A4-6EB4-4ED5-8DB3-1516732DAED5}">
      <dgm:prSet phldrT="[Text]"/>
      <dgm:spPr/>
      <dgm:t>
        <a:bodyPr/>
        <a:lstStyle/>
        <a:p>
          <a:r>
            <a:rPr lang="en-US" dirty="0" smtClean="0"/>
            <a:t>Start required services.</a:t>
          </a:r>
          <a:endParaRPr lang="en-US" dirty="0"/>
        </a:p>
      </dgm:t>
    </dgm:pt>
    <dgm:pt modelId="{EA69A1AB-BABA-4108-9B00-056BB8F9A3B0}" type="parTrans" cxnId="{8F53AE19-31E4-4C3A-AFA1-E0AC25CF18AC}">
      <dgm:prSet/>
      <dgm:spPr/>
    </dgm:pt>
    <dgm:pt modelId="{0DA70750-EA4A-4558-8B96-3FB3A917134A}" type="sibTrans" cxnId="{8F53AE19-31E4-4C3A-AFA1-E0AC25CF18AC}">
      <dgm:prSet/>
      <dgm:spPr/>
    </dgm:pt>
    <dgm:pt modelId="{09E6564E-DDAD-4566-BCAF-5A131AD9B39C}">
      <dgm:prSet phldrT="[Text]"/>
      <dgm:spPr/>
      <dgm:t>
        <a:bodyPr/>
        <a:lstStyle/>
        <a:p>
          <a:r>
            <a:rPr lang="en-US" dirty="0" smtClean="0"/>
            <a:t>Send “success” signal.</a:t>
          </a:r>
          <a:endParaRPr lang="en-US" dirty="0"/>
        </a:p>
      </dgm:t>
    </dgm:pt>
    <dgm:pt modelId="{AA5195FC-8BE2-4366-BE54-82A1069F4635}" type="parTrans" cxnId="{2078D545-9BE6-46FF-A28D-161F400D9967}">
      <dgm:prSet/>
      <dgm:spPr/>
    </dgm:pt>
    <dgm:pt modelId="{E3C2C6FF-4825-4E92-9700-65F2DC230E7B}" type="sibTrans" cxnId="{2078D545-9BE6-46FF-A28D-161F400D9967}">
      <dgm:prSet/>
      <dgm:spPr/>
    </dgm:pt>
    <dgm:pt modelId="{5B1BFDCA-2F6A-4017-92F4-F637885E7132}" type="pres">
      <dgm:prSet presAssocID="{4525E602-BEA0-465E-9143-93AD919022E9}" presName="linearFlow" presStyleCnt="0">
        <dgm:presLayoutVars>
          <dgm:dir/>
          <dgm:animLvl val="lvl"/>
          <dgm:resizeHandles val="exact"/>
        </dgm:presLayoutVars>
      </dgm:prSet>
      <dgm:spPr/>
      <dgm:t>
        <a:bodyPr/>
        <a:lstStyle/>
        <a:p>
          <a:endParaRPr lang="en-US"/>
        </a:p>
      </dgm:t>
    </dgm:pt>
    <dgm:pt modelId="{CF989711-2B1F-4B48-ADAD-10BDD4134C06}" type="pres">
      <dgm:prSet presAssocID="{F5C95400-B63C-49F8-A1F9-3A8AA1183BFA}" presName="composite" presStyleCnt="0"/>
      <dgm:spPr/>
    </dgm:pt>
    <dgm:pt modelId="{5629742C-795E-4A6A-9A09-74F01936F0F1}" type="pres">
      <dgm:prSet presAssocID="{F5C95400-B63C-49F8-A1F9-3A8AA1183BFA}" presName="parentText" presStyleLbl="alignNode1" presStyleIdx="0" presStyleCnt="3">
        <dgm:presLayoutVars>
          <dgm:chMax val="1"/>
          <dgm:bulletEnabled val="1"/>
        </dgm:presLayoutVars>
      </dgm:prSet>
      <dgm:spPr/>
      <dgm:t>
        <a:bodyPr/>
        <a:lstStyle/>
        <a:p>
          <a:endParaRPr lang="en-US"/>
        </a:p>
      </dgm:t>
    </dgm:pt>
    <dgm:pt modelId="{2EDE9597-4241-4CDE-B0B9-0D0BB25D2BC0}" type="pres">
      <dgm:prSet presAssocID="{F5C95400-B63C-49F8-A1F9-3A8AA1183BFA}" presName="descendantText" presStyleLbl="alignAcc1" presStyleIdx="0" presStyleCnt="3">
        <dgm:presLayoutVars>
          <dgm:bulletEnabled val="1"/>
        </dgm:presLayoutVars>
      </dgm:prSet>
      <dgm:spPr/>
      <dgm:t>
        <a:bodyPr/>
        <a:lstStyle/>
        <a:p>
          <a:endParaRPr lang="en-US"/>
        </a:p>
      </dgm:t>
    </dgm:pt>
    <dgm:pt modelId="{F2533468-6B16-44CE-9FA6-5E92FD385E10}" type="pres">
      <dgm:prSet presAssocID="{B05610AD-F6EF-44F2-A9E8-ADE653D308C1}" presName="sp" presStyleCnt="0"/>
      <dgm:spPr/>
    </dgm:pt>
    <dgm:pt modelId="{87F06924-9D60-4AD5-8C04-AE5BF60A2F45}" type="pres">
      <dgm:prSet presAssocID="{3A938127-03F8-4071-AEFB-3B4F62D49296}" presName="composite" presStyleCnt="0"/>
      <dgm:spPr/>
    </dgm:pt>
    <dgm:pt modelId="{5922166A-F567-4EC4-B831-4968EACF232D}" type="pres">
      <dgm:prSet presAssocID="{3A938127-03F8-4071-AEFB-3B4F62D49296}" presName="parentText" presStyleLbl="alignNode1" presStyleIdx="1" presStyleCnt="3">
        <dgm:presLayoutVars>
          <dgm:chMax val="1"/>
          <dgm:bulletEnabled val="1"/>
        </dgm:presLayoutVars>
      </dgm:prSet>
      <dgm:spPr/>
      <dgm:t>
        <a:bodyPr/>
        <a:lstStyle/>
        <a:p>
          <a:endParaRPr lang="en-US"/>
        </a:p>
      </dgm:t>
    </dgm:pt>
    <dgm:pt modelId="{39E9AB63-8A72-41B8-8BB9-6FC021F1E6BC}" type="pres">
      <dgm:prSet presAssocID="{3A938127-03F8-4071-AEFB-3B4F62D49296}" presName="descendantText" presStyleLbl="alignAcc1" presStyleIdx="1" presStyleCnt="3">
        <dgm:presLayoutVars>
          <dgm:bulletEnabled val="1"/>
        </dgm:presLayoutVars>
      </dgm:prSet>
      <dgm:spPr/>
      <dgm:t>
        <a:bodyPr/>
        <a:lstStyle/>
        <a:p>
          <a:endParaRPr lang="en-US"/>
        </a:p>
      </dgm:t>
    </dgm:pt>
    <dgm:pt modelId="{03442D93-6D38-4FEF-A7E4-4A4820319195}" type="pres">
      <dgm:prSet presAssocID="{12C5E3B4-0A3D-4C22-8A02-FD1F36D30529}" presName="sp" presStyleCnt="0"/>
      <dgm:spPr/>
    </dgm:pt>
    <dgm:pt modelId="{52AF6552-8545-4F48-9D0B-FFD0A4676FAE}" type="pres">
      <dgm:prSet presAssocID="{3321490B-06C8-4837-B6CC-F57FE92CEEF1}" presName="composite" presStyleCnt="0"/>
      <dgm:spPr/>
    </dgm:pt>
    <dgm:pt modelId="{0348F494-67CC-46D8-AAD4-99CA019C1E7F}" type="pres">
      <dgm:prSet presAssocID="{3321490B-06C8-4837-B6CC-F57FE92CEEF1}" presName="parentText" presStyleLbl="alignNode1" presStyleIdx="2" presStyleCnt="3">
        <dgm:presLayoutVars>
          <dgm:chMax val="1"/>
          <dgm:bulletEnabled val="1"/>
        </dgm:presLayoutVars>
      </dgm:prSet>
      <dgm:spPr/>
      <dgm:t>
        <a:bodyPr/>
        <a:lstStyle/>
        <a:p>
          <a:endParaRPr lang="en-US"/>
        </a:p>
      </dgm:t>
    </dgm:pt>
    <dgm:pt modelId="{B8D76C23-B77F-4B03-846B-C7C0F4A127EC}" type="pres">
      <dgm:prSet presAssocID="{3321490B-06C8-4837-B6CC-F57FE92CEEF1}" presName="descendantText" presStyleLbl="alignAcc1" presStyleIdx="2" presStyleCnt="3">
        <dgm:presLayoutVars>
          <dgm:bulletEnabled val="1"/>
        </dgm:presLayoutVars>
      </dgm:prSet>
      <dgm:spPr/>
      <dgm:t>
        <a:bodyPr/>
        <a:lstStyle/>
        <a:p>
          <a:endParaRPr lang="en-US"/>
        </a:p>
      </dgm:t>
    </dgm:pt>
  </dgm:ptLst>
  <dgm:cxnLst>
    <dgm:cxn modelId="{352CDB82-4041-48CA-96E4-EC9A28E50EE6}" type="presOf" srcId="{EDD73A9B-BCC5-4C74-9E29-3C40906781FE}" destId="{2EDE9597-4241-4CDE-B0B9-0D0BB25D2BC0}" srcOrd="0" destOrd="0" presId="urn:microsoft.com/office/officeart/2005/8/layout/chevron2"/>
    <dgm:cxn modelId="{2C9F2D43-43B0-4F52-AF44-EC787CF6F84A}" srcId="{3321490B-06C8-4837-B6CC-F57FE92CEEF1}" destId="{0B2E5BEF-5DFA-4716-A976-CF03B547046E}" srcOrd="0" destOrd="0" parTransId="{44A73E14-CFAD-4EAA-8377-E9345BF31EFF}" sibTransId="{6683FD8E-A6CD-4DBF-9779-C17F5FF55B56}"/>
    <dgm:cxn modelId="{CDDF2F1E-8245-406C-9193-B5409CADEFA6}" srcId="{4525E602-BEA0-465E-9143-93AD919022E9}" destId="{3A938127-03F8-4071-AEFB-3B4F62D49296}" srcOrd="1" destOrd="0" parTransId="{6B93896D-09AE-4A71-A468-F6A0FFA770F0}" sibTransId="{12C5E3B4-0A3D-4C22-8A02-FD1F36D30529}"/>
    <dgm:cxn modelId="{479CFB17-2153-4D5C-99DB-49EF2DB3F9C6}" srcId="{3A938127-03F8-4071-AEFB-3B4F62D49296}" destId="{6EA5B8EB-A5A0-4AE9-B23C-51DF510E0623}" srcOrd="2" destOrd="0" parTransId="{E5CD5C8F-2D53-4360-8F04-B0221E9B06C9}" sibTransId="{83475B9D-0617-42BE-9967-A3DD2E5038CF}"/>
    <dgm:cxn modelId="{DEDC4811-AA78-4352-BAC0-0230A45D2738}" type="presOf" srcId="{4525E602-BEA0-465E-9143-93AD919022E9}" destId="{5B1BFDCA-2F6A-4017-92F4-F637885E7132}" srcOrd="0" destOrd="0" presId="urn:microsoft.com/office/officeart/2005/8/layout/chevron2"/>
    <dgm:cxn modelId="{4C98D07E-EC2C-4F36-B929-C02AA79A88DC}" srcId="{3A938127-03F8-4071-AEFB-3B4F62D49296}" destId="{75B36421-5E28-4646-A17A-C975F2A85974}" srcOrd="1" destOrd="0" parTransId="{1E2E34D9-48EE-4A50-9B1F-A543D7B8BB0D}" sibTransId="{7BCB5E80-67CE-4DAC-BB15-04749FB21290}"/>
    <dgm:cxn modelId="{216DA682-0909-452A-BCB9-01AFB4300A1A}" type="presOf" srcId="{EDC2D97A-CECB-4851-852F-64C5DBEEA4C6}" destId="{2EDE9597-4241-4CDE-B0B9-0D0BB25D2BC0}" srcOrd="0" destOrd="1" presId="urn:microsoft.com/office/officeart/2005/8/layout/chevron2"/>
    <dgm:cxn modelId="{020FF724-BAEB-41FB-83C5-D3D415B5BF1B}" type="presOf" srcId="{281DD6A4-6EB4-4ED5-8DB3-1516732DAED5}" destId="{B8D76C23-B77F-4B03-846B-C7C0F4A127EC}" srcOrd="0" destOrd="1" presId="urn:microsoft.com/office/officeart/2005/8/layout/chevron2"/>
    <dgm:cxn modelId="{E26377F8-1F39-482C-9D0D-E9C946FB5E57}" srcId="{F5C95400-B63C-49F8-A1F9-3A8AA1183BFA}" destId="{EDD73A9B-BCC5-4C74-9E29-3C40906781FE}" srcOrd="0" destOrd="0" parTransId="{DAF6A437-1DC0-427A-B83A-C01606019610}" sibTransId="{B8DA9BFA-DC6C-4201-8C1D-0FAA6BB1F5FB}"/>
    <dgm:cxn modelId="{45B03E77-C82A-4B2E-869E-66A826E12813}" type="presOf" srcId="{75B36421-5E28-4646-A17A-C975F2A85974}" destId="{39E9AB63-8A72-41B8-8BB9-6FC021F1E6BC}" srcOrd="0" destOrd="1" presId="urn:microsoft.com/office/officeart/2005/8/layout/chevron2"/>
    <dgm:cxn modelId="{BDD55621-8E88-4484-A7C8-0459E2254533}" type="presOf" srcId="{0B2E5BEF-5DFA-4716-A976-CF03B547046E}" destId="{B8D76C23-B77F-4B03-846B-C7C0F4A127EC}" srcOrd="0" destOrd="0" presId="urn:microsoft.com/office/officeart/2005/8/layout/chevron2"/>
    <dgm:cxn modelId="{DA8074C3-5333-4232-BEEE-1CF4F4C39488}" srcId="{4525E602-BEA0-465E-9143-93AD919022E9}" destId="{F5C95400-B63C-49F8-A1F9-3A8AA1183BFA}" srcOrd="0" destOrd="0" parTransId="{A5BACB29-118D-4D72-A584-49A997831F58}" sibTransId="{B05610AD-F6EF-44F2-A9E8-ADE653D308C1}"/>
    <dgm:cxn modelId="{8F53AE19-31E4-4C3A-AFA1-E0AC25CF18AC}" srcId="{3321490B-06C8-4837-B6CC-F57FE92CEEF1}" destId="{281DD6A4-6EB4-4ED5-8DB3-1516732DAED5}" srcOrd="1" destOrd="0" parTransId="{EA69A1AB-BABA-4108-9B00-056BB8F9A3B0}" sibTransId="{0DA70750-EA4A-4558-8B96-3FB3A917134A}"/>
    <dgm:cxn modelId="{68866157-2498-49F2-A101-6A4C2F42AD24}" srcId="{4525E602-BEA0-465E-9143-93AD919022E9}" destId="{3321490B-06C8-4837-B6CC-F57FE92CEEF1}" srcOrd="2" destOrd="0" parTransId="{F91E0E43-D046-44D7-9B85-EA2CA1309BCC}" sibTransId="{BB709764-2608-4C6A-8265-0E8B23D9FB11}"/>
    <dgm:cxn modelId="{8E3A8683-FFA4-4F44-92FC-1F7F2B4E2044}" srcId="{3A938127-03F8-4071-AEFB-3B4F62D49296}" destId="{2ACD132F-B375-40FE-B37B-D9D7614B61D7}" srcOrd="0" destOrd="0" parTransId="{969014F4-D3E0-4C65-938F-F3887C834BBF}" sibTransId="{FFC03FD8-EBF0-41BF-9F79-1D8F510EF018}"/>
    <dgm:cxn modelId="{3657EB74-22FC-4FEC-AF5C-7532E59DF562}" type="presOf" srcId="{2ACD132F-B375-40FE-B37B-D9D7614B61D7}" destId="{39E9AB63-8A72-41B8-8BB9-6FC021F1E6BC}" srcOrd="0" destOrd="0" presId="urn:microsoft.com/office/officeart/2005/8/layout/chevron2"/>
    <dgm:cxn modelId="{38A2201D-CDA6-42C9-AFB8-83F98E147EB2}" type="presOf" srcId="{09E6564E-DDAD-4566-BCAF-5A131AD9B39C}" destId="{B8D76C23-B77F-4B03-846B-C7C0F4A127EC}" srcOrd="0" destOrd="2" presId="urn:microsoft.com/office/officeart/2005/8/layout/chevron2"/>
    <dgm:cxn modelId="{9A9B606E-73E0-44EA-83DB-3DD37DCC990E}" type="presOf" srcId="{6EA5B8EB-A5A0-4AE9-B23C-51DF510E0623}" destId="{39E9AB63-8A72-41B8-8BB9-6FC021F1E6BC}" srcOrd="0" destOrd="2" presId="urn:microsoft.com/office/officeart/2005/8/layout/chevron2"/>
    <dgm:cxn modelId="{2078D545-9BE6-46FF-A28D-161F400D9967}" srcId="{3321490B-06C8-4837-B6CC-F57FE92CEEF1}" destId="{09E6564E-DDAD-4566-BCAF-5A131AD9B39C}" srcOrd="2" destOrd="0" parTransId="{AA5195FC-8BE2-4366-BE54-82A1069F4635}" sibTransId="{E3C2C6FF-4825-4E92-9700-65F2DC230E7B}"/>
    <dgm:cxn modelId="{ED6A33C2-326F-4506-82EC-8E132EB743CB}" type="presOf" srcId="{3321490B-06C8-4837-B6CC-F57FE92CEEF1}" destId="{0348F494-67CC-46D8-AAD4-99CA019C1E7F}" srcOrd="0" destOrd="0" presId="urn:microsoft.com/office/officeart/2005/8/layout/chevron2"/>
    <dgm:cxn modelId="{441088E8-EDCB-40CF-98F8-DCF1ECAB895F}" type="presOf" srcId="{3A938127-03F8-4071-AEFB-3B4F62D49296}" destId="{5922166A-F567-4EC4-B831-4968EACF232D}" srcOrd="0" destOrd="0" presId="urn:microsoft.com/office/officeart/2005/8/layout/chevron2"/>
    <dgm:cxn modelId="{34DDFC4C-B291-44E8-AECD-71399FD0052F}" type="presOf" srcId="{F5C95400-B63C-49F8-A1F9-3A8AA1183BFA}" destId="{5629742C-795E-4A6A-9A09-74F01936F0F1}" srcOrd="0" destOrd="0" presId="urn:microsoft.com/office/officeart/2005/8/layout/chevron2"/>
    <dgm:cxn modelId="{B5704669-3E87-4050-8488-2AE30B315AA3}" srcId="{F5C95400-B63C-49F8-A1F9-3A8AA1183BFA}" destId="{EDC2D97A-CECB-4851-852F-64C5DBEEA4C6}" srcOrd="1" destOrd="0" parTransId="{01162FC3-8A4B-4A67-9C04-21CAAF980145}" sibTransId="{C6CE35C3-98ED-497E-A26B-DADB21B4A4F7}"/>
    <dgm:cxn modelId="{4BC56E37-580F-4F85-9D49-8C19F9F62E08}" type="presParOf" srcId="{5B1BFDCA-2F6A-4017-92F4-F637885E7132}" destId="{CF989711-2B1F-4B48-ADAD-10BDD4134C06}" srcOrd="0" destOrd="0" presId="urn:microsoft.com/office/officeart/2005/8/layout/chevron2"/>
    <dgm:cxn modelId="{6FEB3AD1-2AE9-446F-99EB-46FBBE438D31}" type="presParOf" srcId="{CF989711-2B1F-4B48-ADAD-10BDD4134C06}" destId="{5629742C-795E-4A6A-9A09-74F01936F0F1}" srcOrd="0" destOrd="0" presId="urn:microsoft.com/office/officeart/2005/8/layout/chevron2"/>
    <dgm:cxn modelId="{AA27BF03-A46D-42B6-B02E-E80756B1A891}" type="presParOf" srcId="{CF989711-2B1F-4B48-ADAD-10BDD4134C06}" destId="{2EDE9597-4241-4CDE-B0B9-0D0BB25D2BC0}" srcOrd="1" destOrd="0" presId="urn:microsoft.com/office/officeart/2005/8/layout/chevron2"/>
    <dgm:cxn modelId="{431F7227-AC9F-4933-9565-B6C8CBD8B6A5}" type="presParOf" srcId="{5B1BFDCA-2F6A-4017-92F4-F637885E7132}" destId="{F2533468-6B16-44CE-9FA6-5E92FD385E10}" srcOrd="1" destOrd="0" presId="urn:microsoft.com/office/officeart/2005/8/layout/chevron2"/>
    <dgm:cxn modelId="{F4E98201-CAD3-4141-B7BB-66F043ED8CF6}" type="presParOf" srcId="{5B1BFDCA-2F6A-4017-92F4-F637885E7132}" destId="{87F06924-9D60-4AD5-8C04-AE5BF60A2F45}" srcOrd="2" destOrd="0" presId="urn:microsoft.com/office/officeart/2005/8/layout/chevron2"/>
    <dgm:cxn modelId="{B94D43EC-2D64-43E9-BF57-8BEC3ACA9901}" type="presParOf" srcId="{87F06924-9D60-4AD5-8C04-AE5BF60A2F45}" destId="{5922166A-F567-4EC4-B831-4968EACF232D}" srcOrd="0" destOrd="0" presId="urn:microsoft.com/office/officeart/2005/8/layout/chevron2"/>
    <dgm:cxn modelId="{ED0AF320-3048-4364-B171-F723CB784601}" type="presParOf" srcId="{87F06924-9D60-4AD5-8C04-AE5BF60A2F45}" destId="{39E9AB63-8A72-41B8-8BB9-6FC021F1E6BC}" srcOrd="1" destOrd="0" presId="urn:microsoft.com/office/officeart/2005/8/layout/chevron2"/>
    <dgm:cxn modelId="{201090FE-F333-4925-83D3-94754C872D3C}" type="presParOf" srcId="{5B1BFDCA-2F6A-4017-92F4-F637885E7132}" destId="{03442D93-6D38-4FEF-A7E4-4A4820319195}" srcOrd="3" destOrd="0" presId="urn:microsoft.com/office/officeart/2005/8/layout/chevron2"/>
    <dgm:cxn modelId="{DC26B4D0-256F-4427-87A7-E0F59F1BBFFE}" type="presParOf" srcId="{5B1BFDCA-2F6A-4017-92F4-F637885E7132}" destId="{52AF6552-8545-4F48-9D0B-FFD0A4676FAE}" srcOrd="4" destOrd="0" presId="urn:microsoft.com/office/officeart/2005/8/layout/chevron2"/>
    <dgm:cxn modelId="{A03E70F2-18B0-498A-B7EB-C0B9239AB33E}" type="presParOf" srcId="{52AF6552-8545-4F48-9D0B-FFD0A4676FAE}" destId="{0348F494-67CC-46D8-AAD4-99CA019C1E7F}" srcOrd="0" destOrd="0" presId="urn:microsoft.com/office/officeart/2005/8/layout/chevron2"/>
    <dgm:cxn modelId="{E3392774-6737-4918-97E5-C0048D37C308}" type="presParOf" srcId="{52AF6552-8545-4F48-9D0B-FFD0A4676FAE}" destId="{B8D76C23-B77F-4B03-846B-C7C0F4A127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FB0FBB-CD8D-434B-9035-71D46FF1E9B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F162A4B-E31B-44F5-A742-D54F273D2446}">
      <dgm:prSet/>
      <dgm:spPr/>
      <dgm:t>
        <a:bodyPr/>
        <a:lstStyle/>
        <a:p>
          <a:pPr rtl="0"/>
          <a:r>
            <a:rPr lang="en-US" smtClean="0"/>
            <a:t>Parameters (optional)</a:t>
          </a:r>
          <a:endParaRPr lang="en-US"/>
        </a:p>
      </dgm:t>
    </dgm:pt>
    <dgm:pt modelId="{9185E107-6ACA-4BCF-B4BC-116D91E202B7}" type="parTrans" cxnId="{A6FC9627-05CF-41B2-A56D-3A46E5C61376}">
      <dgm:prSet/>
      <dgm:spPr/>
      <dgm:t>
        <a:bodyPr/>
        <a:lstStyle/>
        <a:p>
          <a:endParaRPr lang="en-US"/>
        </a:p>
      </dgm:t>
    </dgm:pt>
    <dgm:pt modelId="{9331A0B9-CDD8-4A84-B430-E479488E4558}" type="sibTrans" cxnId="{A6FC9627-05CF-41B2-A56D-3A46E5C61376}">
      <dgm:prSet/>
      <dgm:spPr/>
      <dgm:t>
        <a:bodyPr/>
        <a:lstStyle/>
        <a:p>
          <a:endParaRPr lang="en-US"/>
        </a:p>
      </dgm:t>
    </dgm:pt>
    <dgm:pt modelId="{8783B421-A224-401F-AA97-66FC4FC5CCEB}">
      <dgm:prSet/>
      <dgm:spPr/>
      <dgm:t>
        <a:bodyPr/>
        <a:lstStyle/>
        <a:p>
          <a:pPr rtl="0"/>
          <a:r>
            <a:rPr lang="en-US" dirty="0" smtClean="0"/>
            <a:t>Specifies values that you can pass in to your template at runtime (when you create or update a stack). You can refer to parameters in the Resources and Outputs sections of the template.</a:t>
          </a:r>
          <a:endParaRPr lang="en-US" dirty="0"/>
        </a:p>
      </dgm:t>
    </dgm:pt>
    <dgm:pt modelId="{D47FCC9D-054F-4095-82D6-835394026981}" type="parTrans" cxnId="{7FD781E4-EDC8-4EE6-935A-216CEA66D902}">
      <dgm:prSet/>
      <dgm:spPr/>
      <dgm:t>
        <a:bodyPr/>
        <a:lstStyle/>
        <a:p>
          <a:endParaRPr lang="en-US"/>
        </a:p>
      </dgm:t>
    </dgm:pt>
    <dgm:pt modelId="{4F625E50-470A-4283-8588-99ABA1617935}" type="sibTrans" cxnId="{7FD781E4-EDC8-4EE6-935A-216CEA66D902}">
      <dgm:prSet/>
      <dgm:spPr/>
      <dgm:t>
        <a:bodyPr/>
        <a:lstStyle/>
        <a:p>
          <a:endParaRPr lang="en-US"/>
        </a:p>
      </dgm:t>
    </dgm:pt>
    <dgm:pt modelId="{9C80BDDC-1FB4-4EF9-A3D2-6A9F3315C126}">
      <dgm:prSet/>
      <dgm:spPr/>
      <dgm:t>
        <a:bodyPr/>
        <a:lstStyle/>
        <a:p>
          <a:pPr rtl="0"/>
          <a:r>
            <a:rPr lang="en-US" smtClean="0"/>
            <a:t>Mappings (optional)</a:t>
          </a:r>
          <a:endParaRPr lang="en-US"/>
        </a:p>
      </dgm:t>
    </dgm:pt>
    <dgm:pt modelId="{56693D02-90D5-4F3F-A93E-4053A02206A6}" type="parTrans" cxnId="{03F7C250-29F5-420F-8D97-21E0F4F3017E}">
      <dgm:prSet/>
      <dgm:spPr/>
      <dgm:t>
        <a:bodyPr/>
        <a:lstStyle/>
        <a:p>
          <a:endParaRPr lang="en-US"/>
        </a:p>
      </dgm:t>
    </dgm:pt>
    <dgm:pt modelId="{C9051B3C-12FE-437F-8F05-7E2E6DD2A87A}" type="sibTrans" cxnId="{03F7C250-29F5-420F-8D97-21E0F4F3017E}">
      <dgm:prSet/>
      <dgm:spPr/>
      <dgm:t>
        <a:bodyPr/>
        <a:lstStyle/>
        <a:p>
          <a:endParaRPr lang="en-US"/>
        </a:p>
      </dgm:t>
    </dgm:pt>
    <dgm:pt modelId="{EC7A6EDE-5B35-45BB-B562-FA06E367C85A}">
      <dgm:prSet/>
      <dgm:spPr/>
      <dgm:t>
        <a:bodyPr/>
        <a:lstStyle/>
        <a:p>
          <a:pPr rtl="0"/>
          <a:r>
            <a:rPr lang="en-US" smtClean="0"/>
            <a:t>A mapping of keys and associated values that you can use to specify conditional parameter values, similar to a lookup table.</a:t>
          </a:r>
          <a:endParaRPr lang="en-US"/>
        </a:p>
      </dgm:t>
    </dgm:pt>
    <dgm:pt modelId="{7B48ED91-0155-42EA-B13D-21DE31ED3CB5}" type="parTrans" cxnId="{F175E386-5786-4A33-BC8C-FAC979E9F5BC}">
      <dgm:prSet/>
      <dgm:spPr/>
      <dgm:t>
        <a:bodyPr/>
        <a:lstStyle/>
        <a:p>
          <a:endParaRPr lang="en-US"/>
        </a:p>
      </dgm:t>
    </dgm:pt>
    <dgm:pt modelId="{C69CBB32-FD66-4CD4-9A7F-FA6A2CEF01E0}" type="sibTrans" cxnId="{F175E386-5786-4A33-BC8C-FAC979E9F5BC}">
      <dgm:prSet/>
      <dgm:spPr/>
      <dgm:t>
        <a:bodyPr/>
        <a:lstStyle/>
        <a:p>
          <a:endParaRPr lang="en-US"/>
        </a:p>
      </dgm:t>
    </dgm:pt>
    <dgm:pt modelId="{35EF9AD7-5626-4753-9F21-2079172092E7}">
      <dgm:prSet/>
      <dgm:spPr/>
      <dgm:t>
        <a:bodyPr/>
        <a:lstStyle/>
        <a:p>
          <a:pPr rtl="0"/>
          <a:r>
            <a:rPr lang="en-US" smtClean="0"/>
            <a:t>Conditions (optional)</a:t>
          </a:r>
          <a:endParaRPr lang="en-US"/>
        </a:p>
      </dgm:t>
    </dgm:pt>
    <dgm:pt modelId="{7CFC2425-7AE2-45BD-8483-48741FAD0B02}" type="parTrans" cxnId="{41C71970-44D4-4299-A473-6069F50FC9C4}">
      <dgm:prSet/>
      <dgm:spPr/>
      <dgm:t>
        <a:bodyPr/>
        <a:lstStyle/>
        <a:p>
          <a:endParaRPr lang="en-US"/>
        </a:p>
      </dgm:t>
    </dgm:pt>
    <dgm:pt modelId="{F27432B7-473B-4B1F-AFCB-22DE132F56E6}" type="sibTrans" cxnId="{41C71970-44D4-4299-A473-6069F50FC9C4}">
      <dgm:prSet/>
      <dgm:spPr/>
      <dgm:t>
        <a:bodyPr/>
        <a:lstStyle/>
        <a:p>
          <a:endParaRPr lang="en-US"/>
        </a:p>
      </dgm:t>
    </dgm:pt>
    <dgm:pt modelId="{348BB69A-5AF3-444F-8C61-50EAAECFB8FA}">
      <dgm:prSet/>
      <dgm:spPr/>
      <dgm:t>
        <a:bodyPr/>
        <a:lstStyle/>
        <a:p>
          <a:pPr rtl="0"/>
          <a:r>
            <a:rPr lang="en-US" dirty="0" smtClean="0"/>
            <a:t>Defines conditions that control whether certain resources are created or whether certain resource properties are assigned a value during stack creation or update. </a:t>
          </a:r>
          <a:endParaRPr lang="en-US" dirty="0"/>
        </a:p>
      </dgm:t>
    </dgm:pt>
    <dgm:pt modelId="{AE83DE12-DADF-4082-A90A-45B49D0CB0E3}" type="parTrans" cxnId="{617CFCF9-789C-483B-8A7A-1CD0B9E4EF8F}">
      <dgm:prSet/>
      <dgm:spPr/>
      <dgm:t>
        <a:bodyPr/>
        <a:lstStyle/>
        <a:p>
          <a:endParaRPr lang="en-US"/>
        </a:p>
      </dgm:t>
    </dgm:pt>
    <dgm:pt modelId="{4BC959CA-7ECE-4E37-AF3B-6A7D1F44B2DD}" type="sibTrans" cxnId="{617CFCF9-789C-483B-8A7A-1CD0B9E4EF8F}">
      <dgm:prSet/>
      <dgm:spPr/>
      <dgm:t>
        <a:bodyPr/>
        <a:lstStyle/>
        <a:p>
          <a:endParaRPr lang="en-US"/>
        </a:p>
      </dgm:t>
    </dgm:pt>
    <dgm:pt modelId="{40D66734-5FAD-4CD3-9C65-3044EC323A11}">
      <dgm:prSet/>
      <dgm:spPr/>
      <dgm:t>
        <a:bodyPr/>
        <a:lstStyle/>
        <a:p>
          <a:pPr rtl="0"/>
          <a:r>
            <a:rPr lang="en-US" dirty="0" smtClean="0"/>
            <a:t>Resources (</a:t>
          </a:r>
          <a:r>
            <a:rPr lang="en-US" dirty="0" smtClean="0">
              <a:solidFill>
                <a:srgbClr val="FFFF00"/>
              </a:solidFill>
            </a:rPr>
            <a:t>required</a:t>
          </a:r>
          <a:r>
            <a:rPr lang="en-US" dirty="0" smtClean="0"/>
            <a:t>)</a:t>
          </a:r>
          <a:endParaRPr lang="en-US" dirty="0"/>
        </a:p>
      </dgm:t>
    </dgm:pt>
    <dgm:pt modelId="{C16031EC-C4A7-401E-BF88-B2821280986D}" type="parTrans" cxnId="{61511786-334C-4D8B-A552-04A8C24B8A14}">
      <dgm:prSet/>
      <dgm:spPr/>
      <dgm:t>
        <a:bodyPr/>
        <a:lstStyle/>
        <a:p>
          <a:endParaRPr lang="en-US"/>
        </a:p>
      </dgm:t>
    </dgm:pt>
    <dgm:pt modelId="{5269F9DB-303B-48CE-98A1-575179634B7C}" type="sibTrans" cxnId="{61511786-334C-4D8B-A552-04A8C24B8A14}">
      <dgm:prSet/>
      <dgm:spPr/>
      <dgm:t>
        <a:bodyPr/>
        <a:lstStyle/>
        <a:p>
          <a:endParaRPr lang="en-US"/>
        </a:p>
      </dgm:t>
    </dgm:pt>
    <dgm:pt modelId="{EB5ED72B-05DD-4930-BB38-687BEB1CF67C}">
      <dgm:prSet/>
      <dgm:spPr/>
      <dgm:t>
        <a:bodyPr/>
        <a:lstStyle/>
        <a:p>
          <a:pPr rtl="0"/>
          <a:r>
            <a:rPr lang="en-US" dirty="0" smtClean="0"/>
            <a:t>Specifies the stack resources and their properties, such as an Amazon EC2 instance or an Amazon S3 bucket. You can refer to resources in the Resources and Outputs sections of the template.</a:t>
          </a:r>
          <a:endParaRPr lang="en-US" dirty="0"/>
        </a:p>
      </dgm:t>
    </dgm:pt>
    <dgm:pt modelId="{A8A046FE-6E21-46E8-929A-3C33715081B8}" type="parTrans" cxnId="{2508A308-6831-47C0-BAC4-B0C3CA7E86CB}">
      <dgm:prSet/>
      <dgm:spPr/>
      <dgm:t>
        <a:bodyPr/>
        <a:lstStyle/>
        <a:p>
          <a:endParaRPr lang="en-US"/>
        </a:p>
      </dgm:t>
    </dgm:pt>
    <dgm:pt modelId="{872FEBD3-D201-42AA-A753-DFD80C49D8E4}" type="sibTrans" cxnId="{2508A308-6831-47C0-BAC4-B0C3CA7E86CB}">
      <dgm:prSet/>
      <dgm:spPr/>
      <dgm:t>
        <a:bodyPr/>
        <a:lstStyle/>
        <a:p>
          <a:endParaRPr lang="en-US"/>
        </a:p>
      </dgm:t>
    </dgm:pt>
    <dgm:pt modelId="{580BEB14-F823-4A3B-A740-700774D1B58D}">
      <dgm:prSet/>
      <dgm:spPr/>
      <dgm:t>
        <a:bodyPr/>
        <a:lstStyle/>
        <a:p>
          <a:pPr rtl="0"/>
          <a:r>
            <a:rPr lang="en-US" smtClean="0"/>
            <a:t>Outputs (optional)</a:t>
          </a:r>
          <a:endParaRPr lang="en-US"/>
        </a:p>
      </dgm:t>
    </dgm:pt>
    <dgm:pt modelId="{5807659D-B122-4FF1-952E-25CF845C2C17}" type="parTrans" cxnId="{9A299402-6972-4149-8409-BFA426101F44}">
      <dgm:prSet/>
      <dgm:spPr/>
      <dgm:t>
        <a:bodyPr/>
        <a:lstStyle/>
        <a:p>
          <a:endParaRPr lang="en-US"/>
        </a:p>
      </dgm:t>
    </dgm:pt>
    <dgm:pt modelId="{09626E4A-FE07-450D-8F4C-453FF902CE55}" type="sibTrans" cxnId="{9A299402-6972-4149-8409-BFA426101F44}">
      <dgm:prSet/>
      <dgm:spPr/>
      <dgm:t>
        <a:bodyPr/>
        <a:lstStyle/>
        <a:p>
          <a:endParaRPr lang="en-US"/>
        </a:p>
      </dgm:t>
    </dgm:pt>
    <dgm:pt modelId="{86D458A9-FC0C-4DF7-8207-984242879E86}">
      <dgm:prSet/>
      <dgm:spPr/>
      <dgm:t>
        <a:bodyPr/>
        <a:lstStyle/>
        <a:p>
          <a:pPr rtl="0"/>
          <a:r>
            <a:rPr lang="en-US" smtClean="0"/>
            <a:t>Describes the values that are returned whenever you view your stack's properties. </a:t>
          </a:r>
          <a:endParaRPr lang="en-US"/>
        </a:p>
      </dgm:t>
    </dgm:pt>
    <dgm:pt modelId="{5B6EB91F-42D4-4F0A-90FD-01EF6624F05D}" type="parTrans" cxnId="{B1D0C2CE-4F1E-4588-B800-4F00FA5A57B5}">
      <dgm:prSet/>
      <dgm:spPr/>
      <dgm:t>
        <a:bodyPr/>
        <a:lstStyle/>
        <a:p>
          <a:endParaRPr lang="en-US"/>
        </a:p>
      </dgm:t>
    </dgm:pt>
    <dgm:pt modelId="{349E5F4D-4CF6-41F9-BF21-120DBF751513}" type="sibTrans" cxnId="{B1D0C2CE-4F1E-4588-B800-4F00FA5A57B5}">
      <dgm:prSet/>
      <dgm:spPr/>
      <dgm:t>
        <a:bodyPr/>
        <a:lstStyle/>
        <a:p>
          <a:endParaRPr lang="en-US"/>
        </a:p>
      </dgm:t>
    </dgm:pt>
    <dgm:pt modelId="{3D459450-BDA6-42C4-A9C1-07FF1AF0CC62}" type="pres">
      <dgm:prSet presAssocID="{1DFB0FBB-CD8D-434B-9035-71D46FF1E9BA}" presName="Name0" presStyleCnt="0">
        <dgm:presLayoutVars>
          <dgm:dir/>
          <dgm:animLvl val="lvl"/>
          <dgm:resizeHandles val="exact"/>
        </dgm:presLayoutVars>
      </dgm:prSet>
      <dgm:spPr/>
      <dgm:t>
        <a:bodyPr/>
        <a:lstStyle/>
        <a:p>
          <a:endParaRPr lang="en-US"/>
        </a:p>
      </dgm:t>
    </dgm:pt>
    <dgm:pt modelId="{01650BA9-1043-407C-B6E0-262EB1CB555B}" type="pres">
      <dgm:prSet presAssocID="{2F162A4B-E31B-44F5-A742-D54F273D2446}" presName="linNode" presStyleCnt="0"/>
      <dgm:spPr/>
    </dgm:pt>
    <dgm:pt modelId="{0D088782-7D56-43E7-96D5-1D61CCE6E285}" type="pres">
      <dgm:prSet presAssocID="{2F162A4B-E31B-44F5-A742-D54F273D2446}" presName="parentText" presStyleLbl="node1" presStyleIdx="0" presStyleCnt="5">
        <dgm:presLayoutVars>
          <dgm:chMax val="1"/>
          <dgm:bulletEnabled val="1"/>
        </dgm:presLayoutVars>
      </dgm:prSet>
      <dgm:spPr/>
      <dgm:t>
        <a:bodyPr/>
        <a:lstStyle/>
        <a:p>
          <a:endParaRPr lang="en-US"/>
        </a:p>
      </dgm:t>
    </dgm:pt>
    <dgm:pt modelId="{F58476FC-47DA-4F31-AE50-1C4E60818F81}" type="pres">
      <dgm:prSet presAssocID="{2F162A4B-E31B-44F5-A742-D54F273D2446}" presName="descendantText" presStyleLbl="alignAccFollowNode1" presStyleIdx="0" presStyleCnt="5">
        <dgm:presLayoutVars>
          <dgm:bulletEnabled val="1"/>
        </dgm:presLayoutVars>
      </dgm:prSet>
      <dgm:spPr/>
      <dgm:t>
        <a:bodyPr/>
        <a:lstStyle/>
        <a:p>
          <a:endParaRPr lang="en-US"/>
        </a:p>
      </dgm:t>
    </dgm:pt>
    <dgm:pt modelId="{9F83A631-86AC-4358-B355-EC9F82383806}" type="pres">
      <dgm:prSet presAssocID="{9331A0B9-CDD8-4A84-B430-E479488E4558}" presName="sp" presStyleCnt="0"/>
      <dgm:spPr/>
    </dgm:pt>
    <dgm:pt modelId="{27C1050C-362C-45A6-9459-7198C08E23E4}" type="pres">
      <dgm:prSet presAssocID="{9C80BDDC-1FB4-4EF9-A3D2-6A9F3315C126}" presName="linNode" presStyleCnt="0"/>
      <dgm:spPr/>
    </dgm:pt>
    <dgm:pt modelId="{091F7570-8B93-419E-95D5-12C5D411850A}" type="pres">
      <dgm:prSet presAssocID="{9C80BDDC-1FB4-4EF9-A3D2-6A9F3315C126}" presName="parentText" presStyleLbl="node1" presStyleIdx="1" presStyleCnt="5">
        <dgm:presLayoutVars>
          <dgm:chMax val="1"/>
          <dgm:bulletEnabled val="1"/>
        </dgm:presLayoutVars>
      </dgm:prSet>
      <dgm:spPr/>
      <dgm:t>
        <a:bodyPr/>
        <a:lstStyle/>
        <a:p>
          <a:endParaRPr lang="en-US"/>
        </a:p>
      </dgm:t>
    </dgm:pt>
    <dgm:pt modelId="{53E5269D-E0DB-416B-8722-57466983D045}" type="pres">
      <dgm:prSet presAssocID="{9C80BDDC-1FB4-4EF9-A3D2-6A9F3315C126}" presName="descendantText" presStyleLbl="alignAccFollowNode1" presStyleIdx="1" presStyleCnt="5">
        <dgm:presLayoutVars>
          <dgm:bulletEnabled val="1"/>
        </dgm:presLayoutVars>
      </dgm:prSet>
      <dgm:spPr/>
      <dgm:t>
        <a:bodyPr/>
        <a:lstStyle/>
        <a:p>
          <a:endParaRPr lang="en-US"/>
        </a:p>
      </dgm:t>
    </dgm:pt>
    <dgm:pt modelId="{BD973510-500A-4A7A-B080-D2FEBC5C23AE}" type="pres">
      <dgm:prSet presAssocID="{C9051B3C-12FE-437F-8F05-7E2E6DD2A87A}" presName="sp" presStyleCnt="0"/>
      <dgm:spPr/>
    </dgm:pt>
    <dgm:pt modelId="{481942BB-DEEB-439E-8E6F-5EE18946E5AA}" type="pres">
      <dgm:prSet presAssocID="{35EF9AD7-5626-4753-9F21-2079172092E7}" presName="linNode" presStyleCnt="0"/>
      <dgm:spPr/>
    </dgm:pt>
    <dgm:pt modelId="{0A4A4636-7540-4576-8CFF-B80D91594658}" type="pres">
      <dgm:prSet presAssocID="{35EF9AD7-5626-4753-9F21-2079172092E7}" presName="parentText" presStyleLbl="node1" presStyleIdx="2" presStyleCnt="5">
        <dgm:presLayoutVars>
          <dgm:chMax val="1"/>
          <dgm:bulletEnabled val="1"/>
        </dgm:presLayoutVars>
      </dgm:prSet>
      <dgm:spPr/>
      <dgm:t>
        <a:bodyPr/>
        <a:lstStyle/>
        <a:p>
          <a:endParaRPr lang="en-US"/>
        </a:p>
      </dgm:t>
    </dgm:pt>
    <dgm:pt modelId="{80900911-C59F-4CF4-907B-41FBF9DE5769}" type="pres">
      <dgm:prSet presAssocID="{35EF9AD7-5626-4753-9F21-2079172092E7}" presName="descendantText" presStyleLbl="alignAccFollowNode1" presStyleIdx="2" presStyleCnt="5">
        <dgm:presLayoutVars>
          <dgm:bulletEnabled val="1"/>
        </dgm:presLayoutVars>
      </dgm:prSet>
      <dgm:spPr/>
      <dgm:t>
        <a:bodyPr/>
        <a:lstStyle/>
        <a:p>
          <a:endParaRPr lang="en-US"/>
        </a:p>
      </dgm:t>
    </dgm:pt>
    <dgm:pt modelId="{56B6EB6A-97B3-4195-B2FF-6E8DA3630A84}" type="pres">
      <dgm:prSet presAssocID="{F27432B7-473B-4B1F-AFCB-22DE132F56E6}" presName="sp" presStyleCnt="0"/>
      <dgm:spPr/>
    </dgm:pt>
    <dgm:pt modelId="{5F60F92E-0715-4516-A993-B28A6108241E}" type="pres">
      <dgm:prSet presAssocID="{40D66734-5FAD-4CD3-9C65-3044EC323A11}" presName="linNode" presStyleCnt="0"/>
      <dgm:spPr/>
    </dgm:pt>
    <dgm:pt modelId="{0840953C-F87C-4D3A-BF2E-88861D655A53}" type="pres">
      <dgm:prSet presAssocID="{40D66734-5FAD-4CD3-9C65-3044EC323A11}" presName="parentText" presStyleLbl="node1" presStyleIdx="3" presStyleCnt="5">
        <dgm:presLayoutVars>
          <dgm:chMax val="1"/>
          <dgm:bulletEnabled val="1"/>
        </dgm:presLayoutVars>
      </dgm:prSet>
      <dgm:spPr/>
      <dgm:t>
        <a:bodyPr/>
        <a:lstStyle/>
        <a:p>
          <a:endParaRPr lang="en-US"/>
        </a:p>
      </dgm:t>
    </dgm:pt>
    <dgm:pt modelId="{6EB22750-098C-4D8D-A736-197590900C0B}" type="pres">
      <dgm:prSet presAssocID="{40D66734-5FAD-4CD3-9C65-3044EC323A11}" presName="descendantText" presStyleLbl="alignAccFollowNode1" presStyleIdx="3" presStyleCnt="5">
        <dgm:presLayoutVars>
          <dgm:bulletEnabled val="1"/>
        </dgm:presLayoutVars>
      </dgm:prSet>
      <dgm:spPr/>
      <dgm:t>
        <a:bodyPr/>
        <a:lstStyle/>
        <a:p>
          <a:endParaRPr lang="en-US"/>
        </a:p>
      </dgm:t>
    </dgm:pt>
    <dgm:pt modelId="{003AB228-42B9-4A1E-9D68-C80030CB9C38}" type="pres">
      <dgm:prSet presAssocID="{5269F9DB-303B-48CE-98A1-575179634B7C}" presName="sp" presStyleCnt="0"/>
      <dgm:spPr/>
    </dgm:pt>
    <dgm:pt modelId="{732CBB48-5FA3-4A80-B8F1-F6F78EFD8529}" type="pres">
      <dgm:prSet presAssocID="{580BEB14-F823-4A3B-A740-700774D1B58D}" presName="linNode" presStyleCnt="0"/>
      <dgm:spPr/>
    </dgm:pt>
    <dgm:pt modelId="{1D141187-C0E6-4617-8726-3E215A4E5E0D}" type="pres">
      <dgm:prSet presAssocID="{580BEB14-F823-4A3B-A740-700774D1B58D}" presName="parentText" presStyleLbl="node1" presStyleIdx="4" presStyleCnt="5">
        <dgm:presLayoutVars>
          <dgm:chMax val="1"/>
          <dgm:bulletEnabled val="1"/>
        </dgm:presLayoutVars>
      </dgm:prSet>
      <dgm:spPr/>
      <dgm:t>
        <a:bodyPr/>
        <a:lstStyle/>
        <a:p>
          <a:endParaRPr lang="en-US"/>
        </a:p>
      </dgm:t>
    </dgm:pt>
    <dgm:pt modelId="{09B859E1-0563-4EF6-819E-666BFD2C2197}" type="pres">
      <dgm:prSet presAssocID="{580BEB14-F823-4A3B-A740-700774D1B58D}" presName="descendantText" presStyleLbl="alignAccFollowNode1" presStyleIdx="4" presStyleCnt="5">
        <dgm:presLayoutVars>
          <dgm:bulletEnabled val="1"/>
        </dgm:presLayoutVars>
      </dgm:prSet>
      <dgm:spPr/>
      <dgm:t>
        <a:bodyPr/>
        <a:lstStyle/>
        <a:p>
          <a:endParaRPr lang="en-US"/>
        </a:p>
      </dgm:t>
    </dgm:pt>
  </dgm:ptLst>
  <dgm:cxnLst>
    <dgm:cxn modelId="{84FE02ED-ADDB-4843-ADC3-3E05DC37EE3F}" type="presOf" srcId="{580BEB14-F823-4A3B-A740-700774D1B58D}" destId="{1D141187-C0E6-4617-8726-3E215A4E5E0D}" srcOrd="0" destOrd="0" presId="urn:microsoft.com/office/officeart/2005/8/layout/vList5"/>
    <dgm:cxn modelId="{7FD781E4-EDC8-4EE6-935A-216CEA66D902}" srcId="{2F162A4B-E31B-44F5-A742-D54F273D2446}" destId="{8783B421-A224-401F-AA97-66FC4FC5CCEB}" srcOrd="0" destOrd="0" parTransId="{D47FCC9D-054F-4095-82D6-835394026981}" sibTransId="{4F625E50-470A-4283-8588-99ABA1617935}"/>
    <dgm:cxn modelId="{F175E386-5786-4A33-BC8C-FAC979E9F5BC}" srcId="{9C80BDDC-1FB4-4EF9-A3D2-6A9F3315C126}" destId="{EC7A6EDE-5B35-45BB-B562-FA06E367C85A}" srcOrd="0" destOrd="0" parTransId="{7B48ED91-0155-42EA-B13D-21DE31ED3CB5}" sibTransId="{C69CBB32-FD66-4CD4-9A7F-FA6A2CEF01E0}"/>
    <dgm:cxn modelId="{9A299402-6972-4149-8409-BFA426101F44}" srcId="{1DFB0FBB-CD8D-434B-9035-71D46FF1E9BA}" destId="{580BEB14-F823-4A3B-A740-700774D1B58D}" srcOrd="4" destOrd="0" parTransId="{5807659D-B122-4FF1-952E-25CF845C2C17}" sibTransId="{09626E4A-FE07-450D-8F4C-453FF902CE55}"/>
    <dgm:cxn modelId="{471E3D00-9F15-4D8A-BF67-86D1E2D4FE05}" type="presOf" srcId="{40D66734-5FAD-4CD3-9C65-3044EC323A11}" destId="{0840953C-F87C-4D3A-BF2E-88861D655A53}" srcOrd="0" destOrd="0" presId="urn:microsoft.com/office/officeart/2005/8/layout/vList5"/>
    <dgm:cxn modelId="{41C71970-44D4-4299-A473-6069F50FC9C4}" srcId="{1DFB0FBB-CD8D-434B-9035-71D46FF1E9BA}" destId="{35EF9AD7-5626-4753-9F21-2079172092E7}" srcOrd="2" destOrd="0" parTransId="{7CFC2425-7AE2-45BD-8483-48741FAD0B02}" sibTransId="{F27432B7-473B-4B1F-AFCB-22DE132F56E6}"/>
    <dgm:cxn modelId="{83B67887-C33F-46B3-A6AB-2FCFDAB188BC}" type="presOf" srcId="{35EF9AD7-5626-4753-9F21-2079172092E7}" destId="{0A4A4636-7540-4576-8CFF-B80D91594658}" srcOrd="0" destOrd="0" presId="urn:microsoft.com/office/officeart/2005/8/layout/vList5"/>
    <dgm:cxn modelId="{2508A308-6831-47C0-BAC4-B0C3CA7E86CB}" srcId="{40D66734-5FAD-4CD3-9C65-3044EC323A11}" destId="{EB5ED72B-05DD-4930-BB38-687BEB1CF67C}" srcOrd="0" destOrd="0" parTransId="{A8A046FE-6E21-46E8-929A-3C33715081B8}" sibTransId="{872FEBD3-D201-42AA-A753-DFD80C49D8E4}"/>
    <dgm:cxn modelId="{480F6CB7-80C2-498B-9ABB-F77BB9D580D9}" type="presOf" srcId="{1DFB0FBB-CD8D-434B-9035-71D46FF1E9BA}" destId="{3D459450-BDA6-42C4-A9C1-07FF1AF0CC62}" srcOrd="0" destOrd="0" presId="urn:microsoft.com/office/officeart/2005/8/layout/vList5"/>
    <dgm:cxn modelId="{F845DACF-D50C-49CA-A515-81FE68C8E28B}" type="presOf" srcId="{348BB69A-5AF3-444F-8C61-50EAAECFB8FA}" destId="{80900911-C59F-4CF4-907B-41FBF9DE5769}" srcOrd="0" destOrd="0" presId="urn:microsoft.com/office/officeart/2005/8/layout/vList5"/>
    <dgm:cxn modelId="{41D76A06-1952-4E49-934F-CA8DF2DEE857}" type="presOf" srcId="{EB5ED72B-05DD-4930-BB38-687BEB1CF67C}" destId="{6EB22750-098C-4D8D-A736-197590900C0B}" srcOrd="0" destOrd="0" presId="urn:microsoft.com/office/officeart/2005/8/layout/vList5"/>
    <dgm:cxn modelId="{61511786-334C-4D8B-A552-04A8C24B8A14}" srcId="{1DFB0FBB-CD8D-434B-9035-71D46FF1E9BA}" destId="{40D66734-5FAD-4CD3-9C65-3044EC323A11}" srcOrd="3" destOrd="0" parTransId="{C16031EC-C4A7-401E-BF88-B2821280986D}" sibTransId="{5269F9DB-303B-48CE-98A1-575179634B7C}"/>
    <dgm:cxn modelId="{1AF1DC3A-4D8B-4732-84B4-8EBBD68A48EF}" type="presOf" srcId="{8783B421-A224-401F-AA97-66FC4FC5CCEB}" destId="{F58476FC-47DA-4F31-AE50-1C4E60818F81}" srcOrd="0" destOrd="0" presId="urn:microsoft.com/office/officeart/2005/8/layout/vList5"/>
    <dgm:cxn modelId="{03F7C250-29F5-420F-8D97-21E0F4F3017E}" srcId="{1DFB0FBB-CD8D-434B-9035-71D46FF1E9BA}" destId="{9C80BDDC-1FB4-4EF9-A3D2-6A9F3315C126}" srcOrd="1" destOrd="0" parTransId="{56693D02-90D5-4F3F-A93E-4053A02206A6}" sibTransId="{C9051B3C-12FE-437F-8F05-7E2E6DD2A87A}"/>
    <dgm:cxn modelId="{C7C5D9E6-7E56-4987-9D97-583466309B1F}" type="presOf" srcId="{EC7A6EDE-5B35-45BB-B562-FA06E367C85A}" destId="{53E5269D-E0DB-416B-8722-57466983D045}" srcOrd="0" destOrd="0" presId="urn:microsoft.com/office/officeart/2005/8/layout/vList5"/>
    <dgm:cxn modelId="{617CFCF9-789C-483B-8A7A-1CD0B9E4EF8F}" srcId="{35EF9AD7-5626-4753-9F21-2079172092E7}" destId="{348BB69A-5AF3-444F-8C61-50EAAECFB8FA}" srcOrd="0" destOrd="0" parTransId="{AE83DE12-DADF-4082-A90A-45B49D0CB0E3}" sibTransId="{4BC959CA-7ECE-4E37-AF3B-6A7D1F44B2DD}"/>
    <dgm:cxn modelId="{A6FC9627-05CF-41B2-A56D-3A46E5C61376}" srcId="{1DFB0FBB-CD8D-434B-9035-71D46FF1E9BA}" destId="{2F162A4B-E31B-44F5-A742-D54F273D2446}" srcOrd="0" destOrd="0" parTransId="{9185E107-6ACA-4BCF-B4BC-116D91E202B7}" sibTransId="{9331A0B9-CDD8-4A84-B430-E479488E4558}"/>
    <dgm:cxn modelId="{909B0525-BABA-434D-8033-D607FD75BA5C}" type="presOf" srcId="{9C80BDDC-1FB4-4EF9-A3D2-6A9F3315C126}" destId="{091F7570-8B93-419E-95D5-12C5D411850A}" srcOrd="0" destOrd="0" presId="urn:microsoft.com/office/officeart/2005/8/layout/vList5"/>
    <dgm:cxn modelId="{89FF6307-2FBF-46C3-AF57-A3F9D4CF63C6}" type="presOf" srcId="{2F162A4B-E31B-44F5-A742-D54F273D2446}" destId="{0D088782-7D56-43E7-96D5-1D61CCE6E285}" srcOrd="0" destOrd="0" presId="urn:microsoft.com/office/officeart/2005/8/layout/vList5"/>
    <dgm:cxn modelId="{B1D0C2CE-4F1E-4588-B800-4F00FA5A57B5}" srcId="{580BEB14-F823-4A3B-A740-700774D1B58D}" destId="{86D458A9-FC0C-4DF7-8207-984242879E86}" srcOrd="0" destOrd="0" parTransId="{5B6EB91F-42D4-4F0A-90FD-01EF6624F05D}" sibTransId="{349E5F4D-4CF6-41F9-BF21-120DBF751513}"/>
    <dgm:cxn modelId="{0520B233-1689-4E12-96E9-A77D07F6A1E0}" type="presOf" srcId="{86D458A9-FC0C-4DF7-8207-984242879E86}" destId="{09B859E1-0563-4EF6-819E-666BFD2C2197}" srcOrd="0" destOrd="0" presId="urn:microsoft.com/office/officeart/2005/8/layout/vList5"/>
    <dgm:cxn modelId="{99E4AC22-0FA5-46F4-AC35-478F91221884}" type="presParOf" srcId="{3D459450-BDA6-42C4-A9C1-07FF1AF0CC62}" destId="{01650BA9-1043-407C-B6E0-262EB1CB555B}" srcOrd="0" destOrd="0" presId="urn:microsoft.com/office/officeart/2005/8/layout/vList5"/>
    <dgm:cxn modelId="{260A8C09-3039-4CD7-85FC-F53C80EB04DC}" type="presParOf" srcId="{01650BA9-1043-407C-B6E0-262EB1CB555B}" destId="{0D088782-7D56-43E7-96D5-1D61CCE6E285}" srcOrd="0" destOrd="0" presId="urn:microsoft.com/office/officeart/2005/8/layout/vList5"/>
    <dgm:cxn modelId="{78172890-B078-4924-BC18-A54B651959BB}" type="presParOf" srcId="{01650BA9-1043-407C-B6E0-262EB1CB555B}" destId="{F58476FC-47DA-4F31-AE50-1C4E60818F81}" srcOrd="1" destOrd="0" presId="urn:microsoft.com/office/officeart/2005/8/layout/vList5"/>
    <dgm:cxn modelId="{166DD789-391B-4E58-AFE9-CDE44B975534}" type="presParOf" srcId="{3D459450-BDA6-42C4-A9C1-07FF1AF0CC62}" destId="{9F83A631-86AC-4358-B355-EC9F82383806}" srcOrd="1" destOrd="0" presId="urn:microsoft.com/office/officeart/2005/8/layout/vList5"/>
    <dgm:cxn modelId="{EF6F1B63-F4B7-40A6-86C7-DD04A3B96772}" type="presParOf" srcId="{3D459450-BDA6-42C4-A9C1-07FF1AF0CC62}" destId="{27C1050C-362C-45A6-9459-7198C08E23E4}" srcOrd="2" destOrd="0" presId="urn:microsoft.com/office/officeart/2005/8/layout/vList5"/>
    <dgm:cxn modelId="{0198B288-FEFA-4DC6-8257-BE6804EDB89E}" type="presParOf" srcId="{27C1050C-362C-45A6-9459-7198C08E23E4}" destId="{091F7570-8B93-419E-95D5-12C5D411850A}" srcOrd="0" destOrd="0" presId="urn:microsoft.com/office/officeart/2005/8/layout/vList5"/>
    <dgm:cxn modelId="{D47D3401-C65B-4CB7-9269-8A248C9E68E6}" type="presParOf" srcId="{27C1050C-362C-45A6-9459-7198C08E23E4}" destId="{53E5269D-E0DB-416B-8722-57466983D045}" srcOrd="1" destOrd="0" presId="urn:microsoft.com/office/officeart/2005/8/layout/vList5"/>
    <dgm:cxn modelId="{8CA2EC84-C6C6-4277-90D4-EADEDEB674EA}" type="presParOf" srcId="{3D459450-BDA6-42C4-A9C1-07FF1AF0CC62}" destId="{BD973510-500A-4A7A-B080-D2FEBC5C23AE}" srcOrd="3" destOrd="0" presId="urn:microsoft.com/office/officeart/2005/8/layout/vList5"/>
    <dgm:cxn modelId="{2D4EB825-164F-4002-84EE-4F06A81FE7B0}" type="presParOf" srcId="{3D459450-BDA6-42C4-A9C1-07FF1AF0CC62}" destId="{481942BB-DEEB-439E-8E6F-5EE18946E5AA}" srcOrd="4" destOrd="0" presId="urn:microsoft.com/office/officeart/2005/8/layout/vList5"/>
    <dgm:cxn modelId="{5E077C34-8D4A-4A83-B3A1-EB8AF07AA243}" type="presParOf" srcId="{481942BB-DEEB-439E-8E6F-5EE18946E5AA}" destId="{0A4A4636-7540-4576-8CFF-B80D91594658}" srcOrd="0" destOrd="0" presId="urn:microsoft.com/office/officeart/2005/8/layout/vList5"/>
    <dgm:cxn modelId="{D3163FBC-B7A1-450E-8342-90B690768C29}" type="presParOf" srcId="{481942BB-DEEB-439E-8E6F-5EE18946E5AA}" destId="{80900911-C59F-4CF4-907B-41FBF9DE5769}" srcOrd="1" destOrd="0" presId="urn:microsoft.com/office/officeart/2005/8/layout/vList5"/>
    <dgm:cxn modelId="{A26BF14A-E4FA-4864-B50D-666ED1A9448D}" type="presParOf" srcId="{3D459450-BDA6-42C4-A9C1-07FF1AF0CC62}" destId="{56B6EB6A-97B3-4195-B2FF-6E8DA3630A84}" srcOrd="5" destOrd="0" presId="urn:microsoft.com/office/officeart/2005/8/layout/vList5"/>
    <dgm:cxn modelId="{95B936FB-AB53-4707-8BCB-44E02B5E1702}" type="presParOf" srcId="{3D459450-BDA6-42C4-A9C1-07FF1AF0CC62}" destId="{5F60F92E-0715-4516-A993-B28A6108241E}" srcOrd="6" destOrd="0" presId="urn:microsoft.com/office/officeart/2005/8/layout/vList5"/>
    <dgm:cxn modelId="{7E9773CB-B034-45FB-A0F0-A14B011ABCD3}" type="presParOf" srcId="{5F60F92E-0715-4516-A993-B28A6108241E}" destId="{0840953C-F87C-4D3A-BF2E-88861D655A53}" srcOrd="0" destOrd="0" presId="urn:microsoft.com/office/officeart/2005/8/layout/vList5"/>
    <dgm:cxn modelId="{BA3C3777-707C-40DB-8539-6447B9D7827B}" type="presParOf" srcId="{5F60F92E-0715-4516-A993-B28A6108241E}" destId="{6EB22750-098C-4D8D-A736-197590900C0B}" srcOrd="1" destOrd="0" presId="urn:microsoft.com/office/officeart/2005/8/layout/vList5"/>
    <dgm:cxn modelId="{17B6A9E7-B4AB-4F69-ADDD-65CCC39ACF3F}" type="presParOf" srcId="{3D459450-BDA6-42C4-A9C1-07FF1AF0CC62}" destId="{003AB228-42B9-4A1E-9D68-C80030CB9C38}" srcOrd="7" destOrd="0" presId="urn:microsoft.com/office/officeart/2005/8/layout/vList5"/>
    <dgm:cxn modelId="{D780074B-464A-437A-9869-D3A2363E87F7}" type="presParOf" srcId="{3D459450-BDA6-42C4-A9C1-07FF1AF0CC62}" destId="{732CBB48-5FA3-4A80-B8F1-F6F78EFD8529}" srcOrd="8" destOrd="0" presId="urn:microsoft.com/office/officeart/2005/8/layout/vList5"/>
    <dgm:cxn modelId="{7C858C69-046B-46F8-B92F-1B0D118EF98B}" type="presParOf" srcId="{732CBB48-5FA3-4A80-B8F1-F6F78EFD8529}" destId="{1D141187-C0E6-4617-8726-3E215A4E5E0D}" srcOrd="0" destOrd="0" presId="urn:microsoft.com/office/officeart/2005/8/layout/vList5"/>
    <dgm:cxn modelId="{A36029B4-7511-4A79-9F24-5130636018C7}" type="presParOf" srcId="{732CBB48-5FA3-4A80-B8F1-F6F78EFD8529}" destId="{09B859E1-0563-4EF6-819E-666BFD2C219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E9A6D5-D140-9047-B6F2-9CE1FAD99BE4}" type="datetimeFigureOut">
              <a:rPr lang="en-US" smtClean="0"/>
              <a:pPr/>
              <a:t>9/28/2014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F36D21-57DE-B543-90C6-BCA3CF191FA2}" type="slidenum">
              <a:rPr lang="en-US" smtClean="0"/>
              <a:pPr/>
              <a:t>‹#›</a:t>
            </a:fld>
            <a:endParaRPr lang="en-US"/>
          </a:p>
        </p:txBody>
      </p:sp>
    </p:spTree>
    <p:extLst>
      <p:ext uri="{BB962C8B-B14F-4D97-AF65-F5344CB8AC3E}">
        <p14:creationId xmlns:p14="http://schemas.microsoft.com/office/powerpoint/2010/main" val="144069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919711-5ED0-4B74-BC36-946CDD10DFF9}" type="datetimeFigureOut">
              <a:rPr lang="en-US" smtClean="0"/>
              <a:pPr/>
              <a:t>9/28/2014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933A88-20E3-45E8-9A26-6BAD1BB6C782}" type="slidenum">
              <a:rPr lang="en-US" smtClean="0"/>
              <a:pPr/>
              <a:t>‹#›</a:t>
            </a:fld>
            <a:endParaRPr lang="en-US"/>
          </a:p>
        </p:txBody>
      </p:sp>
    </p:spTree>
    <p:extLst>
      <p:ext uri="{BB962C8B-B14F-4D97-AF65-F5344CB8AC3E}">
        <p14:creationId xmlns:p14="http://schemas.microsoft.com/office/powerpoint/2010/main" val="5088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933A88-20E3-45E8-9A26-6BAD1BB6C78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A6936-B3F7-4763-AD52-7DF0E19B2890}" type="slidenum">
              <a:rPr lang="en-US" smtClean="0"/>
              <a:t>6</a:t>
            </a:fld>
            <a:endParaRPr lang="en-US"/>
          </a:p>
        </p:txBody>
      </p:sp>
    </p:spTree>
    <p:extLst>
      <p:ext uri="{BB962C8B-B14F-4D97-AF65-F5344CB8AC3E}">
        <p14:creationId xmlns:p14="http://schemas.microsoft.com/office/powerpoint/2010/main" val="12175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A6936-B3F7-4763-AD52-7DF0E19B2890}" type="slidenum">
              <a:rPr lang="en-US" smtClean="0"/>
              <a:t>7</a:t>
            </a:fld>
            <a:endParaRPr lang="en-US"/>
          </a:p>
        </p:txBody>
      </p:sp>
    </p:spTree>
    <p:extLst>
      <p:ext uri="{BB962C8B-B14F-4D97-AF65-F5344CB8AC3E}">
        <p14:creationId xmlns:p14="http://schemas.microsoft.com/office/powerpoint/2010/main" val="12175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ImageId</a:t>
            </a:r>
            <a:r>
              <a:rPr lang="en-US" dirty="0" smtClean="0"/>
              <a:t> property used to specify the AMI to use to create the EC2 instance.</a:t>
            </a:r>
          </a:p>
          <a:p>
            <a:r>
              <a:rPr lang="en-US" dirty="0" err="1" smtClean="0"/>
              <a:t>InstanceType</a:t>
            </a:r>
            <a:r>
              <a:rPr lang="en-US" dirty="0" smtClean="0"/>
              <a:t> property used to specify the CPU/memory resources to be allocated for the EC2 instance.</a:t>
            </a:r>
          </a:p>
          <a:p>
            <a:r>
              <a:rPr lang="en-US" dirty="0" err="1" smtClean="0"/>
              <a:t>KeyName</a:t>
            </a:r>
            <a:r>
              <a:rPr lang="en-US" dirty="0" smtClean="0"/>
              <a:t> property specifies</a:t>
            </a:r>
            <a:r>
              <a:rPr lang="en-US" baseline="0" dirty="0" smtClean="0"/>
              <a:t> the access key which can be used to </a:t>
            </a:r>
            <a:r>
              <a:rPr lang="en-US" baseline="0" dirty="0" err="1" smtClean="0"/>
              <a:t>ssh</a:t>
            </a:r>
            <a:r>
              <a:rPr lang="en-US" baseline="0" dirty="0" smtClean="0"/>
              <a:t> into EC2 instance.</a:t>
            </a:r>
          </a:p>
          <a:p>
            <a:r>
              <a:rPr lang="en-US" baseline="0" dirty="0" err="1" smtClean="0"/>
              <a:t>SecurityGroups</a:t>
            </a:r>
            <a:r>
              <a:rPr lang="en-US" baseline="0" dirty="0" smtClean="0"/>
              <a:t> property specifies the security group (i.e. firewall rules to apply to EC2 instance)</a:t>
            </a:r>
          </a:p>
          <a:p>
            <a:r>
              <a:rPr lang="en-US" baseline="0" dirty="0" err="1" smtClean="0"/>
              <a:t>UserData</a:t>
            </a:r>
            <a:r>
              <a:rPr lang="en-US" baseline="0" dirty="0" smtClean="0"/>
              <a:t> property specified data to be passed to EC2 instance in provisioning process.</a:t>
            </a:r>
            <a:endParaRPr lang="en-US" dirty="0"/>
          </a:p>
        </p:txBody>
      </p:sp>
      <p:sp>
        <p:nvSpPr>
          <p:cNvPr id="4" name="Slide Number Placeholder 3"/>
          <p:cNvSpPr>
            <a:spLocks noGrp="1"/>
          </p:cNvSpPr>
          <p:nvPr>
            <p:ph type="sldNum" sz="quarter" idx="10"/>
          </p:nvPr>
        </p:nvSpPr>
        <p:spPr/>
        <p:txBody>
          <a:bodyPr/>
          <a:lstStyle/>
          <a:p>
            <a:fld id="{9D933A88-20E3-45E8-9A26-6BAD1BB6C782}" type="slidenum">
              <a:rPr lang="en-US" smtClean="0"/>
              <a:pPr/>
              <a:t>22</a:t>
            </a:fld>
            <a:endParaRPr lang="en-US"/>
          </a:p>
        </p:txBody>
      </p:sp>
    </p:spTree>
    <p:extLst>
      <p:ext uri="{BB962C8B-B14F-4D97-AF65-F5344CB8AC3E}">
        <p14:creationId xmlns:p14="http://schemas.microsoft.com/office/powerpoint/2010/main" val="308054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metadata is organized into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keys, which you can group into </a:t>
            </a:r>
            <a:r>
              <a:rPr lang="en-US" sz="1200" b="0" i="0" kern="1200" dirty="0" err="1" smtClean="0">
                <a:solidFill>
                  <a:schemeClr val="tx1"/>
                </a:solidFill>
                <a:effectLst/>
                <a:latin typeface="+mn-lt"/>
                <a:ea typeface="+mn-ea"/>
                <a:cs typeface="+mn-cs"/>
              </a:rPr>
              <a:t>configsets</a:t>
            </a:r>
            <a:r>
              <a:rPr lang="en-US" sz="1200" b="0" i="0" kern="1200" dirty="0" smtClean="0">
                <a:solidFill>
                  <a:schemeClr val="tx1"/>
                </a:solidFill>
                <a:effectLst/>
                <a:latin typeface="+mn-lt"/>
                <a:ea typeface="+mn-ea"/>
                <a:cs typeface="+mn-cs"/>
              </a:rPr>
              <a:t>. You can specify a </a:t>
            </a:r>
            <a:r>
              <a:rPr lang="en-US" sz="1200" b="0" i="0" kern="1200" dirty="0" err="1" smtClean="0">
                <a:solidFill>
                  <a:schemeClr val="tx1"/>
                </a:solidFill>
                <a:effectLst/>
                <a:latin typeface="+mn-lt"/>
                <a:ea typeface="+mn-ea"/>
                <a:cs typeface="+mn-cs"/>
              </a:rPr>
              <a:t>configset</a:t>
            </a:r>
            <a:r>
              <a:rPr lang="en-US" sz="1200" b="0" i="0" kern="1200" dirty="0" smtClean="0">
                <a:solidFill>
                  <a:schemeClr val="tx1"/>
                </a:solidFill>
                <a:effectLst/>
                <a:latin typeface="+mn-lt"/>
                <a:ea typeface="+mn-ea"/>
                <a:cs typeface="+mn-cs"/>
              </a:rPr>
              <a:t> when you call </a:t>
            </a:r>
            <a:r>
              <a:rPr lang="en-US" sz="1200" b="0" i="0" kern="1200" dirty="0" err="1" smtClean="0">
                <a:solidFill>
                  <a:schemeClr val="tx1"/>
                </a:solidFill>
                <a:effectLst/>
                <a:latin typeface="+mn-lt"/>
                <a:ea typeface="+mn-ea"/>
                <a:cs typeface="+mn-cs"/>
              </a:rPr>
              <a:t>cfn-init</a:t>
            </a:r>
            <a:r>
              <a:rPr lang="en-US" sz="1200" b="0" i="0" kern="1200" dirty="0" smtClean="0">
                <a:solidFill>
                  <a:schemeClr val="tx1"/>
                </a:solidFill>
                <a:effectLst/>
                <a:latin typeface="+mn-lt"/>
                <a:ea typeface="+mn-ea"/>
                <a:cs typeface="+mn-cs"/>
              </a:rPr>
              <a:t> in your template. If you don't specify a </a:t>
            </a:r>
            <a:r>
              <a:rPr lang="en-US" sz="1200" b="0" i="0" kern="1200" dirty="0" err="1" smtClean="0">
                <a:solidFill>
                  <a:schemeClr val="tx1"/>
                </a:solidFill>
                <a:effectLst/>
                <a:latin typeface="+mn-lt"/>
                <a:ea typeface="+mn-ea"/>
                <a:cs typeface="+mn-cs"/>
              </a:rPr>
              <a:t>configset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cfn-init</a:t>
            </a:r>
            <a:r>
              <a:rPr lang="en-US" sz="1200" b="0" i="0" kern="1200" dirty="0" smtClean="0">
                <a:solidFill>
                  <a:schemeClr val="tx1"/>
                </a:solidFill>
                <a:effectLst/>
                <a:latin typeface="+mn-lt"/>
                <a:ea typeface="+mn-ea"/>
                <a:cs typeface="+mn-cs"/>
              </a:rPr>
              <a:t> looks for a single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key named </a:t>
            </a:r>
            <a:r>
              <a:rPr lang="en-US" sz="1200" b="0" i="1"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cfn-init</a:t>
            </a:r>
            <a:r>
              <a:rPr lang="en-US" sz="1200" b="0" i="0" kern="1200" dirty="0" smtClean="0">
                <a:solidFill>
                  <a:schemeClr val="tx1"/>
                </a:solidFill>
                <a:effectLst/>
                <a:latin typeface="+mn-lt"/>
                <a:ea typeface="+mn-ea"/>
                <a:cs typeface="+mn-cs"/>
              </a:rPr>
              <a:t> helper script processes these configuration sections in the following order: packages, groups, users, sources, files, commands, and then services. If you require a different order, separate your sections into different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keys, and then use a </a:t>
            </a:r>
            <a:r>
              <a:rPr lang="en-US" sz="1200" b="0" i="0" kern="1200" dirty="0" err="1" smtClean="0">
                <a:solidFill>
                  <a:schemeClr val="tx1"/>
                </a:solidFill>
                <a:effectLst/>
                <a:latin typeface="+mn-lt"/>
                <a:ea typeface="+mn-ea"/>
                <a:cs typeface="+mn-cs"/>
              </a:rPr>
              <a:t>configset</a:t>
            </a:r>
            <a:r>
              <a:rPr lang="en-US" sz="1200" b="0" i="0" kern="1200" dirty="0" smtClean="0">
                <a:solidFill>
                  <a:schemeClr val="tx1"/>
                </a:solidFill>
                <a:effectLst/>
                <a:latin typeface="+mn-lt"/>
                <a:ea typeface="+mn-ea"/>
                <a:cs typeface="+mn-cs"/>
              </a:rPr>
              <a:t> that specifies the order in which the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keys should be processed.</a:t>
            </a:r>
            <a:endParaRPr lang="en-US" dirty="0"/>
          </a:p>
        </p:txBody>
      </p:sp>
      <p:sp>
        <p:nvSpPr>
          <p:cNvPr id="4" name="Slide Number Placeholder 3"/>
          <p:cNvSpPr>
            <a:spLocks noGrp="1"/>
          </p:cNvSpPr>
          <p:nvPr>
            <p:ph type="sldNum" sz="quarter" idx="10"/>
          </p:nvPr>
        </p:nvSpPr>
        <p:spPr/>
        <p:txBody>
          <a:bodyPr/>
          <a:lstStyle/>
          <a:p>
            <a:fld id="{9D933A88-20E3-45E8-9A26-6BAD1BB6C782}" type="slidenum">
              <a:rPr lang="en-US" smtClean="0"/>
              <a:pPr/>
              <a:t>24</a:t>
            </a:fld>
            <a:endParaRPr lang="en-US"/>
          </a:p>
        </p:txBody>
      </p:sp>
    </p:spTree>
    <p:extLst>
      <p:ext uri="{BB962C8B-B14F-4D97-AF65-F5344CB8AC3E}">
        <p14:creationId xmlns:p14="http://schemas.microsoft.com/office/powerpoint/2010/main" val="424511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CD53084-2E2E-C740-9D8B-715802FD7ADB}" type="datetime1">
              <a:rPr lang="en-US" smtClean="0"/>
              <a:pPr/>
              <a:t>9/28/2014</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BFE52D-B3C3-4C41-96D6-38DF3CF64535}" type="slidenum">
              <a:rPr lang="en-US" smtClean="0"/>
              <a:pPr/>
              <a:t>‹#›</a:t>
            </a:fld>
            <a:endParaRPr lang="en-US"/>
          </a:p>
        </p:txBody>
      </p:sp>
      <p:sp>
        <p:nvSpPr>
          <p:cNvPr id="9" name="Footer Placeholder 4"/>
          <p:cNvSpPr>
            <a:spLocks noGrp="1"/>
          </p:cNvSpPr>
          <p:nvPr>
            <p:ph type="ftr" sz="quarter" idx="3"/>
          </p:nvPr>
        </p:nvSpPr>
        <p:spPr>
          <a:xfrm>
            <a:off x="2209800" y="6602957"/>
            <a:ext cx="4343400" cy="244475"/>
          </a:xfrm>
          <a:prstGeom prst="rect">
            <a:avLst/>
          </a:prstGeom>
          <a:solidFill>
            <a:schemeClr val="bg1">
              <a:alpha val="0"/>
            </a:schemeClr>
          </a:solidFill>
        </p:spPr>
        <p:txBody>
          <a:bodyPr vert="horz" lIns="91440" tIns="45720" rIns="91440" bIns="45720" rtlCol="0" anchor="ctr"/>
          <a:lstStyle>
            <a:lvl1pPr algn="ctr">
              <a:defRPr sz="1100">
                <a:solidFill>
                  <a:srgbClr val="FFFFFF"/>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98FE2-7B73-8F40-A069-88873E308794}" type="datetime1">
              <a:rPr lang="en-US" smtClean="0"/>
              <a:pPr/>
              <a:t>9/28/2014</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BFE52D-B3C3-4C41-96D6-38DF3CF64535}" type="slidenum">
              <a:rPr lang="en-US" smtClean="0"/>
              <a:pPr/>
              <a:t>‹#›</a:t>
            </a:fld>
            <a:endParaRPr lang="en-US"/>
          </a:p>
        </p:txBody>
      </p:sp>
      <p:sp>
        <p:nvSpPr>
          <p:cNvPr id="7" name="Footer Placeholder 4"/>
          <p:cNvSpPr>
            <a:spLocks noGrp="1"/>
          </p:cNvSpPr>
          <p:nvPr>
            <p:ph type="ftr" sz="quarter" idx="3"/>
          </p:nvPr>
        </p:nvSpPr>
        <p:spPr>
          <a:xfrm>
            <a:off x="2286000" y="6477000"/>
            <a:ext cx="4343400" cy="244475"/>
          </a:xfrm>
          <a:prstGeom prst="rect">
            <a:avLst/>
          </a:prstGeom>
          <a:solidFill>
            <a:schemeClr val="bg1">
              <a:alpha val="0"/>
            </a:schemeClr>
          </a:solidFill>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88FFB2-B6F8-9346-B84E-AC1736534F5E}" type="datetime1">
              <a:rPr lang="en-US" smtClean="0"/>
              <a:pPr/>
              <a:t>9/28/2014</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BFE52D-B3C3-4C41-96D6-38DF3CF64535}" type="slidenum">
              <a:rPr lang="en-US" smtClean="0"/>
              <a:pPr/>
              <a:t>‹#›</a:t>
            </a:fld>
            <a:endParaRPr lang="en-US"/>
          </a:p>
        </p:txBody>
      </p:sp>
      <p:sp>
        <p:nvSpPr>
          <p:cNvPr id="7"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D44E5D-9DF7-3348-B1F4-2DC640CFF5B4}" type="datetime1">
              <a:rPr lang="en-US" smtClean="0"/>
              <a:pPr/>
              <a:t>9/28/2014</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BFE52D-B3C3-4C41-96D6-38DF3CF64535}" type="slidenum">
              <a:rPr lang="en-US" smtClean="0"/>
              <a:pPr/>
              <a:t>‹#›</a:t>
            </a:fld>
            <a:endParaRPr lang="en-US"/>
          </a:p>
        </p:txBody>
      </p:sp>
      <p:sp>
        <p:nvSpPr>
          <p:cNvPr id="8"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F3AE2A-98AE-894E-A538-FDF4F8DB555A}" type="datetime1">
              <a:rPr lang="en-US" smtClean="0"/>
              <a:pPr/>
              <a:t>9/28/2014</a:t>
            </a:fld>
            <a:endParaRPr lang="en-US"/>
          </a:p>
        </p:txBody>
      </p:sp>
      <p:sp>
        <p:nvSpPr>
          <p:cNvPr id="6" name="Slide Number Placeholder 5"/>
          <p:cNvSpPr>
            <a:spLocks noGrp="1"/>
          </p:cNvSpPr>
          <p:nvPr>
            <p:ph type="sldNum" sz="quarter" idx="12"/>
          </p:nvPr>
        </p:nvSpPr>
        <p:spPr/>
        <p:txBody>
          <a:bodyPr/>
          <a:lstStyle/>
          <a:p>
            <a:fld id="{2478E325-64C5-5A4C-975A-FD70B0F02885}" type="slidenum">
              <a:rPr lang="en-US" smtClean="0"/>
              <a:pPr/>
              <a:t>‹#›</a:t>
            </a:fld>
            <a:endParaRPr lang="en-US"/>
          </a:p>
        </p:txBody>
      </p:sp>
      <p:sp>
        <p:nvSpPr>
          <p:cNvPr id="7"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EC8F5-30C0-C148-9A78-944F9ED628B1}" type="datetime1">
              <a:rPr lang="en-US" smtClean="0"/>
              <a:pPr/>
              <a:t>9/28/2014</a:t>
            </a:fld>
            <a:endParaRPr lang="en-US"/>
          </a:p>
        </p:txBody>
      </p:sp>
      <p:sp>
        <p:nvSpPr>
          <p:cNvPr id="6" name="Slide Number Placeholder 5"/>
          <p:cNvSpPr>
            <a:spLocks noGrp="1"/>
          </p:cNvSpPr>
          <p:nvPr>
            <p:ph type="sldNum" sz="quarter" idx="12"/>
          </p:nvPr>
        </p:nvSpPr>
        <p:spPr/>
        <p:txBody>
          <a:bodyPr/>
          <a:lstStyle/>
          <a:p>
            <a:fld id="{2478E325-64C5-5A4C-975A-FD70B0F02885}" type="slidenum">
              <a:rPr lang="en-US" smtClean="0"/>
              <a:pPr/>
              <a:t>‹#›</a:t>
            </a:fld>
            <a:endParaRPr lang="en-US"/>
          </a:p>
        </p:txBody>
      </p:sp>
      <p:sp>
        <p:nvSpPr>
          <p:cNvPr id="7"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DE8833-7745-0B45-9683-AB95A92B40CA}" type="datetime1">
              <a:rPr lang="en-US" smtClean="0"/>
              <a:pPr/>
              <a:t>9/28/2014</a:t>
            </a:fld>
            <a:endParaRPr lang="en-US"/>
          </a:p>
        </p:txBody>
      </p:sp>
      <p:sp>
        <p:nvSpPr>
          <p:cNvPr id="6" name="Slide Number Placeholder 5"/>
          <p:cNvSpPr>
            <a:spLocks noGrp="1"/>
          </p:cNvSpPr>
          <p:nvPr>
            <p:ph type="sldNum" sz="quarter" idx="12"/>
          </p:nvPr>
        </p:nvSpPr>
        <p:spPr/>
        <p:txBody>
          <a:bodyPr/>
          <a:lstStyle/>
          <a:p>
            <a:fld id="{2478E325-64C5-5A4C-975A-FD70B0F02885}" type="slidenum">
              <a:rPr lang="en-US" smtClean="0"/>
              <a:pPr/>
              <a:t>‹#›</a:t>
            </a:fld>
            <a:endParaRPr lang="en-US"/>
          </a:p>
        </p:txBody>
      </p:sp>
      <p:sp>
        <p:nvSpPr>
          <p:cNvPr id="7"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321F8-9414-8D40-BEA2-4581E4D4EA5C}" type="datetime1">
              <a:rPr lang="en-US" smtClean="0"/>
              <a:pPr/>
              <a:t>9/28/2014</a:t>
            </a:fld>
            <a:endParaRPr lang="en-US"/>
          </a:p>
        </p:txBody>
      </p:sp>
      <p:sp>
        <p:nvSpPr>
          <p:cNvPr id="7" name="Slide Number Placeholder 6"/>
          <p:cNvSpPr>
            <a:spLocks noGrp="1"/>
          </p:cNvSpPr>
          <p:nvPr>
            <p:ph type="sldNum" sz="quarter" idx="12"/>
          </p:nvPr>
        </p:nvSpPr>
        <p:spPr/>
        <p:txBody>
          <a:bodyPr/>
          <a:lstStyle/>
          <a:p>
            <a:fld id="{2478E325-64C5-5A4C-975A-FD70B0F02885}" type="slidenum">
              <a:rPr lang="en-US" smtClean="0"/>
              <a:pPr/>
              <a:t>‹#›</a:t>
            </a:fld>
            <a:endParaRPr lang="en-US"/>
          </a:p>
        </p:txBody>
      </p:sp>
      <p:sp>
        <p:nvSpPr>
          <p:cNvPr id="8"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DC19A-2CC0-9F48-9C10-E428C8C03DBD}" type="datetime1">
              <a:rPr lang="en-US" smtClean="0"/>
              <a:pPr/>
              <a:t>9/28/2014</a:t>
            </a:fld>
            <a:endParaRPr lang="en-US"/>
          </a:p>
        </p:txBody>
      </p:sp>
      <p:sp>
        <p:nvSpPr>
          <p:cNvPr id="9" name="Slide Number Placeholder 8"/>
          <p:cNvSpPr>
            <a:spLocks noGrp="1"/>
          </p:cNvSpPr>
          <p:nvPr>
            <p:ph type="sldNum" sz="quarter" idx="12"/>
          </p:nvPr>
        </p:nvSpPr>
        <p:spPr/>
        <p:txBody>
          <a:bodyPr/>
          <a:lstStyle/>
          <a:p>
            <a:fld id="{2478E325-64C5-5A4C-975A-FD70B0F02885}" type="slidenum">
              <a:rPr lang="en-US" smtClean="0"/>
              <a:pPr/>
              <a:t>‹#›</a:t>
            </a:fld>
            <a:endParaRPr lang="en-US"/>
          </a:p>
        </p:txBody>
      </p:sp>
      <p:sp>
        <p:nvSpPr>
          <p:cNvPr id="10" name="Footer Placeholder 4"/>
          <p:cNvSpPr>
            <a:spLocks noGrp="1"/>
          </p:cNvSpPr>
          <p:nvPr>
            <p:ph type="ftr" sz="quarter" idx="1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7.xml"/><Relationship Id="rId7" Type="http://schemas.openxmlformats.org/officeDocument/2006/relationships/image" Target="../media/image1.jp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990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D7739-E4BD-D545-8917-F22015BB3A16}" type="datetime1">
              <a:rPr lang="en-US" smtClean="0"/>
              <a:pPr/>
              <a:t>9/28/2014</a:t>
            </a:fld>
            <a:endParaRPr lang="en-US"/>
          </a:p>
        </p:txBody>
      </p:sp>
      <p:sp>
        <p:nvSpPr>
          <p:cNvPr id="5" name="Footer Placeholder 4"/>
          <p:cNvSpPr>
            <a:spLocks noGrp="1"/>
          </p:cNvSpPr>
          <p:nvPr>
            <p:ph type="ftr" sz="quarter" idx="3"/>
          </p:nvPr>
        </p:nvSpPr>
        <p:spPr>
          <a:xfrm>
            <a:off x="2286000" y="6614399"/>
            <a:ext cx="4343400" cy="244475"/>
          </a:xfrm>
          <a:prstGeom prst="rect">
            <a:avLst/>
          </a:prstGeom>
          <a:solidFill>
            <a:schemeClr val="bg1">
              <a:alpha val="0"/>
            </a:schemeClr>
          </a:solidFill>
        </p:spPr>
        <p:txBody>
          <a:bodyPr vert="horz" lIns="91440" tIns="45720" rIns="91440" bIns="45720" rtlCol="0" anchor="ctr"/>
          <a:lstStyle>
            <a:lvl1pPr algn="ctr">
              <a:defRPr sz="1100">
                <a:solidFill>
                  <a:schemeClr val="bg1"/>
                </a:solidFill>
                <a:latin typeface="Calibri"/>
                <a:cs typeface="Calibri"/>
              </a:defRPr>
            </a:lvl1pPr>
          </a:lstStyle>
          <a:p>
            <a:r>
              <a:rPr lang="en-US" b="1" dirty="0" smtClean="0"/>
              <a:t>Sequoia Holdings, </a:t>
            </a:r>
            <a:r>
              <a:rPr lang="en-US" b="1" dirty="0" err="1" smtClean="0"/>
              <a:t>Inc</a:t>
            </a:r>
            <a:r>
              <a:rPr lang="en-US" b="1" dirty="0" smtClean="0"/>
              <a:t> Proprietary and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2F1B4-D3BB-1348-B2B2-195983FADAE3}" type="datetime1">
              <a:rPr lang="en-US" smtClean="0"/>
              <a:pPr/>
              <a:t>9/28/2014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8E325-64C5-5A4C-975A-FD70B0F02885}" type="slidenum">
              <a:rPr lang="en-US" smtClean="0"/>
              <a:pPr/>
              <a:t>‹#›</a:t>
            </a:fld>
            <a:endParaRPr lang="en-US"/>
          </a:p>
        </p:txBody>
      </p:sp>
      <p:sp>
        <p:nvSpPr>
          <p:cNvPr id="8" name="Footer Placeholder 4"/>
          <p:cNvSpPr>
            <a:spLocks noGrp="1"/>
          </p:cNvSpPr>
          <p:nvPr>
            <p:ph type="ftr" sz="quarter" idx="3"/>
          </p:nvPr>
        </p:nvSpPr>
        <p:spPr>
          <a:xfrm>
            <a:off x="2286000" y="6477000"/>
            <a:ext cx="4343400" cy="244475"/>
          </a:xfrm>
          <a:prstGeom prst="rect">
            <a:avLst/>
          </a:prstGeom>
        </p:spPr>
        <p:txBody>
          <a:bodyPr vert="horz" lIns="91440" tIns="45720" rIns="91440" bIns="45720" rtlCol="0" anchor="ctr"/>
          <a:lstStyle>
            <a:lvl1pPr algn="ctr">
              <a:defRPr sz="1100">
                <a:solidFill>
                  <a:schemeClr val="tx1"/>
                </a:solidFill>
                <a:latin typeface="Calibri"/>
                <a:cs typeface="Calibri"/>
              </a:defRPr>
            </a:lvl1pPr>
          </a:lstStyle>
          <a:p>
            <a:r>
              <a:rPr lang="en-US" b="1" smtClean="0"/>
              <a:t>Sequoia Holdings, Inc Proprietary and Confidential</a:t>
            </a:r>
            <a:endParaRPr lang="en-US" b="1" dirty="0" smtClean="0"/>
          </a:p>
        </p:txBody>
      </p:sp>
      <p:sp>
        <p:nvSpPr>
          <p:cNvPr id="1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2" name="Straight Connector 11"/>
          <p:cNvCxnSpPr/>
          <p:nvPr userDrawn="1"/>
        </p:nvCxnSpPr>
        <p:spPr>
          <a:xfrm>
            <a:off x="457200" y="1371600"/>
            <a:ext cx="8229600" cy="0"/>
          </a:xfrm>
          <a:prstGeom prst="line">
            <a:avLst/>
          </a:prstGeom>
          <a:ln>
            <a:solidFill>
              <a:srgbClr val="008000"/>
            </a:solidFill>
          </a:ln>
          <a:effectLst>
            <a:outerShdw blurRad="40000" dist="20000" dir="5400000" rotWithShape="0">
              <a:srgbClr val="000000">
                <a:alpha val="38000"/>
              </a:srgbClr>
            </a:outerShdw>
            <a:reflection stA="54000" endPos="15000" dist="139700" dir="5400000" sy="-100000" algn="bl" rotWithShape="0"/>
          </a:effectLst>
        </p:spPr>
        <p:style>
          <a:lnRef idx="2">
            <a:schemeClr val="accent1"/>
          </a:lnRef>
          <a:fillRef idx="0">
            <a:schemeClr val="accent1"/>
          </a:fillRef>
          <a:effectRef idx="1">
            <a:schemeClr val="accent1"/>
          </a:effectRef>
          <a:fontRef idx="minor">
            <a:schemeClr val="tx1"/>
          </a:fontRef>
        </p:style>
      </p:cxnSp>
      <p:pic>
        <p:nvPicPr>
          <p:cNvPr id="13" name="Picture 8" descr="treeonlymedium.jpg"/>
          <p:cNvPicPr>
            <a:picLocks noChangeAspect="1"/>
          </p:cNvPicPr>
          <p:nvPr userDrawn="1"/>
        </p:nvPicPr>
        <p:blipFill>
          <a:blip r:embed="rId8"/>
          <a:srcRect/>
          <a:stretch>
            <a:fillRect/>
          </a:stretch>
        </p:blipFill>
        <p:spPr bwMode="auto">
          <a:xfrm>
            <a:off x="457200" y="519113"/>
            <a:ext cx="744538" cy="7445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s3.amazonaws.com/robhughesdotnet/cloudformation/RHDN_Rails_Autoscale_Multi_AZ.template_rNN.json" TargetMode="External"/><Relationship Id="rId2" Type="http://schemas.openxmlformats.org/officeDocument/2006/relationships/hyperlink" Target="https://s3.amazonaws.com/robhughesdotnet/cloudformation/RHDN_Rails_Autoscale_Multi_AZ.template_r01.json"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hyperlink" Target="https://s3.amazonaws.com/robhughesdotnet/cloudformation/CloudFormationRailsRHDN.zip"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robhughes.net/" TargetMode="External"/><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981200"/>
            <a:ext cx="7696200" cy="3016210"/>
          </a:xfrm>
          <a:prstGeom prst="rect">
            <a:avLst/>
          </a:prstGeom>
          <a:noFill/>
        </p:spPr>
        <p:txBody>
          <a:bodyPr wrap="square" rtlCol="0">
            <a:spAutoFit/>
          </a:bodyPr>
          <a:lstStyle/>
          <a:p>
            <a:r>
              <a:rPr lang="en-US" sz="4400" dirty="0"/>
              <a:t>Using </a:t>
            </a:r>
            <a:r>
              <a:rPr lang="en-US" sz="4400" dirty="0" err="1"/>
              <a:t>CloudFormation</a:t>
            </a:r>
            <a:r>
              <a:rPr lang="en-US" sz="4400" dirty="0"/>
              <a:t> For Application Deployment</a:t>
            </a:r>
          </a:p>
          <a:p>
            <a:r>
              <a:rPr lang="en-US" sz="3200" dirty="0"/>
              <a:t/>
            </a:r>
            <a:br>
              <a:rPr lang="en-US" sz="3200" dirty="0"/>
            </a:br>
            <a:r>
              <a:rPr lang="en-US" sz="3200" dirty="0" smtClean="0"/>
              <a:t>Sequoia </a:t>
            </a:r>
            <a:r>
              <a:rPr lang="en-US" sz="3200" dirty="0"/>
              <a:t>AWS Boot Camp 2014</a:t>
            </a:r>
          </a:p>
          <a:p>
            <a:endParaRPr lang="en-US" sz="2000" dirty="0" smtClean="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2438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91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Piece-Parts Needed To Launch RHDN </a:t>
            </a:r>
            <a:r>
              <a:rPr lang="en-US" dirty="0" err="1" smtClean="0"/>
              <a:t>CloudFormation</a:t>
            </a:r>
            <a:r>
              <a:rPr lang="en-US" dirty="0" smtClean="0"/>
              <a:t> Stack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AWS account (and credit card).</a:t>
            </a:r>
          </a:p>
          <a:p>
            <a:r>
              <a:rPr lang="en-US" dirty="0" smtClean="0"/>
              <a:t>AWS IAM. At least one identity with access key and </a:t>
            </a:r>
            <a:r>
              <a:rPr lang="en-US" dirty="0" err="1" smtClean="0"/>
              <a:t>ssh</a:t>
            </a:r>
            <a:r>
              <a:rPr lang="en-US" dirty="0" smtClean="0"/>
              <a:t> keys used to log into EC2 instances.</a:t>
            </a:r>
          </a:p>
          <a:p>
            <a:r>
              <a:rPr lang="en-US" dirty="0" smtClean="0"/>
              <a:t>AWS S3 bucket.</a:t>
            </a:r>
          </a:p>
          <a:p>
            <a:pPr lvl="1"/>
            <a:r>
              <a:rPr lang="en-US" dirty="0" smtClean="0"/>
              <a:t>Store </a:t>
            </a:r>
            <a:r>
              <a:rPr lang="en-US" dirty="0" err="1" smtClean="0"/>
              <a:t>CloudFormation</a:t>
            </a:r>
            <a:r>
              <a:rPr lang="en-US" dirty="0" smtClean="0"/>
              <a:t> configuration template.</a:t>
            </a:r>
          </a:p>
          <a:p>
            <a:pPr lvl="1"/>
            <a:r>
              <a:rPr lang="en-US" dirty="0" smtClean="0"/>
              <a:t>Zip file containing components needed to bootstrap application on new EC2 instances.</a:t>
            </a:r>
          </a:p>
          <a:p>
            <a:pPr lvl="1"/>
            <a:r>
              <a:rPr lang="en-US" dirty="0" smtClean="0"/>
              <a:t>Static photo gallery content.</a:t>
            </a:r>
          </a:p>
          <a:p>
            <a:r>
              <a:rPr lang="en-US" dirty="0" err="1" smtClean="0"/>
              <a:t>RoR</a:t>
            </a:r>
            <a:r>
              <a:rPr lang="en-US" dirty="0" smtClean="0"/>
              <a:t> application.</a:t>
            </a:r>
          </a:p>
          <a:p>
            <a:pPr lvl="1"/>
            <a:r>
              <a:rPr lang="en-US" dirty="0" smtClean="0"/>
              <a:t>https</a:t>
            </a:r>
            <a:r>
              <a:rPr lang="en-US" dirty="0"/>
              <a:t>://</a:t>
            </a:r>
            <a:r>
              <a:rPr lang="en-US" dirty="0" smtClean="0"/>
              <a:t>gitlab.com/robhughesdotnet/rhdn_ror.git.</a:t>
            </a:r>
          </a:p>
          <a:p>
            <a:r>
              <a:rPr lang="en-US" dirty="0" smtClean="0"/>
              <a:t>Apache </a:t>
            </a:r>
            <a:r>
              <a:rPr lang="en-US" dirty="0" err="1" smtClean="0"/>
              <a:t>config</a:t>
            </a:r>
            <a:r>
              <a:rPr lang="en-US" dirty="0" smtClean="0"/>
              <a:t> file (</a:t>
            </a:r>
            <a:r>
              <a:rPr lang="en-US" dirty="0" err="1" smtClean="0"/>
              <a:t>passenger.conf</a:t>
            </a:r>
            <a:r>
              <a:rPr lang="en-US" dirty="0" smtClean="0"/>
              <a:t>).</a:t>
            </a:r>
          </a:p>
          <a:p>
            <a:pPr lvl="1"/>
            <a:r>
              <a:rPr lang="en-US" dirty="0" smtClean="0"/>
              <a:t>https</a:t>
            </a:r>
            <a:r>
              <a:rPr lang="en-US" dirty="0"/>
              <a:t>://</a:t>
            </a:r>
            <a:r>
              <a:rPr lang="en-US" dirty="0" smtClean="0"/>
              <a:t>gitlab.com/robhughesdotnet/rhdn_apache.git.</a:t>
            </a:r>
          </a:p>
          <a:p>
            <a:r>
              <a:rPr lang="en-US" dirty="0" err="1" smtClean="0"/>
              <a:t>CloudFormation</a:t>
            </a:r>
            <a:r>
              <a:rPr lang="en-US" dirty="0" smtClean="0"/>
              <a:t> template.</a:t>
            </a:r>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54657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CloudFormation</a:t>
            </a:r>
            <a:r>
              <a:rPr lang="en-US" dirty="0" smtClean="0"/>
              <a:t> Stack</a:t>
            </a:r>
            <a:endParaRPr lang="en-US" dirty="0"/>
          </a:p>
        </p:txBody>
      </p:sp>
      <p:sp>
        <p:nvSpPr>
          <p:cNvPr id="3" name="Content Placeholder 2"/>
          <p:cNvSpPr>
            <a:spLocks noGrp="1"/>
          </p:cNvSpPr>
          <p:nvPr>
            <p:ph idx="1"/>
          </p:nvPr>
        </p:nvSpPr>
        <p:spPr/>
        <p:txBody>
          <a:bodyPr/>
          <a:lstStyle/>
          <a:p>
            <a:r>
              <a:rPr lang="en-US" dirty="0"/>
              <a:t>An AWS </a:t>
            </a:r>
            <a:r>
              <a:rPr lang="en-US" dirty="0" err="1"/>
              <a:t>CloudFormation</a:t>
            </a:r>
            <a:r>
              <a:rPr lang="en-US" dirty="0"/>
              <a:t> stack is a collection of related resources that you provision and update as a single unit.</a:t>
            </a:r>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3312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CloudFormation</a:t>
            </a:r>
            <a:r>
              <a:rPr lang="en-US" dirty="0" smtClean="0"/>
              <a:t> Template</a:t>
            </a:r>
            <a:endParaRPr lang="en-US" dirty="0"/>
          </a:p>
        </p:txBody>
      </p:sp>
      <p:sp>
        <p:nvSpPr>
          <p:cNvPr id="3" name="Content Placeholder 2"/>
          <p:cNvSpPr>
            <a:spLocks noGrp="1"/>
          </p:cNvSpPr>
          <p:nvPr>
            <p:ph sz="half" idx="1"/>
          </p:nvPr>
        </p:nvSpPr>
        <p:spPr/>
        <p:txBody>
          <a:bodyPr>
            <a:normAutofit lnSpcReduction="10000"/>
          </a:bodyPr>
          <a:lstStyle/>
          <a:p>
            <a:r>
              <a:rPr lang="en-US" dirty="0"/>
              <a:t>An AWS </a:t>
            </a:r>
            <a:r>
              <a:rPr lang="en-US" dirty="0" err="1"/>
              <a:t>CloudFormation</a:t>
            </a:r>
            <a:r>
              <a:rPr lang="en-US" dirty="0"/>
              <a:t> template is a text file whose format complies with the JSON standard. </a:t>
            </a:r>
            <a:endParaRPr lang="en-US" dirty="0" smtClean="0"/>
          </a:p>
          <a:p>
            <a:r>
              <a:rPr lang="en-US" dirty="0" smtClean="0"/>
              <a:t>AWS </a:t>
            </a:r>
            <a:r>
              <a:rPr lang="en-US" dirty="0" err="1"/>
              <a:t>CloudFormation</a:t>
            </a:r>
            <a:r>
              <a:rPr lang="en-US" dirty="0"/>
              <a:t> </a:t>
            </a:r>
            <a:r>
              <a:rPr lang="en-US" dirty="0" smtClean="0"/>
              <a:t>uses a </a:t>
            </a:r>
            <a:r>
              <a:rPr lang="en-US" dirty="0" err="1" smtClean="0"/>
              <a:t>CloudFormation</a:t>
            </a:r>
            <a:r>
              <a:rPr lang="en-US" dirty="0" smtClean="0"/>
              <a:t> template </a:t>
            </a:r>
            <a:r>
              <a:rPr lang="en-US" dirty="0"/>
              <a:t>as </a:t>
            </a:r>
            <a:r>
              <a:rPr lang="en-US" dirty="0" smtClean="0"/>
              <a:t>a blueprint </a:t>
            </a:r>
            <a:r>
              <a:rPr lang="en-US" dirty="0"/>
              <a:t>for building your AWS resources.</a:t>
            </a:r>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
        <p:nvSpPr>
          <p:cNvPr id="7" name="TextBox 6"/>
          <p:cNvSpPr txBox="1"/>
          <p:nvPr/>
        </p:nvSpPr>
        <p:spPr>
          <a:xfrm>
            <a:off x="4724400" y="5010150"/>
            <a:ext cx="3886200" cy="1200329"/>
          </a:xfrm>
          <a:prstGeom prst="rect">
            <a:avLst/>
          </a:prstGeom>
          <a:noFill/>
        </p:spPr>
        <p:txBody>
          <a:bodyPr wrap="square" rtlCol="0">
            <a:spAutoFit/>
          </a:bodyPr>
          <a:lstStyle/>
          <a:p>
            <a:r>
              <a:rPr lang="en-US" dirty="0" smtClean="0"/>
              <a:t>From</a:t>
            </a:r>
            <a:r>
              <a:rPr lang="en-US" dirty="0"/>
              <a:t>: </a:t>
            </a:r>
            <a:r>
              <a:rPr lang="en-US" dirty="0" smtClean="0"/>
              <a:t>From: </a:t>
            </a:r>
            <a:r>
              <a:rPr lang="en-US" dirty="0" err="1" smtClean="0"/>
              <a:t>From:http</a:t>
            </a:r>
            <a:r>
              <a:rPr lang="en-US" dirty="0"/>
              <a:t>://docs.aws.amazon.com/AWSCloudFormation/latest/UserGuide/cfn-whatis-concepts.html</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52975" y="1590904"/>
            <a:ext cx="3266667" cy="3676191"/>
          </a:xfrm>
          <a:ln>
            <a:solidFill>
              <a:schemeClr val="accent1"/>
            </a:solidFill>
          </a:ln>
        </p:spPr>
      </p:pic>
    </p:spTree>
    <p:extLst>
      <p:ext uri="{BB962C8B-B14F-4D97-AF65-F5344CB8AC3E}">
        <p14:creationId xmlns:p14="http://schemas.microsoft.com/office/powerpoint/2010/main" val="286386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RHDN </a:t>
            </a:r>
            <a:r>
              <a:rPr lang="en-US" dirty="0" err="1" smtClean="0"/>
              <a:t>CloudFormation</a:t>
            </a:r>
            <a:r>
              <a:rPr lang="en-US" dirty="0" smtClean="0"/>
              <a:t> Template</a:t>
            </a:r>
            <a:endParaRPr lang="en-US" dirty="0"/>
          </a:p>
        </p:txBody>
      </p:sp>
      <p:sp>
        <p:nvSpPr>
          <p:cNvPr id="3" name="Content Placeholder 2"/>
          <p:cNvSpPr>
            <a:spLocks noGrp="1"/>
          </p:cNvSpPr>
          <p:nvPr>
            <p:ph idx="1"/>
          </p:nvPr>
        </p:nvSpPr>
        <p:spPr/>
        <p:txBody>
          <a:bodyPr>
            <a:normAutofit lnSpcReduction="10000"/>
          </a:bodyPr>
          <a:lstStyle/>
          <a:p>
            <a:r>
              <a:rPr lang="en-US" dirty="0" err="1" smtClean="0">
                <a:hlinkClick r:id="rId2" tooltip="https://s3.amazonaws.com/robhughesdotnet/cloudformation/RHDN_Rails_Autoscale_Multi_AZ.template_r01.json"/>
              </a:rPr>
              <a:t>RHDN_Rails_Autoscale_Multi_AZ.template_rNN.json</a:t>
            </a:r>
            <a:endParaRPr lang="en-US" dirty="0" smtClean="0"/>
          </a:p>
          <a:p>
            <a:pPr lvl="1"/>
            <a:r>
              <a:rPr lang="en-US" dirty="0" err="1"/>
              <a:t>j</a:t>
            </a:r>
            <a:r>
              <a:rPr lang="en-US" dirty="0" err="1" smtClean="0"/>
              <a:t>son</a:t>
            </a:r>
            <a:r>
              <a:rPr lang="en-US" dirty="0" smtClean="0"/>
              <a:t> file containing </a:t>
            </a:r>
            <a:r>
              <a:rPr lang="en-US" dirty="0" err="1" smtClean="0"/>
              <a:t>CloudFormation</a:t>
            </a:r>
            <a:r>
              <a:rPr lang="en-US" dirty="0" smtClean="0"/>
              <a:t> configuration specifying resources, linkages, metadata, and run-time “Launch </a:t>
            </a:r>
            <a:r>
              <a:rPr lang="en-US" dirty="0" err="1" smtClean="0"/>
              <a:t>Config</a:t>
            </a:r>
            <a:r>
              <a:rPr lang="en-US" dirty="0" smtClean="0"/>
              <a:t>” information.</a:t>
            </a:r>
          </a:p>
          <a:p>
            <a:pPr lvl="1"/>
            <a:r>
              <a:rPr lang="en-US" dirty="0" smtClean="0"/>
              <a:t>Lives in S3 bucket.</a:t>
            </a:r>
          </a:p>
          <a:p>
            <a:pPr lvl="2"/>
            <a:r>
              <a:rPr lang="en-US" dirty="0" smtClean="0">
                <a:hlinkClick r:id="rId3" tooltip="https://s3.amazonaws.com/robhughesdotnet/cloudformation/RHDN_Rails_Autoscale_Multi_AZ.template_r01.json"/>
              </a:rPr>
              <a:t>https</a:t>
            </a:r>
            <a:r>
              <a:rPr lang="en-US" dirty="0">
                <a:hlinkClick r:id="rId3" tooltip="https://s3.amazonaws.com/robhughesdotnet/cloudformation/RHDN_Rails_Autoscale_Multi_AZ.template_r01.json"/>
              </a:rPr>
              <a:t>://</a:t>
            </a:r>
            <a:r>
              <a:rPr lang="en-US" dirty="0" smtClean="0">
                <a:hlinkClick r:id="rId3" tooltip="https://s3.amazonaws.com/robhughesdotnet/cloudformation/RHDN_Rails_Autoscale_Multi_AZ.template_r01.json"/>
              </a:rPr>
              <a:t>s3.amazonaws.com/robhughesdotnet/cloudformation/RHDN_Rails_Autoscale_Multi_AZ.template_rNN.json</a:t>
            </a:r>
            <a:endParaRPr lang="en-US" dirty="0" smtClean="0"/>
          </a:p>
          <a:p>
            <a:pPr lvl="1"/>
            <a:r>
              <a:rPr lang="en-US" dirty="0" smtClean="0"/>
              <a:t>We’ll look at this shortly.</a:t>
            </a:r>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90571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CloudFormation</a:t>
            </a:r>
            <a:r>
              <a:rPr lang="en-US" dirty="0" smtClean="0"/>
              <a:t> Stack Lifecycle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60757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44655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 RHDN AWS resources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90851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21885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CloudFormationRailsRHDN.zip </a:t>
            </a:r>
          </a:p>
        </p:txBody>
      </p:sp>
      <p:sp>
        <p:nvSpPr>
          <p:cNvPr id="5" name="Content Placeholder 4"/>
          <p:cNvSpPr>
            <a:spLocks noGrp="1"/>
          </p:cNvSpPr>
          <p:nvPr>
            <p:ph idx="1"/>
          </p:nvPr>
        </p:nvSpPr>
        <p:spPr>
          <a:xfrm>
            <a:off x="457200" y="1600200"/>
            <a:ext cx="6477000" cy="4525963"/>
          </a:xfrm>
        </p:spPr>
        <p:txBody>
          <a:bodyPr>
            <a:normAutofit fontScale="85000" lnSpcReduction="20000"/>
          </a:bodyPr>
          <a:lstStyle/>
          <a:p>
            <a:r>
              <a:rPr lang="en-US" dirty="0" smtClean="0"/>
              <a:t>Contains external static application components that get installed on each new EC2 instance as part of bootstrap process.</a:t>
            </a:r>
          </a:p>
          <a:p>
            <a:r>
              <a:rPr lang="en-US" dirty="0" smtClean="0"/>
              <a:t>Lives in </a:t>
            </a:r>
            <a:r>
              <a:rPr lang="en-US" dirty="0" err="1" smtClean="0"/>
              <a:t>robhughesdotnet</a:t>
            </a:r>
            <a:r>
              <a:rPr lang="en-US" dirty="0" smtClean="0"/>
              <a:t> S3 bucket.</a:t>
            </a:r>
            <a:endParaRPr lang="en-US" dirty="0"/>
          </a:p>
          <a:p>
            <a:pPr lvl="1"/>
            <a:r>
              <a:rPr lang="en-US" dirty="0" smtClean="0">
                <a:hlinkClick r:id="rId2" tooltip="https://s3.amazonaws.com/robhughesdotnet/cloudformation/CloudFormationRailsRHDN.zip"/>
              </a:rPr>
              <a:t>https</a:t>
            </a:r>
            <a:r>
              <a:rPr lang="en-US" dirty="0">
                <a:hlinkClick r:id="rId2" tooltip="https://s3.amazonaws.com/robhughesdotnet/cloudformation/CloudFormationRailsRHDN.zip"/>
              </a:rPr>
              <a:t>://s3.amazonaws.com/robhughesdotnet/cloudformation/CloudFormationRailsRHDN.zip</a:t>
            </a:r>
            <a:endParaRPr lang="en-US" dirty="0" smtClean="0"/>
          </a:p>
          <a:p>
            <a:pPr marL="0" indent="0">
              <a:buNone/>
            </a:pPr>
            <a:r>
              <a:rPr lang="en-US" dirty="0" smtClean="0"/>
              <a:t>$ jar </a:t>
            </a:r>
            <a:r>
              <a:rPr lang="en-US" dirty="0" err="1"/>
              <a:t>tf</a:t>
            </a:r>
            <a:r>
              <a:rPr lang="en-US" dirty="0"/>
              <a:t> CloudFormationRailsRHDN.zip </a:t>
            </a:r>
          </a:p>
          <a:p>
            <a:pPr marL="0" indent="0">
              <a:buNone/>
            </a:pPr>
            <a:r>
              <a:rPr lang="en-US" dirty="0" smtClean="0"/>
              <a:t>bootstrap.sh</a:t>
            </a:r>
            <a:endParaRPr lang="en-US" dirty="0"/>
          </a:p>
          <a:p>
            <a:pPr marL="0" indent="0">
              <a:buNone/>
            </a:pPr>
            <a:r>
              <a:rPr lang="en-US" dirty="0"/>
              <a:t>mod_passenger.so</a:t>
            </a:r>
          </a:p>
          <a:p>
            <a:pPr marL="0" indent="0">
              <a:buNone/>
            </a:pPr>
            <a:r>
              <a:rPr lang="en-US" dirty="0" smtClean="0"/>
              <a:t>passenger-4.0.52.tgz</a:t>
            </a:r>
            <a:endParaRPr lang="en-US" dirty="0"/>
          </a:p>
        </p:txBody>
      </p:sp>
      <p:sp>
        <p:nvSpPr>
          <p:cNvPr id="3" name="Footer Placeholder 2"/>
          <p:cNvSpPr>
            <a:spLocks noGrp="1"/>
          </p:cNvSpPr>
          <p:nvPr>
            <p:ph type="ftr" sz="quarter" idx="3"/>
          </p:nvPr>
        </p:nvSpPr>
        <p:spPr/>
        <p:txBody>
          <a:bodyPr/>
          <a:lstStyle/>
          <a:p>
            <a:endParaRPr lang="en-US"/>
          </a:p>
        </p:txBody>
      </p:sp>
    </p:spTree>
    <p:extLst>
      <p:ext uri="{BB962C8B-B14F-4D97-AF65-F5344CB8AC3E}">
        <p14:creationId xmlns:p14="http://schemas.microsoft.com/office/powerpoint/2010/main" val="22929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 application components bootstrap.sh</a:t>
            </a:r>
            <a:endParaRPr lang="en-US" dirty="0"/>
          </a:p>
        </p:txBody>
      </p:sp>
      <p:sp>
        <p:nvSpPr>
          <p:cNvPr id="6" name="Content Placeholder 5"/>
          <p:cNvSpPr>
            <a:spLocks noGrp="1"/>
          </p:cNvSpPr>
          <p:nvPr>
            <p:ph idx="1"/>
          </p:nvPr>
        </p:nvSpPr>
        <p:spPr/>
        <p:txBody>
          <a:bodyPr>
            <a:normAutofit/>
          </a:bodyPr>
          <a:lstStyle/>
          <a:p>
            <a:r>
              <a:rPr lang="en-US" dirty="0" smtClean="0"/>
              <a:t>Script which “bootstraps” installation of most of the software components when a new Ec2 instance is provisioned.</a:t>
            </a:r>
          </a:p>
          <a:p>
            <a:r>
              <a:rPr lang="en-US" dirty="0" smtClean="0"/>
              <a:t>Will see detail later.</a:t>
            </a:r>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9460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Apache </a:t>
            </a:r>
            <a:r>
              <a:rPr lang="en-US" dirty="0" err="1" smtClean="0"/>
              <a:t>httpd</a:t>
            </a:r>
            <a:r>
              <a:rPr lang="en-US" dirty="0" smtClean="0"/>
              <a:t/>
            </a:r>
            <a:br>
              <a:rPr lang="en-US" dirty="0" smtClean="0"/>
            </a:br>
            <a:r>
              <a:rPr lang="en-US" dirty="0" err="1"/>
              <a:t>p</a:t>
            </a:r>
            <a:r>
              <a:rPr lang="en-US" dirty="0" err="1" smtClean="0"/>
              <a:t>assenger.conf</a:t>
            </a:r>
            <a:endParaRPr lang="en-US" dirty="0"/>
          </a:p>
        </p:txBody>
      </p:sp>
      <p:sp>
        <p:nvSpPr>
          <p:cNvPr id="3" name="Content Placeholder 2"/>
          <p:cNvSpPr>
            <a:spLocks noGrp="1"/>
          </p:cNvSpPr>
          <p:nvPr>
            <p:ph sz="half" idx="2"/>
          </p:nvPr>
        </p:nvSpPr>
        <p:spPr>
          <a:xfrm>
            <a:off x="388936" y="1812798"/>
            <a:ext cx="4373564" cy="4648200"/>
          </a:xfrm>
        </p:spPr>
        <p:txBody>
          <a:bodyPr>
            <a:normAutofit fontScale="47500" lnSpcReduction="20000"/>
          </a:bodyPr>
          <a:lstStyle/>
          <a:p>
            <a:pPr marL="0" indent="0">
              <a:buNone/>
            </a:pPr>
            <a:r>
              <a:rPr lang="en-US" sz="2100" dirty="0" smtClean="0"/>
              <a:t># </a:t>
            </a:r>
            <a:r>
              <a:rPr lang="en-US" sz="2100" dirty="0" err="1"/>
              <a:t>Config</a:t>
            </a:r>
            <a:r>
              <a:rPr lang="en-US" sz="2100" dirty="0"/>
              <a:t> </a:t>
            </a:r>
            <a:r>
              <a:rPr lang="en-US" sz="2100" dirty="0" err="1"/>
              <a:t>httpd</a:t>
            </a:r>
            <a:r>
              <a:rPr lang="en-US" sz="2100" dirty="0"/>
              <a:t> to proxy photo gallery requests to Amazon S3</a:t>
            </a:r>
          </a:p>
          <a:p>
            <a:pPr marL="0" indent="0">
              <a:buNone/>
            </a:pPr>
            <a:r>
              <a:rPr lang="en-US" sz="2100" b="1" dirty="0"/>
              <a:t>&lt;Location /gallery&gt;</a:t>
            </a:r>
          </a:p>
          <a:p>
            <a:pPr marL="0" indent="0">
              <a:buNone/>
            </a:pPr>
            <a:r>
              <a:rPr lang="en-US" sz="2100" b="1" dirty="0"/>
              <a:t>   </a:t>
            </a:r>
            <a:r>
              <a:rPr lang="en-US" sz="2100" b="1" dirty="0" err="1"/>
              <a:t>ProxyPass</a:t>
            </a:r>
            <a:r>
              <a:rPr lang="en-US" sz="2100" b="1" dirty="0"/>
              <a:t> http://s3.amazonaws.com/robhughesdotnet/gallery</a:t>
            </a:r>
          </a:p>
          <a:p>
            <a:pPr marL="0" indent="0">
              <a:buNone/>
            </a:pPr>
            <a:r>
              <a:rPr lang="en-US" sz="2100" b="1" dirty="0"/>
              <a:t>   </a:t>
            </a:r>
            <a:r>
              <a:rPr lang="en-US" sz="2100" b="1" dirty="0" err="1"/>
              <a:t>ProxyPassReverse</a:t>
            </a:r>
            <a:r>
              <a:rPr lang="en-US" sz="2100" b="1" dirty="0"/>
              <a:t> http://s3.amazonaws.com/robhughesdotnet/gallery</a:t>
            </a:r>
          </a:p>
          <a:p>
            <a:pPr marL="0" indent="0">
              <a:buNone/>
            </a:pPr>
            <a:r>
              <a:rPr lang="en-US" sz="2100" b="1" dirty="0"/>
              <a:t>&lt;/Location&gt;</a:t>
            </a:r>
          </a:p>
          <a:p>
            <a:pPr marL="0" indent="0">
              <a:buNone/>
            </a:pPr>
            <a:endParaRPr lang="en-US" sz="2100" dirty="0"/>
          </a:p>
          <a:p>
            <a:pPr marL="0" indent="0">
              <a:buNone/>
            </a:pPr>
            <a:r>
              <a:rPr lang="en-US" sz="2100" b="1" dirty="0" err="1"/>
              <a:t>LoadModule</a:t>
            </a:r>
            <a:r>
              <a:rPr lang="en-US" sz="2100" b="1" dirty="0"/>
              <a:t> </a:t>
            </a:r>
            <a:r>
              <a:rPr lang="en-US" sz="2100" b="1" dirty="0" err="1"/>
              <a:t>passenger_module</a:t>
            </a:r>
            <a:r>
              <a:rPr lang="en-US" sz="2100" b="1" dirty="0"/>
              <a:t> modules/mod_passenger.so</a:t>
            </a:r>
          </a:p>
          <a:p>
            <a:pPr marL="0" indent="0">
              <a:buNone/>
            </a:pPr>
            <a:r>
              <a:rPr lang="en-US" sz="2100" b="1" dirty="0"/>
              <a:t>&lt;</a:t>
            </a:r>
            <a:r>
              <a:rPr lang="en-US" sz="2100" b="1" dirty="0" err="1"/>
              <a:t>IfModule</a:t>
            </a:r>
            <a:r>
              <a:rPr lang="en-US" sz="2100" b="1" dirty="0"/>
              <a:t> </a:t>
            </a:r>
            <a:r>
              <a:rPr lang="en-US" sz="2100" b="1" dirty="0" err="1"/>
              <a:t>mod_passenger.c</a:t>
            </a:r>
            <a:r>
              <a:rPr lang="en-US" sz="2100" b="1" dirty="0"/>
              <a:t>&gt;</a:t>
            </a:r>
          </a:p>
          <a:p>
            <a:pPr marL="0" indent="0">
              <a:buNone/>
            </a:pPr>
            <a:r>
              <a:rPr lang="en-US" sz="2100" b="1" dirty="0"/>
              <a:t>   </a:t>
            </a:r>
            <a:r>
              <a:rPr lang="en-US" sz="2100" b="1" dirty="0" err="1"/>
              <a:t>PassengerRoot</a:t>
            </a:r>
            <a:r>
              <a:rPr lang="en-US" sz="2100" b="1" dirty="0"/>
              <a:t> /home/ec2-user/.</a:t>
            </a:r>
            <a:r>
              <a:rPr lang="en-US" sz="2100" b="1" dirty="0" smtClean="0"/>
              <a:t>gem/ruby/2.1/gems/passenger-4.0.52</a:t>
            </a:r>
            <a:endParaRPr lang="en-US" sz="2100" b="1" dirty="0"/>
          </a:p>
          <a:p>
            <a:pPr marL="0" indent="0">
              <a:buNone/>
            </a:pPr>
            <a:r>
              <a:rPr lang="en-US" sz="2100" b="1" dirty="0"/>
              <a:t>   </a:t>
            </a:r>
            <a:r>
              <a:rPr lang="en-US" sz="2100" b="1" dirty="0" err="1"/>
              <a:t>PassengerDefaultRuby</a:t>
            </a:r>
            <a:r>
              <a:rPr lang="en-US" sz="2100" b="1" dirty="0"/>
              <a:t> /</a:t>
            </a:r>
            <a:r>
              <a:rPr lang="en-US" sz="2100" b="1" dirty="0" err="1" smtClean="0"/>
              <a:t>usr</a:t>
            </a:r>
            <a:r>
              <a:rPr lang="en-US" sz="2100" b="1" dirty="0" smtClean="0"/>
              <a:t>/bin/ruby2.1</a:t>
            </a:r>
            <a:endParaRPr lang="en-US" sz="2100" b="1" dirty="0"/>
          </a:p>
          <a:p>
            <a:pPr marL="0" indent="0">
              <a:buNone/>
            </a:pPr>
            <a:r>
              <a:rPr lang="en-US" sz="2100" b="1" dirty="0"/>
              <a:t>&lt;/</a:t>
            </a:r>
            <a:r>
              <a:rPr lang="en-US" sz="2100" b="1" dirty="0" err="1"/>
              <a:t>IfModule</a:t>
            </a:r>
            <a:r>
              <a:rPr lang="en-US" sz="2100" b="1" dirty="0" smtClean="0"/>
              <a:t>&gt;</a:t>
            </a:r>
          </a:p>
          <a:p>
            <a:pPr marL="0" indent="0">
              <a:buNone/>
            </a:pPr>
            <a:endParaRPr lang="en-US" sz="2100" dirty="0"/>
          </a:p>
          <a:p>
            <a:pPr marL="0" indent="0">
              <a:buNone/>
            </a:pPr>
            <a:r>
              <a:rPr lang="en-US" sz="2100" dirty="0"/>
              <a:t> # If user switching support is enabled, then </a:t>
            </a:r>
            <a:r>
              <a:rPr lang="en-US" sz="2100" dirty="0" err="1"/>
              <a:t>Phusion</a:t>
            </a:r>
            <a:r>
              <a:rPr lang="en-US" sz="2100" dirty="0"/>
              <a:t> Passenger will by </a:t>
            </a:r>
          </a:p>
          <a:p>
            <a:pPr marL="0" indent="0">
              <a:buNone/>
            </a:pPr>
            <a:r>
              <a:rPr lang="en-US" sz="2100" dirty="0"/>
              <a:t>   # default run the web application as the owner of the file </a:t>
            </a:r>
          </a:p>
          <a:p>
            <a:pPr marL="0" indent="0">
              <a:buNone/>
            </a:pPr>
            <a:r>
              <a:rPr lang="en-US" sz="2100" dirty="0"/>
              <a:t>   # </a:t>
            </a:r>
            <a:r>
              <a:rPr lang="en-US" sz="2100" dirty="0" err="1"/>
              <a:t>config</a:t>
            </a:r>
            <a:r>
              <a:rPr lang="en-US" sz="2100" dirty="0"/>
              <a:t>/</a:t>
            </a:r>
            <a:r>
              <a:rPr lang="en-US" sz="2100" dirty="0" err="1"/>
              <a:t>environment.rb</a:t>
            </a:r>
            <a:r>
              <a:rPr lang="en-US" sz="2100" dirty="0"/>
              <a:t> (for Rails apps) or config.ru (for Rack apps).  </a:t>
            </a:r>
          </a:p>
          <a:p>
            <a:pPr marL="0" indent="0">
              <a:buNone/>
            </a:pPr>
            <a:r>
              <a:rPr lang="en-US" sz="2100" b="1" dirty="0"/>
              <a:t>   </a:t>
            </a:r>
            <a:r>
              <a:rPr lang="en-US" sz="2100" b="1" dirty="0" err="1"/>
              <a:t>PassengerUserSwitching</a:t>
            </a:r>
            <a:r>
              <a:rPr lang="en-US" sz="2100" b="1" dirty="0"/>
              <a:t> on</a:t>
            </a:r>
          </a:p>
          <a:p>
            <a:pPr marL="0" indent="0">
              <a:buNone/>
            </a:pPr>
            <a:endParaRPr lang="en-US" sz="2100" dirty="0"/>
          </a:p>
          <a:p>
            <a:pPr marL="0" indent="0">
              <a:buNone/>
            </a:pPr>
            <a:r>
              <a:rPr lang="en-US" sz="2100" dirty="0"/>
              <a:t># Suppose you have a Rails application in /somewhere. Add a virtual host to</a:t>
            </a:r>
          </a:p>
          <a:p>
            <a:pPr marL="0" indent="0">
              <a:buNone/>
            </a:pPr>
            <a:r>
              <a:rPr lang="en-US" sz="2100" dirty="0"/>
              <a:t># your Apache configuration file and set its </a:t>
            </a:r>
            <a:r>
              <a:rPr lang="en-US" sz="2100" dirty="0" err="1"/>
              <a:t>DocumentRoot</a:t>
            </a:r>
            <a:r>
              <a:rPr lang="en-US" sz="2100" dirty="0"/>
              <a:t> to /somewhere/public:</a:t>
            </a:r>
          </a:p>
          <a:p>
            <a:pPr marL="0" indent="0">
              <a:buNone/>
            </a:pPr>
            <a:r>
              <a:rPr lang="en-US" sz="2100" dirty="0"/>
              <a:t>#</a:t>
            </a:r>
          </a:p>
          <a:p>
            <a:pPr marL="0" indent="0">
              <a:buNone/>
            </a:pPr>
            <a:r>
              <a:rPr lang="en-US" sz="2100" dirty="0"/>
              <a:t>&lt;</a:t>
            </a:r>
            <a:r>
              <a:rPr lang="en-US" sz="2100" dirty="0" err="1"/>
              <a:t>VirtualHost</a:t>
            </a:r>
            <a:r>
              <a:rPr lang="en-US" sz="2100" dirty="0"/>
              <a:t> *:80&gt;</a:t>
            </a:r>
          </a:p>
          <a:p>
            <a:pPr marL="0" indent="0">
              <a:buNone/>
            </a:pPr>
            <a:r>
              <a:rPr lang="en-US" sz="2100" dirty="0"/>
              <a:t>    </a:t>
            </a:r>
            <a:r>
              <a:rPr lang="en-US" sz="2100" dirty="0" err="1"/>
              <a:t>ServerName</a:t>
            </a:r>
            <a:r>
              <a:rPr lang="en-US" sz="2100" dirty="0"/>
              <a:t> www.yourhost.com</a:t>
            </a:r>
          </a:p>
          <a:p>
            <a:pPr marL="0" indent="0">
              <a:buNone/>
            </a:pPr>
            <a:r>
              <a:rPr lang="en-US" sz="2100" b="1" dirty="0"/>
              <a:t>    </a:t>
            </a:r>
            <a:r>
              <a:rPr lang="en-US" sz="2100" b="1" dirty="0" err="1"/>
              <a:t>DocumentRoot</a:t>
            </a:r>
            <a:r>
              <a:rPr lang="en-US" sz="2100" b="1" dirty="0"/>
              <a:t> /home/ec2-user/</a:t>
            </a:r>
            <a:r>
              <a:rPr lang="en-US" sz="2100" b="1" dirty="0" err="1"/>
              <a:t>rhdn_ror</a:t>
            </a:r>
            <a:r>
              <a:rPr lang="en-US" sz="2100" b="1" dirty="0"/>
              <a:t>/public</a:t>
            </a:r>
          </a:p>
          <a:p>
            <a:pPr marL="0" indent="0">
              <a:buNone/>
            </a:pPr>
            <a:r>
              <a:rPr lang="en-US" sz="2100" b="1" dirty="0"/>
              <a:t>    &lt;Directory /home/ec2-user/</a:t>
            </a:r>
            <a:r>
              <a:rPr lang="en-US" sz="2100" b="1" dirty="0" err="1"/>
              <a:t>rhdn_ror</a:t>
            </a:r>
            <a:r>
              <a:rPr lang="en-US" sz="2100" b="1" dirty="0"/>
              <a:t>/public&gt;</a:t>
            </a:r>
          </a:p>
          <a:p>
            <a:pPr marL="0" indent="0">
              <a:buNone/>
            </a:pPr>
            <a:r>
              <a:rPr lang="en-US" sz="2100" dirty="0"/>
              <a:t>       Allow from all</a:t>
            </a:r>
          </a:p>
          <a:p>
            <a:pPr marL="0" indent="0">
              <a:buNone/>
            </a:pPr>
            <a:r>
              <a:rPr lang="en-US" sz="2100" dirty="0"/>
              <a:t>       </a:t>
            </a:r>
            <a:r>
              <a:rPr lang="en-US" sz="2100" dirty="0" err="1"/>
              <a:t>AllowOverride</a:t>
            </a:r>
            <a:r>
              <a:rPr lang="en-US" sz="2100" dirty="0"/>
              <a:t> all</a:t>
            </a:r>
          </a:p>
          <a:p>
            <a:pPr marL="0" indent="0">
              <a:buNone/>
            </a:pPr>
            <a:r>
              <a:rPr lang="en-US" sz="2100" dirty="0"/>
              <a:t>       Options -</a:t>
            </a:r>
            <a:r>
              <a:rPr lang="en-US" sz="2100" dirty="0" err="1"/>
              <a:t>MultiViews</a:t>
            </a:r>
            <a:r>
              <a:rPr lang="en-US" sz="2100" dirty="0"/>
              <a:t> </a:t>
            </a:r>
          </a:p>
          <a:p>
            <a:pPr marL="0" indent="0">
              <a:buNone/>
            </a:pPr>
            <a:r>
              <a:rPr lang="en-US" sz="2100" dirty="0"/>
              <a:t>    &lt;/Directory&gt;</a:t>
            </a:r>
          </a:p>
          <a:p>
            <a:pPr marL="0" indent="0">
              <a:buNone/>
            </a:pPr>
            <a:r>
              <a:rPr lang="en-US" sz="2100" dirty="0"/>
              <a:t>&lt;/</a:t>
            </a:r>
            <a:r>
              <a:rPr lang="en-US" sz="2100" dirty="0" err="1"/>
              <a:t>VirtualHost</a:t>
            </a:r>
            <a:r>
              <a:rPr lang="en-US" sz="2100" dirty="0"/>
              <a:t>&gt;</a:t>
            </a:r>
          </a:p>
          <a:p>
            <a:endParaRPr lang="en-US" dirty="0"/>
          </a:p>
        </p:txBody>
      </p:sp>
      <p:sp>
        <p:nvSpPr>
          <p:cNvPr id="4" name="Footer Placeholder 3"/>
          <p:cNvSpPr>
            <a:spLocks noGrp="1"/>
          </p:cNvSpPr>
          <p:nvPr>
            <p:ph type="ftr" sz="quarter" idx="13"/>
          </p:nvPr>
        </p:nvSpPr>
        <p:spPr/>
        <p:txBody>
          <a:bodyPr/>
          <a:lstStyle/>
          <a:p>
            <a:r>
              <a:rPr lang="en-US" b="1" smtClean="0"/>
              <a:t>Sequoia Holdings, Inc Proprietary and Confidential</a:t>
            </a:r>
            <a:endParaRPr lang="en-US" b="1" dirty="0" smtClean="0"/>
          </a:p>
        </p:txBody>
      </p:sp>
      <p:sp>
        <p:nvSpPr>
          <p:cNvPr id="2" name="Line Callout 1 (Border and Accent Bar) 1"/>
          <p:cNvSpPr/>
          <p:nvPr/>
        </p:nvSpPr>
        <p:spPr>
          <a:xfrm>
            <a:off x="5638800" y="1524000"/>
            <a:ext cx="3200400" cy="841248"/>
          </a:xfrm>
          <a:prstGeom prst="accentBorderCallout1">
            <a:avLst>
              <a:gd name="adj1" fmla="val 18750"/>
              <a:gd name="adj2" fmla="val -8333"/>
              <a:gd name="adj3" fmla="val 72855"/>
              <a:gd name="adj4" fmla="val -268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Let Apache </a:t>
            </a:r>
            <a:r>
              <a:rPr lang="en-US" dirty="0" err="1" smtClean="0"/>
              <a:t>httpd</a:t>
            </a:r>
            <a:r>
              <a:rPr lang="en-US" dirty="0" smtClean="0"/>
              <a:t> serve up static photo gallery content directly from S3.</a:t>
            </a:r>
            <a:endParaRPr lang="en-US" dirty="0"/>
          </a:p>
        </p:txBody>
      </p:sp>
      <p:sp>
        <p:nvSpPr>
          <p:cNvPr id="6" name="Line Callout 1 (Border and Accent Bar) 5"/>
          <p:cNvSpPr/>
          <p:nvPr/>
        </p:nvSpPr>
        <p:spPr>
          <a:xfrm>
            <a:off x="5410200" y="2578227"/>
            <a:ext cx="3200400" cy="841248"/>
          </a:xfrm>
          <a:prstGeom prst="accentBorderCallout1">
            <a:avLst>
              <a:gd name="adj1" fmla="val 18750"/>
              <a:gd name="adj2" fmla="val -8333"/>
              <a:gd name="adj3" fmla="val 40020"/>
              <a:gd name="adj4" fmla="val -212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Load the </a:t>
            </a:r>
            <a:r>
              <a:rPr lang="en-US" dirty="0" err="1" smtClean="0"/>
              <a:t>Phusion</a:t>
            </a:r>
            <a:r>
              <a:rPr lang="en-US" dirty="0"/>
              <a:t> </a:t>
            </a:r>
            <a:r>
              <a:rPr lang="en-US" dirty="0" smtClean="0"/>
              <a:t>Passenger </a:t>
            </a:r>
            <a:r>
              <a:rPr lang="en-US" dirty="0" err="1" smtClean="0"/>
              <a:t>httpd</a:t>
            </a:r>
            <a:r>
              <a:rPr lang="en-US" dirty="0" smtClean="0"/>
              <a:t> module and configure location of Passenger gem.</a:t>
            </a:r>
            <a:endParaRPr lang="en-US" dirty="0"/>
          </a:p>
        </p:txBody>
      </p:sp>
      <p:sp>
        <p:nvSpPr>
          <p:cNvPr id="7" name="Line Callout 1 (Border and Accent Bar) 6"/>
          <p:cNvSpPr/>
          <p:nvPr/>
        </p:nvSpPr>
        <p:spPr>
          <a:xfrm>
            <a:off x="5629275" y="3619500"/>
            <a:ext cx="3200400" cy="841248"/>
          </a:xfrm>
          <a:prstGeom prst="accentBorderCallout1">
            <a:avLst>
              <a:gd name="adj1" fmla="val 18750"/>
              <a:gd name="adj2" fmla="val -8333"/>
              <a:gd name="adj3" fmla="val 57003"/>
              <a:gd name="adj4" fmla="val -271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Passenger processes as ec2-user instead of root.</a:t>
            </a:r>
            <a:endParaRPr lang="en-US" dirty="0"/>
          </a:p>
        </p:txBody>
      </p:sp>
      <p:sp>
        <p:nvSpPr>
          <p:cNvPr id="8" name="Line Callout 1 (Border and Accent Bar) 7"/>
          <p:cNvSpPr/>
          <p:nvPr/>
        </p:nvSpPr>
        <p:spPr>
          <a:xfrm>
            <a:off x="4572000" y="4876800"/>
            <a:ext cx="3200400" cy="1371600"/>
          </a:xfrm>
          <a:prstGeom prst="accentBorderCallout1">
            <a:avLst>
              <a:gd name="adj1" fmla="val 18750"/>
              <a:gd name="adj2" fmla="val -8333"/>
              <a:gd name="adj3" fmla="val 40729"/>
              <a:gd name="adj4" fmla="val -3014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Configure location of </a:t>
            </a:r>
            <a:r>
              <a:rPr lang="en-US" dirty="0" err="1" smtClean="0"/>
              <a:t>RoR</a:t>
            </a:r>
            <a:r>
              <a:rPr lang="en-US" dirty="0" smtClean="0"/>
              <a:t> application. Passenger will look for the tell-tale signature of a </a:t>
            </a:r>
            <a:r>
              <a:rPr lang="en-US" dirty="0" err="1" smtClean="0"/>
              <a:t>RoR</a:t>
            </a:r>
            <a:r>
              <a:rPr lang="en-US" dirty="0" smtClean="0"/>
              <a:t> application and handle these HTTP requests.</a:t>
            </a:r>
            <a:endParaRPr lang="en-US" dirty="0"/>
          </a:p>
        </p:txBody>
      </p:sp>
      <p:sp>
        <p:nvSpPr>
          <p:cNvPr id="10" name="Left Brace 9"/>
          <p:cNvSpPr/>
          <p:nvPr/>
        </p:nvSpPr>
        <p:spPr>
          <a:xfrm flipH="1">
            <a:off x="4533900" y="1924050"/>
            <a:ext cx="228600" cy="457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flipH="1">
            <a:off x="4533900" y="2578227"/>
            <a:ext cx="228600" cy="6492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flipH="1">
            <a:off x="4533900" y="3928110"/>
            <a:ext cx="228600" cy="3063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flipH="1">
            <a:off x="3352798" y="5029199"/>
            <a:ext cx="257175" cy="83820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4119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err="1" smtClean="0"/>
              <a:t>CloudFormation</a:t>
            </a:r>
            <a:r>
              <a:rPr lang="en-US" dirty="0" smtClean="0"/>
              <a:t> Template Anatomy</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571" y="2006038"/>
            <a:ext cx="3142857" cy="3714286"/>
          </a:xfrm>
          <a:ln>
            <a:solidFill>
              <a:schemeClr val="accent1"/>
            </a:solidFill>
          </a:ln>
        </p:spPr>
      </p:pic>
      <p:sp>
        <p:nvSpPr>
          <p:cNvPr id="7" name="Footer Placeholder 6"/>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35969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AWS Advanced </a:t>
            </a:r>
            <a:r>
              <a:rPr lang="en-US" dirty="0" smtClean="0"/>
              <a:t>Topics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15:00 </a:t>
            </a:r>
            <a:r>
              <a:rPr lang="en-US" dirty="0"/>
              <a:t>- 15:45 AWS Use Case - R. </a:t>
            </a:r>
            <a:r>
              <a:rPr lang="en-US" dirty="0" smtClean="0"/>
              <a:t>Hughes</a:t>
            </a:r>
          </a:p>
          <a:p>
            <a:pPr marL="742950" lvl="2" indent="-342900"/>
            <a:r>
              <a:rPr lang="en-US" dirty="0" err="1">
                <a:solidFill>
                  <a:srgbClr val="FFC000"/>
                </a:solidFill>
              </a:rPr>
              <a:t>CloudFormation</a:t>
            </a:r>
            <a:r>
              <a:rPr lang="en-US" dirty="0">
                <a:solidFill>
                  <a:srgbClr val="FFC000"/>
                </a:solidFill>
              </a:rPr>
              <a:t>: Automate application deployment</a:t>
            </a:r>
            <a:r>
              <a:rPr lang="en-US" dirty="0" smtClean="0">
                <a:solidFill>
                  <a:srgbClr val="FFC000"/>
                </a:solidFill>
              </a:rPr>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2491092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CloudFormation</a:t>
            </a:r>
            <a:r>
              <a:rPr lang="en-US" dirty="0" smtClean="0"/>
              <a:t> Template Anatomy</a:t>
            </a:r>
            <a:br>
              <a:rPr lang="en-US" dirty="0" smtClean="0"/>
            </a:br>
            <a:r>
              <a:rPr lang="en-US" dirty="0" smtClean="0"/>
              <a:t>Major Sections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66575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180730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r>
              <a:rPr lang="en-US" dirty="0" err="1" smtClean="0"/>
              <a:t>CloudFormation</a:t>
            </a:r>
            <a:r>
              <a:rPr lang="en-US" dirty="0" smtClean="0"/>
              <a:t> Section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783" y="2743200"/>
            <a:ext cx="3366434" cy="1862848"/>
          </a:xfrm>
          <a:ln>
            <a:solidFill>
              <a:schemeClr val="accent1"/>
            </a:solidFill>
          </a:ln>
        </p:spPr>
      </p:pic>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49810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LaunchConfig</a:t>
            </a:r>
            <a:r>
              <a:rPr lang="en-US" sz="2800" dirty="0" smtClean="0"/>
              <a:t> </a:t>
            </a:r>
            <a:r>
              <a:rPr lang="en-US" sz="2800" dirty="0"/>
              <a:t>Resource</a:t>
            </a:r>
            <a:br>
              <a:rPr lang="en-US" sz="2800" dirty="0"/>
            </a:br>
            <a:r>
              <a:rPr lang="en-US" sz="2800" dirty="0"/>
              <a:t>AWS::</a:t>
            </a:r>
            <a:r>
              <a:rPr lang="en-US" sz="2800" dirty="0" err="1"/>
              <a:t>AutoScaling</a:t>
            </a:r>
            <a:r>
              <a:rPr lang="en-US" sz="2800" dirty="0"/>
              <a:t>::</a:t>
            </a:r>
            <a:r>
              <a:rPr lang="en-US" sz="2800" dirty="0" err="1" smtClean="0"/>
              <a:t>LaunchConfiguration</a:t>
            </a:r>
            <a:r>
              <a:rPr lang="en-US" sz="2800" dirty="0" smtClean="0"/>
              <a:t> type</a:t>
            </a:r>
            <a:endParaRPr lang="en-US" sz="2800" dirty="0"/>
          </a:p>
        </p:txBody>
      </p:sp>
      <p:sp>
        <p:nvSpPr>
          <p:cNvPr id="3" name="Content Placeholder 2"/>
          <p:cNvSpPr>
            <a:spLocks noGrp="1"/>
          </p:cNvSpPr>
          <p:nvPr>
            <p:ph sz="half" idx="1"/>
          </p:nvPr>
        </p:nvSpPr>
        <p:spPr/>
        <p:txBody>
          <a:bodyPr/>
          <a:lstStyle/>
          <a:p>
            <a:r>
              <a:rPr lang="en-US" dirty="0"/>
              <a:t>The AWS::</a:t>
            </a:r>
            <a:r>
              <a:rPr lang="en-US" dirty="0" err="1"/>
              <a:t>AutoScaling</a:t>
            </a:r>
            <a:r>
              <a:rPr lang="en-US" dirty="0"/>
              <a:t>::</a:t>
            </a:r>
            <a:r>
              <a:rPr lang="en-US" dirty="0" err="1"/>
              <a:t>LaunchConfiguration</a:t>
            </a:r>
            <a:r>
              <a:rPr lang="en-US" dirty="0"/>
              <a:t> type creates an Auto Scaling launch configuration that can be used by an Auto Scaling group to configure Amazon EC2 instances in the Auto Scaling group.</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78617" y="2209800"/>
            <a:ext cx="4308183" cy="3112029"/>
          </a:xfrm>
          <a:ln>
            <a:solidFill>
              <a:schemeClr val="accent1"/>
            </a:solidFill>
          </a:ln>
        </p:spPr>
      </p:pic>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284386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User Data To EC2 Instance</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250" y="1600200"/>
            <a:ext cx="3512499" cy="4525963"/>
          </a:xfrm>
          <a:ln>
            <a:solidFill>
              <a:schemeClr val="accent1"/>
            </a:solidFill>
          </a:ln>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00575" y="1600200"/>
            <a:ext cx="4038600" cy="3243262"/>
          </a:xfrm>
          <a:ln>
            <a:solidFill>
              <a:schemeClr val="accent1"/>
            </a:solidFill>
          </a:ln>
        </p:spPr>
      </p:pic>
      <p:sp>
        <p:nvSpPr>
          <p:cNvPr id="5" name="Footer Placeholder 4"/>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166690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a:t>
            </a:r>
            <a:r>
              <a:rPr lang="en-US" dirty="0" err="1"/>
              <a:t>CloudFormation</a:t>
            </a:r>
            <a:r>
              <a:rPr lang="en-US" dirty="0"/>
              <a:t>::</a:t>
            </a:r>
            <a:r>
              <a:rPr lang="en-US" dirty="0" err="1"/>
              <a:t>Init</a:t>
            </a:r>
            <a:endParaRPr lang="en-US" dirty="0"/>
          </a:p>
        </p:txBody>
      </p:sp>
      <p:sp>
        <p:nvSpPr>
          <p:cNvPr id="3" name="Content Placeholder 2"/>
          <p:cNvSpPr>
            <a:spLocks noGrp="1"/>
          </p:cNvSpPr>
          <p:nvPr>
            <p:ph sz="half" idx="1"/>
          </p:nvPr>
        </p:nvSpPr>
        <p:spPr/>
        <p:txBody>
          <a:bodyPr>
            <a:normAutofit/>
          </a:bodyPr>
          <a:lstStyle/>
          <a:p>
            <a:r>
              <a:rPr lang="en-US" sz="2400" dirty="0"/>
              <a:t>Use the </a:t>
            </a:r>
            <a:r>
              <a:rPr lang="en-US" sz="2400" dirty="0" smtClean="0"/>
              <a:t>AWS::</a:t>
            </a:r>
            <a:r>
              <a:rPr lang="en-US" sz="2400" dirty="0" err="1" smtClean="0"/>
              <a:t>CloudFormation</a:t>
            </a:r>
            <a:r>
              <a:rPr lang="en-US" sz="2400" dirty="0" smtClean="0"/>
              <a:t>::</a:t>
            </a:r>
            <a:r>
              <a:rPr lang="en-US" sz="2400" dirty="0" err="1" smtClean="0"/>
              <a:t>Init</a:t>
            </a:r>
            <a:r>
              <a:rPr lang="en-US" sz="2400" dirty="0" smtClean="0"/>
              <a:t> type </a:t>
            </a:r>
            <a:r>
              <a:rPr lang="en-US" sz="2400" dirty="0"/>
              <a:t>to include metadata on an Amazon EC2 instance for the </a:t>
            </a:r>
            <a:r>
              <a:rPr lang="en-US" sz="2400" dirty="0" err="1"/>
              <a:t>cfn-init</a:t>
            </a:r>
            <a:r>
              <a:rPr lang="en-US" sz="2400" dirty="0"/>
              <a:t> helper script. </a:t>
            </a:r>
          </a:p>
          <a:p>
            <a:r>
              <a:rPr lang="en-US" sz="2400" dirty="0" smtClean="0"/>
              <a:t>The </a:t>
            </a:r>
            <a:r>
              <a:rPr lang="en-US" sz="2400" dirty="0" err="1"/>
              <a:t>cfn-init</a:t>
            </a:r>
            <a:r>
              <a:rPr lang="en-US" sz="2400" dirty="0"/>
              <a:t> </a:t>
            </a:r>
            <a:r>
              <a:rPr lang="en-US" sz="2400" dirty="0" smtClean="0"/>
              <a:t>script looks </a:t>
            </a:r>
            <a:r>
              <a:rPr lang="en-US" sz="2400" dirty="0"/>
              <a:t>for resource metadata rooted in the AWS::</a:t>
            </a:r>
            <a:r>
              <a:rPr lang="en-US" sz="2400" dirty="0" err="1"/>
              <a:t>CloudFormation</a:t>
            </a:r>
            <a:r>
              <a:rPr lang="en-US" sz="2400" dirty="0"/>
              <a:t>::</a:t>
            </a:r>
            <a:r>
              <a:rPr lang="en-US" sz="2400" dirty="0" err="1"/>
              <a:t>Init</a:t>
            </a:r>
            <a:r>
              <a:rPr lang="en-US" sz="2400" dirty="0"/>
              <a:t> metadata key.</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4401" y="1600200"/>
            <a:ext cx="3643308" cy="4849251"/>
          </a:xfrm>
          <a:ln>
            <a:solidFill>
              <a:schemeClr val="accent1"/>
            </a:solidFill>
          </a:ln>
        </p:spPr>
      </p:pic>
      <p:sp>
        <p:nvSpPr>
          <p:cNvPr id="5" name="Footer Placeholder 4"/>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342887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cfn-init</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cfn-init</a:t>
            </a:r>
            <a:r>
              <a:rPr lang="en-US" dirty="0"/>
              <a:t> helper script reads template metadata from the AWS::</a:t>
            </a:r>
            <a:r>
              <a:rPr lang="en-US" dirty="0" err="1"/>
              <a:t>CloudFormation</a:t>
            </a:r>
            <a:r>
              <a:rPr lang="en-US" dirty="0"/>
              <a:t>::</a:t>
            </a:r>
            <a:r>
              <a:rPr lang="en-US" dirty="0" err="1"/>
              <a:t>Init</a:t>
            </a:r>
            <a:r>
              <a:rPr lang="en-US" dirty="0"/>
              <a:t> key and acts accordingly to:</a:t>
            </a:r>
          </a:p>
          <a:p>
            <a:pPr lvl="1"/>
            <a:r>
              <a:rPr lang="en-US" dirty="0"/>
              <a:t>Fetch and parse metadata from </a:t>
            </a:r>
            <a:r>
              <a:rPr lang="en-US" dirty="0" err="1" smtClean="0"/>
              <a:t>CloudFormation</a:t>
            </a:r>
            <a:r>
              <a:rPr lang="en-US" dirty="0" smtClean="0"/>
              <a:t>.</a:t>
            </a:r>
            <a:endParaRPr lang="en-US" dirty="0"/>
          </a:p>
          <a:p>
            <a:pPr lvl="1"/>
            <a:r>
              <a:rPr lang="en-US" dirty="0"/>
              <a:t>Install </a:t>
            </a:r>
            <a:r>
              <a:rPr lang="en-US" dirty="0" smtClean="0"/>
              <a:t>packages.</a:t>
            </a:r>
            <a:endParaRPr lang="en-US" dirty="0"/>
          </a:p>
          <a:p>
            <a:pPr lvl="1"/>
            <a:r>
              <a:rPr lang="en-US" dirty="0"/>
              <a:t>Write files to </a:t>
            </a:r>
            <a:r>
              <a:rPr lang="en-US" dirty="0" smtClean="0"/>
              <a:t>disk.</a:t>
            </a:r>
            <a:endParaRPr lang="en-US" dirty="0"/>
          </a:p>
          <a:p>
            <a:pPr lvl="1"/>
            <a:r>
              <a:rPr lang="en-US" dirty="0"/>
              <a:t>Enable/disable and start/stop </a:t>
            </a:r>
            <a:r>
              <a:rPr lang="en-US" dirty="0" smtClean="0"/>
              <a:t>services.</a:t>
            </a:r>
            <a:endParaRPr lang="en-US" dirty="0"/>
          </a:p>
          <a:p>
            <a:endParaRPr lang="en-US" dirty="0"/>
          </a:p>
        </p:txBody>
      </p:sp>
      <p:sp>
        <p:nvSpPr>
          <p:cNvPr id="5" name="Footer Placeholder 4"/>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16204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err="1" smtClean="0"/>
              <a:t>CloudFormation</a:t>
            </a:r>
            <a:r>
              <a:rPr lang="en-US" dirty="0" smtClean="0"/>
              <a:t> Template</a:t>
            </a:r>
            <a:br>
              <a:rPr lang="en-US" dirty="0" smtClean="0"/>
            </a:br>
            <a:r>
              <a:rPr lang="en-US" dirty="0" smtClean="0"/>
              <a:t>Misc.</a:t>
            </a:r>
            <a:endParaRPr lang="en-US" dirty="0"/>
          </a:p>
        </p:txBody>
      </p:sp>
      <p:sp>
        <p:nvSpPr>
          <p:cNvPr id="9" name="Content Placeholder 8"/>
          <p:cNvSpPr>
            <a:spLocks noGrp="1"/>
          </p:cNvSpPr>
          <p:nvPr>
            <p:ph idx="1"/>
          </p:nvPr>
        </p:nvSpPr>
        <p:spPr>
          <a:ln>
            <a:noFill/>
          </a:ln>
        </p:spPr>
        <p:txBody>
          <a:bodyPr>
            <a:normAutofit fontScale="62500" lnSpcReduction="20000"/>
          </a:bodyPr>
          <a:lstStyle/>
          <a:p>
            <a:r>
              <a:rPr lang="en-US" dirty="0" smtClean="0"/>
              <a:t>Intrinsic Functions.</a:t>
            </a:r>
          </a:p>
          <a:p>
            <a:pPr lvl="1"/>
            <a:r>
              <a:rPr lang="en-US" dirty="0"/>
              <a:t>AWS </a:t>
            </a:r>
            <a:r>
              <a:rPr lang="en-US" dirty="0" err="1"/>
              <a:t>CloudFormation</a:t>
            </a:r>
            <a:r>
              <a:rPr lang="en-US" dirty="0"/>
              <a:t> intrinsic functions are special actions you use in your template to assign values to properties not available until runtime. </a:t>
            </a:r>
          </a:p>
          <a:p>
            <a:pPr lvl="1"/>
            <a:r>
              <a:rPr lang="en-US" dirty="0" smtClean="0"/>
              <a:t>E.g. </a:t>
            </a:r>
            <a:r>
              <a:rPr lang="en-US" dirty="0"/>
              <a:t>R</a:t>
            </a:r>
            <a:r>
              <a:rPr lang="en-US" dirty="0" smtClean="0"/>
              <a:t>ef, </a:t>
            </a:r>
            <a:r>
              <a:rPr lang="en-US" dirty="0" err="1" smtClean="0"/>
              <a:t>Fn</a:t>
            </a:r>
            <a:r>
              <a:rPr lang="en-US" dirty="0" smtClean="0"/>
              <a:t>::</a:t>
            </a:r>
            <a:r>
              <a:rPr lang="en-US" dirty="0" err="1" smtClean="0"/>
              <a:t>FindInMap</a:t>
            </a:r>
            <a:r>
              <a:rPr lang="en-US" dirty="0" smtClean="0"/>
              <a:t>, </a:t>
            </a:r>
            <a:r>
              <a:rPr lang="en-US" dirty="0" err="1" smtClean="0"/>
              <a:t>Fn</a:t>
            </a:r>
            <a:r>
              <a:rPr lang="en-US" dirty="0" smtClean="0"/>
              <a:t>::Join.</a:t>
            </a:r>
          </a:p>
          <a:p>
            <a:r>
              <a:rPr lang="en-US" dirty="0" smtClean="0"/>
              <a:t>Pseudo Parameters.</a:t>
            </a:r>
          </a:p>
          <a:p>
            <a:pPr lvl="1"/>
            <a:r>
              <a:rPr lang="en-US" dirty="0"/>
              <a:t>Pseudo Parameters are parameters that are predefined by AWS </a:t>
            </a:r>
            <a:r>
              <a:rPr lang="en-US" dirty="0" err="1"/>
              <a:t>CloudFormation</a:t>
            </a:r>
            <a:r>
              <a:rPr lang="en-US" dirty="0"/>
              <a:t>. You do not declare them in your template. Use them the same way as you would a </a:t>
            </a:r>
            <a:r>
              <a:rPr lang="en-US" dirty="0" smtClean="0"/>
              <a:t>parameter as </a:t>
            </a:r>
            <a:r>
              <a:rPr lang="en-US" dirty="0"/>
              <a:t>the argument for the Ref function</a:t>
            </a:r>
            <a:r>
              <a:rPr lang="en-US" dirty="0" smtClean="0"/>
              <a:t>.</a:t>
            </a:r>
          </a:p>
          <a:p>
            <a:pPr lvl="1"/>
            <a:r>
              <a:rPr lang="en-US" dirty="0" smtClean="0"/>
              <a:t>E.g. AWS::Region, AWS::Account.</a:t>
            </a:r>
          </a:p>
          <a:p>
            <a:r>
              <a:rPr lang="en-US" dirty="0" err="1" smtClean="0"/>
              <a:t>CloudFormation</a:t>
            </a:r>
            <a:r>
              <a:rPr lang="en-US" dirty="0" smtClean="0"/>
              <a:t> Helper Scripts.</a:t>
            </a:r>
          </a:p>
          <a:p>
            <a:pPr lvl="1"/>
            <a:r>
              <a:rPr lang="en-US" dirty="0"/>
              <a:t>AWS </a:t>
            </a:r>
            <a:r>
              <a:rPr lang="en-US" dirty="0" err="1"/>
              <a:t>CloudFormation</a:t>
            </a:r>
            <a:r>
              <a:rPr lang="en-US" dirty="0"/>
              <a:t> provides a set of Python helper scripts that you can use to install software and start services on an Amazon EC2 instance that you create as part of your stack. You can call the helper scripts directly from your template. The scripts work in conjunction with resource metadata that you define in the same template. The helper scripts run on the Amazon EC2 instance as part of the stack creation process</a:t>
            </a:r>
            <a:r>
              <a:rPr lang="en-US" dirty="0" smtClean="0"/>
              <a:t>.</a:t>
            </a:r>
          </a:p>
          <a:p>
            <a:pPr lvl="1"/>
            <a:r>
              <a:rPr lang="en-US" dirty="0" err="1"/>
              <a:t>c</a:t>
            </a:r>
            <a:r>
              <a:rPr lang="en-US" dirty="0" err="1" smtClean="0"/>
              <a:t>fn-init</a:t>
            </a:r>
            <a:r>
              <a:rPr lang="en-US" dirty="0" smtClean="0"/>
              <a:t>, </a:t>
            </a:r>
            <a:r>
              <a:rPr lang="en-US" dirty="0" err="1" smtClean="0"/>
              <a:t>cfn</a:t>
            </a:r>
            <a:r>
              <a:rPr lang="en-US" dirty="0" smtClean="0"/>
              <a:t>-signal, </a:t>
            </a:r>
            <a:r>
              <a:rPr lang="en-US" dirty="0" err="1" smtClean="0"/>
              <a:t>cfn</a:t>
            </a:r>
            <a:r>
              <a:rPr lang="en-US" dirty="0" smtClean="0"/>
              <a:t>-get-metadata, </a:t>
            </a:r>
            <a:r>
              <a:rPr lang="en-US" dirty="0" err="1" smtClean="0"/>
              <a:t>cfn-hup</a:t>
            </a:r>
            <a:r>
              <a:rPr lang="en-US" dirty="0" smtClean="0"/>
              <a:t>.</a:t>
            </a:r>
            <a:endParaRPr lang="en-US" dirty="0"/>
          </a:p>
          <a:p>
            <a:pPr lvl="1"/>
            <a:endParaRPr lang="en-US" dirty="0"/>
          </a:p>
        </p:txBody>
      </p:sp>
      <p:sp>
        <p:nvSpPr>
          <p:cNvPr id="7" name="Footer Placeholder 6"/>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289666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RHDN </a:t>
            </a:r>
            <a:r>
              <a:rPr lang="en-US" dirty="0" err="1" smtClean="0"/>
              <a:t>CloudFormation</a:t>
            </a:r>
            <a:r>
              <a:rPr lang="en-US" dirty="0" smtClean="0"/>
              <a:t> Template</a:t>
            </a:r>
            <a:br>
              <a:rPr lang="en-US" dirty="0" smtClean="0"/>
            </a:br>
            <a:r>
              <a:rPr lang="en-US" dirty="0" smtClean="0"/>
              <a:t>and bootstrap.sh</a:t>
            </a:r>
            <a:endParaRPr lang="en-US" dirty="0"/>
          </a:p>
        </p:txBody>
      </p:sp>
      <p:sp>
        <p:nvSpPr>
          <p:cNvPr id="5" name="Content Placeholder 4"/>
          <p:cNvSpPr>
            <a:spLocks noGrp="1"/>
          </p:cNvSpPr>
          <p:nvPr>
            <p:ph idx="1"/>
          </p:nvPr>
        </p:nvSpPr>
        <p:spPr/>
        <p:txBody>
          <a:bodyPr/>
          <a:lstStyle/>
          <a:p>
            <a:r>
              <a:rPr lang="en-US" dirty="0" smtClean="0"/>
              <a:t>Walkthrough…</a:t>
            </a:r>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75472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CloudFormation</a:t>
            </a:r>
            <a:r>
              <a:rPr lang="en-US" dirty="0" smtClean="0"/>
              <a:t/>
            </a:r>
            <a:br>
              <a:rPr lang="en-US" dirty="0" smtClean="0"/>
            </a:br>
            <a:r>
              <a:rPr lang="en-US" dirty="0" smtClean="0"/>
              <a:t>Lessons Learned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Good</a:t>
            </a:r>
          </a:p>
          <a:p>
            <a:pPr lvl="1"/>
            <a:r>
              <a:rPr lang="en-US" dirty="0"/>
              <a:t>Configuration driven creation of </a:t>
            </a:r>
            <a:r>
              <a:rPr lang="en-US" dirty="0" err="1"/>
              <a:t>aws</a:t>
            </a:r>
            <a:r>
              <a:rPr lang="en-US" dirty="0"/>
              <a:t> components.</a:t>
            </a:r>
          </a:p>
          <a:p>
            <a:pPr lvl="1"/>
            <a:r>
              <a:rPr lang="en-US" dirty="0"/>
              <a:t>Automate deployment of application clusters.</a:t>
            </a:r>
          </a:p>
          <a:p>
            <a:pPr lvl="1"/>
            <a:r>
              <a:rPr lang="en-US" dirty="0"/>
              <a:t>Optionally automate on-the-fly build out of application servers.</a:t>
            </a:r>
          </a:p>
          <a:p>
            <a:pPr lvl="1"/>
            <a:r>
              <a:rPr lang="en-US" dirty="0"/>
              <a:t>Easily create test/</a:t>
            </a:r>
            <a:r>
              <a:rPr lang="en-US" dirty="0" err="1"/>
              <a:t>dev</a:t>
            </a:r>
            <a:r>
              <a:rPr lang="en-US" dirty="0"/>
              <a:t> </a:t>
            </a:r>
            <a:r>
              <a:rPr lang="en-US" dirty="0" err="1"/>
              <a:t>clusterings</a:t>
            </a:r>
            <a:r>
              <a:rPr lang="en-US" dirty="0"/>
              <a:t> mirroring production environments.</a:t>
            </a:r>
          </a:p>
          <a:p>
            <a:r>
              <a:rPr lang="en-US" dirty="0"/>
              <a:t>The Bad</a:t>
            </a:r>
          </a:p>
          <a:p>
            <a:pPr lvl="1"/>
            <a:r>
              <a:rPr lang="en-US" dirty="0"/>
              <a:t>CF templates in </a:t>
            </a:r>
            <a:r>
              <a:rPr lang="en-US" dirty="0" smtClean="0"/>
              <a:t>pseudo-JSON </a:t>
            </a:r>
            <a:r>
              <a:rPr lang="en-US" dirty="0"/>
              <a:t>format. Yuck!</a:t>
            </a:r>
          </a:p>
          <a:p>
            <a:pPr lvl="1"/>
            <a:r>
              <a:rPr lang="en-US" dirty="0"/>
              <a:t>But!...</a:t>
            </a:r>
            <a:r>
              <a:rPr lang="en-US" dirty="0" err="1"/>
              <a:t>aws</a:t>
            </a:r>
            <a:r>
              <a:rPr lang="en-US" dirty="0"/>
              <a:t> command-line utilities pretty good at validating JSON structure and template content. Not perfect though.</a:t>
            </a:r>
          </a:p>
          <a:p>
            <a:r>
              <a:rPr lang="en-US" dirty="0"/>
              <a:t>The Ugly</a:t>
            </a:r>
          </a:p>
          <a:p>
            <a:pPr lvl="1"/>
            <a:r>
              <a:rPr lang="en-US" dirty="0"/>
              <a:t>Deployments </a:t>
            </a:r>
            <a:r>
              <a:rPr lang="en-US" dirty="0" smtClean="0"/>
              <a:t>can fail </a:t>
            </a:r>
            <a:r>
              <a:rPr lang="en-US" dirty="0"/>
              <a:t>silently. Little feedback via </a:t>
            </a:r>
            <a:r>
              <a:rPr lang="en-US" dirty="0" err="1"/>
              <a:t>aws</a:t>
            </a:r>
            <a:r>
              <a:rPr lang="en-US" dirty="0"/>
              <a:t> console to troubleshoot issue.</a:t>
            </a:r>
          </a:p>
          <a:p>
            <a:pPr lvl="1"/>
            <a:r>
              <a:rPr lang="en-US" dirty="0"/>
              <a:t>Server-side logs are created but even then some failures occur silently.</a:t>
            </a:r>
          </a:p>
          <a:p>
            <a:pPr lvl="1"/>
            <a:r>
              <a:rPr lang="en-US" dirty="0"/>
              <a:t>Upstream deployment steps can fail and cause downstream steps to fail silently.</a:t>
            </a:r>
          </a:p>
          <a:p>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8647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CloudFormation</a:t>
            </a:r>
            <a:r>
              <a:rPr lang="en-US" dirty="0" smtClean="0"/>
              <a:t/>
            </a:r>
            <a:br>
              <a:rPr lang="en-US" dirty="0" smtClean="0"/>
            </a:br>
            <a:r>
              <a:rPr lang="en-US" dirty="0" smtClean="0"/>
              <a:t>Lessons Learned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Start with existing </a:t>
            </a:r>
            <a:r>
              <a:rPr lang="en-US" dirty="0" err="1"/>
              <a:t>CloudFormation</a:t>
            </a:r>
            <a:r>
              <a:rPr lang="en-US" dirty="0"/>
              <a:t> template.</a:t>
            </a:r>
          </a:p>
          <a:p>
            <a:pPr lvl="1"/>
            <a:r>
              <a:rPr lang="en-US" dirty="0"/>
              <a:t>Try to find an existing CF template that is close to what you want.</a:t>
            </a:r>
          </a:p>
          <a:p>
            <a:pPr lvl="1"/>
            <a:r>
              <a:rPr lang="en-US" dirty="0"/>
              <a:t>Launch it and verify it works as expected then destroy it.</a:t>
            </a:r>
          </a:p>
          <a:p>
            <a:pPr lvl="1"/>
            <a:r>
              <a:rPr lang="en-US" dirty="0"/>
              <a:t>Incrementally add new resources to template. Test and repeat.</a:t>
            </a:r>
          </a:p>
          <a:p>
            <a:pPr lvl="1"/>
            <a:r>
              <a:rPr lang="en-US" dirty="0"/>
              <a:t>Download and use </a:t>
            </a:r>
            <a:r>
              <a:rPr lang="en-US" dirty="0" err="1"/>
              <a:t>aws</a:t>
            </a:r>
            <a:r>
              <a:rPr lang="en-US" dirty="0"/>
              <a:t> command line tools to validate CF template and JSON content.</a:t>
            </a:r>
          </a:p>
          <a:p>
            <a:pPr lvl="2"/>
            <a:r>
              <a:rPr lang="en-US" dirty="0"/>
              <a:t>Very frustrating to make a quick change to template, launch CF template creation, and wait 25 minutes only to find you have a simple syntax error.</a:t>
            </a:r>
          </a:p>
          <a:p>
            <a:r>
              <a:rPr lang="en-US" dirty="0"/>
              <a:t>Take advantage of </a:t>
            </a:r>
            <a:r>
              <a:rPr lang="en-US" dirty="0" err="1"/>
              <a:t>aws</a:t>
            </a:r>
            <a:r>
              <a:rPr lang="en-US" dirty="0"/>
              <a:t> CF ‘</a:t>
            </a:r>
            <a:r>
              <a:rPr lang="en-US" dirty="0" err="1"/>
              <a:t>WaitCondition</a:t>
            </a:r>
            <a:r>
              <a:rPr lang="en-US" dirty="0"/>
              <a:t>’ resource.</a:t>
            </a:r>
          </a:p>
          <a:p>
            <a:pPr lvl="1"/>
            <a:r>
              <a:rPr lang="en-US" dirty="0"/>
              <a:t>CF will wait a configurable amount of time until install scripts signal success before indicating CF deployment was a success.</a:t>
            </a:r>
          </a:p>
          <a:p>
            <a:pPr lvl="1"/>
            <a:r>
              <a:rPr lang="en-US" dirty="0"/>
              <a:t>Will rollback CF deployment on error (configurable).</a:t>
            </a:r>
          </a:p>
          <a:p>
            <a:r>
              <a:rPr lang="en-US" dirty="0"/>
              <a:t>Check return status and return error message via </a:t>
            </a:r>
            <a:r>
              <a:rPr lang="en-US" dirty="0" err="1"/>
              <a:t>cfn</a:t>
            </a:r>
            <a:r>
              <a:rPr lang="en-US" dirty="0"/>
              <a:t>-signal from within </a:t>
            </a:r>
            <a:r>
              <a:rPr lang="en-US" dirty="0" err="1"/>
              <a:t>CloudFormation</a:t>
            </a:r>
            <a:r>
              <a:rPr lang="en-US" dirty="0"/>
              <a:t> template (assuming you use a </a:t>
            </a:r>
            <a:r>
              <a:rPr lang="en-US" dirty="0" err="1"/>
              <a:t>WaitCondition</a:t>
            </a:r>
            <a:r>
              <a:rPr lang="en-US" dirty="0"/>
              <a:t> resource</a:t>
            </a:r>
            <a:r>
              <a:rPr lang="en-US" dirty="0" smtClean="0"/>
              <a:t>).</a:t>
            </a:r>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391971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Use process of migrating a simple </a:t>
            </a:r>
            <a:r>
              <a:rPr lang="en-US" dirty="0" err="1" smtClean="0"/>
              <a:t>RoR</a:t>
            </a:r>
            <a:r>
              <a:rPr lang="en-US" dirty="0" smtClean="0"/>
              <a:t> application into AWS cloud as a driver to highlight various </a:t>
            </a:r>
            <a:r>
              <a:rPr lang="en-US" dirty="0" err="1" smtClean="0"/>
              <a:t>aws</a:t>
            </a:r>
            <a:r>
              <a:rPr lang="en-US" dirty="0" smtClean="0"/>
              <a:t> components.</a:t>
            </a:r>
          </a:p>
          <a:p>
            <a:r>
              <a:rPr lang="en-US" dirty="0" smtClean="0"/>
              <a:t>Enhance application to take advantage of AWS </a:t>
            </a:r>
            <a:r>
              <a:rPr lang="en-US" dirty="0" err="1" smtClean="0"/>
              <a:t>autoscale</a:t>
            </a:r>
            <a:r>
              <a:rPr lang="en-US" dirty="0" smtClean="0"/>
              <a:t> and high availability features.</a:t>
            </a:r>
          </a:p>
          <a:p>
            <a:r>
              <a:rPr lang="en-US" dirty="0" smtClean="0"/>
              <a:t>Use </a:t>
            </a:r>
            <a:r>
              <a:rPr lang="en-US" dirty="0" err="1" smtClean="0"/>
              <a:t>CloudFormation</a:t>
            </a:r>
            <a:r>
              <a:rPr lang="en-US" dirty="0" smtClean="0"/>
              <a:t> to automate creation of AWS resources.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749452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CloudFormation</a:t>
            </a:r>
            <a:r>
              <a:rPr lang="en-US" dirty="0" smtClean="0"/>
              <a:t/>
            </a:r>
            <a:br>
              <a:rPr lang="en-US" dirty="0" smtClean="0"/>
            </a:br>
            <a:r>
              <a:rPr lang="en-US" dirty="0" smtClean="0"/>
              <a:t>Lessons Learned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bootstrap </a:t>
            </a:r>
            <a:r>
              <a:rPr lang="en-US" dirty="0"/>
              <a:t>script: Log status to syslog. Exit script and return non-zero status if any steps fail.</a:t>
            </a:r>
          </a:p>
          <a:p>
            <a:pPr lvl="1"/>
            <a:r>
              <a:rPr lang="en-US" dirty="0"/>
              <a:t>You can </a:t>
            </a:r>
            <a:r>
              <a:rPr lang="en-US" dirty="0" err="1"/>
              <a:t>ssh</a:t>
            </a:r>
            <a:r>
              <a:rPr lang="en-US" dirty="0"/>
              <a:t> into EC2 instance and check logs to determine what went wrong.</a:t>
            </a:r>
          </a:p>
          <a:p>
            <a:pPr lvl="1"/>
            <a:r>
              <a:rPr lang="en-US" dirty="0"/>
              <a:t>However if your </a:t>
            </a:r>
            <a:r>
              <a:rPr lang="en-US" dirty="0" err="1"/>
              <a:t>CloudFormation</a:t>
            </a:r>
            <a:r>
              <a:rPr lang="en-US" dirty="0"/>
              <a:t> template checks the return status of the bootstrap script (and it should) then template creation will end early (due to template rollback) and you will have a shorter time to debug.</a:t>
            </a:r>
          </a:p>
          <a:p>
            <a:pPr lvl="1"/>
            <a:r>
              <a:rPr lang="en-US" dirty="0"/>
              <a:t>Allow bootstrap script to be quickly configured to never return non-zero status to give yourself time to log into EC2 instance and troubleshoot issues</a:t>
            </a:r>
            <a:r>
              <a:rPr lang="en-US" dirty="0" smtClean="0"/>
              <a:t>.</a:t>
            </a:r>
          </a:p>
          <a:p>
            <a:r>
              <a:rPr lang="pt-BR" dirty="0" smtClean="0"/>
              <a:t>Log into ec2 instance and manually run cfn-signal to send successful status:</a:t>
            </a:r>
          </a:p>
          <a:p>
            <a:pPr lvl="1"/>
            <a:r>
              <a:rPr lang="pt-BR" dirty="0" smtClean="0"/>
              <a:t>/opt/aws/bin/cfn-signal </a:t>
            </a:r>
            <a:r>
              <a:rPr lang="pt-BR" dirty="0"/>
              <a:t>-e </a:t>
            </a:r>
            <a:r>
              <a:rPr lang="pt-BR" dirty="0" smtClean="0"/>
              <a:t>0 </a:t>
            </a:r>
            <a:r>
              <a:rPr lang="pt-BR" dirty="0"/>
              <a:t>-r </a:t>
            </a:r>
            <a:r>
              <a:rPr lang="pt-BR" dirty="0" smtClean="0"/>
              <a:t>“Force success" </a:t>
            </a:r>
            <a:r>
              <a:rPr lang="pt-BR" dirty="0"/>
              <a:t>'https://</a:t>
            </a:r>
            <a:r>
              <a:rPr lang="pt-BR" dirty="0" smtClean="0"/>
              <a:t>cloudformation-waitcondition-us-east-1.s3.amazonaws.com/arn%3Aaws%3Acloudformation%3Aus-east-1%3A524683554318%3Astack/RHDNStack14/af2893d0-472d-11e4-8eeb-500162a66ca8/WaitHandle?AWSAccessKeyId=AKIAIIT3CWAIMJYUTISA&amp;Expires=1412008631&amp;Signature=Se%2B7aKnjFCzRa74YzU9Rp741rW8%3D‘</a:t>
            </a:r>
          </a:p>
          <a:p>
            <a:r>
              <a:rPr lang="pt-BR" dirty="0" smtClean="0"/>
              <a:t>Don’t use ruby 2.0, spring 1.1.3, and rails 4.1 on AWS. ‘rails console’ and ‘rails runner’ commands just hang.</a:t>
            </a:r>
          </a:p>
          <a:p>
            <a:r>
              <a:rPr lang="pt-BR" dirty="0" smtClean="0"/>
              <a:t>Don’t stop httpd service on ec2 instances with load balancer health checks enabled.</a:t>
            </a:r>
            <a:endParaRPr lang="en-US" dirty="0"/>
          </a:p>
        </p:txBody>
      </p:sp>
      <p:sp>
        <p:nvSpPr>
          <p:cNvPr id="4" name="Footer Placeholder 3"/>
          <p:cNvSpPr>
            <a:spLocks noGrp="1"/>
          </p:cNvSpPr>
          <p:nvPr>
            <p:ph type="ftr" sz="quarter" idx="3"/>
          </p:nvPr>
        </p:nvSpPr>
        <p:spPr/>
        <p:txBody>
          <a:bodyPr/>
          <a:lstStyle/>
          <a:p>
            <a:r>
              <a:rPr lang="en-US" b="1" smtClean="0"/>
              <a:t>Sequoia Holdings, Inc Proprietary and Confidential</a:t>
            </a:r>
            <a:endParaRPr lang="en-US" b="1" dirty="0" smtClean="0"/>
          </a:p>
        </p:txBody>
      </p:sp>
    </p:spTree>
    <p:extLst>
      <p:ext uri="{BB962C8B-B14F-4D97-AF65-F5344CB8AC3E}">
        <p14:creationId xmlns:p14="http://schemas.microsoft.com/office/powerpoint/2010/main" val="79634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RobHughes.net (RHDN) </a:t>
            </a:r>
            <a:br>
              <a:rPr lang="en-US" sz="4000" dirty="0" smtClean="0"/>
            </a:br>
            <a:r>
              <a:rPr lang="en-US" sz="4000" dirty="0" smtClean="0"/>
              <a:t>current</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400" y="1239933"/>
            <a:ext cx="5703093" cy="5182263"/>
          </a:xfrm>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4483840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RobHughes.net (RHDN) </a:t>
            </a:r>
            <a:br>
              <a:rPr lang="en-US" sz="4000" dirty="0" smtClean="0"/>
            </a:br>
            <a:r>
              <a:rPr lang="en-US" sz="4000" dirty="0" smtClean="0"/>
              <a:t>migrate to AWS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401" y="1239934"/>
            <a:ext cx="5705718" cy="5184648"/>
          </a:xfrm>
        </p:spPr>
      </p:pic>
    </p:spTree>
    <p:extLst>
      <p:ext uri="{BB962C8B-B14F-4D97-AF65-F5344CB8AC3E}">
        <p14:creationId xmlns:p14="http://schemas.microsoft.com/office/powerpoint/2010/main" val="5013027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RHDN Requirements</a:t>
            </a:r>
            <a:endParaRPr lang="en-US" dirty="0"/>
          </a:p>
        </p:txBody>
      </p:sp>
      <p:sp>
        <p:nvSpPr>
          <p:cNvPr id="3" name="Content Placeholder 2"/>
          <p:cNvSpPr>
            <a:spLocks noGrp="1"/>
          </p:cNvSpPr>
          <p:nvPr>
            <p:ph sz="half" idx="1"/>
          </p:nvPr>
        </p:nvSpPr>
        <p:spPr>
          <a:xfrm>
            <a:off x="457200" y="1536192"/>
            <a:ext cx="5958224" cy="4590288"/>
          </a:xfrm>
        </p:spPr>
        <p:txBody>
          <a:bodyPr>
            <a:normAutofit fontScale="92500" lnSpcReduction="10000"/>
          </a:bodyPr>
          <a:lstStyle/>
          <a:p>
            <a:r>
              <a:rPr lang="en-US" dirty="0" smtClean="0"/>
              <a:t>Software</a:t>
            </a:r>
          </a:p>
          <a:p>
            <a:pPr lvl="1"/>
            <a:r>
              <a:rPr lang="en-US" dirty="0" smtClean="0"/>
              <a:t>Apache </a:t>
            </a:r>
            <a:r>
              <a:rPr lang="en-US" dirty="0" err="1" smtClean="0"/>
              <a:t>httpd</a:t>
            </a:r>
            <a:r>
              <a:rPr lang="en-US" dirty="0" smtClean="0"/>
              <a:t>/</a:t>
            </a:r>
            <a:r>
              <a:rPr lang="en-US" dirty="0" err="1" smtClean="0"/>
              <a:t>Phusion</a:t>
            </a:r>
            <a:r>
              <a:rPr lang="en-US" dirty="0" smtClean="0"/>
              <a:t> Passenger in front of Ruby 2.x/Rails 4.1.</a:t>
            </a:r>
          </a:p>
          <a:p>
            <a:pPr lvl="1"/>
            <a:r>
              <a:rPr lang="en-US" dirty="0" smtClean="0"/>
              <a:t>MySQL RDBMS.</a:t>
            </a:r>
          </a:p>
          <a:p>
            <a:pPr lvl="1"/>
            <a:r>
              <a:rPr lang="en-US" dirty="0"/>
              <a:t>Linux OS. Red Hat variant preferred</a:t>
            </a:r>
            <a:r>
              <a:rPr lang="en-US" dirty="0" smtClean="0"/>
              <a:t>.</a:t>
            </a:r>
          </a:p>
          <a:p>
            <a:r>
              <a:rPr lang="en-US" dirty="0" smtClean="0"/>
              <a:t>Security</a:t>
            </a:r>
          </a:p>
          <a:p>
            <a:pPr lvl="1"/>
            <a:r>
              <a:rPr lang="en-US" dirty="0" smtClean="0"/>
              <a:t>Restrict access to HTTP/HTTPS/</a:t>
            </a:r>
            <a:r>
              <a:rPr lang="en-US" dirty="0" err="1" smtClean="0"/>
              <a:t>ssh</a:t>
            </a:r>
            <a:r>
              <a:rPr lang="en-US" dirty="0" smtClean="0"/>
              <a:t> (80, 443, 22) for web-tier.</a:t>
            </a:r>
          </a:p>
          <a:p>
            <a:pPr lvl="1"/>
            <a:r>
              <a:rPr lang="en-US" dirty="0"/>
              <a:t>Restrict access to </a:t>
            </a:r>
            <a:r>
              <a:rPr lang="en-US" dirty="0" smtClean="0"/>
              <a:t>MySQL port and </a:t>
            </a:r>
            <a:r>
              <a:rPr lang="en-US" dirty="0" err="1" smtClean="0"/>
              <a:t>ssh</a:t>
            </a:r>
            <a:r>
              <a:rPr lang="en-US" dirty="0" smtClean="0"/>
              <a:t> (3306, 22) </a:t>
            </a:r>
            <a:r>
              <a:rPr lang="en-US" dirty="0"/>
              <a:t>for </a:t>
            </a:r>
            <a:r>
              <a:rPr lang="en-US" dirty="0" smtClean="0"/>
              <a:t>data-tier.</a:t>
            </a:r>
          </a:p>
          <a:p>
            <a:pPr lvl="1"/>
            <a:r>
              <a:rPr lang="en-US" dirty="0" smtClean="0"/>
              <a:t>Restrict who can log into web/data-tier servers.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5" name="Group 4"/>
          <p:cNvGrpSpPr/>
          <p:nvPr/>
        </p:nvGrpSpPr>
        <p:grpSpPr>
          <a:xfrm>
            <a:off x="5362553" y="2610645"/>
            <a:ext cx="731520" cy="828294"/>
            <a:chOff x="5362553" y="2610645"/>
            <a:chExt cx="731520" cy="828294"/>
          </a:xfrm>
        </p:grpSpPr>
        <p:pic>
          <p:nvPicPr>
            <p:cNvPr id="12" name="Picture 11" descr="EC2-AM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2553" y="2610645"/>
              <a:ext cx="731520" cy="731520"/>
            </a:xfrm>
            <a:prstGeom prst="rect">
              <a:avLst/>
            </a:prstGeom>
          </p:spPr>
        </p:pic>
        <p:sp>
          <p:nvSpPr>
            <p:cNvPr id="13" name="TextBox 12"/>
            <p:cNvSpPr txBox="1"/>
            <p:nvPr/>
          </p:nvSpPr>
          <p:spPr>
            <a:xfrm>
              <a:off x="5523863" y="3285051"/>
              <a:ext cx="408900" cy="153888"/>
            </a:xfrm>
            <a:prstGeom prst="rect">
              <a:avLst/>
            </a:prstGeom>
            <a:noFill/>
          </p:spPr>
          <p:txBody>
            <a:bodyPr wrap="square" lIns="0" tIns="0" rIns="0" bIns="0" rtlCol="0">
              <a:spAutoFit/>
            </a:bodyPr>
            <a:lstStyle/>
            <a:p>
              <a:pPr algn="ctr"/>
              <a:r>
                <a:rPr lang="en-US" sz="1000" dirty="0" smtClean="0">
                  <a:latin typeface="Helvetica Neue"/>
                  <a:cs typeface="Helvetica Neue"/>
                </a:rPr>
                <a:t>AMI</a:t>
              </a:r>
              <a:endParaRPr lang="en-US" sz="1000" dirty="0">
                <a:latin typeface="Helvetica Neue"/>
                <a:cs typeface="Helvetica Neue"/>
              </a:endParaRPr>
            </a:p>
          </p:txBody>
        </p:sp>
      </p:grpSp>
      <p:grpSp>
        <p:nvGrpSpPr>
          <p:cNvPr id="7" name="Group 6"/>
          <p:cNvGrpSpPr/>
          <p:nvPr/>
        </p:nvGrpSpPr>
        <p:grpSpPr>
          <a:xfrm>
            <a:off x="6489203" y="3445817"/>
            <a:ext cx="823550" cy="914592"/>
            <a:chOff x="6489203" y="3445817"/>
            <a:chExt cx="823550" cy="914592"/>
          </a:xfrm>
        </p:grpSpPr>
        <p:pic>
          <p:nvPicPr>
            <p:cNvPr id="14" name="Picture 13" descr="VPC.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9203" y="3445817"/>
              <a:ext cx="731520" cy="731520"/>
            </a:xfrm>
            <a:prstGeom prst="rect">
              <a:avLst/>
            </a:prstGeom>
          </p:spPr>
        </p:pic>
        <p:sp>
          <p:nvSpPr>
            <p:cNvPr id="15" name="TextBox 14"/>
            <p:cNvSpPr txBox="1"/>
            <p:nvPr/>
          </p:nvSpPr>
          <p:spPr>
            <a:xfrm>
              <a:off x="6489203" y="4206521"/>
              <a:ext cx="823550"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VPC</a:t>
              </a:r>
              <a:endParaRPr lang="en-US" sz="1000" dirty="0">
                <a:latin typeface="Helvetica Neue"/>
                <a:cs typeface="Helvetica Neue"/>
              </a:endParaRPr>
            </a:p>
          </p:txBody>
        </p:sp>
      </p:grpSp>
      <p:grpSp>
        <p:nvGrpSpPr>
          <p:cNvPr id="6" name="Group 5"/>
          <p:cNvGrpSpPr/>
          <p:nvPr/>
        </p:nvGrpSpPr>
        <p:grpSpPr>
          <a:xfrm>
            <a:off x="3768986" y="2262647"/>
            <a:ext cx="852102" cy="885408"/>
            <a:chOff x="3768986" y="2262647"/>
            <a:chExt cx="852102" cy="885408"/>
          </a:xfrm>
        </p:grpSpPr>
        <p:pic>
          <p:nvPicPr>
            <p:cNvPr id="16" name="Picture 15" descr="RD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7236" y="2262647"/>
              <a:ext cx="731520" cy="731520"/>
            </a:xfrm>
            <a:prstGeom prst="rect">
              <a:avLst/>
            </a:prstGeom>
          </p:spPr>
        </p:pic>
        <p:sp>
          <p:nvSpPr>
            <p:cNvPr id="17" name="TextBox 16"/>
            <p:cNvSpPr txBox="1"/>
            <p:nvPr/>
          </p:nvSpPr>
          <p:spPr>
            <a:xfrm>
              <a:off x="3768986" y="2994167"/>
              <a:ext cx="852102"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RDS</a:t>
              </a:r>
              <a:endParaRPr lang="en-US" sz="1000" dirty="0">
                <a:latin typeface="Helvetica Neue"/>
                <a:cs typeface="Helvetica Neue"/>
              </a:endParaRPr>
            </a:p>
          </p:txBody>
        </p:sp>
      </p:grpSp>
      <p:grpSp>
        <p:nvGrpSpPr>
          <p:cNvPr id="8" name="Group 7"/>
          <p:cNvGrpSpPr/>
          <p:nvPr/>
        </p:nvGrpSpPr>
        <p:grpSpPr>
          <a:xfrm>
            <a:off x="6575918" y="4811568"/>
            <a:ext cx="731520" cy="888267"/>
            <a:chOff x="6575918" y="4811568"/>
            <a:chExt cx="731520" cy="888267"/>
          </a:xfrm>
        </p:grpSpPr>
        <p:pic>
          <p:nvPicPr>
            <p:cNvPr id="18" name="Picture 17" descr="IAM.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918" y="4811568"/>
              <a:ext cx="731520" cy="731520"/>
            </a:xfrm>
            <a:prstGeom prst="rect">
              <a:avLst/>
            </a:prstGeom>
          </p:spPr>
        </p:pic>
        <p:sp>
          <p:nvSpPr>
            <p:cNvPr id="19" name="TextBox 18"/>
            <p:cNvSpPr txBox="1"/>
            <p:nvPr/>
          </p:nvSpPr>
          <p:spPr>
            <a:xfrm>
              <a:off x="6733954" y="5545947"/>
              <a:ext cx="415448" cy="153888"/>
            </a:xfrm>
            <a:prstGeom prst="rect">
              <a:avLst/>
            </a:prstGeom>
            <a:noFill/>
          </p:spPr>
          <p:txBody>
            <a:bodyPr wrap="square" lIns="0" tIns="0" rIns="0" bIns="0" rtlCol="0">
              <a:spAutoFit/>
            </a:bodyPr>
            <a:lstStyle/>
            <a:p>
              <a:pPr algn="ctr"/>
              <a:r>
                <a:rPr lang="en-US" sz="1000" dirty="0" smtClean="0">
                  <a:latin typeface="Helvetica Neue"/>
                  <a:cs typeface="Helvetica Neue"/>
                </a:rPr>
                <a:t>IAM</a:t>
              </a:r>
              <a:endParaRPr lang="en-US" sz="1000" dirty="0">
                <a:latin typeface="Helvetica Neue"/>
                <a:cs typeface="Helvetica Neue"/>
              </a:endParaRPr>
            </a:p>
          </p:txBody>
        </p:sp>
      </p:grpSp>
      <p:grpSp>
        <p:nvGrpSpPr>
          <p:cNvPr id="20" name="Group 19"/>
          <p:cNvGrpSpPr/>
          <p:nvPr/>
        </p:nvGrpSpPr>
        <p:grpSpPr>
          <a:xfrm>
            <a:off x="7345603" y="4112263"/>
            <a:ext cx="968755" cy="1065065"/>
            <a:chOff x="6743700" y="760413"/>
            <a:chExt cx="1752600" cy="1733550"/>
          </a:xfrm>
        </p:grpSpPr>
        <p:grpSp>
          <p:nvGrpSpPr>
            <p:cNvPr id="21" name="Group 21"/>
            <p:cNvGrpSpPr>
              <a:grpSpLocks/>
            </p:cNvGrpSpPr>
            <p:nvPr/>
          </p:nvGrpSpPr>
          <p:grpSpPr bwMode="auto">
            <a:xfrm>
              <a:off x="6743700" y="760413"/>
              <a:ext cx="1752600" cy="1733550"/>
              <a:chOff x="545458" y="4783771"/>
              <a:chExt cx="2293787" cy="1733798"/>
            </a:xfrm>
          </p:grpSpPr>
          <p:sp>
            <p:nvSpPr>
              <p:cNvPr id="23" name="Rounded Rectangle 2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4" name="Rounded Rectangle 2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2" name="TextBox 34"/>
            <p:cNvSpPr txBox="1">
              <a:spLocks noChangeArrowheads="1"/>
            </p:cNvSpPr>
            <p:nvPr/>
          </p:nvSpPr>
          <p:spPr bwMode="auto">
            <a:xfrm>
              <a:off x="6851650" y="2251075"/>
              <a:ext cx="1555750" cy="230188"/>
            </a:xfrm>
            <a:prstGeom prst="rect">
              <a:avLst/>
            </a:prstGeom>
            <a:noFill/>
            <a:ln w="9525">
              <a:noFill/>
              <a:miter lim="800000"/>
              <a:headEnd/>
              <a:tailEnd/>
            </a:ln>
          </p:spPr>
          <p:txBody>
            <a:bodyPr>
              <a:spAutoFit/>
            </a:bodyPr>
            <a:lstStyle/>
            <a:p>
              <a:pPr algn="ctr"/>
              <a:r>
                <a:rPr lang="en-US" sz="900" b="1" dirty="0" smtClean="0">
                  <a:solidFill>
                    <a:srgbClr val="6F2927"/>
                  </a:solidFill>
                  <a:latin typeface="Helvetica Neue"/>
                  <a:ea typeface="Verdana" pitchFamily="34" charset="0"/>
                  <a:cs typeface="Helvetica Neue"/>
                </a:rPr>
                <a:t>security group</a:t>
              </a:r>
              <a:endParaRPr lang="en-US" sz="900" b="1" dirty="0">
                <a:solidFill>
                  <a:srgbClr val="6F2927"/>
                </a:solidFill>
                <a:latin typeface="Helvetica Neue"/>
                <a:ea typeface="Verdana" pitchFamily="34" charset="0"/>
                <a:cs typeface="Helvetica Neue"/>
              </a:endParaRPr>
            </a:p>
          </p:txBody>
        </p:sp>
      </p:grpSp>
    </p:spTree>
    <p:extLst>
      <p:ext uri="{BB962C8B-B14F-4D97-AF65-F5344CB8AC3E}">
        <p14:creationId xmlns:p14="http://schemas.microsoft.com/office/powerpoint/2010/main" val="181926833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RHDN Requirements</a:t>
            </a:r>
            <a:endParaRPr lang="en-US" dirty="0"/>
          </a:p>
        </p:txBody>
      </p:sp>
      <p:sp>
        <p:nvSpPr>
          <p:cNvPr id="3" name="Content Placeholder 2"/>
          <p:cNvSpPr>
            <a:spLocks noGrp="1"/>
          </p:cNvSpPr>
          <p:nvPr>
            <p:ph sz="half" idx="1"/>
          </p:nvPr>
        </p:nvSpPr>
        <p:spPr>
          <a:xfrm>
            <a:off x="457199" y="1536192"/>
            <a:ext cx="5670189" cy="4590288"/>
          </a:xfrm>
        </p:spPr>
        <p:txBody>
          <a:bodyPr>
            <a:normAutofit fontScale="85000" lnSpcReduction="20000"/>
          </a:bodyPr>
          <a:lstStyle/>
          <a:p>
            <a:r>
              <a:rPr lang="en-US" dirty="0" smtClean="0"/>
              <a:t>AWS</a:t>
            </a:r>
          </a:p>
          <a:p>
            <a:pPr lvl="1"/>
            <a:r>
              <a:rPr lang="en-US" dirty="0" err="1" smtClean="0"/>
              <a:t>Autoscaled</a:t>
            </a:r>
            <a:r>
              <a:rPr lang="en-US" dirty="0" smtClean="0"/>
              <a:t> server instances. Cluster grows/shrinks to meet demands.</a:t>
            </a:r>
          </a:p>
          <a:p>
            <a:pPr lvl="1"/>
            <a:endParaRPr lang="en-US" dirty="0" smtClean="0"/>
          </a:p>
          <a:p>
            <a:pPr lvl="1"/>
            <a:r>
              <a:rPr lang="en-US" dirty="0" smtClean="0"/>
              <a:t>Highly available infrastructure.</a:t>
            </a:r>
          </a:p>
          <a:p>
            <a:pPr lvl="1"/>
            <a:endParaRPr lang="en-US" dirty="0" smtClean="0"/>
          </a:p>
          <a:p>
            <a:pPr lvl="1"/>
            <a:r>
              <a:rPr lang="en-US" dirty="0" smtClean="0"/>
              <a:t>Load balancer for web-tier.</a:t>
            </a:r>
          </a:p>
          <a:p>
            <a:pPr lvl="1"/>
            <a:endParaRPr lang="en-US" dirty="0" smtClean="0"/>
          </a:p>
          <a:p>
            <a:pPr lvl="1"/>
            <a:r>
              <a:rPr lang="en-US" dirty="0" smtClean="0"/>
              <a:t>DNS entry for </a:t>
            </a:r>
            <a:r>
              <a:rPr lang="en-US" dirty="0" smtClean="0">
                <a:hlinkClick r:id="rId3"/>
              </a:rPr>
              <a:t>www.robhughes.net</a:t>
            </a:r>
            <a:r>
              <a:rPr lang="en-US" dirty="0" smtClean="0"/>
              <a:t>.</a:t>
            </a:r>
          </a:p>
          <a:p>
            <a:pPr lvl="1"/>
            <a:endParaRPr lang="en-US" dirty="0" smtClean="0"/>
          </a:p>
          <a:p>
            <a:pPr lvl="1"/>
            <a:r>
              <a:rPr lang="en-US" dirty="0"/>
              <a:t>Stage static content (images</a:t>
            </a:r>
            <a:r>
              <a:rPr lang="en-US" dirty="0" smtClean="0"/>
              <a:t>).</a:t>
            </a:r>
          </a:p>
          <a:p>
            <a:pPr lvl="1"/>
            <a:endParaRPr lang="en-US" dirty="0" smtClean="0"/>
          </a:p>
          <a:p>
            <a:pPr lvl="1"/>
            <a:r>
              <a:rPr lang="en-US" dirty="0" smtClean="0"/>
              <a:t>Ability to create duplicate environments for </a:t>
            </a:r>
            <a:r>
              <a:rPr lang="en-US" dirty="0" err="1" smtClean="0"/>
              <a:t>dev</a:t>
            </a:r>
            <a:r>
              <a:rPr lang="en-US" dirty="0" smtClean="0"/>
              <a:t>/test.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6" name="Group 5"/>
          <p:cNvGrpSpPr/>
          <p:nvPr/>
        </p:nvGrpSpPr>
        <p:grpSpPr>
          <a:xfrm>
            <a:off x="5735669" y="1458451"/>
            <a:ext cx="998785" cy="971197"/>
            <a:chOff x="5735669" y="1458451"/>
            <a:chExt cx="998785" cy="971197"/>
          </a:xfrm>
        </p:grpSpPr>
        <p:pic>
          <p:nvPicPr>
            <p:cNvPr id="12" name="Picture 11"/>
            <p:cNvPicPr>
              <a:picLocks noChangeAspect="1"/>
            </p:cNvPicPr>
            <p:nvPr/>
          </p:nvPicPr>
          <p:blipFill>
            <a:blip r:embed="rId4"/>
            <a:stretch>
              <a:fillRect/>
            </a:stretch>
          </p:blipFill>
          <p:spPr>
            <a:xfrm>
              <a:off x="5937605" y="1458451"/>
              <a:ext cx="609600" cy="723900"/>
            </a:xfrm>
            <a:prstGeom prst="rect">
              <a:avLst/>
            </a:prstGeom>
          </p:spPr>
        </p:pic>
        <p:sp>
          <p:nvSpPr>
            <p:cNvPr id="13" name="TextBox 12"/>
            <p:cNvSpPr txBox="1"/>
            <p:nvPr/>
          </p:nvSpPr>
          <p:spPr>
            <a:xfrm>
              <a:off x="5735669" y="2183427"/>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grpSp>
      <p:grpSp>
        <p:nvGrpSpPr>
          <p:cNvPr id="9" name="Group 8"/>
          <p:cNvGrpSpPr/>
          <p:nvPr/>
        </p:nvGrpSpPr>
        <p:grpSpPr>
          <a:xfrm>
            <a:off x="5775816" y="3633629"/>
            <a:ext cx="731520" cy="1037390"/>
            <a:chOff x="5775816" y="3633629"/>
            <a:chExt cx="731520" cy="1037390"/>
          </a:xfrm>
        </p:grpSpPr>
        <p:pic>
          <p:nvPicPr>
            <p:cNvPr id="15" name="Picture 14" descr="Route-5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5816" y="3633629"/>
              <a:ext cx="731520" cy="731520"/>
            </a:xfrm>
            <a:prstGeom prst="rect">
              <a:avLst/>
            </a:prstGeom>
          </p:spPr>
        </p:pic>
        <p:sp>
          <p:nvSpPr>
            <p:cNvPr id="16" name="TextBox 15"/>
            <p:cNvSpPr txBox="1"/>
            <p:nvPr/>
          </p:nvSpPr>
          <p:spPr>
            <a:xfrm>
              <a:off x="5819449" y="4363242"/>
              <a:ext cx="644256" cy="307777"/>
            </a:xfrm>
            <a:prstGeom prst="rect">
              <a:avLst/>
            </a:prstGeom>
            <a:noFill/>
          </p:spPr>
          <p:txBody>
            <a:bodyPr wrap="square" lIns="0" tIns="0" rIns="0" bIns="0" rtlCol="0">
              <a:spAutoFit/>
            </a:bodyPr>
            <a:lstStyle/>
            <a:p>
              <a:pPr algn="ctr"/>
              <a:r>
                <a:rPr lang="en-US" sz="1000" dirty="0" smtClean="0">
                  <a:latin typeface="Helvetica Neue"/>
                  <a:cs typeface="Helvetica Neue"/>
                </a:rPr>
                <a:t>Amazon Route 53</a:t>
              </a:r>
              <a:endParaRPr lang="en-US" sz="1000" dirty="0">
                <a:latin typeface="Helvetica Neue"/>
                <a:cs typeface="Helvetica Neue"/>
              </a:endParaRPr>
            </a:p>
          </p:txBody>
        </p:sp>
      </p:grpSp>
      <p:grpSp>
        <p:nvGrpSpPr>
          <p:cNvPr id="8" name="Group 7"/>
          <p:cNvGrpSpPr/>
          <p:nvPr/>
        </p:nvGrpSpPr>
        <p:grpSpPr>
          <a:xfrm>
            <a:off x="4828078" y="3010110"/>
            <a:ext cx="947738" cy="955626"/>
            <a:chOff x="4828078" y="3010110"/>
            <a:chExt cx="947738" cy="955626"/>
          </a:xfrm>
        </p:grpSpPr>
        <p:pic>
          <p:nvPicPr>
            <p:cNvPr id="17" name="Picture 16" descr="Amazon-Elastic-Load-Balacing.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1462" y="3010110"/>
              <a:ext cx="731520" cy="731520"/>
            </a:xfrm>
            <a:prstGeom prst="rect">
              <a:avLst/>
            </a:prstGeom>
          </p:spPr>
        </p:pic>
        <p:sp>
          <p:nvSpPr>
            <p:cNvPr id="18" name="TextBox 39"/>
            <p:cNvSpPr txBox="1">
              <a:spLocks noChangeArrowheads="1"/>
            </p:cNvSpPr>
            <p:nvPr/>
          </p:nvSpPr>
          <p:spPr bwMode="auto">
            <a:xfrm>
              <a:off x="4828078" y="3657959"/>
              <a:ext cx="947738" cy="307777"/>
            </a:xfrm>
            <a:prstGeom prst="rect">
              <a:avLst/>
            </a:prstGeom>
            <a:noFill/>
            <a:ln w="9525">
              <a:noFill/>
              <a:miter lim="800000"/>
              <a:headEnd/>
              <a:tailEnd/>
            </a:ln>
          </p:spPr>
          <p:txBody>
            <a:bodyPr lIns="0" tIns="0" rIns="0" bIns="0">
              <a:spAutoFit/>
            </a:bodyPr>
            <a:lstStyle/>
            <a:p>
              <a:pPr algn="ctr"/>
              <a:r>
                <a:rPr lang="en-US" sz="1000" dirty="0" smtClean="0">
                  <a:latin typeface="Helvetica Neue"/>
                  <a:ea typeface="Verdana" pitchFamily="34" charset="0"/>
                  <a:cs typeface="Helvetica Neue"/>
                </a:rPr>
                <a:t>Elastic </a:t>
              </a:r>
              <a:r>
                <a:rPr lang="en-US" sz="1000" dirty="0">
                  <a:latin typeface="Helvetica Neue"/>
                  <a:ea typeface="Verdana" pitchFamily="34" charset="0"/>
                  <a:cs typeface="Helvetica Neue"/>
                </a:rPr>
                <a:t>Load</a:t>
              </a:r>
            </a:p>
            <a:p>
              <a:pPr algn="ctr"/>
              <a:r>
                <a:rPr lang="en-US" sz="1000" dirty="0" smtClean="0">
                  <a:latin typeface="Helvetica Neue"/>
                  <a:ea typeface="Verdana" pitchFamily="34" charset="0"/>
                  <a:cs typeface="Helvetica Neue"/>
                </a:rPr>
                <a:t>Balancing</a:t>
              </a:r>
            </a:p>
          </p:txBody>
        </p:sp>
      </p:grpSp>
      <p:grpSp>
        <p:nvGrpSpPr>
          <p:cNvPr id="5" name="Group 4"/>
          <p:cNvGrpSpPr/>
          <p:nvPr/>
        </p:nvGrpSpPr>
        <p:grpSpPr>
          <a:xfrm>
            <a:off x="4933784" y="1458451"/>
            <a:ext cx="790199" cy="887616"/>
            <a:chOff x="4933784" y="1458451"/>
            <a:chExt cx="790199" cy="887616"/>
          </a:xfrm>
        </p:grpSpPr>
        <p:pic>
          <p:nvPicPr>
            <p:cNvPr id="21" name="Picture 20" descr="Auto-Scalin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2463" y="1458451"/>
              <a:ext cx="731520" cy="731520"/>
            </a:xfrm>
            <a:prstGeom prst="rect">
              <a:avLst/>
            </a:prstGeom>
          </p:spPr>
        </p:pic>
        <p:sp>
          <p:nvSpPr>
            <p:cNvPr id="22" name="TextBox 21"/>
            <p:cNvSpPr txBox="1"/>
            <p:nvPr/>
          </p:nvSpPr>
          <p:spPr>
            <a:xfrm>
              <a:off x="4933784" y="2189971"/>
              <a:ext cx="774976" cy="156096"/>
            </a:xfrm>
            <a:prstGeom prst="rect">
              <a:avLst/>
            </a:prstGeom>
            <a:noFill/>
          </p:spPr>
          <p:txBody>
            <a:bodyPr wrap="square" lIns="0" tIns="0" rIns="0" bIns="0" rtlCol="0">
              <a:spAutoFit/>
            </a:bodyPr>
            <a:lstStyle/>
            <a:p>
              <a:pPr algn="ctr"/>
              <a:r>
                <a:rPr lang="en-US" sz="1000" dirty="0" smtClean="0">
                  <a:latin typeface="Helvetica Neue"/>
                  <a:cs typeface="Helvetica Neue"/>
                </a:rPr>
                <a:t>Auto Scaling</a:t>
              </a:r>
              <a:endParaRPr lang="en-US" sz="1000" dirty="0">
                <a:latin typeface="Helvetica Neue"/>
                <a:cs typeface="Helvetica Neue"/>
              </a:endParaRPr>
            </a:p>
          </p:txBody>
        </p:sp>
      </p:grpSp>
      <p:grpSp>
        <p:nvGrpSpPr>
          <p:cNvPr id="10" name="Group 9"/>
          <p:cNvGrpSpPr/>
          <p:nvPr/>
        </p:nvGrpSpPr>
        <p:grpSpPr>
          <a:xfrm>
            <a:off x="4864962" y="4151370"/>
            <a:ext cx="738049" cy="943448"/>
            <a:chOff x="4864962" y="4151370"/>
            <a:chExt cx="738049" cy="943448"/>
          </a:xfrm>
        </p:grpSpPr>
        <p:pic>
          <p:nvPicPr>
            <p:cNvPr id="23" name="Picture 22" descr="S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4962" y="4151370"/>
              <a:ext cx="731520" cy="731520"/>
            </a:xfrm>
            <a:prstGeom prst="rect">
              <a:avLst/>
            </a:prstGeom>
          </p:spPr>
        </p:pic>
        <p:sp>
          <p:nvSpPr>
            <p:cNvPr id="24" name="TextBox 23"/>
            <p:cNvSpPr txBox="1"/>
            <p:nvPr/>
          </p:nvSpPr>
          <p:spPr>
            <a:xfrm>
              <a:off x="4882415" y="4940930"/>
              <a:ext cx="720596"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S3</a:t>
              </a:r>
              <a:endParaRPr lang="en-US" sz="1000" dirty="0">
                <a:latin typeface="Helvetica Neue"/>
                <a:cs typeface="Helvetica Neue"/>
              </a:endParaRPr>
            </a:p>
          </p:txBody>
        </p:sp>
      </p:grpSp>
      <p:grpSp>
        <p:nvGrpSpPr>
          <p:cNvPr id="11" name="Group 10"/>
          <p:cNvGrpSpPr/>
          <p:nvPr/>
        </p:nvGrpSpPr>
        <p:grpSpPr>
          <a:xfrm>
            <a:off x="5723983" y="4873347"/>
            <a:ext cx="997336" cy="1079058"/>
            <a:chOff x="5723983" y="4873347"/>
            <a:chExt cx="997336" cy="1079058"/>
          </a:xfrm>
        </p:grpSpPr>
        <p:pic>
          <p:nvPicPr>
            <p:cNvPr id="25" name="Picture 24" descr="CloudFormati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10685" y="4873347"/>
              <a:ext cx="731520" cy="731520"/>
            </a:xfrm>
            <a:prstGeom prst="rect">
              <a:avLst/>
            </a:prstGeom>
          </p:spPr>
        </p:pic>
        <p:sp>
          <p:nvSpPr>
            <p:cNvPr id="26" name="TextBox 25"/>
            <p:cNvSpPr txBox="1"/>
            <p:nvPr/>
          </p:nvSpPr>
          <p:spPr>
            <a:xfrm>
              <a:off x="5723983" y="5644628"/>
              <a:ext cx="997336" cy="307777"/>
            </a:xfrm>
            <a:prstGeom prst="rect">
              <a:avLst/>
            </a:prstGeom>
            <a:noFill/>
          </p:spPr>
          <p:txBody>
            <a:bodyPr wrap="square" lIns="0" tIns="0" rIns="0" bIns="0" rtlCol="0">
              <a:spAutoFit/>
            </a:bodyPr>
            <a:lstStyle/>
            <a:p>
              <a:pPr algn="ctr"/>
              <a:r>
                <a:rPr lang="en-US" sz="1000" dirty="0" smtClean="0">
                  <a:latin typeface="Helvetica Neue"/>
                  <a:cs typeface="Helvetica Neue"/>
                </a:rPr>
                <a:t>AWS CloudFormation</a:t>
              </a:r>
              <a:endParaRPr lang="en-US" sz="1000" dirty="0">
                <a:latin typeface="Helvetica Neue"/>
                <a:cs typeface="Helvetica Neue"/>
              </a:endParaRPr>
            </a:p>
          </p:txBody>
        </p:sp>
      </p:grpSp>
      <p:grpSp>
        <p:nvGrpSpPr>
          <p:cNvPr id="7" name="Group 6"/>
          <p:cNvGrpSpPr/>
          <p:nvPr/>
        </p:nvGrpSpPr>
        <p:grpSpPr>
          <a:xfrm>
            <a:off x="5746552" y="2422655"/>
            <a:ext cx="1472241" cy="769118"/>
            <a:chOff x="5746552" y="2422655"/>
            <a:chExt cx="1472241" cy="769118"/>
          </a:xfrm>
        </p:grpSpPr>
        <p:grpSp>
          <p:nvGrpSpPr>
            <p:cNvPr id="27" name="Group 26"/>
            <p:cNvGrpSpPr/>
            <p:nvPr/>
          </p:nvGrpSpPr>
          <p:grpSpPr>
            <a:xfrm>
              <a:off x="5746552" y="2422655"/>
              <a:ext cx="867377" cy="720714"/>
              <a:chOff x="2549525" y="760413"/>
              <a:chExt cx="1689100" cy="1733550"/>
            </a:xfrm>
          </p:grpSpPr>
          <p:sp>
            <p:nvSpPr>
              <p:cNvPr id="28" name="Rounded Rectangle 27"/>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9" name="TextBox 32"/>
              <p:cNvSpPr txBox="1">
                <a:spLocks noChangeArrowheads="1"/>
              </p:cNvSpPr>
              <p:nvPr/>
            </p:nvSpPr>
            <p:spPr bwMode="auto">
              <a:xfrm>
                <a:off x="2619375" y="2251075"/>
                <a:ext cx="1557338" cy="230188"/>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Zone</a:t>
                </a:r>
              </a:p>
            </p:txBody>
          </p:sp>
        </p:grpSp>
        <p:grpSp>
          <p:nvGrpSpPr>
            <p:cNvPr id="30" name="Group 29"/>
            <p:cNvGrpSpPr/>
            <p:nvPr/>
          </p:nvGrpSpPr>
          <p:grpSpPr>
            <a:xfrm>
              <a:off x="6463705" y="2467702"/>
              <a:ext cx="755088" cy="724071"/>
              <a:chOff x="4614863" y="760413"/>
              <a:chExt cx="1752600" cy="1733550"/>
            </a:xfrm>
          </p:grpSpPr>
          <p:sp>
            <p:nvSpPr>
              <p:cNvPr id="31" name="Rounded Rectangle 30"/>
              <p:cNvSpPr/>
              <p:nvPr/>
            </p:nvSpPr>
            <p:spPr>
              <a:xfrm>
                <a:off x="4614863" y="760413"/>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2" name="TextBox 33"/>
              <p:cNvSpPr txBox="1">
                <a:spLocks noChangeArrowheads="1"/>
              </p:cNvSpPr>
              <p:nvPr/>
            </p:nvSpPr>
            <p:spPr bwMode="auto">
              <a:xfrm>
                <a:off x="4721225" y="2243138"/>
                <a:ext cx="1555750" cy="231775"/>
              </a:xfrm>
              <a:prstGeom prst="rect">
                <a:avLst/>
              </a:prstGeom>
              <a:noFill/>
              <a:ln w="9525">
                <a:noFill/>
                <a:miter lim="800000"/>
                <a:headEnd/>
                <a:tailEnd/>
              </a:ln>
            </p:spPr>
            <p:txBody>
              <a:bodyPr>
                <a:spAutoFit/>
              </a:bodyPr>
              <a:lstStyle/>
              <a:p>
                <a:pPr algn="ctr"/>
                <a:r>
                  <a:rPr lang="en-US" sz="900" b="1" dirty="0" smtClean="0">
                    <a:latin typeface="Helvetica Neue"/>
                    <a:ea typeface="Verdana" pitchFamily="34" charset="0"/>
                    <a:cs typeface="Helvetica Neue"/>
                  </a:rPr>
                  <a:t>region</a:t>
                </a:r>
                <a:endParaRPr lang="en-US" sz="900" b="1" dirty="0">
                  <a:latin typeface="Helvetica Neue"/>
                  <a:ea typeface="Verdana" pitchFamily="34" charset="0"/>
                  <a:cs typeface="Helvetica Neue"/>
                </a:endParaRPr>
              </a:p>
            </p:txBody>
          </p:sp>
        </p:grpSp>
      </p:grpSp>
    </p:spTree>
    <p:extLst>
      <p:ext uri="{BB962C8B-B14F-4D97-AF65-F5344CB8AC3E}">
        <p14:creationId xmlns:p14="http://schemas.microsoft.com/office/powerpoint/2010/main" val="231489791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RobHughes.net (RHDN)proposed</a:t>
            </a:r>
          </a:p>
        </p:txBody>
      </p:sp>
      <p:sp>
        <p:nvSpPr>
          <p:cNvPr id="5" name="Footer Placeholder 4"/>
          <p:cNvSpPr>
            <a:spLocks noGrp="1"/>
          </p:cNvSpPr>
          <p:nvPr>
            <p:ph type="ftr" sz="quarter" idx="3"/>
          </p:nvPr>
        </p:nvSpPr>
        <p:spPr/>
        <p:txBody>
          <a:bodyPr/>
          <a:lstStyle/>
          <a:p>
            <a:r>
              <a:rPr lang="en-US" b="1" smtClean="0"/>
              <a:t>Sequoia Holdings, Inc Proprietary and Confidential</a:t>
            </a:r>
            <a:endParaRPr lang="en-US" b="1" dirty="0" smtClean="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371600"/>
            <a:ext cx="3505200" cy="4812515"/>
          </a:xfrm>
        </p:spPr>
      </p:pic>
    </p:spTree>
    <p:extLst>
      <p:ext uri="{BB962C8B-B14F-4D97-AF65-F5344CB8AC3E}">
        <p14:creationId xmlns:p14="http://schemas.microsoft.com/office/powerpoint/2010/main" val="8742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Map requirements to AWS core offerings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14" name="Content Placeholder 9"/>
          <p:cNvSpPr txBox="1">
            <a:spLocks/>
          </p:cNvSpPr>
          <p:nvPr/>
        </p:nvSpPr>
        <p:spPr>
          <a:xfrm>
            <a:off x="481903" y="4162425"/>
            <a:ext cx="3826765" cy="2296057"/>
          </a:xfrm>
          <a:prstGeom prst="rect">
            <a:avLst/>
          </a:prstGeom>
          <a:ln>
            <a:solidFill>
              <a:schemeClr val="accent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sz="2000" dirty="0"/>
              <a:t>Storage &amp; Content Delivery</a:t>
            </a:r>
            <a:endParaRPr lang="en-US" sz="2000" dirty="0" smtClean="0"/>
          </a:p>
          <a:p>
            <a:pPr lvl="1"/>
            <a:r>
              <a:rPr lang="en-US" sz="1600" dirty="0" smtClean="0"/>
              <a:t>Elastic Block Store (EBS)</a:t>
            </a:r>
          </a:p>
          <a:p>
            <a:pPr lvl="1"/>
            <a:r>
              <a:rPr lang="en-US" sz="1600" dirty="0" smtClean="0"/>
              <a:t>S3</a:t>
            </a:r>
          </a:p>
        </p:txBody>
      </p:sp>
      <p:sp>
        <p:nvSpPr>
          <p:cNvPr id="16" name="Content Placeholder 9"/>
          <p:cNvSpPr txBox="1">
            <a:spLocks/>
          </p:cNvSpPr>
          <p:nvPr/>
        </p:nvSpPr>
        <p:spPr>
          <a:xfrm>
            <a:off x="481903" y="1690307"/>
            <a:ext cx="3826765" cy="2296057"/>
          </a:xfrm>
          <a:prstGeom prst="rect">
            <a:avLst/>
          </a:prstGeom>
          <a:ln>
            <a:solidFill>
              <a:schemeClr val="accent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sz="2000" dirty="0" smtClean="0"/>
              <a:t>Compute &amp; Network</a:t>
            </a:r>
          </a:p>
          <a:p>
            <a:pPr lvl="1"/>
            <a:r>
              <a:rPr lang="en-US" sz="1600" dirty="0" smtClean="0"/>
              <a:t>EC2</a:t>
            </a:r>
          </a:p>
          <a:p>
            <a:pPr lvl="1"/>
            <a:r>
              <a:rPr lang="en-US" sz="1600" dirty="0" smtClean="0"/>
              <a:t>Auto Scale Groups</a:t>
            </a:r>
          </a:p>
          <a:p>
            <a:pPr lvl="1"/>
            <a:r>
              <a:rPr lang="en-US" sz="1600" dirty="0" smtClean="0"/>
              <a:t>Elastic Load Balancer (ELB)</a:t>
            </a:r>
          </a:p>
          <a:p>
            <a:pPr lvl="1"/>
            <a:r>
              <a:rPr lang="en-US" sz="1600" dirty="0" smtClean="0"/>
              <a:t>Route 53</a:t>
            </a:r>
          </a:p>
          <a:p>
            <a:pPr lvl="1"/>
            <a:r>
              <a:rPr lang="en-US" sz="1600" dirty="0" smtClean="0"/>
              <a:t>VPC</a:t>
            </a:r>
          </a:p>
          <a:p>
            <a:pPr lvl="1"/>
            <a:r>
              <a:rPr lang="en-US" sz="1600" dirty="0" smtClean="0"/>
              <a:t>Security Groups</a:t>
            </a:r>
          </a:p>
        </p:txBody>
      </p:sp>
      <p:sp>
        <p:nvSpPr>
          <p:cNvPr id="17" name="Content Placeholder 9"/>
          <p:cNvSpPr txBox="1">
            <a:spLocks/>
          </p:cNvSpPr>
          <p:nvPr/>
        </p:nvSpPr>
        <p:spPr>
          <a:xfrm>
            <a:off x="4571999" y="4162425"/>
            <a:ext cx="3826765" cy="2239316"/>
          </a:xfrm>
          <a:prstGeom prst="rect">
            <a:avLst/>
          </a:prstGeom>
          <a:ln>
            <a:solidFill>
              <a:schemeClr val="accent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sz="2000" dirty="0" smtClean="0"/>
              <a:t>Database</a:t>
            </a:r>
          </a:p>
          <a:p>
            <a:pPr lvl="1"/>
            <a:r>
              <a:rPr lang="en-US" sz="1600" dirty="0" smtClean="0"/>
              <a:t>RDS</a:t>
            </a:r>
          </a:p>
          <a:p>
            <a:pPr lvl="1"/>
            <a:endParaRPr lang="en-US" sz="1600" dirty="0" smtClean="0"/>
          </a:p>
          <a:p>
            <a:r>
              <a:rPr lang="en-US" sz="2000" dirty="0" smtClean="0"/>
              <a:t>Misc.</a:t>
            </a:r>
          </a:p>
          <a:p>
            <a:pPr lvl="1"/>
            <a:r>
              <a:rPr lang="en-US" sz="1600" dirty="0" smtClean="0"/>
              <a:t>Regions.</a:t>
            </a:r>
          </a:p>
          <a:p>
            <a:pPr lvl="1"/>
            <a:r>
              <a:rPr lang="en-US" sz="1600" dirty="0" smtClean="0"/>
              <a:t>Availability Zones.</a:t>
            </a:r>
            <a:endParaRPr lang="en-US" sz="1600" dirty="0"/>
          </a:p>
          <a:p>
            <a:pPr lvl="1"/>
            <a:endParaRPr lang="en-US" sz="1600" dirty="0" smtClean="0"/>
          </a:p>
        </p:txBody>
      </p:sp>
      <p:sp>
        <p:nvSpPr>
          <p:cNvPr id="8" name="Content Placeholder 9"/>
          <p:cNvSpPr txBox="1">
            <a:spLocks/>
          </p:cNvSpPr>
          <p:nvPr/>
        </p:nvSpPr>
        <p:spPr>
          <a:xfrm>
            <a:off x="4551579" y="1690308"/>
            <a:ext cx="3826765" cy="2296057"/>
          </a:xfrm>
          <a:prstGeom prst="rect">
            <a:avLst/>
          </a:prstGeom>
          <a:ln>
            <a:solidFill>
              <a:schemeClr val="accent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sz="2000" dirty="0" smtClean="0"/>
              <a:t>Deployment &amp; Management</a:t>
            </a:r>
          </a:p>
          <a:p>
            <a:pPr lvl="1"/>
            <a:r>
              <a:rPr lang="en-US" sz="1600" dirty="0" err="1" smtClean="0"/>
              <a:t>CloudFormation</a:t>
            </a:r>
            <a:endParaRPr lang="en-US" sz="1600" dirty="0" smtClean="0"/>
          </a:p>
          <a:p>
            <a:pPr lvl="1"/>
            <a:r>
              <a:rPr lang="en-US" sz="1600" dirty="0" err="1" smtClean="0"/>
              <a:t>CloudWatch</a:t>
            </a:r>
            <a:endParaRPr lang="en-US" sz="1600" dirty="0" smtClean="0"/>
          </a:p>
          <a:p>
            <a:pPr lvl="1"/>
            <a:r>
              <a:rPr lang="en-US" sz="1600" dirty="0" smtClean="0"/>
              <a:t>IAM</a:t>
            </a:r>
          </a:p>
        </p:txBody>
      </p:sp>
    </p:spTree>
    <p:extLst>
      <p:ext uri="{BB962C8B-B14F-4D97-AF65-F5344CB8AC3E}">
        <p14:creationId xmlns:p14="http://schemas.microsoft.com/office/powerpoint/2010/main" val="9823966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33856</TotalTime>
  <Words>1880</Words>
  <Application>Microsoft Office PowerPoint</Application>
  <PresentationFormat>On-screen Show (4:3)</PresentationFormat>
  <Paragraphs>273</Paragraphs>
  <Slides>30</Slides>
  <Notes>5</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Office Theme</vt:lpstr>
      <vt:lpstr>PowerPoint Presentation</vt:lpstr>
      <vt:lpstr>Agenda: AWS Advanced Topics </vt:lpstr>
      <vt:lpstr>Approach</vt:lpstr>
      <vt:lpstr>RobHughes.net (RHDN)  current</vt:lpstr>
      <vt:lpstr>RobHughes.net (RHDN)  migrate to AWS</vt:lpstr>
      <vt:lpstr>RHDN Requirements</vt:lpstr>
      <vt:lpstr>RHDN Requirements</vt:lpstr>
      <vt:lpstr>RobHughes.net (RHDN)proposed</vt:lpstr>
      <vt:lpstr>Map requirements to AWS core offerings</vt:lpstr>
      <vt:lpstr>Piece-Parts Needed To Launch RHDN CloudFormation Stack</vt:lpstr>
      <vt:lpstr>CloudFormation Stack</vt:lpstr>
      <vt:lpstr>CloudFormation Template</vt:lpstr>
      <vt:lpstr>RHDN CloudFormation Template</vt:lpstr>
      <vt:lpstr>CloudFormation Stack Lifecycle</vt:lpstr>
      <vt:lpstr>Provision RHDN AWS resources</vt:lpstr>
      <vt:lpstr>CloudFormationRailsRHDN.zip </vt:lpstr>
      <vt:lpstr>Install application components bootstrap.sh</vt:lpstr>
      <vt:lpstr>Apache httpd passenger.conf</vt:lpstr>
      <vt:lpstr>CloudFormation Template Anatomy</vt:lpstr>
      <vt:lpstr>CloudFormation Template Anatomy Major Sections</vt:lpstr>
      <vt:lpstr>Resources CloudFormation Section</vt:lpstr>
      <vt:lpstr>LaunchConfig Resource AWS::AutoScaling::LaunchConfiguration type</vt:lpstr>
      <vt:lpstr>Passing User Data To EC2 Instance</vt:lpstr>
      <vt:lpstr>AWS::CloudFormation::Init</vt:lpstr>
      <vt:lpstr>cfn-init</vt:lpstr>
      <vt:lpstr>CloudFormation Template Misc.</vt:lpstr>
      <vt:lpstr>RHDN CloudFormation Template and bootstrap.sh</vt:lpstr>
      <vt:lpstr>CloudFormation Lessons Learned</vt:lpstr>
      <vt:lpstr>CloudFormation Lessons Learned</vt:lpstr>
      <vt:lpstr>CloudFormation 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pensinger</dc:creator>
  <cp:lastModifiedBy>rob</cp:lastModifiedBy>
  <cp:revision>201</cp:revision>
  <cp:lastPrinted>2012-07-30T12:05:08Z</cp:lastPrinted>
  <dcterms:created xsi:type="dcterms:W3CDTF">2012-07-30T12:04:34Z</dcterms:created>
  <dcterms:modified xsi:type="dcterms:W3CDTF">2014-09-28T21:44:27Z</dcterms:modified>
</cp:coreProperties>
</file>