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5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3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7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2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0B3B-2840-41C9-8438-8D4F22099599}" type="datetimeFigureOut">
              <a:rPr lang="en-US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0C64-B93D-4DB3-A1C1-CA66280C0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5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by Stephen Mouring</a:t>
            </a:r>
          </a:p>
          <a:p>
            <a:endParaRPr lang="en-US" dirty="0"/>
          </a:p>
          <a:p>
            <a:pPr algn="l"/>
            <a:r>
              <a:rPr lang="en-US" b="1" dirty="0" smtClean="0"/>
              <a:t>Sequoia AWS </a:t>
            </a:r>
            <a:r>
              <a:rPr lang="en-US" b="1" dirty="0" err="1" smtClean="0"/>
              <a:t>Bootcamp</a:t>
            </a:r>
            <a:r>
              <a:rPr lang="en-US" b="1" dirty="0" smtClean="0"/>
              <a:t> 2014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646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ELB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Demo: Code</a:t>
            </a:r>
          </a:p>
        </p:txBody>
      </p:sp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1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NoSQL (AKA the new hotness.)</a:t>
            </a:r>
          </a:p>
          <a:p>
            <a:r>
              <a:rPr lang="en-US" b="1" dirty="0"/>
              <a:t>Essentially a large, fast, scalable Map.</a:t>
            </a:r>
          </a:p>
          <a:p>
            <a:r>
              <a:rPr lang="en-US" b="1" dirty="0" err="1"/>
              <a:t>DynamoDB</a:t>
            </a:r>
            <a:r>
              <a:rPr lang="en-US" b="1" dirty="0"/>
              <a:t> is composed of tables.</a:t>
            </a:r>
          </a:p>
          <a:p>
            <a:r>
              <a:rPr lang="en-US" b="1" dirty="0"/>
              <a:t>Tables are composed of rows</a:t>
            </a:r>
          </a:p>
          <a:p>
            <a:r>
              <a:rPr lang="en-US" b="1" dirty="0"/>
              <a:t>Rows are composed of attributes.</a:t>
            </a:r>
          </a:p>
          <a:p>
            <a:r>
              <a:rPr lang="en-US" b="1" dirty="0"/>
              <a:t>Attribute = key a value pair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6" name="Picture 5" descr="DynamoD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087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4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table has a “primary key”</a:t>
            </a:r>
          </a:p>
          <a:p>
            <a:pPr lvl="1"/>
            <a:r>
              <a:rPr lang="en-US" b="1" dirty="0"/>
              <a:t>Essentially an attribute that is required for every row.</a:t>
            </a:r>
          </a:p>
          <a:p>
            <a:r>
              <a:rPr lang="en-US" b="1" dirty="0"/>
              <a:t>Primary key is used to distribute data.</a:t>
            </a:r>
          </a:p>
          <a:p>
            <a:pPr lvl="1"/>
            <a:r>
              <a:rPr lang="en-US" b="1" dirty="0"/>
              <a:t>Think </a:t>
            </a:r>
            <a:r>
              <a:rPr lang="en-US" b="1" dirty="0" err="1"/>
              <a:t>sharding</a:t>
            </a:r>
            <a:r>
              <a:rPr lang="en-US" b="1" dirty="0"/>
              <a:t>...</a:t>
            </a:r>
          </a:p>
          <a:p>
            <a:pPr lvl="1"/>
            <a:r>
              <a:rPr lang="en-US" b="1" dirty="0"/>
              <a:t>… or reducing for the Map/Reduce crowd.</a:t>
            </a:r>
          </a:p>
          <a:p>
            <a:endParaRPr lang="en-US" b="1" dirty="0"/>
          </a:p>
        </p:txBody>
      </p:sp>
      <p:pic>
        <p:nvPicPr>
          <p:cNvPr id="6" name="Picture 5" descr="DynamoD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087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9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can add up to </a:t>
            </a:r>
            <a:r>
              <a:rPr lang="en-US" b="1" i="1" dirty="0"/>
              <a:t>five</a:t>
            </a:r>
            <a:r>
              <a:rPr lang="en-US" b="1" dirty="0"/>
              <a:t> secondary indexes</a:t>
            </a:r>
          </a:p>
          <a:p>
            <a:pPr lvl="1"/>
            <a:r>
              <a:rPr lang="en-US" b="1" i="1" dirty="0"/>
              <a:t>Caution!</a:t>
            </a:r>
            <a:r>
              <a:rPr lang="en-US" b="1" dirty="0"/>
              <a:t> Indexes are immutable.</a:t>
            </a:r>
          </a:p>
          <a:p>
            <a:pPr lvl="2"/>
            <a:r>
              <a:rPr lang="en-US" b="1" dirty="0"/>
              <a:t>Model twice, index once.</a:t>
            </a:r>
          </a:p>
          <a:p>
            <a:pPr lvl="1"/>
            <a:r>
              <a:rPr lang="en-US" b="1" dirty="0"/>
              <a:t>Indexes can be two types:</a:t>
            </a:r>
          </a:p>
          <a:p>
            <a:pPr lvl="2"/>
            <a:r>
              <a:rPr lang="en-US" b="1" dirty="0"/>
              <a:t>Local - Same primary key different range key</a:t>
            </a:r>
          </a:p>
          <a:p>
            <a:pPr lvl="2"/>
            <a:r>
              <a:rPr lang="en-US" b="1" dirty="0"/>
              <a:t>Global - Different </a:t>
            </a:r>
            <a:r>
              <a:rPr lang="en-US" b="1" dirty="0" smtClean="0"/>
              <a:t>primary </a:t>
            </a:r>
            <a:r>
              <a:rPr lang="en-US" b="1" dirty="0"/>
              <a:t>key (and optional range key) </a:t>
            </a:r>
          </a:p>
          <a:p>
            <a:endParaRPr lang="en-US" b="1" dirty="0"/>
          </a:p>
        </p:txBody>
      </p:sp>
      <p:pic>
        <p:nvPicPr>
          <p:cNvPr id="6" name="Picture 5" descr="DynamoD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087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Local Secondary Indexes</a:t>
            </a:r>
          </a:p>
          <a:p>
            <a:pPr lvl="1"/>
            <a:r>
              <a:rPr lang="en-US" b="1" dirty="0"/>
              <a:t>Stored on same partition as data.</a:t>
            </a:r>
          </a:p>
          <a:p>
            <a:pPr lvl="1"/>
            <a:r>
              <a:rPr lang="en-US" b="1" dirty="0"/>
              <a:t>Has a size constraint (10 GB total)</a:t>
            </a:r>
          </a:p>
          <a:p>
            <a:pPr lvl="1"/>
            <a:r>
              <a:rPr lang="en-US" b="1" dirty="0"/>
              <a:t>Supports Strong Consistency (its on a single partition)</a:t>
            </a:r>
          </a:p>
          <a:p>
            <a:pPr lvl="1"/>
            <a:r>
              <a:rPr lang="en-US" b="1" dirty="0"/>
              <a:t>Only consumes read $$$ (updated for free when writing) </a:t>
            </a:r>
          </a:p>
          <a:p>
            <a:pPr lvl="1"/>
            <a:r>
              <a:rPr lang="en-US" b="1" dirty="0"/>
              <a:t>Can ask for any attribute in the table</a:t>
            </a:r>
          </a:p>
          <a:p>
            <a:endParaRPr lang="en-US" b="1" dirty="0"/>
          </a:p>
        </p:txBody>
      </p:sp>
      <p:pic>
        <p:nvPicPr>
          <p:cNvPr id="6" name="Picture 5" descr="DynamoD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087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Global Secondary Indexes</a:t>
            </a:r>
          </a:p>
          <a:p>
            <a:pPr lvl="1"/>
            <a:r>
              <a:rPr lang="en-US" b="1" dirty="0"/>
              <a:t>Stored as a separate copy</a:t>
            </a:r>
          </a:p>
          <a:p>
            <a:pPr lvl="1"/>
            <a:r>
              <a:rPr lang="en-US" b="1" dirty="0"/>
              <a:t>No size constraint</a:t>
            </a:r>
          </a:p>
          <a:p>
            <a:pPr lvl="1"/>
            <a:r>
              <a:rPr lang="en-US" b="1" dirty="0"/>
              <a:t>No support for Strong Consistency</a:t>
            </a:r>
          </a:p>
          <a:p>
            <a:pPr lvl="1"/>
            <a:r>
              <a:rPr lang="en-US" b="1" dirty="0"/>
              <a:t>Consumes reads and writes</a:t>
            </a:r>
          </a:p>
          <a:p>
            <a:pPr lvl="1"/>
            <a:r>
              <a:rPr lang="en-US" b="1" dirty="0"/>
              <a:t>Can only ask for pre-selected attributes</a:t>
            </a:r>
          </a:p>
          <a:p>
            <a:endParaRPr lang="en-US" b="1" dirty="0"/>
          </a:p>
        </p:txBody>
      </p:sp>
      <p:pic>
        <p:nvPicPr>
          <p:cNvPr id="6" name="Picture 5" descr="DynamoD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087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accessible / mutable through SDK (and </a:t>
            </a:r>
            <a:br>
              <a:rPr lang="en-US" b="1" dirty="0"/>
            </a:br>
            <a:r>
              <a:rPr lang="en-US" b="1" dirty="0"/>
              <a:t>Console and Command Line…)</a:t>
            </a:r>
          </a:p>
          <a:p>
            <a:r>
              <a:rPr lang="en-US" b="1" dirty="0"/>
              <a:t>There is an ORM Wrapper for Java… (Cool concept!)</a:t>
            </a:r>
          </a:p>
          <a:p>
            <a:endParaRPr lang="en-US" b="1" dirty="0"/>
          </a:p>
        </p:txBody>
      </p:sp>
      <p:pic>
        <p:nvPicPr>
          <p:cNvPr id="6" name="Picture 5" descr="DynamoD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087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1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Demo: Console</a:t>
            </a:r>
            <a:endParaRPr lang="en-US" b="1" dirty="0"/>
          </a:p>
        </p:txBody>
      </p:sp>
      <p:pic>
        <p:nvPicPr>
          <p:cNvPr id="6" name="Picture 5" descr="DynamoD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087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Demo: Code</a:t>
            </a:r>
            <a:endParaRPr lang="en-US" b="1" dirty="0"/>
          </a:p>
        </p:txBody>
      </p:sp>
      <p:pic>
        <p:nvPicPr>
          <p:cNvPr id="6" name="Picture 5" descr="DynamoD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087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Glacier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“archive and forget” alternative to S3</a:t>
            </a:r>
          </a:p>
          <a:p>
            <a:r>
              <a:rPr lang="en-US" b="1" dirty="0"/>
              <a:t>Much cheaper ($0.01 per GB vs $0.10 per GB in S3)</a:t>
            </a:r>
          </a:p>
          <a:p>
            <a:r>
              <a:rPr lang="en-US" b="1" dirty="0"/>
              <a:t>Much slower (retrieval time is measured in hours)</a:t>
            </a:r>
          </a:p>
          <a:p>
            <a:endParaRPr lang="en-US" b="1" dirty="0"/>
          </a:p>
        </p:txBody>
      </p:sp>
      <p:pic>
        <p:nvPicPr>
          <p:cNvPr id="5" name="Picture 4" descr="Glaci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3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ELB</a:t>
            </a:r>
          </a:p>
          <a:p>
            <a:pPr algn="l"/>
            <a:r>
              <a:rPr lang="en-US" b="1" dirty="0" err="1" smtClean="0"/>
              <a:t>DynamoDB</a:t>
            </a:r>
            <a:endParaRPr lang="en-US" b="1" dirty="0" smtClean="0"/>
          </a:p>
          <a:p>
            <a:pPr algn="l"/>
            <a:r>
              <a:rPr lang="en-US" b="1" dirty="0" smtClean="0"/>
              <a:t>Glacier </a:t>
            </a:r>
          </a:p>
          <a:p>
            <a:pPr algn="l"/>
            <a:r>
              <a:rPr lang="en-US" b="1" dirty="0" err="1" smtClean="0"/>
              <a:t>ElastiCache</a:t>
            </a:r>
            <a:endParaRPr lang="en-US" b="1" dirty="0" smtClean="0"/>
          </a:p>
          <a:p>
            <a:pPr lvl="1"/>
            <a:r>
              <a:rPr lang="en-US" sz="1000" b="1" dirty="0" smtClean="0"/>
              <a:t>Maybe</a:t>
            </a:r>
          </a:p>
        </p:txBody>
      </p:sp>
      <p:pic>
        <p:nvPicPr>
          <p:cNvPr id="4" name="Picture 3" descr="ElasticCa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0877"/>
            <a:ext cx="731520" cy="731520"/>
          </a:xfrm>
          <a:prstGeom prst="rect">
            <a:avLst/>
          </a:prstGeom>
        </p:spPr>
      </p:pic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10" y="660877"/>
            <a:ext cx="731520" cy="731520"/>
          </a:xfrm>
          <a:prstGeom prst="rect">
            <a:avLst/>
          </a:prstGeom>
        </p:spPr>
      </p:pic>
      <p:pic>
        <p:nvPicPr>
          <p:cNvPr id="6" name="Picture 5" descr="DynamoD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35" y="660877"/>
            <a:ext cx="731520" cy="731520"/>
          </a:xfrm>
          <a:prstGeom prst="rect">
            <a:avLst/>
          </a:prstGeom>
        </p:spPr>
      </p:pic>
      <p:pic>
        <p:nvPicPr>
          <p:cNvPr id="7" name="Picture 6" descr="Glacier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60" y="66087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Glacier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Glacier is composed of Vaults (1000 max).</a:t>
            </a:r>
          </a:p>
          <a:p>
            <a:r>
              <a:rPr lang="en-US" b="1" dirty="0"/>
              <a:t>Vaults are composed of Archives.</a:t>
            </a:r>
          </a:p>
          <a:p>
            <a:r>
              <a:rPr lang="en-US" b="1" dirty="0"/>
              <a:t>An Archive is like a file (or several files like a Zip file.)</a:t>
            </a:r>
          </a:p>
          <a:p>
            <a:endParaRPr lang="en-US" b="1" dirty="0"/>
          </a:p>
        </p:txBody>
      </p:sp>
      <p:pic>
        <p:nvPicPr>
          <p:cNvPr id="5" name="Picture 4" descr="Glaci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Glacier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 upload directly. </a:t>
            </a:r>
          </a:p>
          <a:p>
            <a:pPr lvl="1"/>
            <a:r>
              <a:rPr lang="en-US" b="1" dirty="0"/>
              <a:t>SDK, Command Line, Console, you know the drill…</a:t>
            </a:r>
          </a:p>
          <a:p>
            <a:r>
              <a:rPr lang="en-US" b="1" dirty="0"/>
              <a:t>Can also do a lifecycle policy to migrate directly from S3.</a:t>
            </a:r>
          </a:p>
          <a:p>
            <a:endParaRPr lang="en-US" b="1" dirty="0"/>
          </a:p>
        </p:txBody>
      </p:sp>
      <p:pic>
        <p:nvPicPr>
          <p:cNvPr id="5" name="Picture 4" descr="Glaci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Glacier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Demo: Console</a:t>
            </a:r>
            <a:endParaRPr lang="en-US" b="1" dirty="0"/>
          </a:p>
        </p:txBody>
      </p:sp>
      <p:pic>
        <p:nvPicPr>
          <p:cNvPr id="5" name="Picture 4" descr="Glaci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8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Glacier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Demo: Code</a:t>
            </a:r>
            <a:endParaRPr lang="en-US" b="1" dirty="0"/>
          </a:p>
        </p:txBody>
      </p:sp>
      <p:pic>
        <p:nvPicPr>
          <p:cNvPr id="5" name="Picture 4" descr="Glacier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9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</a:t>
            </a:r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Prepackaged web tier caching solution.</a:t>
            </a:r>
          </a:p>
          <a:p>
            <a:pPr lvl="1"/>
            <a:r>
              <a:rPr lang="en-US" b="1" dirty="0" smtClean="0"/>
              <a:t>Can choose cache technology</a:t>
            </a:r>
          </a:p>
          <a:p>
            <a:pPr lvl="2"/>
            <a:r>
              <a:rPr lang="en-US" b="1" dirty="0" err="1" smtClean="0"/>
              <a:t>Memcached</a:t>
            </a:r>
            <a:endParaRPr lang="en-US" b="1" dirty="0" smtClean="0"/>
          </a:p>
          <a:p>
            <a:pPr lvl="2"/>
            <a:r>
              <a:rPr lang="en-US" b="1" dirty="0" err="1" smtClean="0"/>
              <a:t>Redis</a:t>
            </a:r>
            <a:endParaRPr lang="en-US" b="1" dirty="0" smtClean="0"/>
          </a:p>
          <a:p>
            <a:pPr lvl="1"/>
            <a:r>
              <a:rPr lang="en-US" b="1" dirty="0" smtClean="0"/>
              <a:t>Fully managed.</a:t>
            </a:r>
            <a:endParaRPr lang="en-US" b="1" dirty="0"/>
          </a:p>
        </p:txBody>
      </p:sp>
      <p:pic>
        <p:nvPicPr>
          <p:cNvPr id="6" name="Picture 5" descr="ElasticCa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</a:t>
            </a:r>
            <a:r>
              <a:rPr lang="en-US" dirty="0" err="1" smtClean="0"/>
              <a:t>ElastiCache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Demo: Console</a:t>
            </a:r>
            <a:endParaRPr lang="en-US" b="1" dirty="0"/>
          </a:p>
        </p:txBody>
      </p:sp>
      <p:pic>
        <p:nvPicPr>
          <p:cNvPr id="6" name="Picture 5" descr="ElasticCa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Questions?</a:t>
            </a:r>
          </a:p>
          <a:p>
            <a:pPr algn="l"/>
            <a:endParaRPr lang="en-US" b="1" dirty="0" smtClean="0"/>
          </a:p>
        </p:txBody>
      </p:sp>
      <p:pic>
        <p:nvPicPr>
          <p:cNvPr id="4" name="Picture 3" descr="ElasticCa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0877"/>
            <a:ext cx="731520" cy="731520"/>
          </a:xfrm>
          <a:prstGeom prst="rect">
            <a:avLst/>
          </a:prstGeom>
        </p:spPr>
      </p:pic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10" y="660877"/>
            <a:ext cx="731520" cy="731520"/>
          </a:xfrm>
          <a:prstGeom prst="rect">
            <a:avLst/>
          </a:prstGeom>
        </p:spPr>
      </p:pic>
      <p:pic>
        <p:nvPicPr>
          <p:cNvPr id="6" name="Picture 5" descr="DynamoD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35" y="660877"/>
            <a:ext cx="731520" cy="731520"/>
          </a:xfrm>
          <a:prstGeom prst="rect">
            <a:avLst/>
          </a:prstGeom>
        </p:spPr>
      </p:pic>
      <p:pic>
        <p:nvPicPr>
          <p:cNvPr id="7" name="Picture 6" descr="Glacier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60" y="66087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Intro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All AWS services controlled through Amazon Web Service API</a:t>
            </a:r>
          </a:p>
          <a:p>
            <a:pPr lvl="1"/>
            <a:r>
              <a:rPr lang="en-US" b="1" dirty="0" smtClean="0"/>
              <a:t>Command Line uses API</a:t>
            </a:r>
          </a:p>
          <a:p>
            <a:pPr lvl="1"/>
            <a:r>
              <a:rPr lang="en-US" b="1" dirty="0" smtClean="0"/>
              <a:t>SDK uses API</a:t>
            </a:r>
          </a:p>
          <a:p>
            <a:pPr lvl="1"/>
            <a:r>
              <a:rPr lang="en-US" b="1" dirty="0" smtClean="0"/>
              <a:t>AWS Console uses API</a:t>
            </a:r>
          </a:p>
          <a:p>
            <a:r>
              <a:rPr lang="en-US" b="1" dirty="0" smtClean="0"/>
              <a:t>Amazon’s philosophy about web services.</a:t>
            </a:r>
          </a:p>
          <a:p>
            <a:pPr lvl="1"/>
            <a:r>
              <a:rPr lang="en-US" b="1" dirty="0" smtClean="0"/>
              <a:t>Gist: Decouple using web services and use them internally.</a:t>
            </a:r>
          </a:p>
        </p:txBody>
      </p:sp>
      <p:pic>
        <p:nvPicPr>
          <p:cNvPr id="4" name="Picture 3" descr="ElasticCach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0877"/>
            <a:ext cx="731520" cy="731520"/>
          </a:xfrm>
          <a:prstGeom prst="rect">
            <a:avLst/>
          </a:prstGeom>
        </p:spPr>
      </p:pic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110" y="660877"/>
            <a:ext cx="731520" cy="731520"/>
          </a:xfrm>
          <a:prstGeom prst="rect">
            <a:avLst/>
          </a:prstGeom>
        </p:spPr>
      </p:pic>
      <p:pic>
        <p:nvPicPr>
          <p:cNvPr id="6" name="Picture 5" descr="DynamoD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35" y="660877"/>
            <a:ext cx="731520" cy="731520"/>
          </a:xfrm>
          <a:prstGeom prst="rect">
            <a:avLst/>
          </a:prstGeom>
        </p:spPr>
      </p:pic>
      <p:pic>
        <p:nvPicPr>
          <p:cNvPr id="7" name="Picture 6" descr="Glacier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760" y="660877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ELB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Elastic Load Balancer</a:t>
            </a:r>
          </a:p>
          <a:p>
            <a:pPr lvl="1"/>
            <a:r>
              <a:rPr lang="en-US" b="1" dirty="0" smtClean="0"/>
              <a:t>Elastic</a:t>
            </a:r>
          </a:p>
          <a:p>
            <a:pPr lvl="2"/>
            <a:r>
              <a:rPr lang="en-US" b="1" dirty="0" smtClean="0"/>
              <a:t>Scales up and down dynamically</a:t>
            </a:r>
          </a:p>
          <a:p>
            <a:pPr lvl="1"/>
            <a:r>
              <a:rPr lang="en-US" b="1" dirty="0" smtClean="0"/>
              <a:t>Load Balancer</a:t>
            </a:r>
          </a:p>
          <a:p>
            <a:pPr lvl="2"/>
            <a:r>
              <a:rPr lang="en-US" b="1" dirty="0" smtClean="0"/>
              <a:t>Spreads traffic across multiple instances</a:t>
            </a:r>
          </a:p>
        </p:txBody>
      </p:sp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34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ELB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dirty="0" smtClean="0"/>
              <a:t>Add instances manually or programmatically</a:t>
            </a:r>
          </a:p>
          <a:p>
            <a:pPr algn="l"/>
            <a:r>
              <a:rPr lang="en-US" b="1" dirty="0" smtClean="0"/>
              <a:t>ELB != </a:t>
            </a:r>
            <a:r>
              <a:rPr lang="en-US" b="1" dirty="0" err="1" smtClean="0"/>
              <a:t>Autoscaling</a:t>
            </a:r>
            <a:r>
              <a:rPr lang="en-US" b="1" dirty="0" smtClean="0"/>
              <a:t> Group</a:t>
            </a:r>
          </a:p>
          <a:p>
            <a:pPr lvl="1"/>
            <a:r>
              <a:rPr lang="en-US" b="1" dirty="0" smtClean="0"/>
              <a:t>Separate service but used in tandem.</a:t>
            </a:r>
          </a:p>
          <a:p>
            <a:r>
              <a:rPr lang="en-US" b="1" dirty="0" smtClean="0"/>
              <a:t>Configures what ports are passed through proxy.</a:t>
            </a:r>
          </a:p>
          <a:p>
            <a:pPr lvl="1"/>
            <a:r>
              <a:rPr lang="en-US" b="1" dirty="0" smtClean="0"/>
              <a:t>Can map ports (80 to 8080 for example).</a:t>
            </a:r>
          </a:p>
          <a:p>
            <a:pPr lvl="1"/>
            <a:endParaRPr lang="en-US" b="1" dirty="0" smtClean="0"/>
          </a:p>
        </p:txBody>
      </p:sp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9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ELB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Implementation</a:t>
            </a:r>
          </a:p>
          <a:p>
            <a:pPr lvl="1"/>
            <a:r>
              <a:rPr lang="en-US" b="1" dirty="0" smtClean="0"/>
              <a:t>Not a single server</a:t>
            </a:r>
          </a:p>
          <a:p>
            <a:pPr lvl="2"/>
            <a:r>
              <a:rPr lang="en-US" sz="1000" b="1" dirty="0" smtClean="0"/>
              <a:t>Now that would not be very elastic now would it?</a:t>
            </a:r>
          </a:p>
          <a:p>
            <a:pPr lvl="1"/>
            <a:r>
              <a:rPr lang="en-US" b="1" dirty="0" smtClean="0"/>
              <a:t>More like a monitored DNS connection.</a:t>
            </a:r>
          </a:p>
          <a:p>
            <a:pPr lvl="2"/>
            <a:r>
              <a:rPr lang="en-US" b="1" dirty="0" smtClean="0"/>
              <a:t>Each DNS lookup gets an IP from the pool</a:t>
            </a:r>
          </a:p>
          <a:p>
            <a:pPr lvl="2"/>
            <a:r>
              <a:rPr lang="en-US" b="1" dirty="0" smtClean="0"/>
              <a:t>The lookup expires quickly</a:t>
            </a:r>
          </a:p>
          <a:p>
            <a:pPr lvl="2"/>
            <a:r>
              <a:rPr lang="en-US" b="1" dirty="0" smtClean="0"/>
              <a:t>Gist: Use the DNS name NOT the IP address.</a:t>
            </a:r>
          </a:p>
        </p:txBody>
      </p:sp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ELB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Gotcha #1</a:t>
            </a:r>
          </a:p>
          <a:p>
            <a:pPr lvl="1"/>
            <a:r>
              <a:rPr lang="en-US" b="1" dirty="0" smtClean="0"/>
              <a:t>Health checks are picky.</a:t>
            </a:r>
          </a:p>
          <a:p>
            <a:pPr lvl="1"/>
            <a:r>
              <a:rPr lang="en-US" b="1" dirty="0" smtClean="0"/>
              <a:t>URL must return HTTP 200.</a:t>
            </a:r>
          </a:p>
          <a:p>
            <a:pPr lvl="2"/>
            <a:r>
              <a:rPr lang="en-US" b="1" dirty="0" smtClean="0"/>
              <a:t>FYI, a redirect is not a 200. It’s a 302.</a:t>
            </a:r>
          </a:p>
        </p:txBody>
      </p:sp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7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ELB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Gotcha #3</a:t>
            </a:r>
          </a:p>
          <a:p>
            <a:pPr lvl="1"/>
            <a:r>
              <a:rPr lang="en-US" b="1" dirty="0" smtClean="0"/>
              <a:t>Stickiness is… well… sticky.</a:t>
            </a:r>
          </a:p>
          <a:p>
            <a:pPr lvl="1"/>
            <a:r>
              <a:rPr lang="en-US" b="1" dirty="0" smtClean="0"/>
              <a:t>Sticky sessions are possible for HTTP / HTTPS protocol proxy mappings.</a:t>
            </a:r>
          </a:p>
          <a:p>
            <a:pPr lvl="2"/>
            <a:r>
              <a:rPr lang="en-US" b="1" dirty="0" smtClean="0"/>
              <a:t>But for those of us using client certificates for authentication…</a:t>
            </a:r>
          </a:p>
          <a:p>
            <a:pPr lvl="2"/>
            <a:r>
              <a:rPr lang="en-US" b="1" dirty="0" smtClean="0"/>
              <a:t>Certificates are NOT passed through the ELB for HTTPS.</a:t>
            </a:r>
          </a:p>
        </p:txBody>
      </p:sp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5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AWS </a:t>
            </a:r>
            <a:r>
              <a:rPr lang="en-US" dirty="0" smtClean="0"/>
              <a:t>Advanced Topics: ELB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Demo: Console</a:t>
            </a:r>
          </a:p>
        </p:txBody>
      </p:sp>
      <p:pic>
        <p:nvPicPr>
          <p:cNvPr id="5" name="Picture 4" descr="Amazon-Elastic-Load-Balaci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80" y="662146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1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677</Words>
  <Application>Microsoft Office PowerPoint</Application>
  <PresentationFormat>Widescreen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AWS Advanced Topics</vt:lpstr>
      <vt:lpstr>AWS Advanced Topics: Agenda</vt:lpstr>
      <vt:lpstr>AWS Advanced Topics: Intro</vt:lpstr>
      <vt:lpstr>AWS Advanced Topics: ELB</vt:lpstr>
      <vt:lpstr>AWS Advanced Topics: ELB</vt:lpstr>
      <vt:lpstr>AWS Advanced Topics: ELB</vt:lpstr>
      <vt:lpstr>AWS Advanced Topics: ELB</vt:lpstr>
      <vt:lpstr>AWS Advanced Topics: ELB</vt:lpstr>
      <vt:lpstr>AWS Advanced Topics: ELB</vt:lpstr>
      <vt:lpstr>AWS Advanced Topics: ELB</vt:lpstr>
      <vt:lpstr>AWS Advanced Topics: DynamoDB</vt:lpstr>
      <vt:lpstr>AWS Advanced Topics: DynamoDB</vt:lpstr>
      <vt:lpstr>AWS Advanced Topics: DynamoDB</vt:lpstr>
      <vt:lpstr>AWS Advanced Topics: DynamoDB</vt:lpstr>
      <vt:lpstr>AWS Advanced Topics: DynamoDB</vt:lpstr>
      <vt:lpstr>AWS Advanced Topics: DynamoDB</vt:lpstr>
      <vt:lpstr>AWS Advanced Topics: DynamoDB</vt:lpstr>
      <vt:lpstr>AWS Advanced Topics: DynamoDB</vt:lpstr>
      <vt:lpstr>AWS Advanced Topics: Glacier</vt:lpstr>
      <vt:lpstr>AWS Advanced Topics: Glacier</vt:lpstr>
      <vt:lpstr>AWS Advanced Topics: Glacier</vt:lpstr>
      <vt:lpstr>AWS Advanced Topics: Glacier</vt:lpstr>
      <vt:lpstr>AWS Advanced Topics: Glacier</vt:lpstr>
      <vt:lpstr>AWS Advanced Topics: ElastiCache</vt:lpstr>
      <vt:lpstr>AWS Advanced Topics: ElastiCache</vt:lpstr>
      <vt:lpstr>AWS Advanced Topics: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Use Case</dc:title>
  <dc:creator>Stephen Mouring</dc:creator>
  <cp:lastModifiedBy>Stephen Mouring</cp:lastModifiedBy>
  <cp:revision>6</cp:revision>
  <dcterms:created xsi:type="dcterms:W3CDTF">2014-10-02T23:15:44Z</dcterms:created>
  <dcterms:modified xsi:type="dcterms:W3CDTF">2014-10-02T23:42:23Z</dcterms:modified>
</cp:coreProperties>
</file>