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  <p:sldMasterId id="2147483668" r:id="rId2"/>
  </p:sldMasterIdLst>
  <p:notesMasterIdLst>
    <p:notesMasterId r:id="rId28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6024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40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790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88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22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98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13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77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95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415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60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38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8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202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361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36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965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37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25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6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50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6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08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27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9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11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49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89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2761020"/>
            <a:ext cx="2377440" cy="142263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2761020"/>
            <a:ext cx="2377440" cy="1422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65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143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32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64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529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3134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2728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97860"/>
            <a:ext cx="7772040" cy="258849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6528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487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32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1990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251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852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162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8010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740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2761020"/>
            <a:ext cx="2377440" cy="142263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2761020"/>
            <a:ext cx="2377440" cy="1422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0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4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48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238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860"/>
            <a:ext cx="7772040" cy="258849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601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60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7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852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575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1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390"/>
            <a:ext cx="990360" cy="27351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alibri"/>
              </a:rPr>
              <a:t>11/23/13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61F21CC-575D-47D9-BE4B-1F9399A8954E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209680" y="4952340"/>
            <a:ext cx="4343040" cy="1830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825" b="1">
                <a:solidFill>
                  <a:srgbClr val="FFFFFF"/>
                </a:solidFill>
                <a:latin typeface="Calibri"/>
              </a:rPr>
              <a:t>Sequoia Holdings, Inc Proprietary and Confidential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57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457200" y="1028700"/>
            <a:ext cx="8229600" cy="0"/>
          </a:xfrm>
          <a:prstGeom prst="line">
            <a:avLst/>
          </a:prstGeom>
          <a:ln w="25560">
            <a:solidFill>
              <a:srgbClr val="008000"/>
            </a:solidFill>
            <a:round/>
          </a:ln>
        </p:spPr>
      </p:sp>
      <p:pic>
        <p:nvPicPr>
          <p:cNvPr id="40" name="Picture 8"/>
          <p:cNvPicPr/>
          <p:nvPr/>
        </p:nvPicPr>
        <p:blipFill>
          <a:blip r:embed="rId15"/>
          <a:stretch>
            <a:fillRect/>
          </a:stretch>
        </p:blipFill>
        <p:spPr>
          <a:xfrm>
            <a:off x="457200" y="389340"/>
            <a:ext cx="744120" cy="55809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1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5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5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alibri"/>
              </a:rPr>
              <a:t>11/23/13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86389C-3605-41CB-8D3E-32469DCA103B}" type="slidenum">
              <a:rPr lang="en-US" sz="9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2286000" y="4857840"/>
            <a:ext cx="4343040" cy="1830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825" b="1">
                <a:solidFill>
                  <a:srgbClr val="000000"/>
                </a:solidFill>
                <a:latin typeface="Calibri"/>
              </a:rPr>
              <a:t>Sequoia Holdings, Inc Proprietary and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048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AWS Topics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by Stephen Mouring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Console.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 Demo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SDK.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 Demo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NoSQL </a:t>
            </a:r>
            <a:r>
              <a:rPr lang="en" sz="1000" dirty="0"/>
              <a:t>(AKA the new hotness.)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Essentially a large, fast, scalable Map.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DynamoDB is composed of tables.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Tables are composed of rows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Rows are composed of attributes.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Attribute = key a value pair.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DynamoDB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 table has a “primary key”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Essentially an attribute that is required for every row.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Primary key is used to distribute data.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Think sharding...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… or reducing for the Map/Reduce crowd.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DynamoDB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add up to five secondary indexes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i="1" dirty="0"/>
              <a:t>Caution!</a:t>
            </a:r>
            <a:r>
              <a:rPr lang="en" dirty="0"/>
              <a:t> Indexes are immutable.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Model twice, index once.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Indexes can be two types: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Local - Same primary key different range key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Global - Different prmary key (and optional range key) 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50719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DynamoDB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Local Secondary Indexes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Stored on same partition as data.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Has a size constraint (10 GB total)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Supports Strong Consistency (its on a single partition)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Only consumes read $$$ (updated for free when writing) 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Can ask for any attribute in the table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DynamoDB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Global Secondary Indexes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Stored as a separate copy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No size constraint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No support for Strong Consistency</a:t>
            </a:r>
          </a:p>
          <a:p>
            <a:pPr marL="914400" marR="0" lvl="1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Consumes reads and writes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Can only ask for pre-selected attributes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DynamoDB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Data accessible / mutable through SDK (and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Console </a:t>
            </a:r>
            <a:r>
              <a:rPr lang="en" dirty="0"/>
              <a:t>and Command Line…)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There is an ORM Wrapper for Java… </a:t>
            </a:r>
            <a:r>
              <a:rPr lang="en" sz="1000" dirty="0"/>
              <a:t>(Cool concept!)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DynamoDB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Console.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DynamoDB Demo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SDK.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DynamoDB Demo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ynamoD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ELB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DynamoDB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Glacier</a:t>
            </a:r>
            <a:endParaRPr lang="en" dirty="0"/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Elasticache</a:t>
            </a:r>
          </a:p>
          <a:p>
            <a:pPr marL="914400" lvl="1" indent="-3048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200" i="1" dirty="0"/>
              <a:t>Maybe...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AWS Topics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lasticCach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20" y="471870"/>
            <a:ext cx="731520" cy="731520"/>
          </a:xfrm>
          <a:prstGeom prst="rect">
            <a:avLst/>
          </a:prstGeom>
        </p:spPr>
      </p:pic>
      <p:pic>
        <p:nvPicPr>
          <p:cNvPr id="6" name="Picture 5" descr="Amazon-Elastic-Load-Balaci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71870"/>
            <a:ext cx="731520" cy="731520"/>
          </a:xfrm>
          <a:prstGeom prst="rect">
            <a:avLst/>
          </a:prstGeom>
        </p:spPr>
      </p:pic>
      <p:pic>
        <p:nvPicPr>
          <p:cNvPr id="7" name="Picture 6" descr="DynamoD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75" y="471870"/>
            <a:ext cx="731520" cy="731520"/>
          </a:xfrm>
          <a:prstGeom prst="rect">
            <a:avLst/>
          </a:prstGeom>
        </p:spPr>
      </p:pic>
      <p:pic>
        <p:nvPicPr>
          <p:cNvPr id="8" name="Picture 7" descr="Glaci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0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The “archive and forget” alternative to S3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Much cheaper ($0.01 per </a:t>
            </a:r>
            <a:r>
              <a:rPr lang="en" dirty="0" smtClean="0"/>
              <a:t>GB</a:t>
            </a:r>
            <a:r>
              <a:rPr lang="en" dirty="0"/>
              <a:t> </a:t>
            </a:r>
            <a:r>
              <a:rPr lang="en" dirty="0" smtClean="0"/>
              <a:t>vs $0.10 per GB in S3)</a:t>
            </a:r>
            <a:endParaRPr lang="en" dirty="0"/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Much slower (retrieval time is measured in </a:t>
            </a:r>
            <a:r>
              <a:rPr lang="en" dirty="0" smtClean="0"/>
              <a:t>hours)</a:t>
            </a:r>
            <a:endParaRPr lang="en" dirty="0"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Glacier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Glacier is composed of Vaults (1000 max).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Vaults are composed of Archives.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An Archive is like a file (or several files like a Zip file.)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Glacier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Can upload directly. 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SDK, Command Line, Console, you know the drill…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Can also do a lifecycle policy to migrate directly from S3.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Glacier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Console.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Glacier Demo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SDK.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Glacier Demo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ubTitle"/>
          </p:nvPr>
        </p:nvSpPr>
        <p:spPr>
          <a:xfrm>
            <a:off x="457200" y="1224172"/>
            <a:ext cx="8229240" cy="29832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TODO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121762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ElastiCache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lasticCach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92652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All AWS services are controlled by Web Service </a:t>
            </a:r>
            <a:r>
              <a:rPr lang="en" dirty="0" smtClean="0"/>
              <a:t>API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Command </a:t>
            </a:r>
            <a:r>
              <a:rPr lang="en" dirty="0"/>
              <a:t>Line uses API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SDK uses API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AWS Console uses </a:t>
            </a:r>
            <a:r>
              <a:rPr lang="en" dirty="0" smtClean="0"/>
              <a:t>API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Amazon’s </a:t>
            </a:r>
            <a:r>
              <a:rPr lang="en" dirty="0"/>
              <a:t>Web Service </a:t>
            </a:r>
            <a:r>
              <a:rPr lang="en" dirty="0" smtClean="0"/>
              <a:t>History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Takeaway</a:t>
            </a:r>
            <a:r>
              <a:rPr lang="en" dirty="0"/>
              <a:t>: Eat your own dogfood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Some Comments...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Elastic Load Balancer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Elastic</a:t>
            </a:r>
          </a:p>
          <a:p>
            <a:pPr marL="1371600" lvl="2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Scales up and down dynamically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Load Balancer</a:t>
            </a:r>
          </a:p>
          <a:p>
            <a:pPr marL="1371600" lvl="2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Spreads traffic across multiple sources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You can manually or programmatically add instances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ELB != Autoscaling Group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Separate service but used in tandem</a:t>
            </a:r>
          </a:p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Configure what ports are proxied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Does not have to be 1 to 1 (80 can go to 8080).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Implementation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Not a single server</a:t>
            </a:r>
          </a:p>
          <a:p>
            <a:pPr marL="1371600" marR="0" lvl="2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200" i="1" dirty="0"/>
              <a:t>That would be very elastic now would it?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More like a monitored DNS connection</a:t>
            </a:r>
          </a:p>
          <a:p>
            <a:pPr marL="1371600" marR="0" lvl="2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 dirty="0"/>
              <a:t>Each DNS lookup gets an IP from the pool</a:t>
            </a:r>
          </a:p>
          <a:p>
            <a:pPr marL="1371600" marR="0" lvl="2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 dirty="0"/>
              <a:t>The lookup expires </a:t>
            </a:r>
            <a:r>
              <a:rPr lang="en" sz="1800" dirty="0" smtClean="0"/>
              <a:t>quickly.</a:t>
            </a:r>
            <a:endParaRPr lang="en" sz="1800" dirty="0"/>
          </a:p>
          <a:p>
            <a:pPr marL="1371600" marR="0" lvl="2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 dirty="0"/>
              <a:t>Takeaway: Use the DNS name </a:t>
            </a:r>
            <a:r>
              <a:rPr lang="en" sz="1800" dirty="0" smtClean="0"/>
              <a:t>NOT individual IP.</a:t>
            </a:r>
            <a:endParaRPr lang="en" sz="1800" dirty="0"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Gotcha #1: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Health checks are picky. 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URL that must return HTTP 200.</a:t>
            </a:r>
          </a:p>
          <a:p>
            <a:pPr marL="1371600" marR="0" lvl="2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 dirty="0"/>
              <a:t>FYI, a redirect is not a 200. Its a 302.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Gotcha #2: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ELB only knows instances by IP address.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Stopping and restarting an instance changes the IP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ELB forgets its unless you remove then re-add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Mysteriously, even an Elastic IP does not help.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858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Gotcha #3: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Stickiness is… sticky.</a:t>
            </a:r>
          </a:p>
          <a:p>
            <a:pPr marL="914400" marR="0" lvl="1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Sticky sessions are possible for HTTP / HTTPS… </a:t>
            </a:r>
          </a:p>
          <a:p>
            <a:pPr marL="1371600" marR="0" lvl="2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But, for all of those of us using client certificates for authentication…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1000" dirty="0" smtClean="0"/>
              <a:t>(</a:t>
            </a:r>
            <a:r>
              <a:rPr lang="en" sz="1000" dirty="0"/>
              <a:t>That would be only the US Government…)</a:t>
            </a:r>
          </a:p>
          <a:p>
            <a:pPr marL="1371600" marR="0" lvl="2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 dirty="0"/>
              <a:t>Those certificates are not passed through the ELB for HTTPS.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ELB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0" y="4362450"/>
            <a:ext cx="2152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0" y="471870"/>
            <a:ext cx="731520" cy="73152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quoia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Sequoia Presentation Template</Template>
  <TotalTime>18</TotalTime>
  <Words>578</Words>
  <Application>Microsoft Office PowerPoint</Application>
  <PresentationFormat>On-screen Show (16:9)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DejaVu Sans</vt:lpstr>
      <vt:lpstr>StarSymbol</vt:lpstr>
      <vt:lpstr>Wingdings</vt:lpstr>
      <vt:lpstr>Sequoia Presentation Template</vt:lpstr>
      <vt:lpstr>1_Office Theme</vt:lpstr>
      <vt:lpstr>AWS Topics</vt:lpstr>
      <vt:lpstr>AWS Topics</vt:lpstr>
      <vt:lpstr>Some Comments...</vt:lpstr>
      <vt:lpstr>ELB</vt:lpstr>
      <vt:lpstr>ELB</vt:lpstr>
      <vt:lpstr>ELB</vt:lpstr>
      <vt:lpstr>ELB</vt:lpstr>
      <vt:lpstr>ELB</vt:lpstr>
      <vt:lpstr>ELB</vt:lpstr>
      <vt:lpstr>ELB Demo</vt:lpstr>
      <vt:lpstr>ELB Demo</vt:lpstr>
      <vt:lpstr>DynamoDB</vt:lpstr>
      <vt:lpstr>DynamoDB</vt:lpstr>
      <vt:lpstr>DynamoDB</vt:lpstr>
      <vt:lpstr>DynamoDB</vt:lpstr>
      <vt:lpstr>DynamoDB</vt:lpstr>
      <vt:lpstr>DynamoDB</vt:lpstr>
      <vt:lpstr>DynamoDB Demo</vt:lpstr>
      <vt:lpstr>DynamoDB Demo</vt:lpstr>
      <vt:lpstr>Glacier</vt:lpstr>
      <vt:lpstr>Glacier</vt:lpstr>
      <vt:lpstr>Glacier</vt:lpstr>
      <vt:lpstr>Glacier Demo</vt:lpstr>
      <vt:lpstr>Glacier Demo</vt:lpstr>
      <vt:lpstr>ElastiCache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Topics</dc:title>
  <cp:lastModifiedBy>Stephen Mouring</cp:lastModifiedBy>
  <cp:revision>6</cp:revision>
  <dcterms:modified xsi:type="dcterms:W3CDTF">2014-09-27T01:42:58Z</dcterms:modified>
</cp:coreProperties>
</file>