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Relationship Id="rId4" Type="http://schemas.openxmlformats.org/officeDocument/2006/relationships/image" Target="../media/image2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8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9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Relationship Id="rId4" Type="http://schemas.openxmlformats.org/officeDocument/2006/relationships/image" Target="../media/image01.jpg"/><Relationship Id="rId5" Type="http://schemas.openxmlformats.org/officeDocument/2006/relationships/image" Target="../media/image00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0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8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9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Relationship Id="rId4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Mining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3395950"/>
            <a:ext cx="8520599" cy="16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500"/>
              <a:t>Stephen Mouring</a:t>
            </a:r>
          </a:p>
          <a:p>
            <a:pPr algn="l">
              <a:spcBef>
                <a:spcPts val="0"/>
              </a:spcBef>
              <a:buNone/>
            </a:pPr>
            <a:r>
              <a:rPr lang="en" sz="2500"/>
              <a:t>10/23/2015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Anomaly Detection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50" y="2992650"/>
            <a:ext cx="1771500" cy="20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2" type="title"/>
          </p:nvPr>
        </p:nvSpPr>
        <p:spPr>
          <a:xfrm>
            <a:off x="5946600" y="2992650"/>
            <a:ext cx="2885699" cy="2055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What the </a:t>
            </a:r>
            <a:r>
              <a:rPr i="1" lang="en" sz="1700"/>
              <a:t>heck </a:t>
            </a:r>
            <a:r>
              <a:rPr lang="en" sz="1700"/>
              <a:t>is </a:t>
            </a:r>
            <a:r>
              <a:rPr i="1" lang="en" sz="1700"/>
              <a:t>this</a:t>
            </a:r>
            <a:r>
              <a:rPr lang="en" sz="1700"/>
              <a:t>!?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Data Mining?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Mining is different approach to solving </a:t>
            </a:r>
            <a:r>
              <a:rPr lang="en" sz="5000"/>
              <a:t>hard</a:t>
            </a:r>
            <a:r>
              <a:rPr lang="en"/>
              <a:t> problems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5400"/>
              <a:t>Data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5400"/>
              <a:t>Logic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Instead of writing complex and hard to maintain </a:t>
            </a:r>
            <a:r>
              <a:rPr lang="en" sz="4700"/>
              <a:t>logic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(Hard)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Turn your problem into </a:t>
            </a:r>
            <a:r>
              <a:rPr lang="en" sz="5000"/>
              <a:t>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(Easy)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Then leverage data mining for a solution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(Profit!)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Consider playing Chess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&lt;I talk for a long time here…&gt;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Data Mining?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 World Example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63" y="289262"/>
            <a:ext cx="3319022" cy="45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403" y="720450"/>
            <a:ext cx="4804549" cy="349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(This was my life before college…)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488" y="289262"/>
            <a:ext cx="3319022" cy="456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34550" y="289275"/>
            <a:ext cx="2236799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arenBoth"/>
            </a:pPr>
            <a:r>
              <a:rPr lang="en">
                <a:solidFill>
                  <a:schemeClr val="dk1"/>
                </a:solidFill>
              </a:rPr>
              <a:t>Column detection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AutoNum type="arabicParenBoth"/>
            </a:pPr>
            <a:r>
              <a:rPr lang="en">
                <a:solidFill>
                  <a:schemeClr val="dk1"/>
                </a:solidFill>
              </a:rPr>
              <a:t>“Artifact” detection and removal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651" y="350074"/>
            <a:ext cx="6016728" cy="437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34550" y="289275"/>
            <a:ext cx="2236799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arenBoth"/>
            </a:pPr>
            <a:r>
              <a:rPr lang="en">
                <a:solidFill>
                  <a:schemeClr val="dk1"/>
                </a:solidFill>
              </a:rPr>
              <a:t>Page detection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arenBoth"/>
            </a:pPr>
            <a:r>
              <a:rPr lang="en">
                <a:solidFill>
                  <a:schemeClr val="dk1"/>
                </a:solidFill>
              </a:rPr>
              <a:t>“Artifact” detection and removal (this time with margins)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Closer Look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Goal: Label a record with a “class”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(Terminology Alert)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Supervised Learning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 to build a model with </a:t>
            </a:r>
            <a:r>
              <a:rPr lang="en" sz="4500"/>
              <a:t>known </a:t>
            </a:r>
            <a:r>
              <a:rPr lang="en"/>
              <a:t>data to predict class of </a:t>
            </a:r>
            <a:r>
              <a:rPr lang="en" sz="4400"/>
              <a:t>unknown </a:t>
            </a: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discipline of Artificial Intelligence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450" y="3467962"/>
            <a:ext cx="11811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Unsupervised Learning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(We have to figure it out as we go along)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 to build a model without </a:t>
            </a:r>
            <a:r>
              <a:rPr lang="en" sz="4500"/>
              <a:t>known </a:t>
            </a:r>
            <a:r>
              <a:rPr lang="en"/>
              <a:t>data or even knowledge of how many classes there are.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Algorithm Example: Decision Tree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Two Phases: </a:t>
            </a:r>
            <a:br>
              <a:rPr lang="en"/>
            </a:br>
            <a:r>
              <a:rPr lang="en" sz="2800"/>
              <a:t>			Model Building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800"/>
              <a:t>			Classifying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(1) Training set.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600"/>
              <a:t>(Hint: You can make one!)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(2) Use “a method” to divide set into groups. 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(Different methods have different properties.)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/>
              <a:t>(3) Tree: 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914400" rtl="0" algn="l">
              <a:spcBef>
                <a:spcPts val="0"/>
              </a:spcBef>
              <a:buNone/>
            </a:pPr>
            <a:r>
              <a:rPr lang="en"/>
              <a:t>Nodes are questions</a:t>
            </a:r>
          </a:p>
          <a:p>
            <a:pPr indent="0" marL="914400" rtl="0" algn="l">
              <a:spcBef>
                <a:spcPts val="0"/>
              </a:spcBef>
              <a:buNone/>
            </a:pPr>
            <a:r>
              <a:rPr lang="en"/>
              <a:t>Links are answers </a:t>
            </a:r>
          </a:p>
          <a:p>
            <a:pPr indent="0" lvl="0" marL="914400" rtl="0" algn="l">
              <a:spcBef>
                <a:spcPts val="0"/>
              </a:spcBef>
              <a:buNone/>
            </a:pPr>
            <a:r>
              <a:rPr lang="en"/>
              <a:t>Leaf Nodes are classes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To use: Just repeat.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Pros: Fast classification, easy to implement.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Cons: Slow tree building, irreducible error, overfitting, missing features.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branch of Machine Learning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450" y="3467962"/>
            <a:ext cx="11811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488" y="289262"/>
            <a:ext cx="3319022" cy="456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234550" y="289275"/>
            <a:ext cx="24462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Of Blobs and Characters...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Blob: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 sz="2300"/>
              <a:t>Contiguous group of black pixels. 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Attributes: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 sz="2300"/>
              <a:t>Top / Left / Bottom / Right Normalized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300"/>
              <a:t>Height / Width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300"/>
              <a:t># Black Pixels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300"/>
              <a:t>Density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300"/>
              <a:t>“Bridges” - </a:t>
            </a:r>
            <a:r>
              <a:rPr lang="en" sz="1200"/>
              <a:t>(Number of times there are other blobs within two pixels)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Label: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300"/>
              <a:t>Artifact or Character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74" y="182624"/>
            <a:ext cx="5188250" cy="477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if (numBlack &lt;= 13)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if (numBlack &lt;= 8)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// Yes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delete = true;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} else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if (vertExtent &lt;= 5)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if (leftNorm &lt;= 0.83)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if (topNorm &lt;= 0.54)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// Yes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delete = true;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} else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if (horzExtent &lt;= 5)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    // No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} else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    // Yes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    delete = true;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    }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}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} else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// Yes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delete = true;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}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} else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// Yes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delete = true;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}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</a:p>
          <a:p>
            <a:pPr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if (rightNorm &lt;= 0.18)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if (topNorm &lt;= 0.58)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if (rightNorm &lt;= 0.08)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// Yes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    delete =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                     } else {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Conclusion: Accuracy improved two fold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is one of many algorithms...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 what is Data Mining?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(Those last two slides did not help…)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Goal: To group records with the same class label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Algorithm: K-Means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Pictures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2" y="0"/>
            <a:ext cx="72278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75" y="0"/>
            <a:ext cx="72277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24" y="0"/>
            <a:ext cx="72278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75" y="0"/>
            <a:ext cx="72277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9" y="0"/>
            <a:ext cx="72278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Pros: Simple, flexible definition of </a:t>
            </a:r>
            <a:r>
              <a:rPr i="1" lang="en"/>
              <a:t>distance</a:t>
            </a:r>
            <a:r>
              <a:rPr lang="en"/>
              <a:t>, ideal for round clusters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Cons: No outlier detection, must know </a:t>
            </a:r>
            <a:r>
              <a:rPr i="1" lang="en"/>
              <a:t>k</a:t>
            </a:r>
            <a:r>
              <a:rPr lang="en"/>
              <a:t>, cannot handle contours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Automated ways to find </a:t>
            </a:r>
            <a:r>
              <a:rPr b="1" lang="en" sz="4800"/>
              <a:t>relationships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in data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4021750"/>
            <a:ext cx="866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402173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5525" y="4021751"/>
            <a:ext cx="8667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01" y="0"/>
            <a:ext cx="72621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01" y="0"/>
            <a:ext cx="72621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Algorithm: DBScan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Pictures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74" y="0"/>
            <a:ext cx="5516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74" y="0"/>
            <a:ext cx="5516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74" y="0"/>
            <a:ext cx="5516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74" y="0"/>
            <a:ext cx="5516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74" y="0"/>
            <a:ext cx="5516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74" y="0"/>
            <a:ext cx="5516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Mining focuses on three types of </a:t>
            </a:r>
            <a:r>
              <a:rPr b="1" lang="en" sz="4800"/>
              <a:t>relationships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74" y="0"/>
            <a:ext cx="5516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Pros: Contour and density compatible, flexible definition of </a:t>
            </a:r>
            <a:r>
              <a:rPr i="1" lang="en"/>
              <a:t>distance</a:t>
            </a:r>
            <a:r>
              <a:rPr lang="en"/>
              <a:t>, unsupervised, outlier detection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26" y="0"/>
            <a:ext cx="72621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Cons: Hard to parallelize, requires frequent traversals of data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Anomaly Detection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be a mirror of clustering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(There are also dedicated algorithms)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techniques: “surprise” functions, distance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problems: 99.99999% not good enough, false positives or false negatives?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Maybe another time...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351" y="2992650"/>
            <a:ext cx="2741299" cy="20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  <p:sp>
        <p:nvSpPr>
          <p:cNvPr id="93" name="Shape 93"/>
          <p:cNvSpPr txBox="1"/>
          <p:nvPr>
            <p:ph idx="2" type="title"/>
          </p:nvPr>
        </p:nvSpPr>
        <p:spPr>
          <a:xfrm>
            <a:off x="6041725" y="2992650"/>
            <a:ext cx="2885699" cy="2055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Is this thing an X or a Y?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70046"/>
            <a:ext cx="2214849" cy="16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574" y="3370050"/>
            <a:ext cx="2197726" cy="16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2" type="title"/>
          </p:nvPr>
        </p:nvSpPr>
        <p:spPr>
          <a:xfrm>
            <a:off x="3129150" y="2949250"/>
            <a:ext cx="2885699" cy="2055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700"/>
              <a:t>← Put these things here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and those things there →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