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85800" y="159781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371600" y="29146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2180034"/>
            <a:ext cx="7772400" cy="1125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151334"/>
            <a:ext cx="4040099" cy="47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3" type="body"/>
          </p:nvPr>
        </p:nvSpPr>
        <p:spPr>
          <a:xfrm>
            <a:off x="4645025" y="1151334"/>
            <a:ext cx="4041900" cy="47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jpg"/><Relationship Id="rId2" Type="http://schemas.openxmlformats.org/officeDocument/2006/relationships/image" Target="../media/image01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2286000" y="4857750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buNone/>
              <a:defRPr sz="1800"/>
            </a:lvl2pPr>
            <a:lvl3pPr indent="0" lvl="2" rtl="0">
              <a:spcBef>
                <a:spcPts val="0"/>
              </a:spcBef>
              <a:buNone/>
              <a:defRPr sz="1800"/>
            </a:lvl3pPr>
            <a:lvl4pPr indent="0" lvl="3" rtl="0">
              <a:spcBef>
                <a:spcPts val="0"/>
              </a:spcBef>
              <a:buNone/>
              <a:defRPr sz="1800"/>
            </a:lvl4pPr>
            <a:lvl5pPr indent="0" lvl="4" rtl="0">
              <a:spcBef>
                <a:spcPts val="0"/>
              </a:spcBef>
              <a:buNone/>
              <a:defRPr sz="1800"/>
            </a:lvl5pPr>
            <a:lvl6pPr indent="0" lvl="5" rtl="0">
              <a:spcBef>
                <a:spcPts val="0"/>
              </a:spcBef>
              <a:buNone/>
              <a:defRPr sz="1800"/>
            </a:lvl6pPr>
            <a:lvl7pPr indent="0" lvl="6" rtl="0">
              <a:spcBef>
                <a:spcPts val="0"/>
              </a:spcBef>
              <a:buNone/>
              <a:defRPr sz="1800"/>
            </a:lvl7pPr>
            <a:lvl8pPr indent="0" lvl="7" rtl="0">
              <a:spcBef>
                <a:spcPts val="0"/>
              </a:spcBef>
              <a:buNone/>
              <a:defRPr sz="1800"/>
            </a:lvl8pPr>
            <a:lvl9pPr indent="0" lvl="8" rtl="0">
              <a:spcBef>
                <a:spcPts val="0"/>
              </a:spcBef>
              <a:buNone/>
              <a:defRPr sz="1800"/>
            </a:lvl9pPr>
          </a:lstStyle>
          <a:p/>
        </p:txBody>
      </p:sp>
      <p:cxnSp>
        <p:nvCxnSpPr>
          <p:cNvPr id="56" name="Shape 56"/>
          <p:cNvCxnSpPr/>
          <p:nvPr/>
        </p:nvCxnSpPr>
        <p:spPr>
          <a:xfrm>
            <a:off x="457200" y="1028700"/>
            <a:ext cx="8229600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med" w="med" type="none"/>
            <a:tailEnd len="med" w="med" type="none"/>
          </a:ln>
          <a:effectLst>
            <a:reflection blurRad="0" dir="5400000" dist="139700" endA="0" endPos="15000" fadeDir="5400012" kx="0" rotWithShape="0" algn="bl" stA="54000" stPos="0" sy="-100000" ky="0"/>
          </a:effectLst>
        </p:spPr>
      </p:cxn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389334"/>
            <a:ext cx="558599" cy="55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8.png"/><Relationship Id="rId6" Type="http://schemas.openxmlformats.org/officeDocument/2006/relationships/image" Target="../media/image06.png"/><Relationship Id="rId7" Type="http://schemas.openxmlformats.org/officeDocument/2006/relationships/image" Target="../media/image0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7.png"/><Relationship Id="rId4" Type="http://schemas.openxmlformats.org/officeDocument/2006/relationships/image" Target="../media/image1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sequoiainc.com" TargetMode="External"/><Relationship Id="rId4" Type="http://schemas.openxmlformats.org/officeDocument/2006/relationships/hyperlink" Target="http://blogs.sequoiainc.com/" TargetMode="External"/><Relationship Id="rId5" Type="http://schemas.openxmlformats.org/officeDocument/2006/relationships/hyperlink" Target="http://www.sequoia-apps.com/" TargetMode="External"/><Relationship Id="rId6" Type="http://schemas.openxmlformats.org/officeDocument/2006/relationships/hyperlink" Target="https://twitter.com/sequoiainc" TargetMode="External"/><Relationship Id="rId7" Type="http://schemas.openxmlformats.org/officeDocument/2006/relationships/hyperlink" Target="https://www.facebook.com/sequoiainc" TargetMode="External"/><Relationship Id="rId8" Type="http://schemas.openxmlformats.org/officeDocument/2006/relationships/hyperlink" Target="https://www.linkedin.com/company/sequoia-holdings-in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11700" y="315824"/>
            <a:ext cx="8520599" cy="103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/>
              <a:t>AWS Migration</a:t>
            </a:r>
          </a:p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Stephen Mouring</a:t>
            </a:r>
          </a:p>
          <a:p>
            <a:pPr lvl="0" rtl="0" algn="r">
              <a:spcBef>
                <a:spcPts val="0"/>
              </a:spcBef>
              <a:buNone/>
            </a:pPr>
            <a:r>
              <a:rPr i="1" lang="en"/>
              <a:t>Director of Software Engineering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algn="r">
              <a:spcBef>
                <a:spcPts val="0"/>
              </a:spcBef>
              <a:buNone/>
            </a:pPr>
            <a:r>
              <a:rPr b="1" lang="en"/>
              <a:t>Sequoia Holdings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Most on Software Architecture / Design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None/>
            </a:pPr>
            <a:r>
              <a:rPr lang="en" sz="2400"/>
              <a:t>Some on DevOps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Less on Databases, Networking, and so forth...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Lessons Learned</a:t>
            </a:r>
          </a:p>
        </p:txBody>
      </p:sp>
      <p:sp>
        <p:nvSpPr>
          <p:cNvPr id="171" name="Shape 17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Learned #1</a:t>
            </a:r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everything goes in the cloud</a:t>
            </a:r>
          </a:p>
        </p:txBody>
      </p:sp>
      <p:sp>
        <p:nvSpPr>
          <p:cNvPr id="178" name="Shape 178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Sunk Costs</a:t>
            </a:r>
          </a:p>
        </p:txBody>
      </p:sp>
      <p:sp>
        <p:nvSpPr>
          <p:cNvPr id="184" name="Shape 184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Greenplum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Cloud cost 3 times more than buying hardware annually!</a:t>
            </a: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Persistent Clusters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900 servers, 20 hour a day utilization… AWS is cheap for surges, expensive for continual use!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Consider Data Scale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Expensive to hold lots of data for a long time!</a:t>
            </a:r>
          </a:p>
        </p:txBody>
      </p:sp>
      <p:sp>
        <p:nvSpPr>
          <p:cNvPr id="202" name="Shape 202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Political Pressure</a:t>
            </a:r>
          </a:p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Cloud is not Magic</a:t>
            </a: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for </a:t>
            </a:r>
            <a:r>
              <a:rPr i="1" lang="en"/>
              <a:t>Stateless</a:t>
            </a:r>
            <a:r>
              <a:rPr lang="en"/>
              <a:t> Servers</a:t>
            </a:r>
          </a:p>
        </p:txBody>
      </p:sp>
      <p:sp>
        <p:nvSpPr>
          <p:cNvPr id="220" name="Shape 22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Learned #2</a:t>
            </a:r>
          </a:p>
        </p:txBody>
      </p:sp>
      <p:sp>
        <p:nvSpPr>
          <p:cNvPr id="221" name="Shape 22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  <p:sp>
        <p:nvSpPr>
          <p:cNvPr id="103" name="Shape 10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Servers Die</a:t>
            </a:r>
          </a:p>
        </p:txBody>
      </p:sp>
      <p:sp>
        <p:nvSpPr>
          <p:cNvPr id="227" name="Shape 22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Sometimes Amazon tells you in advance!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One of the top 10 most unsettling emails of my professional career...</a:t>
            </a:r>
          </a:p>
        </p:txBody>
      </p:sp>
      <p:sp>
        <p:nvSpPr>
          <p:cNvPr id="233" name="Shape 23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Sometimes they die alone on the weekend...</a:t>
            </a:r>
          </a:p>
        </p:txBody>
      </p:sp>
      <p:sp>
        <p:nvSpPr>
          <p:cNvPr id="239" name="Shape 23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AWS Paradigm: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Stateless Servers backed by Elastic Load Balancers</a:t>
            </a:r>
          </a:p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Major Architectural Change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 terms of a web application, this means no using the session!</a:t>
            </a:r>
          </a:p>
        </p:txBody>
      </p:sp>
      <p:sp>
        <p:nvSpPr>
          <p:cNvPr id="251" name="Shape 25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Not Sticky Sessions?</a:t>
            </a:r>
          </a:p>
        </p:txBody>
      </p:sp>
      <p:sp>
        <p:nvSpPr>
          <p:cNvPr id="257" name="Shape 25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Low Side: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Plausible but still dangerous</a:t>
            </a:r>
          </a:p>
        </p:txBody>
      </p:sp>
      <p:sp>
        <p:nvSpPr>
          <p:cNvPr id="263" name="Shape 26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 Side: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You Get Either Sticky Sessions Or PKI Certificates (Not Both)</a:t>
            </a:r>
          </a:p>
        </p:txBody>
      </p:sp>
      <p:sp>
        <p:nvSpPr>
          <p:cNvPr id="269" name="Shape 26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State Storage Hierarchy</a:t>
            </a:r>
          </a:p>
        </p:txBody>
      </p:sp>
      <p:sp>
        <p:nvSpPr>
          <p:cNvPr id="275" name="Shape 27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Evaluate Your “State”</a:t>
            </a:r>
          </a:p>
        </p:txBody>
      </p:sp>
      <p:sp>
        <p:nvSpPr>
          <p:cNvPr id="281" name="Shape 28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"/>
              <a:t> Am I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1000" y="1085850"/>
            <a:ext cx="8001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54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Software Developer for the customer for 10 years</a:t>
            </a:r>
          </a:p>
          <a:p>
            <a:pPr indent="-3454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Certified AWS Developer</a:t>
            </a:r>
          </a:p>
          <a:p>
            <a:pPr indent="-3454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Certified System Administrator</a:t>
            </a:r>
          </a:p>
          <a:p>
            <a:pPr indent="-3454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Working on DevOps Certification</a:t>
            </a:r>
          </a:p>
          <a:p>
            <a:pPr indent="-3454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/>
              <a:t>Project Lead on Legacy Application Migration Cloud Project</a:t>
            </a:r>
          </a:p>
          <a:p>
            <a:pPr lvl="1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1400"/>
              <a:t>First Production application in C2S</a:t>
            </a:r>
          </a:p>
          <a:p>
            <a:pPr lvl="1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" sz="1400"/>
              <a:t>Involved as an advisor/observer on multiple similar efforts</a:t>
            </a:r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68975"/>
            <a:ext cx="3402475" cy="13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9675" y="3468975"/>
            <a:ext cx="3402507" cy="13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Both"/>
            </a:pPr>
            <a:r>
              <a:rPr lang="en"/>
              <a:t>Put it on the client side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Clients re-submit information instead of caching in the session</a:t>
            </a:r>
          </a:p>
        </p:txBody>
      </p:sp>
      <p:sp>
        <p:nvSpPr>
          <p:cNvPr id="287" name="Shape 28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(2) Use your own cookies</a:t>
            </a:r>
          </a:p>
        </p:txBody>
      </p:sp>
      <p:sp>
        <p:nvSpPr>
          <p:cNvPr id="293" name="Shape 29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(3) Use a database</a:t>
            </a:r>
          </a:p>
        </p:txBody>
      </p:sp>
      <p:sp>
        <p:nvSpPr>
          <p:cNvPr id="299" name="Shape 29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(4) Use a distributed cache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Consider EhCache or Tomcat Session plugin</a:t>
            </a:r>
          </a:p>
        </p:txBody>
      </p:sp>
      <p:sp>
        <p:nvSpPr>
          <p:cNvPr id="305" name="Shape 30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 for autoscaling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Applications should be </a:t>
            </a:r>
            <a:r>
              <a:rPr b="1" lang="en" sz="1200"/>
              <a:t>bootstrappable </a:t>
            </a:r>
            <a:r>
              <a:rPr lang="en" sz="1200"/>
              <a:t>and </a:t>
            </a:r>
            <a:r>
              <a:rPr b="1" lang="en" sz="1200"/>
              <a:t>self contained</a:t>
            </a:r>
          </a:p>
        </p:txBody>
      </p:sp>
      <p:sp>
        <p:nvSpPr>
          <p:cNvPr id="311" name="Shape 31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Learned #3</a:t>
            </a:r>
          </a:p>
        </p:txBody>
      </p:sp>
      <p:sp>
        <p:nvSpPr>
          <p:cNvPr id="317" name="Shape 317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EBS is expensive!</a:t>
            </a:r>
          </a:p>
        </p:txBody>
      </p:sp>
      <p:sp>
        <p:nvSpPr>
          <p:cNvPr id="318" name="Shape 318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EBS is familiar and easy to migrate</a:t>
            </a:r>
          </a:p>
        </p:txBody>
      </p:sp>
      <p:sp>
        <p:nvSpPr>
          <p:cNvPr id="324" name="Shape 324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But it costs a </a:t>
            </a:r>
            <a:r>
              <a:rPr i="1" lang="en"/>
              <a:t>lot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Our Project: $4 million budget, about half is spent on EBS</a:t>
            </a:r>
          </a:p>
        </p:txBody>
      </p:sp>
      <p:sp>
        <p:nvSpPr>
          <p:cNvPr id="330" name="Shape 330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Options?</a:t>
            </a:r>
          </a:p>
        </p:txBody>
      </p:sp>
      <p:sp>
        <p:nvSpPr>
          <p:cNvPr id="336" name="Shape 336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Much cheaper… Less intuitive to work with.</a:t>
            </a:r>
          </a:p>
        </p:txBody>
      </p:sp>
      <p:sp>
        <p:nvSpPr>
          <p:cNvPr id="342" name="Shape 342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Sequoia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81000" y="1085850"/>
            <a:ext cx="8001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owned world class IT professional services firm that rewards growth and positive results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provider of high-end IT, engineering and professional services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Customers:  </a:t>
            </a:r>
          </a:p>
          <a:p>
            <a:pPr indent="-276860" lvl="1" marL="742950" marR="0" rtl="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Intelligence Community</a:t>
            </a:r>
            <a:r>
              <a:rPr lang="en" sz="1400"/>
              <a:t>,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Homeland Security &amp; Defense,</a:t>
            </a:r>
            <a:r>
              <a:rPr lang="en" sz="1400"/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Civilian &amp; Justice, Emerging Technology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Solutions:</a:t>
            </a:r>
          </a:p>
          <a:p>
            <a:pPr indent="-276860" lvl="1" marL="742950" marR="0" rtl="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AWS/C2S Development/Migration, Big Data Development, Cyber Security, Data Science &amp; Analytics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Founded in 2012; built on uncompromising commitment to our customers and employees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Leadership Team driven by entrepreneurial creativity and focused</a:t>
            </a:r>
            <a:r>
              <a:rPr lang="en" sz="1600"/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br>
              <a:rPr lang="en" sz="1600"/>
            </a:b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relationships, service and satisfaction</a:t>
            </a:r>
          </a:p>
          <a:p>
            <a:pPr indent="-332740" lvl="0" marL="342900" marR="0" rtl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Venture Arm Launched in 2015 - Sequoia Apps </a:t>
            </a:r>
          </a:p>
          <a:p>
            <a:pPr indent="-276860" lvl="1" marL="742950" marR="0" rtl="0" algn="l">
              <a:lnSpc>
                <a:spcPct val="10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Accelerator that provides coaching, mentoring and initial seed funding </a:t>
            </a:r>
          </a:p>
        </p:txBody>
      </p:sp>
      <p:sp>
        <p:nvSpPr>
          <p:cNvPr id="119" name="Shape 11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Ephemeral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Disappears on shutdown… but it some cases (HDFS?) and applications (buffering, caching, etc.) it is viable</a:t>
            </a:r>
          </a:p>
        </p:txBody>
      </p:sp>
      <p:sp>
        <p:nvSpPr>
          <p:cNvPr id="348" name="Shape 348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Storage Architecture Requires Planning </a:t>
            </a:r>
          </a:p>
        </p:txBody>
      </p:sp>
      <p:sp>
        <p:nvSpPr>
          <p:cNvPr id="354" name="Shape 354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word on RDS</a:t>
            </a:r>
          </a:p>
        </p:txBody>
      </p:sp>
      <p:sp>
        <p:nvSpPr>
          <p:cNvPr id="360" name="Shape 360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Lesson Learned #4</a:t>
            </a:r>
          </a:p>
        </p:txBody>
      </p:sp>
      <p:sp>
        <p:nvSpPr>
          <p:cNvPr id="366" name="Shape 36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Tag early tag often</a:t>
            </a:r>
          </a:p>
        </p:txBody>
      </p:sp>
      <p:sp>
        <p:nvSpPr>
          <p:cNvPr id="367" name="Shape 36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Tags are powerful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Can be accessed and used programmatically!</a:t>
            </a:r>
          </a:p>
        </p:txBody>
      </p:sp>
      <p:sp>
        <p:nvSpPr>
          <p:cNvPr id="373" name="Shape 37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Ability to schedule off hours shutdowns</a:t>
            </a:r>
          </a:p>
        </p:txBody>
      </p:sp>
      <p:sp>
        <p:nvSpPr>
          <p:cNvPr id="379" name="Shape 37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Makes billing far more comprehensible</a:t>
            </a:r>
          </a:p>
        </p:txBody>
      </p:sp>
      <p:sp>
        <p:nvSpPr>
          <p:cNvPr id="385" name="Shape 38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Support not strong in AWS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Still a manual process… but worth the investment!</a:t>
            </a:r>
          </a:p>
        </p:txBody>
      </p:sp>
      <p:sp>
        <p:nvSpPr>
          <p:cNvPr id="391" name="Shape 39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are growing this space</a:t>
            </a:r>
          </a:p>
        </p:txBody>
      </p:sp>
      <p:sp>
        <p:nvSpPr>
          <p:cNvPr id="397" name="Shape 39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</a:t>
            </a:r>
          </a:p>
        </p:txBody>
      </p:sp>
      <p:sp>
        <p:nvSpPr>
          <p:cNvPr id="403" name="Shape 40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Sequoia By The Numbers</a:t>
            </a:r>
          </a:p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0" y="1089300"/>
            <a:ext cx="4495800" cy="20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1309050" y="1275075"/>
            <a:ext cx="133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5181600" y="1085850"/>
            <a:ext cx="263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Years of Experience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808275" y="3143250"/>
            <a:ext cx="1431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475975" y="2743175"/>
            <a:ext cx="182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621275"/>
            <a:ext cx="3496200" cy="138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9400" y="1365475"/>
            <a:ext cx="1657199" cy="16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3543300"/>
            <a:ext cx="2743199" cy="12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44575" y="3159700"/>
            <a:ext cx="5088299" cy="17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 step: A linux server in AWS</a:t>
            </a:r>
          </a:p>
        </p:txBody>
      </p:sp>
      <p:sp>
        <p:nvSpPr>
          <p:cNvPr id="409" name="Shape 40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step: Batch processing on web</a:t>
            </a:r>
          </a:p>
        </p:txBody>
      </p:sp>
      <p:sp>
        <p:nvSpPr>
          <p:cNvPr id="415" name="Shape 41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Third step: Solving State problems</a:t>
            </a:r>
          </a:p>
        </p:txBody>
      </p:sp>
      <p:sp>
        <p:nvSpPr>
          <p:cNvPr id="421" name="Shape 42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Steps: Integration with DevOps and Scaling</a:t>
            </a:r>
          </a:p>
        </p:txBody>
      </p:sp>
      <p:sp>
        <p:nvSpPr>
          <p:cNvPr id="427" name="Shape 42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away: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Migration is a gradual process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Start </a:t>
            </a:r>
            <a:r>
              <a:rPr i="1" lang="en" sz="2400"/>
              <a:t>small</a:t>
            </a:r>
            <a:r>
              <a:rPr lang="en" sz="2400"/>
              <a:t> and gradually introduce complexity</a:t>
            </a:r>
          </a:p>
        </p:txBody>
      </p:sp>
      <p:sp>
        <p:nvSpPr>
          <p:cNvPr id="433" name="Shape 43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Further Resources</a:t>
            </a:r>
          </a:p>
        </p:txBody>
      </p:sp>
      <p:sp>
        <p:nvSpPr>
          <p:cNvPr id="439" name="Shape 43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Upcoming Whitepaper</a:t>
            </a:r>
          </a:p>
        </p:txBody>
      </p:sp>
      <p:sp>
        <p:nvSpPr>
          <p:cNvPr id="445" name="Shape 445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Hedge Environment</a:t>
            </a:r>
          </a:p>
        </p:txBody>
      </p:sp>
      <p:sp>
        <p:nvSpPr>
          <p:cNvPr id="451" name="Shape 45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Shape 4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0238"/>
            <a:ext cx="2553250" cy="3783023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Shape 457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Experts Can Help</a:t>
            </a:r>
          </a:p>
        </p:txBody>
      </p:sp>
      <p:sp>
        <p:nvSpPr>
          <p:cNvPr id="458" name="Shape 458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464" name="Shape 464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Past Performance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28600" y="1085850"/>
            <a:ext cx="8077199" cy="3486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Sequoia has established itself as a leader in assisting the national security sector with strategy, architecture, migration and development solutions in the AWS cloud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w/ AWS support includes the US Intelligence Community and DHS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past performance examples:</a:t>
            </a:r>
          </a:p>
          <a:p>
            <a:pPr indent="-2476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Migration Support</a:t>
            </a:r>
          </a:p>
          <a:p>
            <a:pPr indent="-2476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Application Development</a:t>
            </a:r>
          </a:p>
          <a:p>
            <a:pPr indent="-2476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Design and Rollout</a:t>
            </a:r>
          </a:p>
          <a:p>
            <a:pPr indent="-2476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Services (DevOps) 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Sequoia is a recognized Amazon Consulting Partner</a:t>
            </a:r>
          </a:p>
          <a:p>
            <a:pPr indent="-304800" lvl="0" marL="342900" marR="0" rtl="0" algn="l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Past Performance Upon Request </a:t>
            </a:r>
          </a:p>
        </p:txBody>
      </p:sp>
      <p:sp>
        <p:nvSpPr>
          <p:cNvPr id="141" name="Shape 14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More Information</a:t>
            </a:r>
          </a:p>
        </p:txBody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381000" y="1143000"/>
            <a:ext cx="8686800" cy="24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 At: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11180 Sunrise Valley Drive, Suite 110 Reston VA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571-267-7945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jobs@sequoiainc.com</a:t>
            </a:r>
          </a:p>
          <a:p>
            <a:pPr indent="-3302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Us At: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Website: 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http://sequoiainc.com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Blog: 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http://blogs.sequoiainc.com/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Sequoia Apps: 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http://www.sequoia-apps.com/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Twitter: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https://twitter.com/sequoiainc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Facebook: 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https://www.facebook.com/sequoiainc</a:t>
            </a:r>
          </a:p>
          <a:p>
            <a:pPr indent="-263525" lvl="1" marL="74295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https://www.linkedin.com/company/sequoia-holdings-inc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50"/>
              </a:spcBef>
              <a:buClr>
                <a:schemeClr val="dk1"/>
              </a:buClr>
              <a:buSzPct val="97222"/>
              <a:buFont typeface="Arial"/>
              <a:buNone/>
            </a:pPr>
            <a:r>
              <a:t/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Presentation</a:t>
            </a:r>
          </a:p>
        </p:txBody>
      </p:sp>
      <p:sp>
        <p:nvSpPr>
          <p:cNvPr id="147" name="Shape 147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Focus on C2S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But many lessons apply to the public AWS environment as well</a:t>
            </a:r>
          </a:p>
        </p:txBody>
      </p:sp>
      <p:sp>
        <p:nvSpPr>
          <p:cNvPr id="153" name="Shape 153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C2S Differences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Fewer things and not all things work the same way (or always very well)</a:t>
            </a:r>
          </a:p>
        </p:txBody>
      </p:sp>
      <p:sp>
        <p:nvSpPr>
          <p:cNvPr id="159" name="Shape 159"/>
          <p:cNvSpPr txBox="1"/>
          <p:nvPr>
            <p:ph idx="11" type="ftr"/>
          </p:nvPr>
        </p:nvSpPr>
        <p:spPr>
          <a:xfrm>
            <a:off x="2286000" y="4964028"/>
            <a:ext cx="4343400" cy="18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Sequoia Holdings, Inc Proprietary and Confidential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