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5" r:id="rId2"/>
    <p:sldId id="269" r:id="rId3"/>
    <p:sldId id="272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FD9C"/>
    <a:srgbClr val="7EE68D"/>
    <a:srgbClr val="16C62C"/>
    <a:srgbClr val="119122"/>
    <a:srgbClr val="0C5C17"/>
    <a:srgbClr val="FFF509"/>
    <a:srgbClr val="FFC611"/>
    <a:srgbClr val="E78F39"/>
    <a:srgbClr val="BE762F"/>
    <a:srgbClr val="D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06" autoAdjust="0"/>
  </p:normalViewPr>
  <p:slideViewPr>
    <p:cSldViewPr>
      <p:cViewPr varScale="1">
        <p:scale>
          <a:sx n="176" d="100"/>
          <a:sy n="176" d="100"/>
        </p:scale>
        <p:origin x="-1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28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61329463054406"/>
          <c:y val="0.172785526809149"/>
          <c:w val="0.382173322084739"/>
          <c:h val="0.62246597082341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A6D5-D140-9047-B6F2-9CE1FAD99BE4}" type="datetimeFigureOut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6D21-57DE-B543-90C6-BCA3CF191F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19711-5ED0-4B74-BC36-946CDD10DFF9}" type="datetimeFigureOut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3A88-20E3-45E8-9A26-6BAD1BB6C7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AE2A-98AE-894E-A538-FDF4F8DB555A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Inc Proprietary and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C8F5-30C0-C148-9A78-944F9ED628B1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Inc Proprietary and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833-7745-0B45-9683-AB95A92B40CA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Inc Proprietary and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21F8-9414-8D40-BEA2-4581E4D4EA5C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Inc Proprietary and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C19A-2CC0-9F48-9C10-E428C8C03DBD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Inc Proprietary and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F1B4-D3BB-1348-B2B2-195983FADAE3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E325-64C5-5A4C-975A-FD70B0F02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Inc Proprietary and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stA="54000" endPos="15000" dist="139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8" descr="treeonlymedium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57200" y="519113"/>
            <a:ext cx="744538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equoiainc.com/" TargetMode="External"/><Relationship Id="rId4" Type="http://schemas.openxmlformats.org/officeDocument/2006/relationships/hyperlink" Target="http://www.sequoia-apps.com/" TargetMode="External"/><Relationship Id="rId5" Type="http://schemas.openxmlformats.org/officeDocument/2006/relationships/hyperlink" Target="https://twitter.com/sequoiainc" TargetMode="External"/><Relationship Id="rId6" Type="http://schemas.openxmlformats.org/officeDocument/2006/relationships/hyperlink" Target="https://www.facebook.com/sequoiainc" TargetMode="External"/><Relationship Id="rId7" Type="http://schemas.openxmlformats.org/officeDocument/2006/relationships/hyperlink" Target="https://www.linkedin.com/company/sequoia-holdings-in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uoiain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Sequoia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81000" y="1447800"/>
            <a:ext cx="8001000" cy="50291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Employee owned world class IT professional services firm that rewards growth and positive results</a:t>
            </a:r>
          </a:p>
          <a:p>
            <a:r>
              <a:rPr lang="en-US" dirty="0"/>
              <a:t>Leading provider of high-end IT, engineering and professional </a:t>
            </a:r>
            <a:r>
              <a:rPr lang="en-US" dirty="0" smtClean="0"/>
              <a:t>services</a:t>
            </a:r>
            <a:endParaRPr lang="en-US" dirty="0" smtClean="0"/>
          </a:p>
          <a:p>
            <a:r>
              <a:rPr lang="en-US" dirty="0" smtClean="0"/>
              <a:t>Customers:  </a:t>
            </a:r>
            <a:endParaRPr lang="en-US" dirty="0"/>
          </a:p>
          <a:p>
            <a:pPr lvl="1"/>
            <a:r>
              <a:rPr lang="en-US" dirty="0"/>
              <a:t>Intelligence Community</a:t>
            </a:r>
          </a:p>
          <a:p>
            <a:pPr lvl="1"/>
            <a:r>
              <a:rPr lang="en-US" dirty="0"/>
              <a:t>Homeland Security &amp; Defense</a:t>
            </a:r>
          </a:p>
          <a:p>
            <a:pPr lvl="1"/>
            <a:r>
              <a:rPr lang="en-US" dirty="0"/>
              <a:t>Civilian &amp; Justice</a:t>
            </a:r>
          </a:p>
          <a:p>
            <a:pPr lvl="1"/>
            <a:r>
              <a:rPr lang="en-US" dirty="0"/>
              <a:t>Emerging Technology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AWS/C2S Development/</a:t>
            </a:r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Big </a:t>
            </a:r>
            <a:r>
              <a:rPr lang="en-US" dirty="0"/>
              <a:t>Data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Cyber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Data Science &amp; Analytics</a:t>
            </a:r>
          </a:p>
          <a:p>
            <a:r>
              <a:rPr lang="en-US" dirty="0"/>
              <a:t>Founded in 2012; built on uncompromising commitment to our customers and employees</a:t>
            </a:r>
          </a:p>
          <a:p>
            <a:r>
              <a:rPr lang="en-US" dirty="0" smtClean="0"/>
              <a:t>Strong </a:t>
            </a:r>
            <a:r>
              <a:rPr lang="en-US" dirty="0"/>
              <a:t>Leadership Team driven by entrepreneurial creativity and focused </a:t>
            </a:r>
            <a:r>
              <a:rPr lang="en-US" dirty="0" smtClean="0"/>
              <a:t>       on </a:t>
            </a:r>
            <a:r>
              <a:rPr lang="en-US" dirty="0"/>
              <a:t>client relationships, service and </a:t>
            </a:r>
            <a:r>
              <a:rPr lang="en-US" dirty="0" smtClean="0"/>
              <a:t>satisfaction</a:t>
            </a:r>
          </a:p>
          <a:p>
            <a:r>
              <a:rPr lang="en-US" dirty="0" smtClean="0"/>
              <a:t>Venture Arm Launched in 2015 - Sequoia Apps </a:t>
            </a:r>
          </a:p>
          <a:p>
            <a:pPr lvl="1"/>
            <a:r>
              <a:rPr lang="en-US" dirty="0" smtClean="0"/>
              <a:t>Startup </a:t>
            </a:r>
            <a:r>
              <a:rPr lang="en-US" dirty="0"/>
              <a:t>Accelerator that provides coaching, mentoring and initial seed funding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Sequoia By The Numbers</a:t>
            </a:r>
            <a:endParaRPr lang="en-US" dirty="0"/>
          </a:p>
        </p:txBody>
      </p:sp>
      <p:sp>
        <p:nvSpPr>
          <p:cNvPr id="5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Inc Proprietary and Confidential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168214747"/>
              </p:ext>
            </p:extLst>
          </p:nvPr>
        </p:nvGraphicFramePr>
        <p:xfrm>
          <a:off x="-76200" y="1219200"/>
          <a:ext cx="4495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000" y="1524000"/>
            <a:ext cx="133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Expertise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1447800"/>
            <a:ext cx="26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Years of Experience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4191000"/>
            <a:ext cx="143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Education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43400" y="3657600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Technologies</a:t>
            </a:r>
            <a:endParaRPr lang="en-US" sz="2400" dirty="0"/>
          </a:p>
        </p:txBody>
      </p:sp>
      <p:pic>
        <p:nvPicPr>
          <p:cNvPr id="4" name="Picture 3" descr="Seq_Infographic-20160216-0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496056" cy="1853184"/>
          </a:xfrm>
          <a:prstGeom prst="rect">
            <a:avLst/>
          </a:prstGeom>
        </p:spPr>
      </p:pic>
      <p:pic>
        <p:nvPicPr>
          <p:cNvPr id="6" name="Picture 5" descr="Seq_Infographic-20160216-0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52600"/>
            <a:ext cx="2209800" cy="2212173"/>
          </a:xfrm>
          <a:prstGeom prst="rect">
            <a:avLst/>
          </a:prstGeom>
        </p:spPr>
      </p:pic>
      <p:pic>
        <p:nvPicPr>
          <p:cNvPr id="8" name="Picture 7" descr="Seq_Infographic-20160216-0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24400"/>
            <a:ext cx="2743200" cy="1714859"/>
          </a:xfrm>
          <a:prstGeom prst="rect">
            <a:avLst/>
          </a:prstGeom>
        </p:spPr>
      </p:pic>
      <p:pic>
        <p:nvPicPr>
          <p:cNvPr id="12" name="Picture 11" descr="Seq_Infographic-20160216-07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14800"/>
            <a:ext cx="5088298" cy="23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Past Performance 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228600" y="1447800"/>
            <a:ext cx="8077200" cy="46481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Sequoia has established itself as a leader in assisting the national security sector with strategy, architecture, migration and development solutions in the AWS </a:t>
            </a:r>
            <a:r>
              <a:rPr lang="en-US" sz="2400" dirty="0" smtClean="0"/>
              <a:t>cloud</a:t>
            </a:r>
          </a:p>
          <a:p>
            <a:r>
              <a:rPr lang="en-US" sz="2400" dirty="0" smtClean="0"/>
              <a:t>Experience w/ AWS support includes the US Intelligence Community and DHS</a:t>
            </a:r>
          </a:p>
          <a:p>
            <a:r>
              <a:rPr lang="en-US" sz="2400" dirty="0" smtClean="0"/>
              <a:t>AWS past performance examples:</a:t>
            </a:r>
            <a:endParaRPr lang="en-US" sz="2000" dirty="0"/>
          </a:p>
          <a:p>
            <a:pPr lvl="1"/>
            <a:r>
              <a:rPr lang="en-US" sz="2000" dirty="0"/>
              <a:t>Application </a:t>
            </a:r>
            <a:r>
              <a:rPr lang="en-US" sz="2000" dirty="0" smtClean="0"/>
              <a:t>Migration Support</a:t>
            </a:r>
          </a:p>
          <a:p>
            <a:pPr lvl="1"/>
            <a:r>
              <a:rPr lang="en-US" sz="2000" dirty="0"/>
              <a:t>New </a:t>
            </a:r>
            <a:r>
              <a:rPr lang="en-US" sz="2000" dirty="0" smtClean="0"/>
              <a:t>Application Development</a:t>
            </a:r>
          </a:p>
          <a:p>
            <a:pPr lvl="1"/>
            <a:r>
              <a:rPr lang="en-US" sz="2000" dirty="0" smtClean="0"/>
              <a:t>System Architecture Design and Rollout</a:t>
            </a:r>
          </a:p>
          <a:p>
            <a:pPr lvl="1"/>
            <a:r>
              <a:rPr lang="en-US" sz="2000" dirty="0" smtClean="0"/>
              <a:t>Managed Services (DevOps) </a:t>
            </a:r>
          </a:p>
          <a:p>
            <a:r>
              <a:rPr lang="en-US" sz="2400" dirty="0" smtClean="0"/>
              <a:t>Sequoia is a recognized Amazon Consulting </a:t>
            </a:r>
            <a:r>
              <a:rPr lang="en-US" sz="2400" dirty="0" smtClean="0"/>
              <a:t>Partner</a:t>
            </a:r>
          </a:p>
          <a:p>
            <a:r>
              <a:rPr lang="en-US" sz="2400" dirty="0" smtClean="0"/>
              <a:t>Detailed Past Performance Upon Request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  <p:sp>
        <p:nvSpPr>
          <p:cNvPr id="5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Inc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46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81000" y="1524000"/>
            <a:ext cx="8686800" cy="3276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Contact Us At:</a:t>
            </a:r>
          </a:p>
          <a:p>
            <a:pPr lvl="1"/>
            <a:r>
              <a:rPr lang="en-US" dirty="0" smtClean="0"/>
              <a:t>11180 Sunrise Valley Drive, </a:t>
            </a:r>
            <a:r>
              <a:rPr lang="en-US" dirty="0"/>
              <a:t>Suite </a:t>
            </a:r>
            <a:r>
              <a:rPr lang="en-US" dirty="0" smtClean="0"/>
              <a:t>110 </a:t>
            </a:r>
            <a:r>
              <a:rPr lang="en-US" dirty="0"/>
              <a:t>Reston VA</a:t>
            </a:r>
          </a:p>
          <a:p>
            <a:pPr lvl="1"/>
            <a:r>
              <a:rPr lang="is-IS" dirty="0" smtClean="0"/>
              <a:t>571</a:t>
            </a:r>
            <a:r>
              <a:rPr lang="is-IS" dirty="0"/>
              <a:t>-267-7945</a:t>
            </a:r>
            <a:endParaRPr lang="en-US" dirty="0" smtClean="0"/>
          </a:p>
          <a:p>
            <a:pPr lvl="1"/>
            <a:r>
              <a:rPr lang="en-US" dirty="0" smtClean="0"/>
              <a:t>jobs@sequoiainc.com</a:t>
            </a:r>
            <a:endParaRPr lang="en-US" dirty="0"/>
          </a:p>
          <a:p>
            <a:r>
              <a:rPr lang="en-US" dirty="0"/>
              <a:t>Follow Us At:</a:t>
            </a:r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2"/>
              </a:rPr>
              <a:t>http://sequoiainc.com</a:t>
            </a:r>
            <a:endParaRPr lang="en-US" dirty="0"/>
          </a:p>
          <a:p>
            <a:pPr lvl="1"/>
            <a:r>
              <a:rPr lang="en-US" dirty="0"/>
              <a:t>Blog:  </a:t>
            </a:r>
            <a:r>
              <a:rPr lang="en-US" dirty="0">
                <a:hlinkClick r:id="rId3"/>
              </a:rPr>
              <a:t>http://blogs.sequoiainc.com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Sequoia Apps:  </a:t>
            </a:r>
            <a:r>
              <a:rPr lang="en-US" dirty="0">
                <a:hlinkClick r:id="rId4"/>
              </a:rPr>
              <a:t>http://www.sequoia-apps.com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Twitter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https://twitter.com/sequoiainc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/>
              <a:t>Facebook:  </a:t>
            </a:r>
            <a:r>
              <a:rPr lang="en-US" dirty="0">
                <a:hlinkClick r:id="rId6"/>
              </a:rPr>
              <a:t>https://www.facebook.com/</a:t>
            </a:r>
            <a:r>
              <a:rPr lang="en-US" dirty="0" smtClean="0">
                <a:hlinkClick r:id="rId6"/>
              </a:rPr>
              <a:t>sequoiainc</a:t>
            </a:r>
            <a:endParaRPr lang="en-US" dirty="0"/>
          </a:p>
          <a:p>
            <a:pPr lvl="1"/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https://www.linkedin.com/company/sequoia-holdings-</a:t>
            </a:r>
            <a:r>
              <a:rPr lang="en-US" dirty="0" smtClean="0">
                <a:hlinkClick r:id="rId7"/>
              </a:rPr>
              <a:t>inc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Inc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509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32787</TotalTime>
  <Words>299</Words>
  <Application>Microsoft Macintosh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Who Is Sequoia</vt:lpstr>
      <vt:lpstr>Sequoia By The Numbers</vt:lpstr>
      <vt:lpstr>AWS Past Performance 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pensinger</dc:creator>
  <cp:lastModifiedBy>Richard Stroupe</cp:lastModifiedBy>
  <cp:revision>201</cp:revision>
  <cp:lastPrinted>2016-02-19T20:12:54Z</cp:lastPrinted>
  <dcterms:created xsi:type="dcterms:W3CDTF">2012-07-30T12:04:34Z</dcterms:created>
  <dcterms:modified xsi:type="dcterms:W3CDTF">2016-02-22T16:47:07Z</dcterms:modified>
</cp:coreProperties>
</file>