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  <p:sldId id="358" r:id="rId107"/>
    <p:sldId id="359" r:id="rId108"/>
    <p:sldId id="360" r:id="rId109"/>
    <p:sldId id="361" r:id="rId110"/>
    <p:sldId id="362" r:id="rId111"/>
    <p:sldId id="363" r:id="rId112"/>
    <p:sldId id="364" r:id="rId113"/>
    <p:sldId id="365" r:id="rId114"/>
    <p:sldId id="366" r:id="rId115"/>
    <p:sldId id="367" r:id="rId116"/>
    <p:sldId id="368" r:id="rId117"/>
    <p:sldId id="369" r:id="rId1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slide" Target="slides/slide103.xml"/><Relationship Id="rId106" Type="http://schemas.openxmlformats.org/officeDocument/2006/relationships/slide" Target="slides/slide102.xml"/><Relationship Id="rId105" Type="http://schemas.openxmlformats.org/officeDocument/2006/relationships/slide" Target="slides/slide101.xml"/><Relationship Id="rId104" Type="http://schemas.openxmlformats.org/officeDocument/2006/relationships/slide" Target="slides/slide100.xml"/><Relationship Id="rId109" Type="http://schemas.openxmlformats.org/officeDocument/2006/relationships/slide" Target="slides/slide105.xml"/><Relationship Id="rId108" Type="http://schemas.openxmlformats.org/officeDocument/2006/relationships/slide" Target="slides/slide104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slide" Target="slides/slide99.xml"/><Relationship Id="rId102" Type="http://schemas.openxmlformats.org/officeDocument/2006/relationships/slide" Target="slides/slide98.xml"/><Relationship Id="rId101" Type="http://schemas.openxmlformats.org/officeDocument/2006/relationships/slide" Target="slides/slide97.xml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18" Type="http://schemas.openxmlformats.org/officeDocument/2006/relationships/slide" Target="slides/slide114.xml"/><Relationship Id="rId117" Type="http://schemas.openxmlformats.org/officeDocument/2006/relationships/slide" Target="slides/slide113.xml"/><Relationship Id="rId116" Type="http://schemas.openxmlformats.org/officeDocument/2006/relationships/slide" Target="slides/slide112.xml"/><Relationship Id="rId115" Type="http://schemas.openxmlformats.org/officeDocument/2006/relationships/slide" Target="slides/slide111.xml"/><Relationship Id="rId15" Type="http://schemas.openxmlformats.org/officeDocument/2006/relationships/slide" Target="slides/slide11.xml"/><Relationship Id="rId110" Type="http://schemas.openxmlformats.org/officeDocument/2006/relationships/slide" Target="slides/slide106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14" Type="http://schemas.openxmlformats.org/officeDocument/2006/relationships/slide" Target="slides/slide110.xml"/><Relationship Id="rId18" Type="http://schemas.openxmlformats.org/officeDocument/2006/relationships/slide" Target="slides/slide14.xml"/><Relationship Id="rId113" Type="http://schemas.openxmlformats.org/officeDocument/2006/relationships/slide" Target="slides/slide109.xml"/><Relationship Id="rId112" Type="http://schemas.openxmlformats.org/officeDocument/2006/relationships/slide" Target="slides/slide108.xml"/><Relationship Id="rId111" Type="http://schemas.openxmlformats.org/officeDocument/2006/relationships/slide" Target="slides/slide107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Shape 5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Shape 5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Shape 5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Shape 5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Shape 5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Shape 5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Shape 5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Shape 5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Shape 6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Shape 6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Shape 6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Shape 6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Shape 6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Shape 6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Shape 2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Shape 3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Shape 4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Shape 4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Shape 4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Shape 4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Shape 5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Shape 5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00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00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00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00.png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00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00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00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00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Relationship Id="rId3" Type="http://schemas.openxmlformats.org/officeDocument/2006/relationships/image" Target="../media/image00.png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0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00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00.png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Relationship Id="rId3" Type="http://schemas.openxmlformats.org/officeDocument/2006/relationships/image" Target="../media/image00.png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Relationship Id="rId3" Type="http://schemas.openxmlformats.org/officeDocument/2006/relationships/image" Target="../media/image00.png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Relationship Id="rId3" Type="http://schemas.openxmlformats.org/officeDocument/2006/relationships/image" Target="../media/image0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0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0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0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0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0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0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0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0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0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0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0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0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0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0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0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0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0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0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0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0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00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0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00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00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00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00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00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00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00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00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00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00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00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00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00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00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00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00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00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00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00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00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00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00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00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00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00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00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00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00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00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00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00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00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00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/>
        </p:nvSpPr>
        <p:spPr>
          <a:xfrm>
            <a:off x="3032275" y="243375"/>
            <a:ext cx="58800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i="1" lang="en" sz="4800"/>
              <a:t>DevOps: Puppet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4241875" y="3407275"/>
            <a:ext cx="46704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Stephen Mouring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2400"/>
              <a:t>Director of Software Engineering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b="1" lang="en" sz="2400"/>
              <a:t>Sequoia Holdings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Leverages the best in multiple disciplines</a:t>
            </a:r>
          </a:p>
        </p:txBody>
      </p:sp>
    </p:spTree>
  </p:cSld>
  <p:clrMapOvr>
    <a:masterClrMapping/>
  </p:clrMapOvr>
  <p:transition spd="slow">
    <p:cut/>
  </p:transition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Install Puppet Agent on servers</a:t>
            </a:r>
          </a:p>
        </p:txBody>
      </p:sp>
    </p:spTree>
  </p:cSld>
  <p:clrMapOvr>
    <a:masterClrMapping/>
  </p:clrMapOvr>
  <p:transition spd="slow">
    <p:cut/>
  </p:transition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Puppet Agent gets a node name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(and optionally an environment)</a:t>
            </a:r>
          </a:p>
        </p:txBody>
      </p:sp>
    </p:spTree>
  </p:cSld>
  <p:clrMapOvr>
    <a:masterClrMapping/>
  </p:clrMapOvr>
  <p:transition spd="slow">
    <p:cut/>
  </p:transition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This is based on DNS by default</a:t>
            </a:r>
          </a:p>
        </p:txBody>
      </p:sp>
    </p:spTree>
  </p:cSld>
  <p:clrMapOvr>
    <a:masterClrMapping/>
  </p:clrMapOvr>
  <p:transition spd="slow">
    <p:cut/>
  </p:transition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Each Agent must be registered with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the Master and approved</a:t>
            </a:r>
          </a:p>
        </p:txBody>
      </p:sp>
    </p:spTree>
  </p:cSld>
  <p:clrMapOvr>
    <a:masterClrMapping/>
  </p:clrMapOvr>
  <p:transition spd="slow">
    <p:cut/>
  </p:transition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Master can be configured to auto approve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(enter tools like Foreman and IPA)</a:t>
            </a:r>
          </a:p>
        </p:txBody>
      </p:sp>
    </p:spTree>
  </p:cSld>
  <p:clrMapOvr>
    <a:masterClrMapping/>
  </p:clrMapOvr>
  <p:transition spd="slow">
    <p:cut/>
  </p:transition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Puppet Agent then polls for configuration changes on Master</a:t>
            </a:r>
          </a:p>
        </p:txBody>
      </p:sp>
    </p:spTree>
  </p:cSld>
  <p:clrMapOvr>
    <a:masterClrMapping/>
  </p:clrMapOvr>
  <p:transition spd="slow">
    <p:cut/>
  </p:transition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/>
              <a:t>Pros: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Computation on Puppet Master, central copy of configuration</a:t>
            </a:r>
          </a:p>
        </p:txBody>
      </p:sp>
    </p:spTree>
  </p:cSld>
  <p:clrMapOvr>
    <a:masterClrMapping/>
  </p:clrMapOvr>
  <p:transition spd="slow">
    <p:cut/>
  </p:transition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Cons: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Complex, must manage DNS</a:t>
            </a:r>
          </a:p>
        </p:txBody>
      </p:sp>
    </p:spTree>
  </p:cSld>
  <p:clrMapOvr>
    <a:masterClrMapping/>
  </p:clrMapOvr>
  <p:transition spd="slow">
    <p:cut/>
  </p:transition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Puppet In Action</a:t>
            </a:r>
          </a:p>
        </p:txBody>
      </p:sp>
    </p:spTree>
  </p:cSld>
  <p:clrMapOvr>
    <a:masterClrMapping/>
  </p:clrMapOvr>
  <p:transition spd="slow">
    <p:cut/>
  </p:transition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AWS Considerations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Automation</a:t>
            </a:r>
          </a:p>
        </p:txBody>
      </p:sp>
    </p:spTree>
  </p:cSld>
  <p:clrMapOvr>
    <a:masterClrMapping/>
  </p:clrMapOvr>
  <p:transition spd="slow">
    <p:cut/>
  </p:transition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AMI Management / Autoscaling</a:t>
            </a:r>
          </a:p>
        </p:txBody>
      </p:sp>
    </p:spTree>
  </p:cSld>
  <p:clrMapOvr>
    <a:masterClrMapping/>
  </p:clrMapOvr>
  <p:transition spd="slow">
    <p:cut/>
  </p:transition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Security Compliance</a:t>
            </a:r>
          </a:p>
        </p:txBody>
      </p:sp>
    </p:spTree>
  </p:cSld>
  <p:clrMapOvr>
    <a:masterClrMapping/>
  </p:clrMapOvr>
  <p:transition spd="slow">
    <p:cut/>
  </p:transition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Shape 6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Control / Team Independence</a:t>
            </a:r>
          </a:p>
        </p:txBody>
      </p:sp>
    </p:spTree>
  </p:cSld>
  <p:clrMapOvr>
    <a:masterClrMapping/>
  </p:clrMapOvr>
  <p:transition spd="slow">
    <p:cut/>
  </p:transition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smouring@sequoiainc.com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Repeatability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preserving institutional knowledge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Frameworks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that generalize specialized knowledge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800"/>
              <a:t>What is Puppet?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Server configuration </a:t>
            </a:r>
            <a:r>
              <a:rPr b="1" lang="en"/>
              <a:t>automation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Server configuration </a:t>
            </a:r>
            <a:r>
              <a:rPr b="1" lang="en"/>
              <a:t>enforcement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User specifies desired server state...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Puppet ensures state is applied...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… and remains applied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800"/>
              <a:t>Introductions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Example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Raspberry Pi configuration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Why?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Manual steps do not </a:t>
            </a:r>
            <a:r>
              <a:rPr b="1" lang="en"/>
              <a:t>scale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especially for recurring tasks like patching!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Manual steps are </a:t>
            </a:r>
            <a:r>
              <a:rPr b="1" lang="en"/>
              <a:t>error prone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2241675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Automation enables </a:t>
            </a:r>
            <a:r>
              <a:rPr b="1" lang="en"/>
              <a:t>new behavior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such as AWS autoscaling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i="1" lang="en" sz="3000"/>
              <a:t>Declarative </a:t>
            </a:r>
          </a:p>
          <a:p>
            <a:pPr lvl="0">
              <a:spcBef>
                <a:spcPts val="0"/>
              </a:spcBef>
              <a:buNone/>
            </a:pPr>
            <a:r>
              <a:rPr lang="en" sz="3000"/>
              <a:t>Not 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3000"/>
              <a:t>Imperative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(Which means you tell it </a:t>
            </a:r>
            <a:r>
              <a:rPr b="1" lang="en"/>
              <a:t>what</a:t>
            </a:r>
            <a:r>
              <a:rPr lang="en" sz="3000"/>
              <a:t> </a:t>
            </a:r>
            <a:r>
              <a:rPr i="1" lang="en" sz="3000"/>
              <a:t>not how…</a:t>
            </a:r>
            <a:r>
              <a:rPr lang="en" sz="3000"/>
              <a:t>)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State specified using Puppet language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Can either run standalone or client/server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800"/>
              <a:t>Puppet Concepts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Software Developer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Director of Software Engineering for Sequoia Holdings Inc.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Full Stack Development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Recent focus on big data and the cloud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Current project is transitioning to DevOps model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Utilizing Puppet for Infrastructure Configuration Management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Suffers from disorganized documentation...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… and (deliberately?) indirect marketing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Concept: </a:t>
            </a:r>
            <a:r>
              <a:rPr b="1" lang="en"/>
              <a:t>Resource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Configuration building block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&lt;TYPE&gt; { ‘&lt;NAME&gt;’: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  &lt;ATTRIBUTE&gt;,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  &lt;ATTRIBUTE&gt;,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File { ‘/tmp/hello.txt’: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  owner =&gt; centos,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  group =&gt; users,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  mode =&gt; 755,</a:t>
            </a:r>
          </a:p>
          <a:p>
            <a:pPr lvl="0" algn="l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  content =&gt; 'Puppet was here.',</a:t>
            </a:r>
          </a:p>
          <a:p>
            <a:pPr lvl="0" rtl="0" algn="l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Concept: </a:t>
            </a:r>
            <a:r>
              <a:rPr b="1" lang="en"/>
              <a:t>Resource Type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Define Resource attributes and implementation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&lt;TYPE&gt;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{ ‘&lt;NAME&gt;’: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  &lt;ATTRIBUTE&gt;,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  &lt;ATTRIBUTE&gt;,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Several built in: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File, Package, Service, User, Group ...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Introduction: Sequoia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Employee Owned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Broad competencies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AWS and BigData specialty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IC customer branching out into the commercial space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Amazon Partner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Cloudera Partner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Currently involved in AWS transition efforts across four agencies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You can also write your own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Resource Types are a lens for viewing system configuration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Examining Resource Types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Concept: </a:t>
            </a:r>
            <a:r>
              <a:rPr b="1" lang="en"/>
              <a:t>Class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A Class is a </a:t>
            </a:r>
            <a:r>
              <a:rPr b="1" lang="en"/>
              <a:t>group </a:t>
            </a:r>
            <a:r>
              <a:rPr lang="en" sz="3000"/>
              <a:t>of related </a:t>
            </a:r>
            <a:r>
              <a:rPr b="1" lang="en"/>
              <a:t>resources</a:t>
            </a: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class &lt;NAME&gt; { 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  &lt;RESOURCE&gt;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  &lt;RESOURCE&gt;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class tomcat { 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  User { ‘tomcat’: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      group =&gt; ‘uesrs’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  Package { ‘apache-tomcat-7’: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      ensure =&gt; present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A Class should have a single purpose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Classes are </a:t>
            </a:r>
            <a:r>
              <a:rPr b="1" lang="en"/>
              <a:t>defined</a:t>
            </a: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Then they must be </a:t>
            </a:r>
            <a:r>
              <a:rPr b="1" lang="en"/>
              <a:t>declared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800"/>
              <a:t>Overview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include &lt;NAME&gt;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include tomcat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Defining </a:t>
            </a:r>
            <a:r>
              <a:rPr lang="en" sz="3000"/>
              <a:t>creates a class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Declaring </a:t>
            </a:r>
            <a:r>
              <a:rPr lang="en" sz="3000"/>
              <a:t>indicates a class should be applied</a:t>
            </a: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Declaring a Class applies all contained resources</a:t>
            </a:r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(at the </a:t>
            </a:r>
            <a:r>
              <a:rPr b="1" lang="en"/>
              <a:t>same time</a:t>
            </a:r>
            <a:r>
              <a:rPr lang="en" sz="3000"/>
              <a:t>!)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unless you specify otherwise</a:t>
            </a:r>
          </a:p>
        </p:txBody>
      </p: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Concept: </a:t>
            </a:r>
            <a:r>
              <a:rPr b="1" lang="en"/>
              <a:t>Node</a:t>
            </a: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A Node represents a particular server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Node contains Resources and Classes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node ‘&lt;NAME&gt;’ { 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  &lt;RESOURCE&gt;,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		&lt;CLASS DECLARATION&gt;,</a:t>
            </a:r>
          </a:p>
          <a:p>
            <a:pPr indent="457200" lvl="0" marL="457200" rtl="0" algn="l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...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What is DevOps?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What is Puppet?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Puppet Concepts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Demo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AWS/C2S Specifics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node ‘example01.example.com’ { 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  User { ‘foo’: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      home =&gt; ‘/home/foo’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    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		include tomcat</a:t>
            </a:r>
          </a:p>
          <a:p>
            <a:pPr lvl="0" rtl="0" algn="l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Node determine which configuration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is applied to which servers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The Node name matches a server’s hostname</a:t>
            </a: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(‘default’ and wildcards also available)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Concept Review</a:t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Concept: </a:t>
            </a:r>
            <a:r>
              <a:rPr b="1" lang="en"/>
              <a:t>Manifest</a:t>
            </a: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A file that contains: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-419100" lvl="0" marL="457200" algn="l">
              <a:spcBef>
                <a:spcPts val="0"/>
              </a:spcBef>
              <a:buSzPct val="100000"/>
              <a:buChar char="●"/>
            </a:pPr>
            <a:r>
              <a:rPr lang="en" sz="3000"/>
              <a:t>Resources</a:t>
            </a:r>
          </a:p>
          <a:p>
            <a:pPr indent="-419100" lvl="0" marL="457200" algn="l">
              <a:spcBef>
                <a:spcPts val="0"/>
              </a:spcBef>
              <a:buSzPct val="100000"/>
              <a:buChar char="●"/>
            </a:pPr>
            <a:r>
              <a:rPr lang="en" sz="3000"/>
              <a:t>Classes (definitions / declarations) </a:t>
            </a:r>
          </a:p>
          <a:p>
            <a:pPr indent="-419100" lvl="0" marL="457200" rtl="0" algn="l">
              <a:spcBef>
                <a:spcPts val="0"/>
              </a:spcBef>
              <a:buSzPct val="100000"/>
              <a:buChar char="●"/>
            </a:pPr>
            <a:r>
              <a:rPr lang="en" sz="3000"/>
              <a:t>Nodes</a:t>
            </a: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Ends in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.pp</a:t>
            </a: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(we will build on this in a moment)</a:t>
            </a:r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Puppet Architecture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800"/>
              <a:t>What is DevOps?</a:t>
            </a: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Standalone</a:t>
            </a: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Client / Server</a:t>
            </a:r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(But they called it Master/Agent)</a:t>
            </a:r>
          </a:p>
          <a:p>
            <a:pPr lvl="0" rtl="0">
              <a:spcBef>
                <a:spcPts val="0"/>
              </a:spcBef>
              <a:buNone/>
            </a:pPr>
            <a:r>
              <a:rPr i="1" lang="en" sz="1400"/>
              <a:t>Because Puppet Master was too good a phrase to not use...</a:t>
            </a:r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In Standalone mode you explicitly invoke Puppet with a Manifest</a:t>
            </a:r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In Master/Agent mode you have a</a:t>
            </a:r>
            <a:r>
              <a:rPr b="1" lang="en" sz="3000"/>
              <a:t> site manifest</a:t>
            </a:r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An Agent “checks in” with the Master</a:t>
            </a:r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The Master computes the “catalog” that applies to the Agent</a:t>
            </a:r>
          </a:p>
        </p:txBody>
      </p:sp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Concept: </a:t>
            </a:r>
            <a:r>
              <a:rPr b="1" lang="en"/>
              <a:t>Modules</a:t>
            </a:r>
          </a:p>
        </p:txBody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A Module is a way of distributing and organizing a manifest and support files</a:t>
            </a:r>
          </a:p>
        </p:txBody>
      </p:sp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A directory structure and convention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Intersection of Software </a:t>
            </a:r>
            <a:r>
              <a:rPr b="1" lang="en"/>
              <a:t>Dev</a:t>
            </a:r>
            <a:r>
              <a:rPr lang="en" sz="3000"/>
              <a:t>elopment and System </a:t>
            </a:r>
            <a:r>
              <a:rPr b="1" lang="en"/>
              <a:t>Op</a:t>
            </a:r>
            <a:r>
              <a:rPr lang="en" sz="3000"/>
              <a:t>eration</a:t>
            </a:r>
            <a:r>
              <a:rPr b="1" lang="en"/>
              <a:t>s</a:t>
            </a:r>
          </a:p>
        </p:txBody>
      </p:sp>
    </p:spTree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i="1" lang="en" sz="3000">
                <a:latin typeface="Courier New"/>
                <a:ea typeface="Courier New"/>
                <a:cs typeface="Courier New"/>
                <a:sym typeface="Courier New"/>
              </a:rPr>
              <a:t>&lt;MODULE DIRECTORY&gt;  </a:t>
            </a:r>
          </a:p>
          <a:p>
            <a:pPr lvl="0" algn="l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i="1" lang="en" sz="3000">
                <a:latin typeface="Courier New"/>
                <a:ea typeface="Courier New"/>
                <a:cs typeface="Courier New"/>
                <a:sym typeface="Courier New"/>
              </a:rPr>
              <a:t>    -&gt; manifests </a:t>
            </a:r>
          </a:p>
          <a:p>
            <a:pPr lvl="0" algn="l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i="1" lang="en" sz="3000">
                <a:latin typeface="Courier New"/>
                <a:ea typeface="Courier New"/>
                <a:cs typeface="Courier New"/>
                <a:sym typeface="Courier New"/>
              </a:rPr>
              <a:t>    -&gt; files</a:t>
            </a:r>
          </a:p>
          <a:p>
            <a:pPr lvl="0" algn="l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i="1" lang="en" sz="3000">
                <a:latin typeface="Courier New"/>
                <a:ea typeface="Courier New"/>
                <a:cs typeface="Courier New"/>
                <a:sym typeface="Courier New"/>
              </a:rPr>
              <a:t>    -&gt; templates</a:t>
            </a:r>
          </a:p>
          <a:p>
            <a:pPr lvl="0" algn="l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i="1" lang="en" sz="3000">
                <a:latin typeface="Courier New"/>
                <a:ea typeface="Courier New"/>
                <a:cs typeface="Courier New"/>
                <a:sym typeface="Courier New"/>
              </a:rPr>
              <a:t>    -&gt; lib</a:t>
            </a:r>
          </a:p>
          <a:p>
            <a:pPr lvl="0" algn="l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i="1" lang="en" sz="3000">
                <a:latin typeface="Courier New"/>
                <a:ea typeface="Courier New"/>
                <a:cs typeface="Courier New"/>
                <a:sym typeface="Courier New"/>
              </a:rPr>
              <a:t>    -&gt; facts.d</a:t>
            </a:r>
          </a:p>
          <a:p>
            <a:pPr lvl="0" algn="l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i="1" lang="en" sz="3000">
                <a:latin typeface="Courier New"/>
                <a:ea typeface="Courier New"/>
                <a:cs typeface="Courier New"/>
                <a:sym typeface="Courier New"/>
              </a:rPr>
              <a:t>    -&gt; examples</a:t>
            </a:r>
          </a:p>
          <a:p>
            <a:pPr lvl="0" algn="l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i="1" lang="en" sz="3000">
                <a:latin typeface="Courier New"/>
                <a:ea typeface="Courier New"/>
                <a:cs typeface="Courier New"/>
                <a:sym typeface="Courier New"/>
              </a:rPr>
              <a:t>    -&gt; spec</a:t>
            </a:r>
          </a:p>
          <a:p>
            <a:pPr lvl="0" rtl="0" algn="l">
              <a:spcBef>
                <a:spcPts val="0"/>
              </a:spcBef>
              <a:buNone/>
            </a:pPr>
            <a:r>
              <a:t/>
            </a:r>
            <a:endParaRPr i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The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modules </a:t>
            </a:r>
            <a:r>
              <a:rPr lang="en" sz="3000"/>
              <a:t>directory must contain an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init.pp</a:t>
            </a:r>
            <a:r>
              <a:rPr lang="en" sz="3000"/>
              <a:t> manifest</a:t>
            </a:r>
          </a:p>
        </p:txBody>
      </p:sp>
    </p:spTree>
  </p:cSld>
  <p:clrMapOvr>
    <a:masterClrMapping/>
  </p:clrMapOvr>
  <p:transition spd="slow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init.pp</a:t>
            </a:r>
            <a:r>
              <a:rPr lang="en" sz="3000"/>
              <a:t> must contain a class with the same name as the module</a:t>
            </a:r>
          </a:p>
        </p:txBody>
      </p:sp>
    </p:spTree>
  </p:cSld>
  <p:clrMapOvr>
    <a:masterClrMapping/>
  </p:clrMapOvr>
  <p:transition spd="slow">
    <p:cut/>
  </p:transition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To use a module, you: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include &lt;module_name&gt;</a:t>
            </a:r>
          </a:p>
        </p:txBody>
      </p:sp>
    </p:spTree>
  </p:cSld>
  <p:clrMapOvr>
    <a:masterClrMapping/>
  </p:clrMapOvr>
  <p:transition spd="slow">
    <p:cut/>
  </p:transition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This doesn’t include the “module”</a:t>
            </a:r>
          </a:p>
        </p:txBody>
      </p:sp>
    </p:spTree>
  </p:cSld>
  <p:clrMapOvr>
    <a:masterClrMapping/>
  </p:clrMapOvr>
  <p:transition spd="slow">
    <p:cut/>
  </p:transition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It includes a class…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… which puppet finds using the module directories</a:t>
            </a:r>
          </a:p>
        </p:txBody>
      </p:sp>
    </p:spTree>
  </p:cSld>
  <p:clrMapOvr>
    <a:masterClrMapping/>
  </p:clrMapOvr>
  <p:transition spd="slow">
    <p:cut/>
  </p:transition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You can readily bundle files and other resources in modules</a:t>
            </a:r>
          </a:p>
        </p:txBody>
      </p:sp>
    </p:spTree>
  </p:cSld>
  <p:clrMapOvr>
    <a:masterClrMapping/>
  </p:clrMapOvr>
  <p:transition spd="slow">
    <p:cut/>
  </p:transition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Concept: </a:t>
            </a:r>
            <a:r>
              <a:rPr b="1" lang="en"/>
              <a:t>Environments</a:t>
            </a:r>
          </a:p>
        </p:txBody>
      </p:sp>
    </p:spTree>
  </p:cSld>
  <p:clrMapOvr>
    <a:masterClrMapping/>
  </p:clrMapOvr>
  <p:transition spd="slow">
    <p:cut/>
  </p:transition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You can create multiple site manifests / sets of modules</a:t>
            </a:r>
          </a:p>
        </p:txBody>
      </p:sp>
    </p:spTree>
  </p:cSld>
  <p:clrMapOvr>
    <a:masterClrMapping/>
  </p:clrMapOvr>
  <p:transition spd="slow">
    <p:cut/>
  </p:transition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When a node registers, it can be assigned an environment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i="1" lang="en"/>
              <a:t>Methodology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3000"/>
              <a:t>Not A 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i="1" lang="en"/>
              <a:t>Technology</a:t>
            </a:r>
          </a:p>
        </p:txBody>
      </p:sp>
    </p:spTree>
  </p:cSld>
  <p:clrMapOvr>
    <a:masterClrMapping/>
  </p:clrMapOvr>
  <p:transition spd="slow">
    <p:cut/>
  </p:transition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Concept</a:t>
            </a:r>
            <a:r>
              <a:rPr lang="en"/>
              <a:t> </a:t>
            </a:r>
            <a:r>
              <a:rPr b="1" lang="en"/>
              <a:t>Review</a:t>
            </a:r>
          </a:p>
        </p:txBody>
      </p:sp>
    </p:spTree>
  </p:cSld>
  <p:clrMapOvr>
    <a:masterClrMapping/>
  </p:clrMapOvr>
  <p:transition spd="slow">
    <p:cut/>
  </p:transition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DEMO: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/>
              <a:t>Poking around file structure</a:t>
            </a:r>
          </a:p>
        </p:txBody>
      </p:sp>
    </p:spTree>
  </p:cSld>
  <p:clrMapOvr>
    <a:masterClrMapping/>
  </p:clrMapOvr>
  <p:transition spd="slow">
    <p:cut/>
  </p:transition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Puppet Setup</a:t>
            </a:r>
          </a:p>
        </p:txBody>
      </p:sp>
    </p:spTree>
  </p:cSld>
  <p:clrMapOvr>
    <a:masterClrMapping/>
  </p:clrMapOvr>
  <p:transition spd="slow">
    <p:cut/>
  </p:transition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Standalone</a:t>
            </a:r>
          </a:p>
        </p:txBody>
      </p:sp>
    </p:spTree>
  </p:cSld>
  <p:clrMapOvr>
    <a:masterClrMapping/>
  </p:clrMapOvr>
  <p:transition spd="slow">
    <p:cut/>
  </p:transition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Invoke a manifest explicitly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(with an optional module path)</a:t>
            </a:r>
          </a:p>
        </p:txBody>
      </p:sp>
    </p:spTree>
  </p:cSld>
  <p:clrMapOvr>
    <a:masterClrMapping/>
  </p:clrMapOvr>
  <p:transition spd="slow">
    <p:cut/>
  </p:transition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3000"/>
              <a:t>Pros: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Simple</a:t>
            </a:r>
          </a:p>
        </p:txBody>
      </p:sp>
    </p:spTree>
  </p:cSld>
  <p:clrMapOvr>
    <a:masterClrMapping/>
  </p:clrMapOvr>
  <p:transition spd="slow">
    <p:cut/>
  </p:transition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Cons: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Hard to scale, computation on the client</a:t>
            </a:r>
          </a:p>
        </p:txBody>
      </p:sp>
    </p:spTree>
  </p:cSld>
  <p:clrMapOvr>
    <a:masterClrMapping/>
  </p:clrMapOvr>
  <p:transition spd="slow">
    <p:cut/>
  </p:transition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Master/Agent</a:t>
            </a:r>
          </a:p>
        </p:txBody>
      </p:sp>
    </p:spTree>
  </p:cSld>
  <p:clrMapOvr>
    <a:masterClrMapping/>
  </p:clrMapOvr>
  <p:transition spd="slow">
    <p:cut/>
  </p:transition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Install Puppet Master on a server</a:t>
            </a:r>
          </a:p>
        </p:txBody>
      </p:sp>
    </p:spTree>
  </p:cSld>
  <p:clrMapOvr>
    <a:masterClrMapping/>
  </p:clrMapOvr>
  <p:transition spd="slow">
    <p:cut/>
  </p:transition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Puppet Master has site manifest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/>
              <a:t>(or several if you have multiple environments)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