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03" d="100"/>
          <a:sy n="103" d="100"/>
        </p:scale>
        <p:origin x="-496"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B9EE8-D801-1A41-858A-65477BD709D4}" type="datetimeFigureOut">
              <a:rPr lang="fr-FR" smtClean="0"/>
              <a:pPr/>
              <a:t>21/05/14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A152C-1687-1F49-BF1E-18C07D0FDD2B}"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SI CLIENT : Pour la partie  « Prendre un nouveau rendez-vous », si</a:t>
            </a:r>
            <a:r>
              <a:rPr lang="fr-FR" baseline="0" dirty="0" smtClean="0"/>
              <a:t> le propriétaire possède plusieurs animaux enregistré à la clinique, la logiciel propose automatiquement de sélectionner celui concerné. </a:t>
            </a:r>
          </a:p>
          <a:p>
            <a:r>
              <a:rPr lang="fr-FR" baseline="0" dirty="0" smtClean="0"/>
              <a:t>De plus lorsque l’on clique sur « Rechercher », un emploi du temps des disponibilités apparaît en dessous. En cliquant sur un créneau disponible, une pop-up apparaît pour soit confirmé que le rendez-vous à bien été pris en compte soit que le créneaux n’est pas/plus disponible et qu’il est préférable de changer. De plus cette pop-up donne quelques informations complémentaires comme la durée .</a:t>
            </a:r>
          </a:p>
          <a:p>
            <a:endParaRPr lang="fr-FR" baseline="0" dirty="0" smtClean="0"/>
          </a:p>
          <a:p>
            <a:r>
              <a:rPr lang="fr-FR" baseline="0" dirty="0" smtClean="0"/>
              <a:t>SI EMPLOYE: </a:t>
            </a:r>
          </a:p>
          <a:p>
            <a:r>
              <a:rPr lang="fr-FR" baseline="0" dirty="0" smtClean="0"/>
              <a:t>Rechercher par : client, animal, prestation, date</a:t>
            </a:r>
            <a:endParaRPr lang="fr-FR" dirty="0"/>
          </a:p>
        </p:txBody>
      </p:sp>
      <p:sp>
        <p:nvSpPr>
          <p:cNvPr id="4" name="Espace réservé du numéro de diapositive 3"/>
          <p:cNvSpPr>
            <a:spLocks noGrp="1"/>
          </p:cNvSpPr>
          <p:nvPr>
            <p:ph type="sldNum" sz="quarter" idx="10"/>
          </p:nvPr>
        </p:nvSpPr>
        <p:spPr/>
        <p:txBody>
          <a:bodyPr/>
          <a:lstStyle/>
          <a:p>
            <a:fld id="{63EA152C-1687-1F49-BF1E-18C07D0FDD2B}"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Lorsque le vétérinaire</a:t>
            </a:r>
            <a:r>
              <a:rPr lang="fr-FR" baseline="0" dirty="0" smtClean="0"/>
              <a:t> rempli l’ordonnance le logiciel prend directement en compte la date et l’heure, les infos sur l’animal, les infos sur le client (nom, prénom, adresse de facturation) et sur le vétérinaire (nom, prénom, contact, signature </a:t>
            </a:r>
            <a:r>
              <a:rPr lang="fr-FR" baseline="0" dirty="0" err="1" smtClean="0"/>
              <a:t>éléctronique</a:t>
            </a:r>
            <a:r>
              <a:rPr lang="fr-FR" baseline="0" dirty="0" smtClean="0"/>
              <a:t>).</a:t>
            </a:r>
          </a:p>
        </p:txBody>
      </p:sp>
      <p:sp>
        <p:nvSpPr>
          <p:cNvPr id="4" name="Espace réservé du numéro de diapositive 3"/>
          <p:cNvSpPr>
            <a:spLocks noGrp="1"/>
          </p:cNvSpPr>
          <p:nvPr>
            <p:ph type="sldNum" sz="quarter" idx="10"/>
          </p:nvPr>
        </p:nvSpPr>
        <p:spPr/>
        <p:txBody>
          <a:bodyPr/>
          <a:lstStyle/>
          <a:p>
            <a:fld id="{63EA152C-1687-1F49-BF1E-18C07D0FDD2B}" type="slidenum">
              <a:rPr lang="fr-FR" smtClean="0"/>
              <a:pPr/>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BD295041-EEBD-CD49-BB55-74B27A7AE7A7}" type="datetimeFigureOut">
              <a:rPr lang="fr-FR" smtClean="0"/>
              <a:pPr/>
              <a:t>21/05/14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D295041-EEBD-CD49-BB55-74B27A7AE7A7}" type="datetimeFigureOut">
              <a:rPr lang="fr-FR" smtClean="0"/>
              <a:pPr/>
              <a:t>21/05/14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D295041-EEBD-CD49-BB55-74B27A7AE7A7}" type="datetimeFigureOut">
              <a:rPr lang="fr-FR" smtClean="0"/>
              <a:pPr/>
              <a:t>21/05/14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D295041-EEBD-CD49-BB55-74B27A7AE7A7}" type="datetimeFigureOut">
              <a:rPr lang="fr-FR" smtClean="0"/>
              <a:pPr/>
              <a:t>21/05/14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D295041-EEBD-CD49-BB55-74B27A7AE7A7}" type="datetimeFigureOut">
              <a:rPr lang="fr-FR" smtClean="0"/>
              <a:pPr/>
              <a:t>21/05/14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D295041-EEBD-CD49-BB55-74B27A7AE7A7}" type="datetimeFigureOut">
              <a:rPr lang="fr-FR" smtClean="0"/>
              <a:pPr/>
              <a:t>21/05/14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D295041-EEBD-CD49-BB55-74B27A7AE7A7}" type="datetimeFigureOut">
              <a:rPr lang="fr-FR" smtClean="0"/>
              <a:pPr/>
              <a:t>21/05/14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BD295041-EEBD-CD49-BB55-74B27A7AE7A7}" type="datetimeFigureOut">
              <a:rPr lang="fr-FR" smtClean="0"/>
              <a:pPr/>
              <a:t>21/05/14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D295041-EEBD-CD49-BB55-74B27A7AE7A7}" type="datetimeFigureOut">
              <a:rPr lang="fr-FR" smtClean="0"/>
              <a:pPr/>
              <a:t>21/05/14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D295041-EEBD-CD49-BB55-74B27A7AE7A7}" type="datetimeFigureOut">
              <a:rPr lang="fr-FR" smtClean="0"/>
              <a:pPr/>
              <a:t>21/05/14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D295041-EEBD-CD49-BB55-74B27A7AE7A7}" type="datetimeFigureOut">
              <a:rPr lang="fr-FR" smtClean="0"/>
              <a:pPr/>
              <a:t>21/05/14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7AB03D-4758-0640-9F49-50C2723483BA}"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95041-EEBD-CD49-BB55-74B27A7AE7A7}" type="datetimeFigureOut">
              <a:rPr lang="fr-FR" smtClean="0"/>
              <a:pPr/>
              <a:t>21/05/14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AB03D-4758-0640-9F49-50C2723483BA}"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à coins arrondis 3"/>
          <p:cNvSpPr/>
          <p:nvPr/>
        </p:nvSpPr>
        <p:spPr>
          <a:xfrm>
            <a:off x="86310" y="2995944"/>
            <a:ext cx="2774179" cy="1738388"/>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3173175" y="1146597"/>
            <a:ext cx="2774179" cy="1430162"/>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3173175" y="2995944"/>
            <a:ext cx="2774179" cy="1738388"/>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6201833" y="2995944"/>
            <a:ext cx="2774179" cy="1738388"/>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4344492" y="1964761"/>
            <a:ext cx="1023363" cy="308224"/>
          </a:xfrm>
          <a:prstGeom prst="round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4344492" y="1607221"/>
            <a:ext cx="1023363" cy="308224"/>
          </a:xfrm>
          <a:prstGeom prst="round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ZoneTexte 11"/>
          <p:cNvSpPr txBox="1"/>
          <p:nvPr/>
        </p:nvSpPr>
        <p:spPr>
          <a:xfrm>
            <a:off x="3567721" y="1607221"/>
            <a:ext cx="739781" cy="230832"/>
          </a:xfrm>
          <a:prstGeom prst="rect">
            <a:avLst/>
          </a:prstGeom>
          <a:noFill/>
        </p:spPr>
        <p:txBody>
          <a:bodyPr wrap="square" rtlCol="0">
            <a:spAutoFit/>
          </a:bodyPr>
          <a:lstStyle/>
          <a:p>
            <a:pPr algn="r"/>
            <a:r>
              <a:rPr lang="fr-FR" sz="900" dirty="0" smtClean="0"/>
              <a:t>Login</a:t>
            </a:r>
            <a:endParaRPr lang="fr-FR" sz="900" dirty="0"/>
          </a:p>
        </p:txBody>
      </p:sp>
      <p:sp>
        <p:nvSpPr>
          <p:cNvPr id="13" name="ZoneTexte 12"/>
          <p:cNvSpPr txBox="1"/>
          <p:nvPr/>
        </p:nvSpPr>
        <p:spPr>
          <a:xfrm>
            <a:off x="3378333" y="1993872"/>
            <a:ext cx="929169" cy="230832"/>
          </a:xfrm>
          <a:prstGeom prst="rect">
            <a:avLst/>
          </a:prstGeom>
          <a:noFill/>
        </p:spPr>
        <p:txBody>
          <a:bodyPr wrap="square" rtlCol="0">
            <a:spAutoFit/>
          </a:bodyPr>
          <a:lstStyle/>
          <a:p>
            <a:pPr algn="r"/>
            <a:r>
              <a:rPr lang="fr-FR" sz="900" dirty="0" smtClean="0"/>
              <a:t>Mot de passe</a:t>
            </a:r>
            <a:endParaRPr lang="fr-FR" sz="900" dirty="0"/>
          </a:p>
        </p:txBody>
      </p:sp>
      <p:cxnSp>
        <p:nvCxnSpPr>
          <p:cNvPr id="15" name="Connecteur droit avec flèche 14"/>
          <p:cNvCxnSpPr>
            <a:stCxn id="7" idx="1"/>
            <a:endCxn id="4" idx="0"/>
          </p:cNvCxnSpPr>
          <p:nvPr/>
        </p:nvCxnSpPr>
        <p:spPr>
          <a:xfrm rot="10800000" flipV="1">
            <a:off x="1473401" y="1861678"/>
            <a:ext cx="1699775" cy="11342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avec flèche 16"/>
          <p:cNvCxnSpPr>
            <a:stCxn id="7" idx="3"/>
            <a:endCxn id="9" idx="0"/>
          </p:cNvCxnSpPr>
          <p:nvPr/>
        </p:nvCxnSpPr>
        <p:spPr>
          <a:xfrm>
            <a:off x="5947354" y="1861678"/>
            <a:ext cx="1641569" cy="11342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a:stCxn id="7" idx="2"/>
            <a:endCxn id="8" idx="0"/>
          </p:cNvCxnSpPr>
          <p:nvPr/>
        </p:nvCxnSpPr>
        <p:spPr>
          <a:xfrm rot="5400000">
            <a:off x="4350673" y="2786351"/>
            <a:ext cx="419185"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ZoneTexte 20"/>
          <p:cNvSpPr txBox="1"/>
          <p:nvPr/>
        </p:nvSpPr>
        <p:spPr>
          <a:xfrm>
            <a:off x="6659754" y="2165263"/>
            <a:ext cx="929169" cy="246221"/>
          </a:xfrm>
          <a:prstGeom prst="rect">
            <a:avLst/>
          </a:prstGeom>
          <a:noFill/>
        </p:spPr>
        <p:txBody>
          <a:bodyPr wrap="square" rtlCol="0">
            <a:spAutoFit/>
          </a:bodyPr>
          <a:lstStyle/>
          <a:p>
            <a:r>
              <a:rPr lang="fr-FR" sz="1000" dirty="0" smtClean="0"/>
              <a:t>Si vétérinaires</a:t>
            </a:r>
            <a:endParaRPr lang="fr-FR" sz="1000" dirty="0"/>
          </a:p>
        </p:txBody>
      </p:sp>
      <p:sp>
        <p:nvSpPr>
          <p:cNvPr id="22" name="ZoneTexte 21"/>
          <p:cNvSpPr txBox="1"/>
          <p:nvPr/>
        </p:nvSpPr>
        <p:spPr>
          <a:xfrm>
            <a:off x="1269958" y="2224704"/>
            <a:ext cx="929169" cy="246221"/>
          </a:xfrm>
          <a:prstGeom prst="rect">
            <a:avLst/>
          </a:prstGeom>
          <a:noFill/>
        </p:spPr>
        <p:txBody>
          <a:bodyPr wrap="square" rtlCol="0">
            <a:spAutoFit/>
          </a:bodyPr>
          <a:lstStyle/>
          <a:p>
            <a:pPr algn="r"/>
            <a:r>
              <a:rPr lang="fr-FR" sz="1000" dirty="0" smtClean="0"/>
              <a:t>Si clients</a:t>
            </a:r>
            <a:endParaRPr lang="fr-FR" sz="1000" dirty="0"/>
          </a:p>
        </p:txBody>
      </p:sp>
      <p:sp>
        <p:nvSpPr>
          <p:cNvPr id="23" name="ZoneTexte 22"/>
          <p:cNvSpPr txBox="1"/>
          <p:nvPr/>
        </p:nvSpPr>
        <p:spPr>
          <a:xfrm>
            <a:off x="4559471" y="2577552"/>
            <a:ext cx="929169" cy="246221"/>
          </a:xfrm>
          <a:prstGeom prst="rect">
            <a:avLst/>
          </a:prstGeom>
          <a:noFill/>
        </p:spPr>
        <p:txBody>
          <a:bodyPr wrap="square" rtlCol="0">
            <a:spAutoFit/>
          </a:bodyPr>
          <a:lstStyle/>
          <a:p>
            <a:r>
              <a:rPr lang="fr-FR" sz="1000" dirty="0" smtClean="0"/>
              <a:t>Si  employés</a:t>
            </a:r>
            <a:endParaRPr lang="fr-FR" sz="1000" dirty="0"/>
          </a:p>
        </p:txBody>
      </p:sp>
      <p:sp>
        <p:nvSpPr>
          <p:cNvPr id="24" name="Moins 23"/>
          <p:cNvSpPr/>
          <p:nvPr/>
        </p:nvSpPr>
        <p:spPr>
          <a:xfrm>
            <a:off x="4201910" y="2235998"/>
            <a:ext cx="715121" cy="395561"/>
          </a:xfrm>
          <a:prstGeom prst="mathMinus">
            <a:avLst/>
          </a:prstGeom>
          <a:solidFill>
            <a:schemeClr val="accent2">
              <a:lumMod val="40000"/>
              <a:lumOff val="6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b="1" dirty="0" smtClean="0">
                <a:solidFill>
                  <a:schemeClr val="bg1"/>
                </a:solidFill>
              </a:rPr>
              <a:t>Envoyer</a:t>
            </a:r>
            <a:endParaRPr lang="fr-FR" sz="800" b="1" dirty="0">
              <a:solidFill>
                <a:schemeClr val="bg1"/>
              </a:solidFill>
            </a:endParaRPr>
          </a:p>
        </p:txBody>
      </p:sp>
      <p:sp>
        <p:nvSpPr>
          <p:cNvPr id="25" name="ZoneTexte 24"/>
          <p:cNvSpPr txBox="1"/>
          <p:nvPr/>
        </p:nvSpPr>
        <p:spPr>
          <a:xfrm>
            <a:off x="3378333" y="1146597"/>
            <a:ext cx="2379628" cy="307777"/>
          </a:xfrm>
          <a:prstGeom prst="rect">
            <a:avLst/>
          </a:prstGeom>
          <a:noFill/>
        </p:spPr>
        <p:txBody>
          <a:bodyPr wrap="square" rtlCol="0">
            <a:spAutoFit/>
          </a:bodyPr>
          <a:lstStyle/>
          <a:p>
            <a:pPr algn="ctr"/>
            <a:r>
              <a:rPr lang="fr-FR" sz="1400" dirty="0" smtClean="0">
                <a:solidFill>
                  <a:schemeClr val="accent2"/>
                </a:solidFill>
              </a:rPr>
              <a:t>Clinique vétérinaire</a:t>
            </a:r>
            <a:endParaRPr lang="fr-FR" sz="1400" dirty="0">
              <a:solidFill>
                <a:schemeClr val="accent2"/>
              </a:solidFill>
            </a:endParaRPr>
          </a:p>
        </p:txBody>
      </p:sp>
      <p:grpSp>
        <p:nvGrpSpPr>
          <p:cNvPr id="76" name="Grouper 75"/>
          <p:cNvGrpSpPr/>
          <p:nvPr/>
        </p:nvGrpSpPr>
        <p:grpSpPr>
          <a:xfrm>
            <a:off x="6184747" y="3107699"/>
            <a:ext cx="2791265" cy="1120377"/>
            <a:chOff x="1876151" y="4127484"/>
            <a:chExt cx="2791265" cy="1120377"/>
          </a:xfrm>
        </p:grpSpPr>
        <p:grpSp>
          <p:nvGrpSpPr>
            <p:cNvPr id="71" name="Grouper 70"/>
            <p:cNvGrpSpPr/>
            <p:nvPr/>
          </p:nvGrpSpPr>
          <p:grpSpPr>
            <a:xfrm>
              <a:off x="1982681" y="4127484"/>
              <a:ext cx="2684735" cy="1120377"/>
              <a:chOff x="2109368" y="4127484"/>
              <a:chExt cx="2558048" cy="1120377"/>
            </a:xfrm>
          </p:grpSpPr>
          <p:sp>
            <p:nvSpPr>
              <p:cNvPr id="57" name="Rectangle à coins arrondis 56"/>
              <p:cNvSpPr/>
              <p:nvPr/>
            </p:nvSpPr>
            <p:spPr>
              <a:xfrm>
                <a:off x="2109368" y="4176800"/>
                <a:ext cx="2450103" cy="1071061"/>
              </a:xfrm>
              <a:prstGeom prst="round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050"/>
              </a:p>
            </p:txBody>
          </p:sp>
          <p:grpSp>
            <p:nvGrpSpPr>
              <p:cNvPr id="65" name="Grouper 64"/>
              <p:cNvGrpSpPr/>
              <p:nvPr/>
            </p:nvGrpSpPr>
            <p:grpSpPr>
              <a:xfrm>
                <a:off x="2268954" y="4275432"/>
                <a:ext cx="2317397" cy="961477"/>
                <a:chOff x="5488640" y="4341391"/>
                <a:chExt cx="2317397" cy="961477"/>
              </a:xfrm>
            </p:grpSpPr>
            <p:sp>
              <p:nvSpPr>
                <p:cNvPr id="26" name="Rectangle à coins arrondis 25"/>
                <p:cNvSpPr/>
                <p:nvPr/>
              </p:nvSpPr>
              <p:spPr>
                <a:xfrm>
                  <a:off x="5492091" y="4390708"/>
                  <a:ext cx="2217158" cy="857253"/>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050" dirty="0"/>
                </a:p>
              </p:txBody>
            </p:sp>
            <p:cxnSp>
              <p:nvCxnSpPr>
                <p:cNvPr id="28" name="Connecteur droit 27"/>
                <p:cNvCxnSpPr/>
                <p:nvPr/>
              </p:nvCxnSpPr>
              <p:spPr>
                <a:xfrm rot="5400000">
                  <a:off x="5466578" y="4819919"/>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Connecteur droit 28"/>
                <p:cNvCxnSpPr/>
                <p:nvPr/>
              </p:nvCxnSpPr>
              <p:spPr>
                <a:xfrm rot="5400000">
                  <a:off x="6018110" y="4819125"/>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Connecteur droit 29"/>
                <p:cNvCxnSpPr/>
                <p:nvPr/>
              </p:nvCxnSpPr>
              <p:spPr>
                <a:xfrm rot="5400000">
                  <a:off x="6527726" y="4819125"/>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Connecteur droit 30"/>
                <p:cNvCxnSpPr/>
                <p:nvPr/>
              </p:nvCxnSpPr>
              <p:spPr>
                <a:xfrm rot="5400000">
                  <a:off x="6966219" y="4819125"/>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Connecteur droit 33"/>
                <p:cNvCxnSpPr/>
                <p:nvPr/>
              </p:nvCxnSpPr>
              <p:spPr>
                <a:xfrm>
                  <a:off x="5492090" y="4612630"/>
                  <a:ext cx="2217158" cy="1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p:nvPr/>
              </p:nvCxnSpPr>
              <p:spPr>
                <a:xfrm>
                  <a:off x="5496530" y="4839004"/>
                  <a:ext cx="2217158" cy="1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Connecteur droit 35"/>
                <p:cNvCxnSpPr/>
                <p:nvPr/>
              </p:nvCxnSpPr>
              <p:spPr>
                <a:xfrm>
                  <a:off x="5488640" y="5065378"/>
                  <a:ext cx="2217158" cy="1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5508861" y="4353720"/>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38" name="ZoneTexte 37"/>
                <p:cNvSpPr txBox="1"/>
                <p:nvPr/>
              </p:nvSpPr>
              <p:spPr>
                <a:xfrm>
                  <a:off x="5978970" y="4629949"/>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39" name="ZoneTexte 38"/>
                <p:cNvSpPr txBox="1"/>
                <p:nvPr/>
              </p:nvSpPr>
              <p:spPr>
                <a:xfrm>
                  <a:off x="6003630" y="4850794"/>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40" name="ZoneTexte 39"/>
                <p:cNvSpPr txBox="1"/>
                <p:nvPr/>
              </p:nvSpPr>
              <p:spPr>
                <a:xfrm>
                  <a:off x="6534608" y="4366049"/>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41" name="ZoneTexte 40"/>
                <p:cNvSpPr txBox="1"/>
                <p:nvPr/>
              </p:nvSpPr>
              <p:spPr>
                <a:xfrm>
                  <a:off x="6559268" y="4604483"/>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42" name="ZoneTexte 41"/>
                <p:cNvSpPr txBox="1"/>
                <p:nvPr/>
              </p:nvSpPr>
              <p:spPr>
                <a:xfrm>
                  <a:off x="7018112" y="4826136"/>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43" name="ZoneTexte 42"/>
                <p:cNvSpPr txBox="1"/>
                <p:nvPr/>
              </p:nvSpPr>
              <p:spPr>
                <a:xfrm>
                  <a:off x="7018112" y="4580633"/>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44" name="ZoneTexte 43"/>
                <p:cNvSpPr txBox="1"/>
                <p:nvPr/>
              </p:nvSpPr>
              <p:spPr>
                <a:xfrm>
                  <a:off x="5535109" y="5029979"/>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45" name="ZoneTexte 44"/>
                <p:cNvSpPr txBox="1"/>
                <p:nvPr/>
              </p:nvSpPr>
              <p:spPr>
                <a:xfrm>
                  <a:off x="7394955" y="4341391"/>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46" name="ZoneTexte 45"/>
                <p:cNvSpPr txBox="1"/>
                <p:nvPr/>
              </p:nvSpPr>
              <p:spPr>
                <a:xfrm>
                  <a:off x="7419615" y="4838465"/>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47" name="ZoneTexte 46"/>
                <p:cNvSpPr txBox="1"/>
                <p:nvPr/>
              </p:nvSpPr>
              <p:spPr>
                <a:xfrm>
                  <a:off x="5978970" y="4366588"/>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48" name="ZoneTexte 47"/>
                <p:cNvSpPr txBox="1"/>
                <p:nvPr/>
              </p:nvSpPr>
              <p:spPr>
                <a:xfrm>
                  <a:off x="6008070" y="5024477"/>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49" name="ZoneTexte 48"/>
                <p:cNvSpPr txBox="1"/>
                <p:nvPr/>
              </p:nvSpPr>
              <p:spPr>
                <a:xfrm>
                  <a:off x="6575250" y="4814884"/>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50" name="ZoneTexte 49"/>
                <p:cNvSpPr txBox="1"/>
                <p:nvPr/>
              </p:nvSpPr>
              <p:spPr>
                <a:xfrm>
                  <a:off x="6562920" y="5036806"/>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51" name="ZoneTexte 50"/>
                <p:cNvSpPr txBox="1"/>
                <p:nvPr/>
              </p:nvSpPr>
              <p:spPr>
                <a:xfrm>
                  <a:off x="7035900" y="5041258"/>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52" name="ZoneTexte 51"/>
                <p:cNvSpPr txBox="1"/>
                <p:nvPr/>
              </p:nvSpPr>
              <p:spPr>
                <a:xfrm>
                  <a:off x="7418130" y="5028929"/>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53" name="ZoneTexte 52"/>
                <p:cNvSpPr txBox="1"/>
                <p:nvPr/>
              </p:nvSpPr>
              <p:spPr>
                <a:xfrm>
                  <a:off x="5528145" y="4838465"/>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54" name="ZoneTexte 53"/>
                <p:cNvSpPr txBox="1"/>
                <p:nvPr/>
              </p:nvSpPr>
              <p:spPr>
                <a:xfrm>
                  <a:off x="5521191" y="4592962"/>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55" name="ZoneTexte 54"/>
                <p:cNvSpPr txBox="1"/>
                <p:nvPr/>
              </p:nvSpPr>
              <p:spPr>
                <a:xfrm>
                  <a:off x="6997104" y="4343518"/>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56" name="ZoneTexte 55"/>
                <p:cNvSpPr txBox="1"/>
                <p:nvPr/>
              </p:nvSpPr>
              <p:spPr>
                <a:xfrm>
                  <a:off x="7411068" y="4593231"/>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grpSp>
          <p:sp>
            <p:nvSpPr>
              <p:cNvPr id="66" name="ZoneTexte 65"/>
              <p:cNvSpPr txBox="1"/>
              <p:nvPr/>
            </p:nvSpPr>
            <p:spPr>
              <a:xfrm>
                <a:off x="2281284" y="4127484"/>
                <a:ext cx="432891" cy="215444"/>
              </a:xfrm>
              <a:prstGeom prst="rect">
                <a:avLst/>
              </a:prstGeom>
              <a:noFill/>
            </p:spPr>
            <p:txBody>
              <a:bodyPr wrap="square" rtlCol="0">
                <a:spAutoFit/>
              </a:bodyPr>
              <a:lstStyle/>
              <a:p>
                <a:r>
                  <a:rPr lang="fr-FR" sz="800" b="1" dirty="0" smtClean="0">
                    <a:solidFill>
                      <a:schemeClr val="bg1"/>
                    </a:solidFill>
                  </a:rPr>
                  <a:t>Lundi</a:t>
                </a:r>
                <a:endParaRPr lang="fr-FR" sz="800" b="1" dirty="0">
                  <a:solidFill>
                    <a:schemeClr val="bg1"/>
                  </a:solidFill>
                </a:endParaRPr>
              </a:p>
            </p:txBody>
          </p:sp>
          <p:sp>
            <p:nvSpPr>
              <p:cNvPr id="67" name="ZoneTexte 66"/>
              <p:cNvSpPr txBox="1"/>
              <p:nvPr/>
            </p:nvSpPr>
            <p:spPr>
              <a:xfrm>
                <a:off x="2741915" y="4130723"/>
                <a:ext cx="432891" cy="215444"/>
              </a:xfrm>
              <a:prstGeom prst="rect">
                <a:avLst/>
              </a:prstGeom>
              <a:noFill/>
            </p:spPr>
            <p:txBody>
              <a:bodyPr wrap="square" rtlCol="0">
                <a:spAutoFit/>
              </a:bodyPr>
              <a:lstStyle/>
              <a:p>
                <a:r>
                  <a:rPr lang="fr-FR" sz="800" b="1" dirty="0" smtClean="0">
                    <a:solidFill>
                      <a:schemeClr val="bg1"/>
                    </a:solidFill>
                  </a:rPr>
                  <a:t>Mardi</a:t>
                </a:r>
                <a:endParaRPr lang="fr-FR" sz="800" b="1" dirty="0">
                  <a:solidFill>
                    <a:schemeClr val="bg1"/>
                  </a:solidFill>
                </a:endParaRPr>
              </a:p>
            </p:txBody>
          </p:sp>
          <p:sp>
            <p:nvSpPr>
              <p:cNvPr id="68" name="ZoneTexte 67"/>
              <p:cNvSpPr txBox="1"/>
              <p:nvPr/>
            </p:nvSpPr>
            <p:spPr>
              <a:xfrm>
                <a:off x="3207357" y="4127484"/>
                <a:ext cx="645848" cy="215444"/>
              </a:xfrm>
              <a:prstGeom prst="rect">
                <a:avLst/>
              </a:prstGeom>
              <a:noFill/>
            </p:spPr>
            <p:txBody>
              <a:bodyPr wrap="square" rtlCol="0">
                <a:spAutoFit/>
              </a:bodyPr>
              <a:lstStyle/>
              <a:p>
                <a:r>
                  <a:rPr lang="fr-FR" sz="800" b="1" dirty="0" smtClean="0">
                    <a:solidFill>
                      <a:schemeClr val="bg1"/>
                    </a:solidFill>
                  </a:rPr>
                  <a:t>Mercredi</a:t>
                </a:r>
                <a:endParaRPr lang="fr-FR" sz="800" b="1" dirty="0">
                  <a:solidFill>
                    <a:schemeClr val="bg1"/>
                  </a:solidFill>
                </a:endParaRPr>
              </a:p>
            </p:txBody>
          </p:sp>
          <p:sp>
            <p:nvSpPr>
              <p:cNvPr id="69" name="ZoneTexte 68"/>
              <p:cNvSpPr txBox="1"/>
              <p:nvPr/>
            </p:nvSpPr>
            <p:spPr>
              <a:xfrm>
                <a:off x="3742378" y="4130723"/>
                <a:ext cx="432891" cy="215444"/>
              </a:xfrm>
              <a:prstGeom prst="rect">
                <a:avLst/>
              </a:prstGeom>
              <a:noFill/>
            </p:spPr>
            <p:txBody>
              <a:bodyPr wrap="square" rtlCol="0">
                <a:spAutoFit/>
              </a:bodyPr>
              <a:lstStyle/>
              <a:p>
                <a:r>
                  <a:rPr lang="fr-FR" sz="800" b="1" dirty="0" smtClean="0">
                    <a:solidFill>
                      <a:schemeClr val="bg1"/>
                    </a:solidFill>
                  </a:rPr>
                  <a:t>Jeudi</a:t>
                </a:r>
                <a:endParaRPr lang="fr-FR" sz="800" b="1" dirty="0">
                  <a:solidFill>
                    <a:schemeClr val="bg1"/>
                  </a:solidFill>
                </a:endParaRPr>
              </a:p>
            </p:txBody>
          </p:sp>
          <p:sp>
            <p:nvSpPr>
              <p:cNvPr id="70" name="ZoneTexte 69"/>
              <p:cNvSpPr txBox="1"/>
              <p:nvPr/>
            </p:nvSpPr>
            <p:spPr>
              <a:xfrm>
                <a:off x="4021568" y="4130723"/>
                <a:ext cx="645848" cy="215444"/>
              </a:xfrm>
              <a:prstGeom prst="rect">
                <a:avLst/>
              </a:prstGeom>
              <a:noFill/>
            </p:spPr>
            <p:txBody>
              <a:bodyPr wrap="square" rtlCol="0">
                <a:spAutoFit/>
              </a:bodyPr>
              <a:lstStyle/>
              <a:p>
                <a:r>
                  <a:rPr lang="fr-FR" sz="800" b="1" dirty="0" smtClean="0">
                    <a:solidFill>
                      <a:schemeClr val="bg1"/>
                    </a:solidFill>
                  </a:rPr>
                  <a:t>Vendredi</a:t>
                </a:r>
                <a:endParaRPr lang="fr-FR" sz="800" b="1" dirty="0">
                  <a:solidFill>
                    <a:schemeClr val="bg1"/>
                  </a:solidFill>
                </a:endParaRPr>
              </a:p>
            </p:txBody>
          </p:sp>
        </p:grpSp>
        <p:sp>
          <p:nvSpPr>
            <p:cNvPr id="72" name="ZoneTexte 71"/>
            <p:cNvSpPr txBox="1"/>
            <p:nvPr/>
          </p:nvSpPr>
          <p:spPr>
            <a:xfrm>
              <a:off x="1884041" y="4343017"/>
              <a:ext cx="432891" cy="200055"/>
            </a:xfrm>
            <a:prstGeom prst="rect">
              <a:avLst/>
            </a:prstGeom>
            <a:noFill/>
          </p:spPr>
          <p:txBody>
            <a:bodyPr wrap="square" rtlCol="0">
              <a:spAutoFit/>
            </a:bodyPr>
            <a:lstStyle/>
            <a:p>
              <a:r>
                <a:rPr lang="fr-FR" sz="700" b="1" dirty="0" smtClean="0">
                  <a:solidFill>
                    <a:schemeClr val="bg1"/>
                  </a:solidFill>
                </a:rPr>
                <a:t>8:00</a:t>
              </a:r>
              <a:endParaRPr lang="fr-FR" sz="700" b="1" dirty="0">
                <a:solidFill>
                  <a:schemeClr val="bg1"/>
                </a:solidFill>
              </a:endParaRPr>
            </a:p>
          </p:txBody>
        </p:sp>
        <p:sp>
          <p:nvSpPr>
            <p:cNvPr id="73" name="ZoneTexte 72"/>
            <p:cNvSpPr txBox="1"/>
            <p:nvPr/>
          </p:nvSpPr>
          <p:spPr>
            <a:xfrm>
              <a:off x="1876151" y="4520075"/>
              <a:ext cx="432891" cy="200055"/>
            </a:xfrm>
            <a:prstGeom prst="rect">
              <a:avLst/>
            </a:prstGeom>
            <a:noFill/>
          </p:spPr>
          <p:txBody>
            <a:bodyPr wrap="square" rtlCol="0">
              <a:spAutoFit/>
            </a:bodyPr>
            <a:lstStyle/>
            <a:p>
              <a:r>
                <a:rPr lang="fr-FR" sz="700" b="1" dirty="0" smtClean="0">
                  <a:solidFill>
                    <a:schemeClr val="bg1"/>
                  </a:solidFill>
                </a:rPr>
                <a:t>10:00</a:t>
              </a:r>
              <a:endParaRPr lang="fr-FR" sz="700" b="1" dirty="0">
                <a:solidFill>
                  <a:schemeClr val="bg1"/>
                </a:solidFill>
              </a:endParaRPr>
            </a:p>
          </p:txBody>
        </p:sp>
        <p:sp>
          <p:nvSpPr>
            <p:cNvPr id="74" name="ZoneTexte 73"/>
            <p:cNvSpPr txBox="1"/>
            <p:nvPr/>
          </p:nvSpPr>
          <p:spPr>
            <a:xfrm>
              <a:off x="1884041" y="4785822"/>
              <a:ext cx="432891" cy="200055"/>
            </a:xfrm>
            <a:prstGeom prst="rect">
              <a:avLst/>
            </a:prstGeom>
            <a:noFill/>
          </p:spPr>
          <p:txBody>
            <a:bodyPr wrap="square" rtlCol="0">
              <a:spAutoFit/>
            </a:bodyPr>
            <a:lstStyle/>
            <a:p>
              <a:r>
                <a:rPr lang="fr-FR" sz="700" b="1" dirty="0" smtClean="0">
                  <a:solidFill>
                    <a:schemeClr val="bg1"/>
                  </a:solidFill>
                </a:rPr>
                <a:t>14:00</a:t>
              </a:r>
              <a:endParaRPr lang="fr-FR" sz="700" b="1" dirty="0">
                <a:solidFill>
                  <a:schemeClr val="bg1"/>
                </a:solidFill>
              </a:endParaRPr>
            </a:p>
          </p:txBody>
        </p:sp>
        <p:sp>
          <p:nvSpPr>
            <p:cNvPr id="75" name="ZoneTexte 74"/>
            <p:cNvSpPr txBox="1"/>
            <p:nvPr/>
          </p:nvSpPr>
          <p:spPr>
            <a:xfrm>
              <a:off x="1876151" y="4987538"/>
              <a:ext cx="432891" cy="200055"/>
            </a:xfrm>
            <a:prstGeom prst="rect">
              <a:avLst/>
            </a:prstGeom>
            <a:noFill/>
          </p:spPr>
          <p:txBody>
            <a:bodyPr wrap="square" rtlCol="0">
              <a:spAutoFit/>
            </a:bodyPr>
            <a:lstStyle/>
            <a:p>
              <a:r>
                <a:rPr lang="fr-FR" sz="700" b="1" dirty="0" smtClean="0">
                  <a:solidFill>
                    <a:schemeClr val="bg1"/>
                  </a:solidFill>
                </a:rPr>
                <a:t>16:00</a:t>
              </a:r>
              <a:endParaRPr lang="fr-FR" sz="700" b="1" dirty="0">
                <a:solidFill>
                  <a:schemeClr val="bg1"/>
                </a:solidFill>
              </a:endParaRPr>
            </a:p>
          </p:txBody>
        </p:sp>
      </p:grpSp>
      <p:sp>
        <p:nvSpPr>
          <p:cNvPr id="81" name="ZoneTexte 80"/>
          <p:cNvSpPr txBox="1"/>
          <p:nvPr/>
        </p:nvSpPr>
        <p:spPr>
          <a:xfrm>
            <a:off x="7112768" y="2953900"/>
            <a:ext cx="929169" cy="215444"/>
          </a:xfrm>
          <a:prstGeom prst="rect">
            <a:avLst/>
          </a:prstGeom>
          <a:noFill/>
        </p:spPr>
        <p:txBody>
          <a:bodyPr wrap="square" rtlCol="0">
            <a:spAutoFit/>
          </a:bodyPr>
          <a:lstStyle/>
          <a:p>
            <a:pPr algn="just"/>
            <a:r>
              <a:rPr lang="fr-FR" sz="800" dirty="0" smtClean="0"/>
              <a:t>Vos disponibilités</a:t>
            </a:r>
            <a:endParaRPr lang="fr-FR" sz="800" dirty="0"/>
          </a:p>
        </p:txBody>
      </p:sp>
      <p:grpSp>
        <p:nvGrpSpPr>
          <p:cNvPr id="83" name="Grouper 82"/>
          <p:cNvGrpSpPr/>
          <p:nvPr/>
        </p:nvGrpSpPr>
        <p:grpSpPr>
          <a:xfrm>
            <a:off x="77540" y="3651119"/>
            <a:ext cx="1233405" cy="230832"/>
            <a:chOff x="690032" y="3489104"/>
            <a:chExt cx="1233405" cy="230832"/>
          </a:xfrm>
        </p:grpSpPr>
        <p:cxnSp>
          <p:nvCxnSpPr>
            <p:cNvPr id="84" name="Connecteur droit 83"/>
            <p:cNvCxnSpPr/>
            <p:nvPr/>
          </p:nvCxnSpPr>
          <p:spPr>
            <a:xfrm>
              <a:off x="702362" y="3550749"/>
              <a:ext cx="122107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85" name="ZoneTexte 84"/>
            <p:cNvSpPr txBox="1"/>
            <p:nvPr/>
          </p:nvSpPr>
          <p:spPr>
            <a:xfrm>
              <a:off x="690032" y="3489104"/>
              <a:ext cx="1221075" cy="230832"/>
            </a:xfrm>
            <a:prstGeom prst="rect">
              <a:avLst/>
            </a:prstGeom>
            <a:noFill/>
          </p:spPr>
          <p:txBody>
            <a:bodyPr wrap="square" rtlCol="0">
              <a:spAutoFit/>
            </a:bodyPr>
            <a:lstStyle/>
            <a:p>
              <a:pPr algn="ctr"/>
              <a:r>
                <a:rPr lang="fr-FR" sz="900" b="1" u="sng" dirty="0" smtClean="0"/>
                <a:t>Historique animal</a:t>
              </a:r>
              <a:endParaRPr lang="fr-FR" sz="900" b="1" u="sng" dirty="0"/>
            </a:p>
          </p:txBody>
        </p:sp>
        <p:cxnSp>
          <p:nvCxnSpPr>
            <p:cNvPr id="86" name="Connecteur droit 85"/>
            <p:cNvCxnSpPr/>
            <p:nvPr/>
          </p:nvCxnSpPr>
          <p:spPr>
            <a:xfrm>
              <a:off x="690032" y="3692408"/>
              <a:ext cx="122107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87" name="Grouper 86"/>
          <p:cNvGrpSpPr/>
          <p:nvPr/>
        </p:nvGrpSpPr>
        <p:grpSpPr>
          <a:xfrm>
            <a:off x="126860" y="2940489"/>
            <a:ext cx="1299017" cy="232420"/>
            <a:chOff x="739352" y="2938751"/>
            <a:chExt cx="1299017" cy="232420"/>
          </a:xfrm>
        </p:grpSpPr>
        <p:sp>
          <p:nvSpPr>
            <p:cNvPr id="88" name="ZoneTexte 87"/>
            <p:cNvSpPr txBox="1"/>
            <p:nvPr/>
          </p:nvSpPr>
          <p:spPr>
            <a:xfrm>
              <a:off x="739352" y="2938751"/>
              <a:ext cx="1299017" cy="230832"/>
            </a:xfrm>
            <a:prstGeom prst="rect">
              <a:avLst/>
            </a:prstGeom>
            <a:noFill/>
          </p:spPr>
          <p:txBody>
            <a:bodyPr wrap="square" rtlCol="0">
              <a:spAutoFit/>
            </a:bodyPr>
            <a:lstStyle/>
            <a:p>
              <a:r>
                <a:rPr lang="fr-FR" sz="900" b="1" u="sng" dirty="0" smtClean="0"/>
                <a:t>Fiche identité animal</a:t>
              </a:r>
              <a:endParaRPr lang="fr-FR" sz="900" b="1" u="sng" dirty="0"/>
            </a:p>
          </p:txBody>
        </p:sp>
        <p:cxnSp>
          <p:nvCxnSpPr>
            <p:cNvPr id="89" name="Connecteur droit 88"/>
            <p:cNvCxnSpPr/>
            <p:nvPr/>
          </p:nvCxnSpPr>
          <p:spPr>
            <a:xfrm>
              <a:off x="739352" y="3169583"/>
              <a:ext cx="117175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90" name="Image 89" descr="AA027414.png"/>
          <p:cNvPicPr>
            <a:picLocks noChangeAspect="1"/>
          </p:cNvPicPr>
          <p:nvPr/>
        </p:nvPicPr>
        <p:blipFill>
          <a:blip r:embed="rId3"/>
          <a:stretch>
            <a:fillRect/>
          </a:stretch>
        </p:blipFill>
        <p:spPr>
          <a:xfrm>
            <a:off x="126860" y="3255149"/>
            <a:ext cx="266224" cy="358983"/>
          </a:xfrm>
          <a:prstGeom prst="rect">
            <a:avLst/>
          </a:prstGeom>
        </p:spPr>
      </p:pic>
      <p:sp>
        <p:nvSpPr>
          <p:cNvPr id="91" name="ZoneTexte 90"/>
          <p:cNvSpPr txBox="1"/>
          <p:nvPr/>
        </p:nvSpPr>
        <p:spPr>
          <a:xfrm>
            <a:off x="393084" y="3208069"/>
            <a:ext cx="929169" cy="215444"/>
          </a:xfrm>
          <a:prstGeom prst="rect">
            <a:avLst/>
          </a:prstGeom>
          <a:noFill/>
        </p:spPr>
        <p:txBody>
          <a:bodyPr wrap="square" rtlCol="0">
            <a:spAutoFit/>
          </a:bodyPr>
          <a:lstStyle/>
          <a:p>
            <a:pPr algn="just"/>
            <a:r>
              <a:rPr lang="fr-FR" sz="800" dirty="0" smtClean="0"/>
              <a:t>Nom</a:t>
            </a:r>
            <a:endParaRPr lang="fr-FR" sz="800" dirty="0"/>
          </a:p>
        </p:txBody>
      </p:sp>
      <p:sp>
        <p:nvSpPr>
          <p:cNvPr id="92" name="ZoneTexte 91"/>
          <p:cNvSpPr txBox="1"/>
          <p:nvPr/>
        </p:nvSpPr>
        <p:spPr>
          <a:xfrm>
            <a:off x="397524" y="3311153"/>
            <a:ext cx="929169" cy="215444"/>
          </a:xfrm>
          <a:prstGeom prst="rect">
            <a:avLst/>
          </a:prstGeom>
          <a:noFill/>
        </p:spPr>
        <p:txBody>
          <a:bodyPr wrap="square" rtlCol="0">
            <a:spAutoFit/>
          </a:bodyPr>
          <a:lstStyle/>
          <a:p>
            <a:pPr algn="just"/>
            <a:r>
              <a:rPr lang="fr-FR" sz="800" dirty="0" smtClean="0"/>
              <a:t>Poids</a:t>
            </a:r>
            <a:endParaRPr lang="fr-FR" sz="800" dirty="0"/>
          </a:p>
        </p:txBody>
      </p:sp>
      <p:sp>
        <p:nvSpPr>
          <p:cNvPr id="93" name="ZoneTexte 92"/>
          <p:cNvSpPr txBox="1"/>
          <p:nvPr/>
        </p:nvSpPr>
        <p:spPr>
          <a:xfrm>
            <a:off x="385738" y="3387947"/>
            <a:ext cx="929169" cy="215444"/>
          </a:xfrm>
          <a:prstGeom prst="rect">
            <a:avLst/>
          </a:prstGeom>
          <a:noFill/>
        </p:spPr>
        <p:txBody>
          <a:bodyPr wrap="square" rtlCol="0">
            <a:spAutoFit/>
          </a:bodyPr>
          <a:lstStyle/>
          <a:p>
            <a:pPr algn="just"/>
            <a:r>
              <a:rPr lang="fr-FR" sz="800" dirty="0" smtClean="0"/>
              <a:t>Age</a:t>
            </a:r>
            <a:endParaRPr lang="fr-FR" sz="800" dirty="0"/>
          </a:p>
        </p:txBody>
      </p:sp>
      <p:sp>
        <p:nvSpPr>
          <p:cNvPr id="94" name="ZoneTexte 93"/>
          <p:cNvSpPr txBox="1"/>
          <p:nvPr/>
        </p:nvSpPr>
        <p:spPr>
          <a:xfrm>
            <a:off x="385737" y="3481752"/>
            <a:ext cx="929169" cy="215444"/>
          </a:xfrm>
          <a:prstGeom prst="rect">
            <a:avLst/>
          </a:prstGeom>
          <a:noFill/>
        </p:spPr>
        <p:txBody>
          <a:bodyPr wrap="square" rtlCol="0">
            <a:spAutoFit/>
          </a:bodyPr>
          <a:lstStyle/>
          <a:p>
            <a:pPr algn="just"/>
            <a:r>
              <a:rPr lang="fr-FR" sz="800" dirty="0" smtClean="0"/>
              <a:t>Sexe</a:t>
            </a:r>
            <a:endParaRPr lang="fr-FR" sz="800" dirty="0"/>
          </a:p>
        </p:txBody>
      </p:sp>
      <p:sp>
        <p:nvSpPr>
          <p:cNvPr id="95" name="ZoneTexte 94"/>
          <p:cNvSpPr txBox="1"/>
          <p:nvPr/>
        </p:nvSpPr>
        <p:spPr>
          <a:xfrm>
            <a:off x="130219" y="3795648"/>
            <a:ext cx="1193056" cy="215444"/>
          </a:xfrm>
          <a:prstGeom prst="rect">
            <a:avLst/>
          </a:prstGeom>
          <a:noFill/>
        </p:spPr>
        <p:txBody>
          <a:bodyPr wrap="square" rtlCol="0">
            <a:spAutoFit/>
          </a:bodyPr>
          <a:lstStyle/>
          <a:p>
            <a:pPr algn="just"/>
            <a:r>
              <a:rPr lang="fr-FR" sz="800" dirty="0" smtClean="0">
                <a:solidFill>
                  <a:srgbClr val="C0504D"/>
                </a:solidFill>
              </a:rPr>
              <a:t>Date 	Opération</a:t>
            </a:r>
            <a:endParaRPr lang="fr-FR" sz="800" dirty="0">
              <a:solidFill>
                <a:srgbClr val="C0504D"/>
              </a:solidFill>
            </a:endParaRPr>
          </a:p>
        </p:txBody>
      </p:sp>
      <p:sp>
        <p:nvSpPr>
          <p:cNvPr id="96" name="ZoneTexte 95"/>
          <p:cNvSpPr txBox="1"/>
          <p:nvPr/>
        </p:nvSpPr>
        <p:spPr>
          <a:xfrm>
            <a:off x="121307" y="3949447"/>
            <a:ext cx="1193056" cy="215444"/>
          </a:xfrm>
          <a:prstGeom prst="rect">
            <a:avLst/>
          </a:prstGeom>
          <a:noFill/>
        </p:spPr>
        <p:txBody>
          <a:bodyPr wrap="square" rtlCol="0">
            <a:spAutoFit/>
          </a:bodyPr>
          <a:lstStyle/>
          <a:p>
            <a:pPr algn="just"/>
            <a:r>
              <a:rPr lang="fr-FR" sz="800" dirty="0" smtClean="0"/>
              <a:t>10/06 	Vermifuge</a:t>
            </a:r>
            <a:endParaRPr lang="fr-FR" sz="800" dirty="0"/>
          </a:p>
        </p:txBody>
      </p:sp>
      <p:sp>
        <p:nvSpPr>
          <p:cNvPr id="97" name="ZoneTexte 96"/>
          <p:cNvSpPr txBox="1"/>
          <p:nvPr/>
        </p:nvSpPr>
        <p:spPr>
          <a:xfrm>
            <a:off x="126860" y="4035750"/>
            <a:ext cx="1193056" cy="215444"/>
          </a:xfrm>
          <a:prstGeom prst="rect">
            <a:avLst/>
          </a:prstGeom>
          <a:noFill/>
        </p:spPr>
        <p:txBody>
          <a:bodyPr wrap="square" rtlCol="0">
            <a:spAutoFit/>
          </a:bodyPr>
          <a:lstStyle/>
          <a:p>
            <a:pPr algn="just"/>
            <a:r>
              <a:rPr lang="fr-FR" sz="800" dirty="0" smtClean="0"/>
              <a:t>17/04 	Stérilisation</a:t>
            </a:r>
            <a:endParaRPr lang="fr-FR" sz="800" dirty="0"/>
          </a:p>
        </p:txBody>
      </p:sp>
      <p:sp>
        <p:nvSpPr>
          <p:cNvPr id="98" name="ZoneTexte 97"/>
          <p:cNvSpPr txBox="1"/>
          <p:nvPr/>
        </p:nvSpPr>
        <p:spPr>
          <a:xfrm>
            <a:off x="129179" y="4131143"/>
            <a:ext cx="1193056" cy="215444"/>
          </a:xfrm>
          <a:prstGeom prst="rect">
            <a:avLst/>
          </a:prstGeom>
          <a:noFill/>
        </p:spPr>
        <p:txBody>
          <a:bodyPr wrap="square" rtlCol="0">
            <a:spAutoFit/>
          </a:bodyPr>
          <a:lstStyle/>
          <a:p>
            <a:pPr algn="just"/>
            <a:r>
              <a:rPr lang="fr-FR" sz="800" dirty="0" smtClean="0"/>
              <a:t>23/02 	Traitement</a:t>
            </a:r>
          </a:p>
        </p:txBody>
      </p:sp>
      <p:cxnSp>
        <p:nvCxnSpPr>
          <p:cNvPr id="99" name="Connecteur droit 98"/>
          <p:cNvCxnSpPr/>
          <p:nvPr/>
        </p:nvCxnSpPr>
        <p:spPr>
          <a:xfrm>
            <a:off x="89869" y="4006946"/>
            <a:ext cx="1236824" cy="1588"/>
          </a:xfrm>
          <a:prstGeom prst="line">
            <a:avLst/>
          </a:prstGeom>
          <a:ln w="952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0" name="Connecteur droit 99"/>
          <p:cNvCxnSpPr/>
          <p:nvPr/>
        </p:nvCxnSpPr>
        <p:spPr>
          <a:xfrm rot="5400000">
            <a:off x="431588" y="3842219"/>
            <a:ext cx="1738388" cy="1232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Moins 100"/>
          <p:cNvSpPr/>
          <p:nvPr/>
        </p:nvSpPr>
        <p:spPr>
          <a:xfrm>
            <a:off x="6315937" y="3676726"/>
            <a:ext cx="1372141" cy="1604859"/>
          </a:xfrm>
          <a:prstGeom prst="mathMinus">
            <a:avLst/>
          </a:prstGeom>
          <a:solidFill>
            <a:schemeClr val="accent2">
              <a:lumMod val="40000"/>
              <a:lumOff val="6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b="1" dirty="0" smtClean="0">
                <a:solidFill>
                  <a:schemeClr val="bg1"/>
                </a:solidFill>
              </a:rPr>
              <a:t>Obtenir un récapitulatif des interventions</a:t>
            </a:r>
            <a:endParaRPr lang="fr-FR" sz="800" b="1" dirty="0">
              <a:solidFill>
                <a:schemeClr val="bg1"/>
              </a:solidFill>
            </a:endParaRPr>
          </a:p>
        </p:txBody>
      </p:sp>
      <p:sp>
        <p:nvSpPr>
          <p:cNvPr id="102" name="ZoneTexte 101"/>
          <p:cNvSpPr txBox="1"/>
          <p:nvPr/>
        </p:nvSpPr>
        <p:spPr>
          <a:xfrm>
            <a:off x="1473400" y="3026942"/>
            <a:ext cx="1193056" cy="369332"/>
          </a:xfrm>
          <a:prstGeom prst="rect">
            <a:avLst/>
          </a:prstGeom>
          <a:noFill/>
        </p:spPr>
        <p:txBody>
          <a:bodyPr wrap="square" rtlCol="0">
            <a:spAutoFit/>
          </a:bodyPr>
          <a:lstStyle/>
          <a:p>
            <a:pPr algn="ctr"/>
            <a:r>
              <a:rPr lang="fr-FR" sz="900" b="1" dirty="0" smtClean="0">
                <a:solidFill>
                  <a:srgbClr val="C0504D"/>
                </a:solidFill>
              </a:rPr>
              <a:t>Prendre un nouveau rendez-vous</a:t>
            </a:r>
            <a:endParaRPr lang="fr-FR" sz="900" b="1" dirty="0">
              <a:solidFill>
                <a:srgbClr val="C0504D"/>
              </a:solidFill>
            </a:endParaRPr>
          </a:p>
        </p:txBody>
      </p:sp>
      <p:grpSp>
        <p:nvGrpSpPr>
          <p:cNvPr id="103" name="Grouper 102"/>
          <p:cNvGrpSpPr/>
          <p:nvPr/>
        </p:nvGrpSpPr>
        <p:grpSpPr>
          <a:xfrm>
            <a:off x="1259806" y="3830591"/>
            <a:ext cx="1602313" cy="889142"/>
            <a:chOff x="1876151" y="4127481"/>
            <a:chExt cx="2791265" cy="1231464"/>
          </a:xfrm>
        </p:grpSpPr>
        <p:grpSp>
          <p:nvGrpSpPr>
            <p:cNvPr id="104" name="Grouper 70"/>
            <p:cNvGrpSpPr/>
            <p:nvPr/>
          </p:nvGrpSpPr>
          <p:grpSpPr>
            <a:xfrm>
              <a:off x="1982681" y="4127481"/>
              <a:ext cx="2684735" cy="1231464"/>
              <a:chOff x="2109368" y="4127481"/>
              <a:chExt cx="2558048" cy="1231464"/>
            </a:xfrm>
          </p:grpSpPr>
          <p:sp>
            <p:nvSpPr>
              <p:cNvPr id="109" name="Rectangle à coins arrondis 108"/>
              <p:cNvSpPr/>
              <p:nvPr/>
            </p:nvSpPr>
            <p:spPr>
              <a:xfrm>
                <a:off x="2109368" y="4176800"/>
                <a:ext cx="2450103" cy="1071061"/>
              </a:xfrm>
              <a:prstGeom prst="round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600"/>
              </a:p>
            </p:txBody>
          </p:sp>
          <p:grpSp>
            <p:nvGrpSpPr>
              <p:cNvPr id="110" name="Grouper 64"/>
              <p:cNvGrpSpPr/>
              <p:nvPr/>
            </p:nvGrpSpPr>
            <p:grpSpPr>
              <a:xfrm>
                <a:off x="2268954" y="4275429"/>
                <a:ext cx="2317397" cy="1083516"/>
                <a:chOff x="5488640" y="4341388"/>
                <a:chExt cx="2317397" cy="1083516"/>
              </a:xfrm>
            </p:grpSpPr>
            <p:sp>
              <p:nvSpPr>
                <p:cNvPr id="116" name="Rectangle à coins arrondis 115"/>
                <p:cNvSpPr/>
                <p:nvPr/>
              </p:nvSpPr>
              <p:spPr>
                <a:xfrm>
                  <a:off x="5492091" y="4390708"/>
                  <a:ext cx="2217158" cy="857253"/>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600" dirty="0"/>
                </a:p>
              </p:txBody>
            </p:sp>
            <p:cxnSp>
              <p:nvCxnSpPr>
                <p:cNvPr id="117" name="Connecteur droit 116"/>
                <p:cNvCxnSpPr/>
                <p:nvPr/>
              </p:nvCxnSpPr>
              <p:spPr>
                <a:xfrm rot="5400000">
                  <a:off x="5466578" y="4819919"/>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Connecteur droit 117"/>
                <p:cNvCxnSpPr/>
                <p:nvPr/>
              </p:nvCxnSpPr>
              <p:spPr>
                <a:xfrm rot="5400000">
                  <a:off x="6018110" y="4819125"/>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p:nvPr/>
              </p:nvCxnSpPr>
              <p:spPr>
                <a:xfrm rot="5400000">
                  <a:off x="6527726" y="4819125"/>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Connecteur droit 119"/>
                <p:cNvCxnSpPr/>
                <p:nvPr/>
              </p:nvCxnSpPr>
              <p:spPr>
                <a:xfrm rot="5400000">
                  <a:off x="6966219" y="4819125"/>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Connecteur droit 120"/>
                <p:cNvCxnSpPr/>
                <p:nvPr/>
              </p:nvCxnSpPr>
              <p:spPr>
                <a:xfrm>
                  <a:off x="5492090" y="4612630"/>
                  <a:ext cx="2217158" cy="1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Connecteur droit 121"/>
                <p:cNvCxnSpPr/>
                <p:nvPr/>
              </p:nvCxnSpPr>
              <p:spPr>
                <a:xfrm>
                  <a:off x="5496530" y="4839004"/>
                  <a:ext cx="2217158" cy="1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3" name="Connecteur droit 122"/>
                <p:cNvCxnSpPr/>
                <p:nvPr/>
              </p:nvCxnSpPr>
              <p:spPr>
                <a:xfrm>
                  <a:off x="5488640" y="5065378"/>
                  <a:ext cx="2217158" cy="1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24" name="ZoneTexte 123"/>
                <p:cNvSpPr txBox="1"/>
                <p:nvPr/>
              </p:nvSpPr>
              <p:spPr>
                <a:xfrm>
                  <a:off x="5508862" y="4353719"/>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25" name="ZoneTexte 124"/>
                <p:cNvSpPr txBox="1"/>
                <p:nvPr/>
              </p:nvSpPr>
              <p:spPr>
                <a:xfrm>
                  <a:off x="5978971" y="4629946"/>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26" name="ZoneTexte 125"/>
                <p:cNvSpPr txBox="1"/>
                <p:nvPr/>
              </p:nvSpPr>
              <p:spPr>
                <a:xfrm>
                  <a:off x="6003631" y="4850789"/>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27" name="ZoneTexte 126"/>
                <p:cNvSpPr txBox="1"/>
                <p:nvPr/>
              </p:nvSpPr>
              <p:spPr>
                <a:xfrm>
                  <a:off x="6534609" y="4366046"/>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28" name="ZoneTexte 127"/>
                <p:cNvSpPr txBox="1"/>
                <p:nvPr/>
              </p:nvSpPr>
              <p:spPr>
                <a:xfrm>
                  <a:off x="6559267" y="4604480"/>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29" name="ZoneTexte 128"/>
                <p:cNvSpPr txBox="1"/>
                <p:nvPr/>
              </p:nvSpPr>
              <p:spPr>
                <a:xfrm>
                  <a:off x="7018112" y="4826131"/>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30" name="ZoneTexte 129"/>
                <p:cNvSpPr txBox="1"/>
                <p:nvPr/>
              </p:nvSpPr>
              <p:spPr>
                <a:xfrm>
                  <a:off x="7018112" y="4580628"/>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31" name="ZoneTexte 130"/>
                <p:cNvSpPr txBox="1"/>
                <p:nvPr/>
              </p:nvSpPr>
              <p:spPr>
                <a:xfrm>
                  <a:off x="5535108" y="5029973"/>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32" name="ZoneTexte 131"/>
                <p:cNvSpPr txBox="1"/>
                <p:nvPr/>
              </p:nvSpPr>
              <p:spPr>
                <a:xfrm>
                  <a:off x="7394954" y="4341388"/>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33" name="ZoneTexte 132"/>
                <p:cNvSpPr txBox="1"/>
                <p:nvPr/>
              </p:nvSpPr>
              <p:spPr>
                <a:xfrm>
                  <a:off x="7419614" y="4838462"/>
                  <a:ext cx="386423" cy="255763"/>
                </a:xfrm>
                <a:prstGeom prst="rect">
                  <a:avLst/>
                </a:prstGeom>
                <a:noFill/>
              </p:spPr>
              <p:txBody>
                <a:bodyPr wrap="square" rtlCol="0">
                  <a:spAutoFit/>
                </a:bodyPr>
                <a:lstStyle/>
                <a:p>
                  <a:pPr algn="ctr"/>
                  <a:r>
                    <a:rPr lang="fr-FR" sz="600" dirty="0" smtClean="0">
                      <a:solidFill>
                        <a:srgbClr val="C0504D"/>
                      </a:solidFill>
                      <a:latin typeface="Zapf Dingbats"/>
                      <a:ea typeface="Zapf Dingbats"/>
                      <a:cs typeface="Zapf Dingbats"/>
                    </a:rPr>
                    <a:t>✗</a:t>
                  </a:r>
                  <a:endParaRPr lang="fr-FR" sz="600" dirty="0">
                    <a:solidFill>
                      <a:srgbClr val="C0504D"/>
                    </a:solidFill>
                  </a:endParaRPr>
                </a:p>
              </p:txBody>
            </p:sp>
            <p:sp>
              <p:nvSpPr>
                <p:cNvPr id="134" name="ZoneTexte 133"/>
                <p:cNvSpPr txBox="1"/>
                <p:nvPr/>
              </p:nvSpPr>
              <p:spPr>
                <a:xfrm>
                  <a:off x="5978971" y="4366585"/>
                  <a:ext cx="386423" cy="383645"/>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sp>
              <p:nvSpPr>
                <p:cNvPr id="135" name="ZoneTexte 134"/>
                <p:cNvSpPr txBox="1"/>
                <p:nvPr/>
              </p:nvSpPr>
              <p:spPr>
                <a:xfrm>
                  <a:off x="6008071" y="5024474"/>
                  <a:ext cx="386423" cy="383645"/>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sp>
              <p:nvSpPr>
                <p:cNvPr id="136" name="ZoneTexte 135"/>
                <p:cNvSpPr txBox="1"/>
                <p:nvPr/>
              </p:nvSpPr>
              <p:spPr>
                <a:xfrm>
                  <a:off x="6575253" y="4814883"/>
                  <a:ext cx="386423" cy="383645"/>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sp>
              <p:nvSpPr>
                <p:cNvPr id="137" name="ZoneTexte 136"/>
                <p:cNvSpPr txBox="1"/>
                <p:nvPr/>
              </p:nvSpPr>
              <p:spPr>
                <a:xfrm>
                  <a:off x="6562922" y="5036806"/>
                  <a:ext cx="386423" cy="383645"/>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sp>
              <p:nvSpPr>
                <p:cNvPr id="138" name="ZoneTexte 137"/>
                <p:cNvSpPr txBox="1"/>
                <p:nvPr/>
              </p:nvSpPr>
              <p:spPr>
                <a:xfrm>
                  <a:off x="7035901" y="5041259"/>
                  <a:ext cx="386423" cy="383645"/>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sp>
              <p:nvSpPr>
                <p:cNvPr id="139" name="ZoneTexte 138"/>
                <p:cNvSpPr txBox="1"/>
                <p:nvPr/>
              </p:nvSpPr>
              <p:spPr>
                <a:xfrm>
                  <a:off x="7418129" y="5028927"/>
                  <a:ext cx="386423" cy="383644"/>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sp>
              <p:nvSpPr>
                <p:cNvPr id="140" name="ZoneTexte 139"/>
                <p:cNvSpPr txBox="1"/>
                <p:nvPr/>
              </p:nvSpPr>
              <p:spPr>
                <a:xfrm>
                  <a:off x="5528145" y="4838461"/>
                  <a:ext cx="386423" cy="383644"/>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sp>
              <p:nvSpPr>
                <p:cNvPr id="141" name="ZoneTexte 140"/>
                <p:cNvSpPr txBox="1"/>
                <p:nvPr/>
              </p:nvSpPr>
              <p:spPr>
                <a:xfrm>
                  <a:off x="5521192" y="4592958"/>
                  <a:ext cx="386423" cy="383644"/>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sp>
              <p:nvSpPr>
                <p:cNvPr id="142" name="ZoneTexte 141"/>
                <p:cNvSpPr txBox="1"/>
                <p:nvPr/>
              </p:nvSpPr>
              <p:spPr>
                <a:xfrm>
                  <a:off x="6997104" y="4343514"/>
                  <a:ext cx="386423" cy="383644"/>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sp>
              <p:nvSpPr>
                <p:cNvPr id="143" name="ZoneTexte 142"/>
                <p:cNvSpPr txBox="1"/>
                <p:nvPr/>
              </p:nvSpPr>
              <p:spPr>
                <a:xfrm>
                  <a:off x="7411070" y="4593228"/>
                  <a:ext cx="386423" cy="383644"/>
                </a:xfrm>
                <a:prstGeom prst="rect">
                  <a:avLst/>
                </a:prstGeom>
                <a:noFill/>
              </p:spPr>
              <p:txBody>
                <a:bodyPr wrap="square" rtlCol="0">
                  <a:spAutoFit/>
                </a:bodyPr>
                <a:lstStyle/>
                <a:p>
                  <a:pPr algn="ctr"/>
                  <a:r>
                    <a:rPr lang="fr-FR" sz="600" dirty="0" smtClean="0">
                      <a:solidFill>
                        <a:schemeClr val="accent3">
                          <a:lumMod val="75000"/>
                        </a:schemeClr>
                      </a:solidFill>
                      <a:latin typeface="Zapf Dingbats"/>
                      <a:ea typeface="Zapf Dingbats"/>
                      <a:cs typeface="Zapf Dingbats"/>
                    </a:rPr>
                    <a:t>✓</a:t>
                  </a:r>
                  <a:endParaRPr lang="fr-FR" sz="600" dirty="0">
                    <a:solidFill>
                      <a:schemeClr val="accent3">
                        <a:lumMod val="75000"/>
                      </a:schemeClr>
                    </a:solidFill>
                  </a:endParaRPr>
                </a:p>
              </p:txBody>
            </p:sp>
          </p:grpSp>
          <p:sp>
            <p:nvSpPr>
              <p:cNvPr id="111" name="ZoneTexte 110"/>
              <p:cNvSpPr txBox="1"/>
              <p:nvPr/>
            </p:nvSpPr>
            <p:spPr>
              <a:xfrm>
                <a:off x="2281284" y="4127481"/>
                <a:ext cx="432889" cy="255763"/>
              </a:xfrm>
              <a:prstGeom prst="rect">
                <a:avLst/>
              </a:prstGeom>
              <a:noFill/>
            </p:spPr>
            <p:txBody>
              <a:bodyPr wrap="square" rtlCol="0">
                <a:spAutoFit/>
              </a:bodyPr>
              <a:lstStyle/>
              <a:p>
                <a:r>
                  <a:rPr lang="fr-FR" sz="300" b="1" dirty="0" smtClean="0">
                    <a:solidFill>
                      <a:schemeClr val="bg1"/>
                    </a:solidFill>
                  </a:rPr>
                  <a:t>Lundi</a:t>
                </a:r>
                <a:endParaRPr lang="fr-FR" sz="300" b="1" dirty="0">
                  <a:solidFill>
                    <a:schemeClr val="bg1"/>
                  </a:solidFill>
                </a:endParaRPr>
              </a:p>
            </p:txBody>
          </p:sp>
          <p:sp>
            <p:nvSpPr>
              <p:cNvPr id="112" name="ZoneTexte 111"/>
              <p:cNvSpPr txBox="1"/>
              <p:nvPr/>
            </p:nvSpPr>
            <p:spPr>
              <a:xfrm>
                <a:off x="2741914" y="4130722"/>
                <a:ext cx="432889" cy="255763"/>
              </a:xfrm>
              <a:prstGeom prst="rect">
                <a:avLst/>
              </a:prstGeom>
              <a:noFill/>
            </p:spPr>
            <p:txBody>
              <a:bodyPr wrap="square" rtlCol="0">
                <a:spAutoFit/>
              </a:bodyPr>
              <a:lstStyle/>
              <a:p>
                <a:r>
                  <a:rPr lang="fr-FR" sz="300" b="1" dirty="0" smtClean="0">
                    <a:solidFill>
                      <a:schemeClr val="bg1"/>
                    </a:solidFill>
                  </a:rPr>
                  <a:t>Mardi</a:t>
                </a:r>
                <a:endParaRPr lang="fr-FR" sz="300" b="1" dirty="0">
                  <a:solidFill>
                    <a:schemeClr val="bg1"/>
                  </a:solidFill>
                </a:endParaRPr>
              </a:p>
            </p:txBody>
          </p:sp>
          <p:sp>
            <p:nvSpPr>
              <p:cNvPr id="113" name="ZoneTexte 112"/>
              <p:cNvSpPr txBox="1"/>
              <p:nvPr/>
            </p:nvSpPr>
            <p:spPr>
              <a:xfrm>
                <a:off x="3207357" y="4127482"/>
                <a:ext cx="645848" cy="191821"/>
              </a:xfrm>
              <a:prstGeom prst="rect">
                <a:avLst/>
              </a:prstGeom>
              <a:noFill/>
            </p:spPr>
            <p:txBody>
              <a:bodyPr wrap="square" rtlCol="0">
                <a:spAutoFit/>
              </a:bodyPr>
              <a:lstStyle/>
              <a:p>
                <a:r>
                  <a:rPr lang="fr-FR" sz="300" b="1" dirty="0" smtClean="0">
                    <a:solidFill>
                      <a:schemeClr val="bg1"/>
                    </a:solidFill>
                  </a:rPr>
                  <a:t>Mercredi</a:t>
                </a:r>
                <a:endParaRPr lang="fr-FR" sz="300" b="1" dirty="0">
                  <a:solidFill>
                    <a:schemeClr val="bg1"/>
                  </a:solidFill>
                </a:endParaRPr>
              </a:p>
            </p:txBody>
          </p:sp>
          <p:sp>
            <p:nvSpPr>
              <p:cNvPr id="114" name="ZoneTexte 113"/>
              <p:cNvSpPr txBox="1"/>
              <p:nvPr/>
            </p:nvSpPr>
            <p:spPr>
              <a:xfrm>
                <a:off x="3742378" y="4130723"/>
                <a:ext cx="432889" cy="191821"/>
              </a:xfrm>
              <a:prstGeom prst="rect">
                <a:avLst/>
              </a:prstGeom>
              <a:noFill/>
            </p:spPr>
            <p:txBody>
              <a:bodyPr wrap="square" rtlCol="0">
                <a:spAutoFit/>
              </a:bodyPr>
              <a:lstStyle/>
              <a:p>
                <a:r>
                  <a:rPr lang="fr-FR" sz="300" b="1" dirty="0" smtClean="0">
                    <a:solidFill>
                      <a:schemeClr val="bg1"/>
                    </a:solidFill>
                  </a:rPr>
                  <a:t>Jeudi</a:t>
                </a:r>
                <a:endParaRPr lang="fr-FR" sz="300" b="1" dirty="0">
                  <a:solidFill>
                    <a:schemeClr val="bg1"/>
                  </a:solidFill>
                </a:endParaRPr>
              </a:p>
            </p:txBody>
          </p:sp>
          <p:sp>
            <p:nvSpPr>
              <p:cNvPr id="115" name="ZoneTexte 114"/>
              <p:cNvSpPr txBox="1"/>
              <p:nvPr/>
            </p:nvSpPr>
            <p:spPr>
              <a:xfrm>
                <a:off x="4021568" y="4130723"/>
                <a:ext cx="645848" cy="191821"/>
              </a:xfrm>
              <a:prstGeom prst="rect">
                <a:avLst/>
              </a:prstGeom>
              <a:noFill/>
            </p:spPr>
            <p:txBody>
              <a:bodyPr wrap="square" rtlCol="0">
                <a:spAutoFit/>
              </a:bodyPr>
              <a:lstStyle/>
              <a:p>
                <a:r>
                  <a:rPr lang="fr-FR" sz="300" b="1" dirty="0" smtClean="0">
                    <a:solidFill>
                      <a:schemeClr val="bg1"/>
                    </a:solidFill>
                  </a:rPr>
                  <a:t>Vendredi</a:t>
                </a:r>
                <a:endParaRPr lang="fr-FR" sz="300" b="1" dirty="0">
                  <a:solidFill>
                    <a:schemeClr val="bg1"/>
                  </a:solidFill>
                </a:endParaRPr>
              </a:p>
            </p:txBody>
          </p:sp>
        </p:grpSp>
        <p:sp>
          <p:nvSpPr>
            <p:cNvPr id="105" name="ZoneTexte 104"/>
            <p:cNvSpPr txBox="1"/>
            <p:nvPr/>
          </p:nvSpPr>
          <p:spPr>
            <a:xfrm>
              <a:off x="1884041" y="4343016"/>
              <a:ext cx="432891" cy="170509"/>
            </a:xfrm>
            <a:prstGeom prst="rect">
              <a:avLst/>
            </a:prstGeom>
            <a:noFill/>
          </p:spPr>
          <p:txBody>
            <a:bodyPr wrap="square" rtlCol="0">
              <a:spAutoFit/>
            </a:bodyPr>
            <a:lstStyle/>
            <a:p>
              <a:r>
                <a:rPr lang="fr-FR" sz="200" b="1" dirty="0" smtClean="0">
                  <a:solidFill>
                    <a:schemeClr val="bg1"/>
                  </a:solidFill>
                </a:rPr>
                <a:t>8:00</a:t>
              </a:r>
              <a:endParaRPr lang="fr-FR" sz="200" b="1" dirty="0">
                <a:solidFill>
                  <a:schemeClr val="bg1"/>
                </a:solidFill>
              </a:endParaRPr>
            </a:p>
          </p:txBody>
        </p:sp>
        <p:sp>
          <p:nvSpPr>
            <p:cNvPr id="106" name="ZoneTexte 105"/>
            <p:cNvSpPr txBox="1"/>
            <p:nvPr/>
          </p:nvSpPr>
          <p:spPr>
            <a:xfrm>
              <a:off x="1876151" y="4520075"/>
              <a:ext cx="432891" cy="170509"/>
            </a:xfrm>
            <a:prstGeom prst="rect">
              <a:avLst/>
            </a:prstGeom>
            <a:noFill/>
          </p:spPr>
          <p:txBody>
            <a:bodyPr wrap="square" rtlCol="0">
              <a:spAutoFit/>
            </a:bodyPr>
            <a:lstStyle/>
            <a:p>
              <a:r>
                <a:rPr lang="fr-FR" sz="200" b="1" dirty="0" smtClean="0">
                  <a:solidFill>
                    <a:schemeClr val="bg1"/>
                  </a:solidFill>
                </a:rPr>
                <a:t>10:00</a:t>
              </a:r>
              <a:endParaRPr lang="fr-FR" sz="200" b="1" dirty="0">
                <a:solidFill>
                  <a:schemeClr val="bg1"/>
                </a:solidFill>
              </a:endParaRPr>
            </a:p>
          </p:txBody>
        </p:sp>
        <p:sp>
          <p:nvSpPr>
            <p:cNvPr id="107" name="ZoneTexte 106"/>
            <p:cNvSpPr txBox="1"/>
            <p:nvPr/>
          </p:nvSpPr>
          <p:spPr>
            <a:xfrm>
              <a:off x="1884041" y="4785820"/>
              <a:ext cx="432891" cy="170509"/>
            </a:xfrm>
            <a:prstGeom prst="rect">
              <a:avLst/>
            </a:prstGeom>
            <a:noFill/>
          </p:spPr>
          <p:txBody>
            <a:bodyPr wrap="square" rtlCol="0">
              <a:spAutoFit/>
            </a:bodyPr>
            <a:lstStyle/>
            <a:p>
              <a:r>
                <a:rPr lang="fr-FR" sz="200" b="1" dirty="0" smtClean="0">
                  <a:solidFill>
                    <a:schemeClr val="bg1"/>
                  </a:solidFill>
                </a:rPr>
                <a:t>14:00</a:t>
              </a:r>
              <a:endParaRPr lang="fr-FR" sz="200" b="1" dirty="0">
                <a:solidFill>
                  <a:schemeClr val="bg1"/>
                </a:solidFill>
              </a:endParaRPr>
            </a:p>
          </p:txBody>
        </p:sp>
        <p:sp>
          <p:nvSpPr>
            <p:cNvPr id="108" name="ZoneTexte 107"/>
            <p:cNvSpPr txBox="1"/>
            <p:nvPr/>
          </p:nvSpPr>
          <p:spPr>
            <a:xfrm>
              <a:off x="1876151" y="4987537"/>
              <a:ext cx="432891" cy="170509"/>
            </a:xfrm>
            <a:prstGeom prst="rect">
              <a:avLst/>
            </a:prstGeom>
            <a:noFill/>
          </p:spPr>
          <p:txBody>
            <a:bodyPr wrap="square" rtlCol="0">
              <a:spAutoFit/>
            </a:bodyPr>
            <a:lstStyle/>
            <a:p>
              <a:r>
                <a:rPr lang="fr-FR" sz="200" b="1" dirty="0" smtClean="0">
                  <a:solidFill>
                    <a:schemeClr val="bg1"/>
                  </a:solidFill>
                </a:rPr>
                <a:t>16:00</a:t>
              </a:r>
              <a:endParaRPr lang="fr-FR" sz="200" b="1" dirty="0">
                <a:solidFill>
                  <a:schemeClr val="bg1"/>
                </a:solidFill>
              </a:endParaRPr>
            </a:p>
          </p:txBody>
        </p:sp>
      </p:grpSp>
      <p:sp>
        <p:nvSpPr>
          <p:cNvPr id="144" name="ZoneTexte 143"/>
          <p:cNvSpPr txBox="1"/>
          <p:nvPr/>
        </p:nvSpPr>
        <p:spPr>
          <a:xfrm>
            <a:off x="1281476" y="3288053"/>
            <a:ext cx="1536201" cy="215444"/>
          </a:xfrm>
          <a:prstGeom prst="rect">
            <a:avLst/>
          </a:prstGeom>
          <a:noFill/>
        </p:spPr>
        <p:txBody>
          <a:bodyPr wrap="square" rtlCol="0">
            <a:spAutoFit/>
          </a:bodyPr>
          <a:lstStyle/>
          <a:p>
            <a:pPr algn="just"/>
            <a:r>
              <a:rPr lang="fr-FR" sz="800" dirty="0" smtClean="0"/>
              <a:t>Que voulez-vous faire?</a:t>
            </a:r>
          </a:p>
        </p:txBody>
      </p:sp>
      <p:sp>
        <p:nvSpPr>
          <p:cNvPr id="145" name="ZoneTexte 144"/>
          <p:cNvSpPr txBox="1"/>
          <p:nvPr/>
        </p:nvSpPr>
        <p:spPr>
          <a:xfrm>
            <a:off x="1274552" y="3546662"/>
            <a:ext cx="1788038" cy="338554"/>
          </a:xfrm>
          <a:prstGeom prst="rect">
            <a:avLst/>
          </a:prstGeom>
          <a:noFill/>
        </p:spPr>
        <p:txBody>
          <a:bodyPr wrap="square" rtlCol="0">
            <a:spAutoFit/>
          </a:bodyPr>
          <a:lstStyle/>
          <a:p>
            <a:r>
              <a:rPr lang="fr-FR" sz="800" dirty="0" smtClean="0"/>
              <a:t>Quelle semaine seriez-vous disponible ?</a:t>
            </a:r>
          </a:p>
        </p:txBody>
      </p:sp>
      <p:sp>
        <p:nvSpPr>
          <p:cNvPr id="147" name="Rectangle à coins arrondis 146"/>
          <p:cNvSpPr/>
          <p:nvPr/>
        </p:nvSpPr>
        <p:spPr>
          <a:xfrm>
            <a:off x="1923369" y="3479321"/>
            <a:ext cx="1152273" cy="91999"/>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8" name="Rectangle à coins arrondis 147"/>
          <p:cNvSpPr/>
          <p:nvPr/>
        </p:nvSpPr>
        <p:spPr>
          <a:xfrm>
            <a:off x="1915479" y="3742682"/>
            <a:ext cx="1152273" cy="91999"/>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160" name="Grouper 159"/>
          <p:cNvGrpSpPr/>
          <p:nvPr/>
        </p:nvGrpSpPr>
        <p:grpSpPr>
          <a:xfrm>
            <a:off x="81911" y="4275852"/>
            <a:ext cx="1233405" cy="230832"/>
            <a:chOff x="690032" y="3489104"/>
            <a:chExt cx="1233405" cy="230832"/>
          </a:xfrm>
        </p:grpSpPr>
        <p:cxnSp>
          <p:nvCxnSpPr>
            <p:cNvPr id="161" name="Connecteur droit 160"/>
            <p:cNvCxnSpPr/>
            <p:nvPr/>
          </p:nvCxnSpPr>
          <p:spPr>
            <a:xfrm>
              <a:off x="702362" y="3550749"/>
              <a:ext cx="122107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62" name="ZoneTexte 161"/>
            <p:cNvSpPr txBox="1"/>
            <p:nvPr/>
          </p:nvSpPr>
          <p:spPr>
            <a:xfrm>
              <a:off x="690032" y="3489104"/>
              <a:ext cx="1221075" cy="230832"/>
            </a:xfrm>
            <a:prstGeom prst="rect">
              <a:avLst/>
            </a:prstGeom>
            <a:noFill/>
          </p:spPr>
          <p:txBody>
            <a:bodyPr wrap="square" rtlCol="0">
              <a:spAutoFit/>
            </a:bodyPr>
            <a:lstStyle/>
            <a:p>
              <a:pPr algn="ctr"/>
              <a:r>
                <a:rPr lang="fr-FR" sz="900" b="1" u="sng" dirty="0" smtClean="0"/>
                <a:t>A venir </a:t>
              </a:r>
              <a:endParaRPr lang="fr-FR" sz="900" b="1" u="sng" dirty="0"/>
            </a:p>
          </p:txBody>
        </p:sp>
        <p:cxnSp>
          <p:nvCxnSpPr>
            <p:cNvPr id="163" name="Connecteur droit 162"/>
            <p:cNvCxnSpPr/>
            <p:nvPr/>
          </p:nvCxnSpPr>
          <p:spPr>
            <a:xfrm>
              <a:off x="690032" y="3692408"/>
              <a:ext cx="122107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5" name="ZoneTexte 164"/>
          <p:cNvSpPr txBox="1"/>
          <p:nvPr/>
        </p:nvSpPr>
        <p:spPr>
          <a:xfrm>
            <a:off x="121307" y="4457653"/>
            <a:ext cx="1193056" cy="215444"/>
          </a:xfrm>
          <a:prstGeom prst="rect">
            <a:avLst/>
          </a:prstGeom>
          <a:noFill/>
        </p:spPr>
        <p:txBody>
          <a:bodyPr wrap="square" rtlCol="0">
            <a:spAutoFit/>
          </a:bodyPr>
          <a:lstStyle/>
          <a:p>
            <a:pPr algn="just"/>
            <a:r>
              <a:rPr lang="fr-FR" sz="800" dirty="0" smtClean="0"/>
              <a:t>23/02 	Traitement</a:t>
            </a:r>
          </a:p>
        </p:txBody>
      </p:sp>
      <p:sp>
        <p:nvSpPr>
          <p:cNvPr id="166" name="Moins 165"/>
          <p:cNvSpPr/>
          <p:nvPr/>
        </p:nvSpPr>
        <p:spPr>
          <a:xfrm>
            <a:off x="7446529" y="3669642"/>
            <a:ext cx="1372141" cy="1604859"/>
          </a:xfrm>
          <a:prstGeom prst="mathMinus">
            <a:avLst/>
          </a:prstGeom>
          <a:solidFill>
            <a:schemeClr val="accent2">
              <a:lumMod val="40000"/>
              <a:lumOff val="6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b="1" dirty="0" smtClean="0">
                <a:solidFill>
                  <a:schemeClr val="bg1"/>
                </a:solidFill>
              </a:rPr>
              <a:t>Extraire des données statistiques</a:t>
            </a:r>
            <a:endParaRPr lang="fr-FR" sz="800" b="1" dirty="0">
              <a:solidFill>
                <a:schemeClr val="bg1"/>
              </a:solidFill>
            </a:endParaRPr>
          </a:p>
        </p:txBody>
      </p:sp>
      <p:cxnSp>
        <p:nvCxnSpPr>
          <p:cNvPr id="167" name="Connecteur droit 166"/>
          <p:cNvCxnSpPr/>
          <p:nvPr/>
        </p:nvCxnSpPr>
        <p:spPr>
          <a:xfrm rot="5400000">
            <a:off x="3685700" y="3869033"/>
            <a:ext cx="1738388" cy="1232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9" name="Connecteur droit 168"/>
          <p:cNvCxnSpPr>
            <a:stCxn id="8" idx="1"/>
            <a:endCxn id="8" idx="3"/>
          </p:cNvCxnSpPr>
          <p:nvPr/>
        </p:nvCxnSpPr>
        <p:spPr>
          <a:xfrm rot="10800000" flipH="1">
            <a:off x="3173174" y="3865138"/>
            <a:ext cx="2774179"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70" name="ZoneTexte 169"/>
          <p:cNvSpPr txBox="1"/>
          <p:nvPr/>
        </p:nvSpPr>
        <p:spPr>
          <a:xfrm>
            <a:off x="3173175" y="3018615"/>
            <a:ext cx="1375553" cy="215444"/>
          </a:xfrm>
          <a:prstGeom prst="rect">
            <a:avLst/>
          </a:prstGeom>
          <a:noFill/>
        </p:spPr>
        <p:txBody>
          <a:bodyPr wrap="square" rtlCol="0">
            <a:spAutoFit/>
          </a:bodyPr>
          <a:lstStyle/>
          <a:p>
            <a:pPr algn="ctr"/>
            <a:r>
              <a:rPr lang="fr-FR" sz="800" b="1" dirty="0" smtClean="0">
                <a:solidFill>
                  <a:srgbClr val="C0504D"/>
                </a:solidFill>
              </a:rPr>
              <a:t>Gérer les stocks et ventes</a:t>
            </a:r>
            <a:endParaRPr lang="fr-FR" sz="800" b="1" dirty="0">
              <a:solidFill>
                <a:srgbClr val="C0504D"/>
              </a:solidFill>
            </a:endParaRPr>
          </a:p>
        </p:txBody>
      </p:sp>
      <p:sp>
        <p:nvSpPr>
          <p:cNvPr id="171" name="ZoneTexte 170"/>
          <p:cNvSpPr txBox="1"/>
          <p:nvPr/>
        </p:nvSpPr>
        <p:spPr>
          <a:xfrm>
            <a:off x="4606337" y="3006003"/>
            <a:ext cx="1193056" cy="215444"/>
          </a:xfrm>
          <a:prstGeom prst="rect">
            <a:avLst/>
          </a:prstGeom>
          <a:noFill/>
        </p:spPr>
        <p:txBody>
          <a:bodyPr wrap="square" rtlCol="0">
            <a:spAutoFit/>
          </a:bodyPr>
          <a:lstStyle/>
          <a:p>
            <a:pPr algn="ctr"/>
            <a:r>
              <a:rPr lang="fr-FR" sz="800" b="1" dirty="0" smtClean="0">
                <a:solidFill>
                  <a:srgbClr val="C0504D"/>
                </a:solidFill>
              </a:rPr>
              <a:t>Éditer une facture</a:t>
            </a:r>
            <a:endParaRPr lang="fr-FR" sz="800" b="1" dirty="0">
              <a:solidFill>
                <a:srgbClr val="C0504D"/>
              </a:solidFill>
            </a:endParaRPr>
          </a:p>
        </p:txBody>
      </p:sp>
      <p:sp>
        <p:nvSpPr>
          <p:cNvPr id="172" name="ZoneTexte 171"/>
          <p:cNvSpPr txBox="1"/>
          <p:nvPr/>
        </p:nvSpPr>
        <p:spPr>
          <a:xfrm>
            <a:off x="3160845" y="3817361"/>
            <a:ext cx="1433161" cy="338554"/>
          </a:xfrm>
          <a:prstGeom prst="rect">
            <a:avLst/>
          </a:prstGeom>
          <a:noFill/>
        </p:spPr>
        <p:txBody>
          <a:bodyPr wrap="square" rtlCol="0">
            <a:spAutoFit/>
          </a:bodyPr>
          <a:lstStyle/>
          <a:p>
            <a:pPr algn="ctr"/>
            <a:r>
              <a:rPr lang="fr-FR" sz="800" b="1" dirty="0" smtClean="0">
                <a:solidFill>
                  <a:srgbClr val="C0504D"/>
                </a:solidFill>
              </a:rPr>
              <a:t>Sauvegarder des données comptables</a:t>
            </a:r>
            <a:endParaRPr lang="fr-FR" sz="800" b="1" dirty="0">
              <a:solidFill>
                <a:srgbClr val="C0504D"/>
              </a:solidFill>
            </a:endParaRPr>
          </a:p>
        </p:txBody>
      </p:sp>
      <p:sp>
        <p:nvSpPr>
          <p:cNvPr id="173" name="ZoneTexte 172"/>
          <p:cNvSpPr txBox="1"/>
          <p:nvPr/>
        </p:nvSpPr>
        <p:spPr>
          <a:xfrm>
            <a:off x="4561060" y="3874118"/>
            <a:ext cx="1433161" cy="215444"/>
          </a:xfrm>
          <a:prstGeom prst="rect">
            <a:avLst/>
          </a:prstGeom>
          <a:noFill/>
        </p:spPr>
        <p:txBody>
          <a:bodyPr wrap="square" rtlCol="0">
            <a:spAutoFit/>
          </a:bodyPr>
          <a:lstStyle/>
          <a:p>
            <a:pPr algn="ctr"/>
            <a:r>
              <a:rPr lang="fr-FR" sz="800" b="1" dirty="0" smtClean="0">
                <a:solidFill>
                  <a:srgbClr val="C0504D"/>
                </a:solidFill>
              </a:rPr>
              <a:t>Concerter des prix</a:t>
            </a:r>
            <a:endParaRPr lang="fr-FR" sz="800" b="1" dirty="0">
              <a:solidFill>
                <a:srgbClr val="C0504D"/>
              </a:solidFill>
            </a:endParaRPr>
          </a:p>
        </p:txBody>
      </p:sp>
      <p:cxnSp>
        <p:nvCxnSpPr>
          <p:cNvPr id="174" name="Connecteur droit 173"/>
          <p:cNvCxnSpPr/>
          <p:nvPr/>
        </p:nvCxnSpPr>
        <p:spPr>
          <a:xfrm rot="10800000" flipH="1">
            <a:off x="3177614" y="4128499"/>
            <a:ext cx="2774179"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5" name="Connecteur droit 174"/>
          <p:cNvCxnSpPr/>
          <p:nvPr/>
        </p:nvCxnSpPr>
        <p:spPr>
          <a:xfrm rot="10800000" flipH="1">
            <a:off x="3172381" y="3232471"/>
            <a:ext cx="2774179"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76" name="Rectangle à coins arrondis 175"/>
          <p:cNvSpPr/>
          <p:nvPr/>
        </p:nvSpPr>
        <p:spPr>
          <a:xfrm>
            <a:off x="4647120" y="4220037"/>
            <a:ext cx="1152273" cy="208999"/>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900" dirty="0" smtClean="0">
                <a:solidFill>
                  <a:schemeClr val="tx1"/>
                </a:solidFill>
              </a:rPr>
              <a:t>Prestations		v</a:t>
            </a:r>
            <a:endParaRPr lang="fr-FR" sz="900" dirty="0">
              <a:solidFill>
                <a:schemeClr val="tx1"/>
              </a:solidFill>
            </a:endParaRPr>
          </a:p>
        </p:txBody>
      </p:sp>
      <p:sp>
        <p:nvSpPr>
          <p:cNvPr id="177" name="ZoneTexte 176"/>
          <p:cNvSpPr txBox="1"/>
          <p:nvPr/>
        </p:nvSpPr>
        <p:spPr>
          <a:xfrm>
            <a:off x="5023557" y="4442169"/>
            <a:ext cx="539063" cy="246221"/>
          </a:xfrm>
          <a:prstGeom prst="rect">
            <a:avLst/>
          </a:prstGeom>
          <a:noFill/>
        </p:spPr>
        <p:txBody>
          <a:bodyPr wrap="square" rtlCol="0">
            <a:spAutoFit/>
          </a:bodyPr>
          <a:lstStyle/>
          <a:p>
            <a:pPr algn="just"/>
            <a:r>
              <a:rPr lang="fr-FR" sz="1000" dirty="0" smtClean="0"/>
              <a:t>Prix</a:t>
            </a:r>
            <a:endParaRPr lang="fr-FR" sz="1000" dirty="0"/>
          </a:p>
        </p:txBody>
      </p:sp>
      <p:sp>
        <p:nvSpPr>
          <p:cNvPr id="178" name="ZoneTexte 177"/>
          <p:cNvSpPr txBox="1"/>
          <p:nvPr/>
        </p:nvSpPr>
        <p:spPr>
          <a:xfrm>
            <a:off x="4561060" y="3228730"/>
            <a:ext cx="1536201" cy="215444"/>
          </a:xfrm>
          <a:prstGeom prst="rect">
            <a:avLst/>
          </a:prstGeom>
          <a:noFill/>
        </p:spPr>
        <p:txBody>
          <a:bodyPr wrap="square" rtlCol="0">
            <a:spAutoFit/>
          </a:bodyPr>
          <a:lstStyle/>
          <a:p>
            <a:pPr algn="just"/>
            <a:r>
              <a:rPr lang="fr-FR" sz="800" dirty="0" smtClean="0"/>
              <a:t>Rechercher par :</a:t>
            </a:r>
          </a:p>
        </p:txBody>
      </p:sp>
      <p:sp>
        <p:nvSpPr>
          <p:cNvPr id="179" name="Rectangle à coins arrondis 178"/>
          <p:cNvSpPr/>
          <p:nvPr/>
        </p:nvSpPr>
        <p:spPr>
          <a:xfrm>
            <a:off x="5367855" y="3267976"/>
            <a:ext cx="576136" cy="158716"/>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fr-FR" sz="900" dirty="0" smtClean="0">
                <a:solidFill>
                  <a:srgbClr val="000000"/>
                </a:solidFill>
              </a:rPr>
              <a:t>Client  v</a:t>
            </a:r>
            <a:endParaRPr lang="fr-FR" sz="900" dirty="0">
              <a:solidFill>
                <a:srgbClr val="000000"/>
              </a:solidFill>
            </a:endParaRPr>
          </a:p>
        </p:txBody>
      </p:sp>
      <p:sp>
        <p:nvSpPr>
          <p:cNvPr id="180" name="Moins 179"/>
          <p:cNvSpPr/>
          <p:nvPr/>
        </p:nvSpPr>
        <p:spPr>
          <a:xfrm>
            <a:off x="4806061" y="3461921"/>
            <a:ext cx="931682" cy="517381"/>
          </a:xfrm>
          <a:prstGeom prst="mathMinus">
            <a:avLst/>
          </a:prstGeom>
          <a:solidFill>
            <a:schemeClr val="accent2">
              <a:lumMod val="40000"/>
              <a:lumOff val="6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b="1" dirty="0" smtClean="0">
                <a:solidFill>
                  <a:schemeClr val="bg1"/>
                </a:solidFill>
              </a:rPr>
              <a:t>Editer</a:t>
            </a:r>
            <a:endParaRPr lang="fr-FR" sz="800" b="1" dirty="0">
              <a:solidFill>
                <a:schemeClr val="bg1"/>
              </a:solidFill>
            </a:endParaRPr>
          </a:p>
        </p:txBody>
      </p:sp>
      <p:sp>
        <p:nvSpPr>
          <p:cNvPr id="182" name="ZoneTexte 181"/>
          <p:cNvSpPr txBox="1"/>
          <p:nvPr/>
        </p:nvSpPr>
        <p:spPr>
          <a:xfrm>
            <a:off x="3110919" y="4155915"/>
            <a:ext cx="1536201" cy="215444"/>
          </a:xfrm>
          <a:prstGeom prst="rect">
            <a:avLst/>
          </a:prstGeom>
          <a:noFill/>
        </p:spPr>
        <p:txBody>
          <a:bodyPr wrap="square" rtlCol="0">
            <a:spAutoFit/>
          </a:bodyPr>
          <a:lstStyle/>
          <a:p>
            <a:pPr algn="just"/>
            <a:r>
              <a:rPr lang="fr-FR" sz="800" dirty="0" smtClean="0"/>
              <a:t>Rechercher par :</a:t>
            </a:r>
          </a:p>
        </p:txBody>
      </p:sp>
      <p:sp>
        <p:nvSpPr>
          <p:cNvPr id="183" name="Rectangle à coins arrondis 182"/>
          <p:cNvSpPr/>
          <p:nvPr/>
        </p:nvSpPr>
        <p:spPr>
          <a:xfrm>
            <a:off x="3917714" y="4195161"/>
            <a:ext cx="576136" cy="158716"/>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fr-FR" sz="900" dirty="0" smtClean="0">
                <a:solidFill>
                  <a:srgbClr val="000000"/>
                </a:solidFill>
              </a:rPr>
              <a:t>Client  v</a:t>
            </a:r>
            <a:endParaRPr lang="fr-FR" sz="900" dirty="0">
              <a:solidFill>
                <a:srgbClr val="000000"/>
              </a:solidFill>
            </a:endParaRPr>
          </a:p>
        </p:txBody>
      </p:sp>
      <p:sp>
        <p:nvSpPr>
          <p:cNvPr id="184" name="ZoneTexte 183"/>
          <p:cNvSpPr txBox="1"/>
          <p:nvPr/>
        </p:nvSpPr>
        <p:spPr>
          <a:xfrm>
            <a:off x="3115963" y="4403193"/>
            <a:ext cx="1536201" cy="215444"/>
          </a:xfrm>
          <a:prstGeom prst="rect">
            <a:avLst/>
          </a:prstGeom>
          <a:noFill/>
        </p:spPr>
        <p:txBody>
          <a:bodyPr wrap="square" rtlCol="0">
            <a:spAutoFit/>
          </a:bodyPr>
          <a:lstStyle/>
          <a:p>
            <a:pPr algn="just"/>
            <a:r>
              <a:rPr lang="fr-FR" sz="800" dirty="0" smtClean="0"/>
              <a:t>Modifier statut:</a:t>
            </a:r>
          </a:p>
        </p:txBody>
      </p:sp>
      <p:sp>
        <p:nvSpPr>
          <p:cNvPr id="185" name="Rectangle à coins arrondis 184"/>
          <p:cNvSpPr/>
          <p:nvPr/>
        </p:nvSpPr>
        <p:spPr>
          <a:xfrm>
            <a:off x="4652164" y="3486903"/>
            <a:ext cx="1152273" cy="91999"/>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6" name="Rectangle à coins arrondis 185"/>
          <p:cNvSpPr/>
          <p:nvPr/>
        </p:nvSpPr>
        <p:spPr>
          <a:xfrm>
            <a:off x="3220152" y="4351990"/>
            <a:ext cx="1152273" cy="91999"/>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7" name="Rectangle à coins arrondis 186"/>
          <p:cNvSpPr/>
          <p:nvPr/>
        </p:nvSpPr>
        <p:spPr>
          <a:xfrm>
            <a:off x="3255267" y="4574680"/>
            <a:ext cx="1152273" cy="91999"/>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8" name="ZoneTexte 187"/>
          <p:cNvSpPr txBox="1"/>
          <p:nvPr/>
        </p:nvSpPr>
        <p:spPr>
          <a:xfrm>
            <a:off x="3149613" y="3257774"/>
            <a:ext cx="1536201" cy="215444"/>
          </a:xfrm>
          <a:prstGeom prst="rect">
            <a:avLst/>
          </a:prstGeom>
          <a:noFill/>
        </p:spPr>
        <p:txBody>
          <a:bodyPr wrap="square" rtlCol="0">
            <a:spAutoFit/>
          </a:bodyPr>
          <a:lstStyle/>
          <a:p>
            <a:pPr algn="just"/>
            <a:r>
              <a:rPr lang="fr-FR" sz="800" dirty="0" smtClean="0"/>
              <a:t>Ordonner par :</a:t>
            </a:r>
          </a:p>
        </p:txBody>
      </p:sp>
      <p:sp>
        <p:nvSpPr>
          <p:cNvPr id="189" name="Rectangle à coins arrondis 188"/>
          <p:cNvSpPr/>
          <p:nvPr/>
        </p:nvSpPr>
        <p:spPr>
          <a:xfrm>
            <a:off x="3891656" y="3304963"/>
            <a:ext cx="576136" cy="158716"/>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fr-FR" sz="900" dirty="0" smtClean="0">
                <a:solidFill>
                  <a:srgbClr val="000000"/>
                </a:solidFill>
              </a:rPr>
              <a:t>Stock   v</a:t>
            </a:r>
            <a:endParaRPr lang="fr-FR" sz="900" dirty="0">
              <a:solidFill>
                <a:srgbClr val="000000"/>
              </a:solidFill>
            </a:endParaRPr>
          </a:p>
        </p:txBody>
      </p:sp>
      <p:sp>
        <p:nvSpPr>
          <p:cNvPr id="190" name="Moins 189"/>
          <p:cNvSpPr/>
          <p:nvPr/>
        </p:nvSpPr>
        <p:spPr>
          <a:xfrm>
            <a:off x="3378333" y="3450372"/>
            <a:ext cx="931682" cy="517381"/>
          </a:xfrm>
          <a:prstGeom prst="mathMinus">
            <a:avLst/>
          </a:prstGeom>
          <a:solidFill>
            <a:schemeClr val="accent2">
              <a:lumMod val="40000"/>
              <a:lumOff val="6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b="1" dirty="0" smtClean="0">
                <a:solidFill>
                  <a:schemeClr val="bg1"/>
                </a:solidFill>
              </a:rPr>
              <a:t>Modifier</a:t>
            </a:r>
            <a:endParaRPr lang="fr-FR" sz="800" b="1" dirty="0">
              <a:solidFill>
                <a:schemeClr val="bg1"/>
              </a:solidFill>
            </a:endParaRPr>
          </a:p>
        </p:txBody>
      </p:sp>
      <p:sp>
        <p:nvSpPr>
          <p:cNvPr id="153" name="ZoneTexte 152"/>
          <p:cNvSpPr txBox="1"/>
          <p:nvPr/>
        </p:nvSpPr>
        <p:spPr>
          <a:xfrm>
            <a:off x="385737" y="4956253"/>
            <a:ext cx="2087275" cy="369332"/>
          </a:xfrm>
          <a:prstGeom prst="rect">
            <a:avLst/>
          </a:prstGeom>
          <a:noFill/>
        </p:spPr>
        <p:txBody>
          <a:bodyPr wrap="square" rtlCol="0">
            <a:spAutoFit/>
          </a:bodyPr>
          <a:lstStyle/>
          <a:p>
            <a:r>
              <a:rPr lang="fr-FR" dirty="0" smtClean="0"/>
              <a:t>Harold</a:t>
            </a:r>
            <a:endParaRPr lang="fr-FR" dirty="0"/>
          </a:p>
        </p:txBody>
      </p:sp>
      <p:sp>
        <p:nvSpPr>
          <p:cNvPr id="154" name="ZoneTexte 153"/>
          <p:cNvSpPr txBox="1"/>
          <p:nvPr/>
        </p:nvSpPr>
        <p:spPr>
          <a:xfrm>
            <a:off x="3567721" y="4956253"/>
            <a:ext cx="2087275" cy="369332"/>
          </a:xfrm>
          <a:prstGeom prst="rect">
            <a:avLst/>
          </a:prstGeom>
          <a:noFill/>
        </p:spPr>
        <p:txBody>
          <a:bodyPr wrap="square" rtlCol="0">
            <a:spAutoFit/>
          </a:bodyPr>
          <a:lstStyle/>
          <a:p>
            <a:r>
              <a:rPr lang="fr-FR" dirty="0" smtClean="0"/>
              <a:t>Victor</a:t>
            </a:r>
            <a:endParaRPr lang="fr-FR" dirty="0"/>
          </a:p>
        </p:txBody>
      </p:sp>
      <p:sp>
        <p:nvSpPr>
          <p:cNvPr id="155" name="ZoneTexte 154"/>
          <p:cNvSpPr txBox="1"/>
          <p:nvPr/>
        </p:nvSpPr>
        <p:spPr>
          <a:xfrm>
            <a:off x="6617638" y="5089835"/>
            <a:ext cx="2087275" cy="369332"/>
          </a:xfrm>
          <a:prstGeom prst="rect">
            <a:avLst/>
          </a:prstGeom>
          <a:noFill/>
        </p:spPr>
        <p:txBody>
          <a:bodyPr wrap="square" rtlCol="0">
            <a:spAutoFit/>
          </a:bodyPr>
          <a:lstStyle/>
          <a:p>
            <a:r>
              <a:rPr lang="fr-FR" dirty="0" err="1" smtClean="0"/>
              <a:t>Madiou</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à coins arrondis 3"/>
          <p:cNvSpPr/>
          <p:nvPr/>
        </p:nvSpPr>
        <p:spPr>
          <a:xfrm>
            <a:off x="3206667" y="467707"/>
            <a:ext cx="2774179" cy="1738388"/>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5" name="Grouper 4"/>
          <p:cNvGrpSpPr/>
          <p:nvPr/>
        </p:nvGrpSpPr>
        <p:grpSpPr>
          <a:xfrm>
            <a:off x="3189581" y="579462"/>
            <a:ext cx="2791265" cy="1120377"/>
            <a:chOff x="1876151" y="4127484"/>
            <a:chExt cx="2791265" cy="1120377"/>
          </a:xfrm>
        </p:grpSpPr>
        <p:grpSp>
          <p:nvGrpSpPr>
            <p:cNvPr id="6" name="Grouper 70"/>
            <p:cNvGrpSpPr/>
            <p:nvPr/>
          </p:nvGrpSpPr>
          <p:grpSpPr>
            <a:xfrm>
              <a:off x="1982681" y="4127484"/>
              <a:ext cx="2684735" cy="1120377"/>
              <a:chOff x="2109368" y="4127484"/>
              <a:chExt cx="2558048" cy="1120377"/>
            </a:xfrm>
          </p:grpSpPr>
          <p:sp>
            <p:nvSpPr>
              <p:cNvPr id="11" name="Rectangle à coins arrondis 10"/>
              <p:cNvSpPr/>
              <p:nvPr/>
            </p:nvSpPr>
            <p:spPr>
              <a:xfrm>
                <a:off x="2109368" y="4176800"/>
                <a:ext cx="2450103" cy="1071061"/>
              </a:xfrm>
              <a:prstGeom prst="round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050"/>
              </a:p>
            </p:txBody>
          </p:sp>
          <p:grpSp>
            <p:nvGrpSpPr>
              <p:cNvPr id="12" name="Grouper 64"/>
              <p:cNvGrpSpPr/>
              <p:nvPr/>
            </p:nvGrpSpPr>
            <p:grpSpPr>
              <a:xfrm>
                <a:off x="2268954" y="4275432"/>
                <a:ext cx="2317397" cy="961477"/>
                <a:chOff x="5488640" y="4341391"/>
                <a:chExt cx="2317397" cy="961477"/>
              </a:xfrm>
            </p:grpSpPr>
            <p:sp>
              <p:nvSpPr>
                <p:cNvPr id="18" name="Rectangle à coins arrondis 17"/>
                <p:cNvSpPr/>
                <p:nvPr/>
              </p:nvSpPr>
              <p:spPr>
                <a:xfrm>
                  <a:off x="5492091" y="4390708"/>
                  <a:ext cx="2217158" cy="857253"/>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050" dirty="0"/>
                </a:p>
              </p:txBody>
            </p:sp>
            <p:cxnSp>
              <p:nvCxnSpPr>
                <p:cNvPr id="19" name="Connecteur droit 18"/>
                <p:cNvCxnSpPr/>
                <p:nvPr/>
              </p:nvCxnSpPr>
              <p:spPr>
                <a:xfrm rot="5400000">
                  <a:off x="5466578" y="4819919"/>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rot="5400000">
                  <a:off x="6018110" y="4819125"/>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rot="5400000">
                  <a:off x="6527726" y="4819125"/>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p:nvCxnSpPr>
              <p:spPr>
                <a:xfrm rot="5400000">
                  <a:off x="6966219" y="4819125"/>
                  <a:ext cx="857152" cy="3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Connecteur droit 22"/>
                <p:cNvCxnSpPr/>
                <p:nvPr/>
              </p:nvCxnSpPr>
              <p:spPr>
                <a:xfrm>
                  <a:off x="5492090" y="4612630"/>
                  <a:ext cx="2217158" cy="1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Connecteur droit 23"/>
                <p:cNvCxnSpPr/>
                <p:nvPr/>
              </p:nvCxnSpPr>
              <p:spPr>
                <a:xfrm>
                  <a:off x="5496530" y="4839004"/>
                  <a:ext cx="2217158" cy="1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Connecteur droit 24"/>
                <p:cNvCxnSpPr/>
                <p:nvPr/>
              </p:nvCxnSpPr>
              <p:spPr>
                <a:xfrm>
                  <a:off x="5488640" y="5065378"/>
                  <a:ext cx="2217158" cy="126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ZoneTexte 25"/>
                <p:cNvSpPr txBox="1"/>
                <p:nvPr/>
              </p:nvSpPr>
              <p:spPr>
                <a:xfrm>
                  <a:off x="5508861" y="4353720"/>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27" name="ZoneTexte 26"/>
                <p:cNvSpPr txBox="1"/>
                <p:nvPr/>
              </p:nvSpPr>
              <p:spPr>
                <a:xfrm>
                  <a:off x="5978970" y="4629949"/>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28" name="ZoneTexte 27"/>
                <p:cNvSpPr txBox="1"/>
                <p:nvPr/>
              </p:nvSpPr>
              <p:spPr>
                <a:xfrm>
                  <a:off x="6003630" y="4850794"/>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29" name="ZoneTexte 28"/>
                <p:cNvSpPr txBox="1"/>
                <p:nvPr/>
              </p:nvSpPr>
              <p:spPr>
                <a:xfrm>
                  <a:off x="6534608" y="4366049"/>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30" name="ZoneTexte 29"/>
                <p:cNvSpPr txBox="1"/>
                <p:nvPr/>
              </p:nvSpPr>
              <p:spPr>
                <a:xfrm>
                  <a:off x="6559268" y="4604483"/>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31" name="ZoneTexte 30"/>
                <p:cNvSpPr txBox="1"/>
                <p:nvPr/>
              </p:nvSpPr>
              <p:spPr>
                <a:xfrm>
                  <a:off x="7018112" y="4826136"/>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32" name="ZoneTexte 31"/>
                <p:cNvSpPr txBox="1"/>
                <p:nvPr/>
              </p:nvSpPr>
              <p:spPr>
                <a:xfrm>
                  <a:off x="7018112" y="4580633"/>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33" name="ZoneTexte 32"/>
                <p:cNvSpPr txBox="1"/>
                <p:nvPr/>
              </p:nvSpPr>
              <p:spPr>
                <a:xfrm>
                  <a:off x="5535109" y="5029979"/>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34" name="ZoneTexte 33"/>
                <p:cNvSpPr txBox="1"/>
                <p:nvPr/>
              </p:nvSpPr>
              <p:spPr>
                <a:xfrm>
                  <a:off x="7394955" y="4341391"/>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35" name="ZoneTexte 34"/>
                <p:cNvSpPr txBox="1"/>
                <p:nvPr/>
              </p:nvSpPr>
              <p:spPr>
                <a:xfrm>
                  <a:off x="7419615" y="4838465"/>
                  <a:ext cx="386422" cy="261610"/>
                </a:xfrm>
                <a:prstGeom prst="rect">
                  <a:avLst/>
                </a:prstGeom>
                <a:noFill/>
              </p:spPr>
              <p:txBody>
                <a:bodyPr wrap="square" rtlCol="0">
                  <a:spAutoFit/>
                </a:bodyPr>
                <a:lstStyle/>
                <a:p>
                  <a:pPr algn="ctr"/>
                  <a:r>
                    <a:rPr lang="fr-FR" sz="1050" dirty="0" smtClean="0">
                      <a:solidFill>
                        <a:srgbClr val="C0504D"/>
                      </a:solidFill>
                      <a:latin typeface="Zapf Dingbats"/>
                      <a:ea typeface="Zapf Dingbats"/>
                      <a:cs typeface="Zapf Dingbats"/>
                    </a:rPr>
                    <a:t>✗</a:t>
                  </a:r>
                  <a:endParaRPr lang="fr-FR" sz="1050" dirty="0">
                    <a:solidFill>
                      <a:srgbClr val="C0504D"/>
                    </a:solidFill>
                  </a:endParaRPr>
                </a:p>
              </p:txBody>
            </p:sp>
            <p:sp>
              <p:nvSpPr>
                <p:cNvPr id="36" name="ZoneTexte 35"/>
                <p:cNvSpPr txBox="1"/>
                <p:nvPr/>
              </p:nvSpPr>
              <p:spPr>
                <a:xfrm>
                  <a:off x="5978970" y="4366588"/>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37" name="ZoneTexte 36"/>
                <p:cNvSpPr txBox="1"/>
                <p:nvPr/>
              </p:nvSpPr>
              <p:spPr>
                <a:xfrm>
                  <a:off x="6008070" y="5024477"/>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38" name="ZoneTexte 37"/>
                <p:cNvSpPr txBox="1"/>
                <p:nvPr/>
              </p:nvSpPr>
              <p:spPr>
                <a:xfrm>
                  <a:off x="6575250" y="4814884"/>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39" name="ZoneTexte 38"/>
                <p:cNvSpPr txBox="1"/>
                <p:nvPr/>
              </p:nvSpPr>
              <p:spPr>
                <a:xfrm>
                  <a:off x="6562920" y="5036806"/>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40" name="ZoneTexte 39"/>
                <p:cNvSpPr txBox="1"/>
                <p:nvPr/>
              </p:nvSpPr>
              <p:spPr>
                <a:xfrm>
                  <a:off x="7035900" y="5041258"/>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41" name="ZoneTexte 40"/>
                <p:cNvSpPr txBox="1"/>
                <p:nvPr/>
              </p:nvSpPr>
              <p:spPr>
                <a:xfrm>
                  <a:off x="7418130" y="5028929"/>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42" name="ZoneTexte 41"/>
                <p:cNvSpPr txBox="1"/>
                <p:nvPr/>
              </p:nvSpPr>
              <p:spPr>
                <a:xfrm>
                  <a:off x="5528145" y="4838465"/>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43" name="ZoneTexte 42"/>
                <p:cNvSpPr txBox="1"/>
                <p:nvPr/>
              </p:nvSpPr>
              <p:spPr>
                <a:xfrm>
                  <a:off x="5521191" y="4592962"/>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44" name="ZoneTexte 43"/>
                <p:cNvSpPr txBox="1"/>
                <p:nvPr/>
              </p:nvSpPr>
              <p:spPr>
                <a:xfrm>
                  <a:off x="6997104" y="4343518"/>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sp>
              <p:nvSpPr>
                <p:cNvPr id="45" name="ZoneTexte 44"/>
                <p:cNvSpPr txBox="1"/>
                <p:nvPr/>
              </p:nvSpPr>
              <p:spPr>
                <a:xfrm>
                  <a:off x="7411068" y="4593231"/>
                  <a:ext cx="386422" cy="261610"/>
                </a:xfrm>
                <a:prstGeom prst="rect">
                  <a:avLst/>
                </a:prstGeom>
                <a:noFill/>
              </p:spPr>
              <p:txBody>
                <a:bodyPr wrap="square" rtlCol="0">
                  <a:spAutoFit/>
                </a:bodyPr>
                <a:lstStyle/>
                <a:p>
                  <a:pPr algn="ctr"/>
                  <a:r>
                    <a:rPr lang="fr-FR" sz="1050" dirty="0" smtClean="0">
                      <a:solidFill>
                        <a:schemeClr val="accent3">
                          <a:lumMod val="75000"/>
                        </a:schemeClr>
                      </a:solidFill>
                      <a:latin typeface="Zapf Dingbats"/>
                      <a:ea typeface="Zapf Dingbats"/>
                      <a:cs typeface="Zapf Dingbats"/>
                    </a:rPr>
                    <a:t>✓</a:t>
                  </a:r>
                  <a:endParaRPr lang="fr-FR" sz="1050" dirty="0">
                    <a:solidFill>
                      <a:schemeClr val="accent3">
                        <a:lumMod val="75000"/>
                      </a:schemeClr>
                    </a:solidFill>
                  </a:endParaRPr>
                </a:p>
              </p:txBody>
            </p:sp>
          </p:grpSp>
          <p:sp>
            <p:nvSpPr>
              <p:cNvPr id="13" name="ZoneTexte 12"/>
              <p:cNvSpPr txBox="1"/>
              <p:nvPr/>
            </p:nvSpPr>
            <p:spPr>
              <a:xfrm>
                <a:off x="2281284" y="4127484"/>
                <a:ext cx="432891" cy="215444"/>
              </a:xfrm>
              <a:prstGeom prst="rect">
                <a:avLst/>
              </a:prstGeom>
              <a:noFill/>
            </p:spPr>
            <p:txBody>
              <a:bodyPr wrap="square" rtlCol="0">
                <a:spAutoFit/>
              </a:bodyPr>
              <a:lstStyle/>
              <a:p>
                <a:r>
                  <a:rPr lang="fr-FR" sz="800" b="1" dirty="0" smtClean="0">
                    <a:solidFill>
                      <a:schemeClr val="bg1"/>
                    </a:solidFill>
                  </a:rPr>
                  <a:t>Lundi</a:t>
                </a:r>
                <a:endParaRPr lang="fr-FR" sz="800" b="1" dirty="0">
                  <a:solidFill>
                    <a:schemeClr val="bg1"/>
                  </a:solidFill>
                </a:endParaRPr>
              </a:p>
            </p:txBody>
          </p:sp>
          <p:sp>
            <p:nvSpPr>
              <p:cNvPr id="14" name="ZoneTexte 13"/>
              <p:cNvSpPr txBox="1"/>
              <p:nvPr/>
            </p:nvSpPr>
            <p:spPr>
              <a:xfrm>
                <a:off x="2741915" y="4130723"/>
                <a:ext cx="432891" cy="215444"/>
              </a:xfrm>
              <a:prstGeom prst="rect">
                <a:avLst/>
              </a:prstGeom>
              <a:noFill/>
            </p:spPr>
            <p:txBody>
              <a:bodyPr wrap="square" rtlCol="0">
                <a:spAutoFit/>
              </a:bodyPr>
              <a:lstStyle/>
              <a:p>
                <a:r>
                  <a:rPr lang="fr-FR" sz="800" b="1" dirty="0" smtClean="0">
                    <a:solidFill>
                      <a:schemeClr val="bg1"/>
                    </a:solidFill>
                  </a:rPr>
                  <a:t>Mardi</a:t>
                </a:r>
                <a:endParaRPr lang="fr-FR" sz="800" b="1" dirty="0">
                  <a:solidFill>
                    <a:schemeClr val="bg1"/>
                  </a:solidFill>
                </a:endParaRPr>
              </a:p>
            </p:txBody>
          </p:sp>
          <p:sp>
            <p:nvSpPr>
              <p:cNvPr id="15" name="ZoneTexte 14"/>
              <p:cNvSpPr txBox="1"/>
              <p:nvPr/>
            </p:nvSpPr>
            <p:spPr>
              <a:xfrm>
                <a:off x="3207357" y="4127484"/>
                <a:ext cx="645848" cy="215444"/>
              </a:xfrm>
              <a:prstGeom prst="rect">
                <a:avLst/>
              </a:prstGeom>
              <a:noFill/>
            </p:spPr>
            <p:txBody>
              <a:bodyPr wrap="square" rtlCol="0">
                <a:spAutoFit/>
              </a:bodyPr>
              <a:lstStyle/>
              <a:p>
                <a:r>
                  <a:rPr lang="fr-FR" sz="800" b="1" dirty="0" smtClean="0">
                    <a:solidFill>
                      <a:schemeClr val="bg1"/>
                    </a:solidFill>
                  </a:rPr>
                  <a:t>Mercredi</a:t>
                </a:r>
                <a:endParaRPr lang="fr-FR" sz="800" b="1" dirty="0">
                  <a:solidFill>
                    <a:schemeClr val="bg1"/>
                  </a:solidFill>
                </a:endParaRPr>
              </a:p>
            </p:txBody>
          </p:sp>
          <p:sp>
            <p:nvSpPr>
              <p:cNvPr id="16" name="ZoneTexte 15"/>
              <p:cNvSpPr txBox="1"/>
              <p:nvPr/>
            </p:nvSpPr>
            <p:spPr>
              <a:xfrm>
                <a:off x="3742378" y="4130723"/>
                <a:ext cx="432891" cy="215444"/>
              </a:xfrm>
              <a:prstGeom prst="rect">
                <a:avLst/>
              </a:prstGeom>
              <a:noFill/>
            </p:spPr>
            <p:txBody>
              <a:bodyPr wrap="square" rtlCol="0">
                <a:spAutoFit/>
              </a:bodyPr>
              <a:lstStyle/>
              <a:p>
                <a:r>
                  <a:rPr lang="fr-FR" sz="800" b="1" dirty="0" smtClean="0">
                    <a:solidFill>
                      <a:schemeClr val="bg1"/>
                    </a:solidFill>
                  </a:rPr>
                  <a:t>Jeudi</a:t>
                </a:r>
                <a:endParaRPr lang="fr-FR" sz="800" b="1" dirty="0">
                  <a:solidFill>
                    <a:schemeClr val="bg1"/>
                  </a:solidFill>
                </a:endParaRPr>
              </a:p>
            </p:txBody>
          </p:sp>
          <p:sp>
            <p:nvSpPr>
              <p:cNvPr id="17" name="ZoneTexte 16"/>
              <p:cNvSpPr txBox="1"/>
              <p:nvPr/>
            </p:nvSpPr>
            <p:spPr>
              <a:xfrm>
                <a:off x="4021568" y="4130723"/>
                <a:ext cx="645848" cy="215444"/>
              </a:xfrm>
              <a:prstGeom prst="rect">
                <a:avLst/>
              </a:prstGeom>
              <a:noFill/>
            </p:spPr>
            <p:txBody>
              <a:bodyPr wrap="square" rtlCol="0">
                <a:spAutoFit/>
              </a:bodyPr>
              <a:lstStyle/>
              <a:p>
                <a:r>
                  <a:rPr lang="fr-FR" sz="800" b="1" dirty="0" smtClean="0">
                    <a:solidFill>
                      <a:schemeClr val="bg1"/>
                    </a:solidFill>
                  </a:rPr>
                  <a:t>Vendredi</a:t>
                </a:r>
                <a:endParaRPr lang="fr-FR" sz="800" b="1" dirty="0">
                  <a:solidFill>
                    <a:schemeClr val="bg1"/>
                  </a:solidFill>
                </a:endParaRPr>
              </a:p>
            </p:txBody>
          </p:sp>
        </p:grpSp>
        <p:sp>
          <p:nvSpPr>
            <p:cNvPr id="7" name="ZoneTexte 6"/>
            <p:cNvSpPr txBox="1"/>
            <p:nvPr/>
          </p:nvSpPr>
          <p:spPr>
            <a:xfrm>
              <a:off x="1884041" y="4343017"/>
              <a:ext cx="432891" cy="200055"/>
            </a:xfrm>
            <a:prstGeom prst="rect">
              <a:avLst/>
            </a:prstGeom>
            <a:noFill/>
          </p:spPr>
          <p:txBody>
            <a:bodyPr wrap="square" rtlCol="0">
              <a:spAutoFit/>
            </a:bodyPr>
            <a:lstStyle/>
            <a:p>
              <a:r>
                <a:rPr lang="fr-FR" sz="700" b="1" dirty="0" smtClean="0">
                  <a:solidFill>
                    <a:schemeClr val="bg1"/>
                  </a:solidFill>
                </a:rPr>
                <a:t>8:00</a:t>
              </a:r>
              <a:endParaRPr lang="fr-FR" sz="700" b="1" dirty="0">
                <a:solidFill>
                  <a:schemeClr val="bg1"/>
                </a:solidFill>
              </a:endParaRPr>
            </a:p>
          </p:txBody>
        </p:sp>
        <p:sp>
          <p:nvSpPr>
            <p:cNvPr id="8" name="ZoneTexte 7"/>
            <p:cNvSpPr txBox="1"/>
            <p:nvPr/>
          </p:nvSpPr>
          <p:spPr>
            <a:xfrm>
              <a:off x="1876151" y="4520075"/>
              <a:ext cx="432891" cy="200055"/>
            </a:xfrm>
            <a:prstGeom prst="rect">
              <a:avLst/>
            </a:prstGeom>
            <a:noFill/>
          </p:spPr>
          <p:txBody>
            <a:bodyPr wrap="square" rtlCol="0">
              <a:spAutoFit/>
            </a:bodyPr>
            <a:lstStyle/>
            <a:p>
              <a:r>
                <a:rPr lang="fr-FR" sz="700" b="1" dirty="0" smtClean="0">
                  <a:solidFill>
                    <a:schemeClr val="bg1"/>
                  </a:solidFill>
                </a:rPr>
                <a:t>10:00</a:t>
              </a:r>
              <a:endParaRPr lang="fr-FR" sz="700" b="1" dirty="0">
                <a:solidFill>
                  <a:schemeClr val="bg1"/>
                </a:solidFill>
              </a:endParaRPr>
            </a:p>
          </p:txBody>
        </p:sp>
        <p:sp>
          <p:nvSpPr>
            <p:cNvPr id="9" name="ZoneTexte 8"/>
            <p:cNvSpPr txBox="1"/>
            <p:nvPr/>
          </p:nvSpPr>
          <p:spPr>
            <a:xfrm>
              <a:off x="1884041" y="4785822"/>
              <a:ext cx="432891" cy="200055"/>
            </a:xfrm>
            <a:prstGeom prst="rect">
              <a:avLst/>
            </a:prstGeom>
            <a:noFill/>
          </p:spPr>
          <p:txBody>
            <a:bodyPr wrap="square" rtlCol="0">
              <a:spAutoFit/>
            </a:bodyPr>
            <a:lstStyle/>
            <a:p>
              <a:r>
                <a:rPr lang="fr-FR" sz="700" b="1" dirty="0" smtClean="0">
                  <a:solidFill>
                    <a:schemeClr val="bg1"/>
                  </a:solidFill>
                </a:rPr>
                <a:t>14:00</a:t>
              </a:r>
              <a:endParaRPr lang="fr-FR" sz="700" b="1" dirty="0">
                <a:solidFill>
                  <a:schemeClr val="bg1"/>
                </a:solidFill>
              </a:endParaRPr>
            </a:p>
          </p:txBody>
        </p:sp>
        <p:sp>
          <p:nvSpPr>
            <p:cNvPr id="10" name="ZoneTexte 9"/>
            <p:cNvSpPr txBox="1"/>
            <p:nvPr/>
          </p:nvSpPr>
          <p:spPr>
            <a:xfrm>
              <a:off x="1876151" y="4987538"/>
              <a:ext cx="432891" cy="200055"/>
            </a:xfrm>
            <a:prstGeom prst="rect">
              <a:avLst/>
            </a:prstGeom>
            <a:noFill/>
          </p:spPr>
          <p:txBody>
            <a:bodyPr wrap="square" rtlCol="0">
              <a:spAutoFit/>
            </a:bodyPr>
            <a:lstStyle/>
            <a:p>
              <a:r>
                <a:rPr lang="fr-FR" sz="700" b="1" dirty="0" smtClean="0">
                  <a:solidFill>
                    <a:schemeClr val="bg1"/>
                  </a:solidFill>
                </a:rPr>
                <a:t>16:00</a:t>
              </a:r>
              <a:endParaRPr lang="fr-FR" sz="700" b="1" dirty="0">
                <a:solidFill>
                  <a:schemeClr val="bg1"/>
                </a:solidFill>
              </a:endParaRPr>
            </a:p>
          </p:txBody>
        </p:sp>
      </p:grpSp>
      <p:sp>
        <p:nvSpPr>
          <p:cNvPr id="46" name="ZoneTexte 45"/>
          <p:cNvSpPr txBox="1"/>
          <p:nvPr/>
        </p:nvSpPr>
        <p:spPr>
          <a:xfrm>
            <a:off x="4117602" y="425663"/>
            <a:ext cx="929169" cy="215444"/>
          </a:xfrm>
          <a:prstGeom prst="rect">
            <a:avLst/>
          </a:prstGeom>
          <a:noFill/>
        </p:spPr>
        <p:txBody>
          <a:bodyPr wrap="square" rtlCol="0">
            <a:spAutoFit/>
          </a:bodyPr>
          <a:lstStyle/>
          <a:p>
            <a:pPr algn="just"/>
            <a:r>
              <a:rPr lang="fr-FR" sz="800" dirty="0" smtClean="0"/>
              <a:t>Vos disponibilités</a:t>
            </a:r>
            <a:endParaRPr lang="fr-FR" sz="800" dirty="0"/>
          </a:p>
        </p:txBody>
      </p:sp>
      <p:sp>
        <p:nvSpPr>
          <p:cNvPr id="47" name="Rectangle à coins arrondis 46"/>
          <p:cNvSpPr/>
          <p:nvPr/>
        </p:nvSpPr>
        <p:spPr>
          <a:xfrm>
            <a:off x="702362" y="2988067"/>
            <a:ext cx="2774179" cy="1738388"/>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Rectangle à coins arrondis 47"/>
          <p:cNvSpPr/>
          <p:nvPr/>
        </p:nvSpPr>
        <p:spPr>
          <a:xfrm>
            <a:off x="5790563" y="2988067"/>
            <a:ext cx="2774179" cy="1738388"/>
          </a:xfrm>
          <a:prstGeom prst="round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0" name="Connecteur droit avec flèche 49"/>
          <p:cNvCxnSpPr>
            <a:stCxn id="9" idx="1"/>
            <a:endCxn id="47" idx="0"/>
          </p:cNvCxnSpPr>
          <p:nvPr/>
        </p:nvCxnSpPr>
        <p:spPr>
          <a:xfrm rot="10800000" flipV="1">
            <a:off x="2089453" y="1337827"/>
            <a:ext cx="1108019" cy="165023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Connecteur droit avec flèche 51"/>
          <p:cNvCxnSpPr>
            <a:stCxn id="4" idx="3"/>
            <a:endCxn id="48" idx="0"/>
          </p:cNvCxnSpPr>
          <p:nvPr/>
        </p:nvCxnSpPr>
        <p:spPr>
          <a:xfrm>
            <a:off x="5980846" y="1336901"/>
            <a:ext cx="1196807" cy="16511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3" name="ZoneTexte 52"/>
          <p:cNvSpPr txBox="1"/>
          <p:nvPr/>
        </p:nvSpPr>
        <p:spPr>
          <a:xfrm>
            <a:off x="6746064" y="2152934"/>
            <a:ext cx="984646" cy="400110"/>
          </a:xfrm>
          <a:prstGeom prst="rect">
            <a:avLst/>
          </a:prstGeom>
          <a:noFill/>
        </p:spPr>
        <p:txBody>
          <a:bodyPr wrap="square" rtlCol="0">
            <a:spAutoFit/>
          </a:bodyPr>
          <a:lstStyle/>
          <a:p>
            <a:r>
              <a:rPr lang="fr-FR" sz="1000" dirty="0" smtClean="0"/>
              <a:t>En cliquant sur une plage libre</a:t>
            </a:r>
            <a:endParaRPr lang="fr-FR" sz="1000" dirty="0"/>
          </a:p>
        </p:txBody>
      </p:sp>
      <p:sp>
        <p:nvSpPr>
          <p:cNvPr id="54" name="ZoneTexte 53"/>
          <p:cNvSpPr txBox="1"/>
          <p:nvPr/>
        </p:nvSpPr>
        <p:spPr>
          <a:xfrm>
            <a:off x="1412179" y="2150143"/>
            <a:ext cx="1164720" cy="400110"/>
          </a:xfrm>
          <a:prstGeom prst="rect">
            <a:avLst/>
          </a:prstGeom>
          <a:noFill/>
        </p:spPr>
        <p:txBody>
          <a:bodyPr wrap="square" rtlCol="0">
            <a:spAutoFit/>
          </a:bodyPr>
          <a:lstStyle/>
          <a:p>
            <a:r>
              <a:rPr lang="fr-FR" sz="1000" dirty="0" smtClean="0"/>
              <a:t>En cliquant sur une plage occupée</a:t>
            </a:r>
            <a:endParaRPr lang="fr-FR" sz="1000" dirty="0"/>
          </a:p>
        </p:txBody>
      </p:sp>
      <p:cxnSp>
        <p:nvCxnSpPr>
          <p:cNvPr id="56" name="Connecteur droit 55"/>
          <p:cNvCxnSpPr/>
          <p:nvPr/>
        </p:nvCxnSpPr>
        <p:spPr>
          <a:xfrm rot="5400000">
            <a:off x="1048078" y="3851097"/>
            <a:ext cx="1738388" cy="1232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72" name="Grouper 71"/>
          <p:cNvGrpSpPr/>
          <p:nvPr/>
        </p:nvGrpSpPr>
        <p:grpSpPr>
          <a:xfrm>
            <a:off x="690032" y="3526091"/>
            <a:ext cx="1233405" cy="230832"/>
            <a:chOff x="690032" y="3489104"/>
            <a:chExt cx="1233405" cy="230832"/>
          </a:xfrm>
        </p:grpSpPr>
        <p:cxnSp>
          <p:nvCxnSpPr>
            <p:cNvPr id="63" name="Connecteur droit 62"/>
            <p:cNvCxnSpPr/>
            <p:nvPr/>
          </p:nvCxnSpPr>
          <p:spPr>
            <a:xfrm>
              <a:off x="702362" y="3550749"/>
              <a:ext cx="122107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66" name="ZoneTexte 65"/>
            <p:cNvSpPr txBox="1"/>
            <p:nvPr/>
          </p:nvSpPr>
          <p:spPr>
            <a:xfrm>
              <a:off x="690032" y="3489104"/>
              <a:ext cx="1221075" cy="230832"/>
            </a:xfrm>
            <a:prstGeom prst="rect">
              <a:avLst/>
            </a:prstGeom>
            <a:noFill/>
          </p:spPr>
          <p:txBody>
            <a:bodyPr wrap="square" rtlCol="0">
              <a:spAutoFit/>
            </a:bodyPr>
            <a:lstStyle/>
            <a:p>
              <a:pPr algn="ctr"/>
              <a:r>
                <a:rPr lang="fr-FR" sz="900" b="1" u="sng" dirty="0" smtClean="0"/>
                <a:t>Historique animal</a:t>
              </a:r>
              <a:endParaRPr lang="fr-FR" sz="900" b="1" u="sng" dirty="0"/>
            </a:p>
          </p:txBody>
        </p:sp>
        <p:cxnSp>
          <p:nvCxnSpPr>
            <p:cNvPr id="68" name="Connecteur droit 67"/>
            <p:cNvCxnSpPr/>
            <p:nvPr/>
          </p:nvCxnSpPr>
          <p:spPr>
            <a:xfrm>
              <a:off x="690032" y="3692408"/>
              <a:ext cx="122107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3" name="Grouper 72"/>
          <p:cNvGrpSpPr/>
          <p:nvPr/>
        </p:nvGrpSpPr>
        <p:grpSpPr>
          <a:xfrm>
            <a:off x="603722" y="4105553"/>
            <a:ext cx="1448740" cy="230832"/>
            <a:chOff x="603722" y="4105553"/>
            <a:chExt cx="1448740" cy="230832"/>
          </a:xfrm>
        </p:grpSpPr>
        <p:cxnSp>
          <p:nvCxnSpPr>
            <p:cNvPr id="64" name="Connecteur droit 63"/>
            <p:cNvCxnSpPr/>
            <p:nvPr/>
          </p:nvCxnSpPr>
          <p:spPr>
            <a:xfrm>
              <a:off x="690032" y="4140952"/>
              <a:ext cx="122107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67" name="ZoneTexte 66"/>
            <p:cNvSpPr txBox="1"/>
            <p:nvPr/>
          </p:nvSpPr>
          <p:spPr>
            <a:xfrm>
              <a:off x="603722" y="4105553"/>
              <a:ext cx="1448740" cy="230832"/>
            </a:xfrm>
            <a:prstGeom prst="rect">
              <a:avLst/>
            </a:prstGeom>
            <a:noFill/>
          </p:spPr>
          <p:txBody>
            <a:bodyPr wrap="square" rtlCol="0">
              <a:spAutoFit/>
            </a:bodyPr>
            <a:lstStyle/>
            <a:p>
              <a:pPr algn="ctr"/>
              <a:r>
                <a:rPr lang="fr-FR" sz="900" b="1" u="sng" dirty="0" smtClean="0"/>
                <a:t>Historique &amp; infos client</a:t>
              </a:r>
              <a:endParaRPr lang="fr-FR" sz="900" b="1" u="sng" dirty="0"/>
            </a:p>
          </p:txBody>
        </p:sp>
        <p:cxnSp>
          <p:nvCxnSpPr>
            <p:cNvPr id="69" name="Connecteur droit 68"/>
            <p:cNvCxnSpPr/>
            <p:nvPr/>
          </p:nvCxnSpPr>
          <p:spPr>
            <a:xfrm>
              <a:off x="690032" y="4310139"/>
              <a:ext cx="122107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5" name="Grouper 74"/>
          <p:cNvGrpSpPr/>
          <p:nvPr/>
        </p:nvGrpSpPr>
        <p:grpSpPr>
          <a:xfrm>
            <a:off x="739352" y="2938751"/>
            <a:ext cx="1299017" cy="232420"/>
            <a:chOff x="739352" y="2938751"/>
            <a:chExt cx="1299017" cy="232420"/>
          </a:xfrm>
        </p:grpSpPr>
        <p:sp>
          <p:nvSpPr>
            <p:cNvPr id="65" name="ZoneTexte 64"/>
            <p:cNvSpPr txBox="1"/>
            <p:nvPr/>
          </p:nvSpPr>
          <p:spPr>
            <a:xfrm>
              <a:off x="739352" y="2938751"/>
              <a:ext cx="1299017" cy="230832"/>
            </a:xfrm>
            <a:prstGeom prst="rect">
              <a:avLst/>
            </a:prstGeom>
            <a:noFill/>
          </p:spPr>
          <p:txBody>
            <a:bodyPr wrap="square" rtlCol="0">
              <a:spAutoFit/>
            </a:bodyPr>
            <a:lstStyle/>
            <a:p>
              <a:r>
                <a:rPr lang="fr-FR" sz="900" b="1" u="sng" dirty="0" smtClean="0"/>
                <a:t>Fiche identité animal</a:t>
              </a:r>
              <a:endParaRPr lang="fr-FR" sz="900" b="1" u="sng" dirty="0"/>
            </a:p>
          </p:txBody>
        </p:sp>
        <p:cxnSp>
          <p:nvCxnSpPr>
            <p:cNvPr id="70" name="Connecteur droit 69"/>
            <p:cNvCxnSpPr/>
            <p:nvPr/>
          </p:nvCxnSpPr>
          <p:spPr>
            <a:xfrm>
              <a:off x="739352" y="3169583"/>
              <a:ext cx="1171755" cy="1588"/>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76" name="Image 75" descr="AA027414.png"/>
          <p:cNvPicPr>
            <a:picLocks noChangeAspect="1"/>
          </p:cNvPicPr>
          <p:nvPr/>
        </p:nvPicPr>
        <p:blipFill>
          <a:blip r:embed="rId3"/>
          <a:stretch>
            <a:fillRect/>
          </a:stretch>
        </p:blipFill>
        <p:spPr>
          <a:xfrm>
            <a:off x="739352" y="3179437"/>
            <a:ext cx="266224" cy="358983"/>
          </a:xfrm>
          <a:prstGeom prst="rect">
            <a:avLst/>
          </a:prstGeom>
        </p:spPr>
      </p:pic>
      <p:sp>
        <p:nvSpPr>
          <p:cNvPr id="77" name="ZoneTexte 76"/>
          <p:cNvSpPr txBox="1"/>
          <p:nvPr/>
        </p:nvSpPr>
        <p:spPr>
          <a:xfrm>
            <a:off x="1005576" y="3132357"/>
            <a:ext cx="929169" cy="215444"/>
          </a:xfrm>
          <a:prstGeom prst="rect">
            <a:avLst/>
          </a:prstGeom>
          <a:noFill/>
        </p:spPr>
        <p:txBody>
          <a:bodyPr wrap="square" rtlCol="0">
            <a:spAutoFit/>
          </a:bodyPr>
          <a:lstStyle/>
          <a:p>
            <a:pPr algn="just"/>
            <a:r>
              <a:rPr lang="fr-FR" sz="800" dirty="0" smtClean="0"/>
              <a:t>Nom</a:t>
            </a:r>
            <a:endParaRPr lang="fr-FR" sz="800" dirty="0"/>
          </a:p>
        </p:txBody>
      </p:sp>
      <p:sp>
        <p:nvSpPr>
          <p:cNvPr id="78" name="ZoneTexte 77"/>
          <p:cNvSpPr txBox="1"/>
          <p:nvPr/>
        </p:nvSpPr>
        <p:spPr>
          <a:xfrm>
            <a:off x="1010016" y="3235441"/>
            <a:ext cx="929169" cy="215444"/>
          </a:xfrm>
          <a:prstGeom prst="rect">
            <a:avLst/>
          </a:prstGeom>
          <a:noFill/>
        </p:spPr>
        <p:txBody>
          <a:bodyPr wrap="square" rtlCol="0">
            <a:spAutoFit/>
          </a:bodyPr>
          <a:lstStyle/>
          <a:p>
            <a:pPr algn="just"/>
            <a:r>
              <a:rPr lang="fr-FR" sz="800" dirty="0" smtClean="0"/>
              <a:t>Poids</a:t>
            </a:r>
            <a:endParaRPr lang="fr-FR" sz="800" dirty="0"/>
          </a:p>
        </p:txBody>
      </p:sp>
      <p:sp>
        <p:nvSpPr>
          <p:cNvPr id="79" name="ZoneTexte 78"/>
          <p:cNvSpPr txBox="1"/>
          <p:nvPr/>
        </p:nvSpPr>
        <p:spPr>
          <a:xfrm>
            <a:off x="998230" y="3312235"/>
            <a:ext cx="929169" cy="215444"/>
          </a:xfrm>
          <a:prstGeom prst="rect">
            <a:avLst/>
          </a:prstGeom>
          <a:noFill/>
        </p:spPr>
        <p:txBody>
          <a:bodyPr wrap="square" rtlCol="0">
            <a:spAutoFit/>
          </a:bodyPr>
          <a:lstStyle/>
          <a:p>
            <a:pPr algn="just"/>
            <a:r>
              <a:rPr lang="fr-FR" sz="800" dirty="0" smtClean="0"/>
              <a:t>Age</a:t>
            </a:r>
            <a:endParaRPr lang="fr-FR" sz="800" dirty="0"/>
          </a:p>
        </p:txBody>
      </p:sp>
      <p:sp>
        <p:nvSpPr>
          <p:cNvPr id="80" name="ZoneTexte 79"/>
          <p:cNvSpPr txBox="1"/>
          <p:nvPr/>
        </p:nvSpPr>
        <p:spPr>
          <a:xfrm>
            <a:off x="998229" y="3406040"/>
            <a:ext cx="929169" cy="215444"/>
          </a:xfrm>
          <a:prstGeom prst="rect">
            <a:avLst/>
          </a:prstGeom>
          <a:noFill/>
        </p:spPr>
        <p:txBody>
          <a:bodyPr wrap="square" rtlCol="0">
            <a:spAutoFit/>
          </a:bodyPr>
          <a:lstStyle/>
          <a:p>
            <a:pPr algn="just"/>
            <a:r>
              <a:rPr lang="fr-FR" sz="800" dirty="0" smtClean="0"/>
              <a:t>Sexe</a:t>
            </a:r>
            <a:endParaRPr lang="fr-FR" sz="800" dirty="0"/>
          </a:p>
        </p:txBody>
      </p:sp>
      <p:sp>
        <p:nvSpPr>
          <p:cNvPr id="81" name="ZoneTexte 80"/>
          <p:cNvSpPr txBox="1"/>
          <p:nvPr/>
        </p:nvSpPr>
        <p:spPr>
          <a:xfrm>
            <a:off x="742711" y="3670620"/>
            <a:ext cx="1193056" cy="215444"/>
          </a:xfrm>
          <a:prstGeom prst="rect">
            <a:avLst/>
          </a:prstGeom>
          <a:noFill/>
        </p:spPr>
        <p:txBody>
          <a:bodyPr wrap="square" rtlCol="0">
            <a:spAutoFit/>
          </a:bodyPr>
          <a:lstStyle/>
          <a:p>
            <a:pPr algn="just"/>
            <a:r>
              <a:rPr lang="fr-FR" sz="800" dirty="0" smtClean="0">
                <a:solidFill>
                  <a:srgbClr val="C0504D"/>
                </a:solidFill>
              </a:rPr>
              <a:t>Date 	Opération</a:t>
            </a:r>
            <a:endParaRPr lang="fr-FR" sz="800" dirty="0">
              <a:solidFill>
                <a:srgbClr val="C0504D"/>
              </a:solidFill>
            </a:endParaRPr>
          </a:p>
        </p:txBody>
      </p:sp>
      <p:sp>
        <p:nvSpPr>
          <p:cNvPr id="82" name="ZoneTexte 81"/>
          <p:cNvSpPr txBox="1"/>
          <p:nvPr/>
        </p:nvSpPr>
        <p:spPr>
          <a:xfrm>
            <a:off x="733799" y="3787432"/>
            <a:ext cx="1193056" cy="215444"/>
          </a:xfrm>
          <a:prstGeom prst="rect">
            <a:avLst/>
          </a:prstGeom>
          <a:noFill/>
        </p:spPr>
        <p:txBody>
          <a:bodyPr wrap="square" rtlCol="0">
            <a:spAutoFit/>
          </a:bodyPr>
          <a:lstStyle/>
          <a:p>
            <a:pPr algn="just"/>
            <a:r>
              <a:rPr lang="fr-FR" sz="800" dirty="0" smtClean="0"/>
              <a:t>10/06 	Vermifuge</a:t>
            </a:r>
            <a:endParaRPr lang="fr-FR" sz="800" dirty="0"/>
          </a:p>
        </p:txBody>
      </p:sp>
      <p:sp>
        <p:nvSpPr>
          <p:cNvPr id="83" name="ZoneTexte 82"/>
          <p:cNvSpPr txBox="1"/>
          <p:nvPr/>
        </p:nvSpPr>
        <p:spPr>
          <a:xfrm>
            <a:off x="739352" y="3873735"/>
            <a:ext cx="1193056" cy="215444"/>
          </a:xfrm>
          <a:prstGeom prst="rect">
            <a:avLst/>
          </a:prstGeom>
          <a:noFill/>
        </p:spPr>
        <p:txBody>
          <a:bodyPr wrap="square" rtlCol="0">
            <a:spAutoFit/>
          </a:bodyPr>
          <a:lstStyle/>
          <a:p>
            <a:pPr algn="just"/>
            <a:r>
              <a:rPr lang="fr-FR" sz="800" dirty="0" smtClean="0"/>
              <a:t>17/04 	Stérilisation</a:t>
            </a:r>
            <a:endParaRPr lang="fr-FR" sz="800" dirty="0"/>
          </a:p>
        </p:txBody>
      </p:sp>
      <p:sp>
        <p:nvSpPr>
          <p:cNvPr id="84" name="ZoneTexte 83"/>
          <p:cNvSpPr txBox="1"/>
          <p:nvPr/>
        </p:nvSpPr>
        <p:spPr>
          <a:xfrm>
            <a:off x="741671" y="3969128"/>
            <a:ext cx="1193056" cy="215444"/>
          </a:xfrm>
          <a:prstGeom prst="rect">
            <a:avLst/>
          </a:prstGeom>
          <a:noFill/>
        </p:spPr>
        <p:txBody>
          <a:bodyPr wrap="square" rtlCol="0">
            <a:spAutoFit/>
          </a:bodyPr>
          <a:lstStyle/>
          <a:p>
            <a:pPr algn="just"/>
            <a:r>
              <a:rPr lang="fr-FR" sz="800" dirty="0" smtClean="0"/>
              <a:t>23/02 	Traitement</a:t>
            </a:r>
          </a:p>
        </p:txBody>
      </p:sp>
      <p:cxnSp>
        <p:nvCxnSpPr>
          <p:cNvPr id="95" name="Connecteur droit 94"/>
          <p:cNvCxnSpPr/>
          <p:nvPr/>
        </p:nvCxnSpPr>
        <p:spPr>
          <a:xfrm>
            <a:off x="702361" y="3844931"/>
            <a:ext cx="1236824" cy="1588"/>
          </a:xfrm>
          <a:prstGeom prst="line">
            <a:avLst/>
          </a:prstGeom>
          <a:ln w="952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97" name="ZoneTexte 96"/>
          <p:cNvSpPr txBox="1"/>
          <p:nvPr/>
        </p:nvSpPr>
        <p:spPr>
          <a:xfrm>
            <a:off x="705721" y="4253321"/>
            <a:ext cx="1193056" cy="215444"/>
          </a:xfrm>
          <a:prstGeom prst="rect">
            <a:avLst/>
          </a:prstGeom>
          <a:noFill/>
        </p:spPr>
        <p:txBody>
          <a:bodyPr wrap="square" rtlCol="0">
            <a:spAutoFit/>
          </a:bodyPr>
          <a:lstStyle/>
          <a:p>
            <a:pPr algn="just"/>
            <a:r>
              <a:rPr lang="fr-FR" sz="800" dirty="0" smtClean="0">
                <a:solidFill>
                  <a:schemeClr val="accent2"/>
                </a:solidFill>
              </a:rPr>
              <a:t>Date         Prix         Statut</a:t>
            </a:r>
            <a:endParaRPr lang="fr-FR" sz="800" dirty="0">
              <a:solidFill>
                <a:schemeClr val="accent2"/>
              </a:solidFill>
            </a:endParaRPr>
          </a:p>
        </p:txBody>
      </p:sp>
      <p:cxnSp>
        <p:nvCxnSpPr>
          <p:cNvPr id="98" name="Connecteur droit 97"/>
          <p:cNvCxnSpPr/>
          <p:nvPr/>
        </p:nvCxnSpPr>
        <p:spPr>
          <a:xfrm>
            <a:off x="690032" y="4431778"/>
            <a:ext cx="1236824" cy="1588"/>
          </a:xfrm>
          <a:prstGeom prst="line">
            <a:avLst/>
          </a:prstGeom>
          <a:ln w="952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99" name="ZoneTexte 98"/>
          <p:cNvSpPr txBox="1"/>
          <p:nvPr/>
        </p:nvSpPr>
        <p:spPr>
          <a:xfrm>
            <a:off x="673732" y="4382462"/>
            <a:ext cx="1452233" cy="215444"/>
          </a:xfrm>
          <a:prstGeom prst="rect">
            <a:avLst/>
          </a:prstGeom>
          <a:noFill/>
        </p:spPr>
        <p:txBody>
          <a:bodyPr wrap="square" rtlCol="0">
            <a:spAutoFit/>
          </a:bodyPr>
          <a:lstStyle/>
          <a:p>
            <a:pPr algn="just"/>
            <a:r>
              <a:rPr lang="fr-FR" sz="800" dirty="0" smtClean="0"/>
              <a:t>10/08        100€         Réglé</a:t>
            </a:r>
            <a:endParaRPr lang="fr-FR" sz="800" dirty="0"/>
          </a:p>
        </p:txBody>
      </p:sp>
      <p:sp>
        <p:nvSpPr>
          <p:cNvPr id="100" name="ZoneTexte 99"/>
          <p:cNvSpPr txBox="1"/>
          <p:nvPr/>
        </p:nvSpPr>
        <p:spPr>
          <a:xfrm>
            <a:off x="674209" y="4481094"/>
            <a:ext cx="1452233" cy="215444"/>
          </a:xfrm>
          <a:prstGeom prst="rect">
            <a:avLst/>
          </a:prstGeom>
          <a:noFill/>
        </p:spPr>
        <p:txBody>
          <a:bodyPr wrap="square" rtlCol="0">
            <a:spAutoFit/>
          </a:bodyPr>
          <a:lstStyle/>
          <a:p>
            <a:pPr algn="just"/>
            <a:r>
              <a:rPr lang="fr-FR" sz="800" dirty="0" smtClean="0"/>
              <a:t>20/06        20 €      En attente</a:t>
            </a:r>
            <a:endParaRPr lang="fr-FR" sz="800" dirty="0"/>
          </a:p>
        </p:txBody>
      </p:sp>
      <p:cxnSp>
        <p:nvCxnSpPr>
          <p:cNvPr id="102" name="Connecteur droit 101"/>
          <p:cNvCxnSpPr/>
          <p:nvPr/>
        </p:nvCxnSpPr>
        <p:spPr>
          <a:xfrm flipV="1">
            <a:off x="1927399" y="3566317"/>
            <a:ext cx="1536201" cy="139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Connecteur droit 102"/>
          <p:cNvCxnSpPr/>
          <p:nvPr/>
        </p:nvCxnSpPr>
        <p:spPr>
          <a:xfrm flipV="1">
            <a:off x="1923437" y="3167108"/>
            <a:ext cx="1536201" cy="139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4" name="ZoneTexte 103"/>
          <p:cNvSpPr txBox="1"/>
          <p:nvPr/>
        </p:nvSpPr>
        <p:spPr>
          <a:xfrm>
            <a:off x="2004416" y="2965581"/>
            <a:ext cx="1193056" cy="230832"/>
          </a:xfrm>
          <a:prstGeom prst="rect">
            <a:avLst/>
          </a:prstGeom>
          <a:noFill/>
        </p:spPr>
        <p:txBody>
          <a:bodyPr wrap="square" rtlCol="0">
            <a:spAutoFit/>
          </a:bodyPr>
          <a:lstStyle/>
          <a:p>
            <a:pPr algn="ctr"/>
            <a:r>
              <a:rPr lang="fr-FR" sz="900" b="1" dirty="0" smtClean="0">
                <a:solidFill>
                  <a:srgbClr val="C0504D"/>
                </a:solidFill>
              </a:rPr>
              <a:t>Ordre du jour</a:t>
            </a:r>
            <a:endParaRPr lang="fr-FR" sz="900" b="1" dirty="0">
              <a:solidFill>
                <a:srgbClr val="C0504D"/>
              </a:solidFill>
            </a:endParaRPr>
          </a:p>
        </p:txBody>
      </p:sp>
      <p:cxnSp>
        <p:nvCxnSpPr>
          <p:cNvPr id="105" name="Connecteur droit 104"/>
          <p:cNvCxnSpPr/>
          <p:nvPr/>
        </p:nvCxnSpPr>
        <p:spPr>
          <a:xfrm flipV="1">
            <a:off x="1919509" y="3718717"/>
            <a:ext cx="1536201" cy="1391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06" name="ZoneTexte 105"/>
          <p:cNvSpPr txBox="1"/>
          <p:nvPr/>
        </p:nvSpPr>
        <p:spPr>
          <a:xfrm>
            <a:off x="2050699" y="3526091"/>
            <a:ext cx="1193056" cy="230832"/>
          </a:xfrm>
          <a:prstGeom prst="rect">
            <a:avLst/>
          </a:prstGeom>
          <a:noFill/>
        </p:spPr>
        <p:txBody>
          <a:bodyPr wrap="square" rtlCol="0">
            <a:spAutoFit/>
          </a:bodyPr>
          <a:lstStyle/>
          <a:p>
            <a:pPr algn="ctr"/>
            <a:r>
              <a:rPr lang="fr-FR" sz="900" b="1" dirty="0" smtClean="0">
                <a:solidFill>
                  <a:srgbClr val="C0504D"/>
                </a:solidFill>
              </a:rPr>
              <a:t>Ordonnance</a:t>
            </a:r>
            <a:endParaRPr lang="fr-FR" sz="900" b="1" dirty="0">
              <a:solidFill>
                <a:srgbClr val="C0504D"/>
              </a:solidFill>
            </a:endParaRPr>
          </a:p>
        </p:txBody>
      </p:sp>
      <p:sp>
        <p:nvSpPr>
          <p:cNvPr id="107" name="ZoneTexte 106"/>
          <p:cNvSpPr txBox="1"/>
          <p:nvPr/>
        </p:nvSpPr>
        <p:spPr>
          <a:xfrm>
            <a:off x="1927398" y="3155197"/>
            <a:ext cx="1536201" cy="215444"/>
          </a:xfrm>
          <a:prstGeom prst="rect">
            <a:avLst/>
          </a:prstGeom>
          <a:noFill/>
        </p:spPr>
        <p:txBody>
          <a:bodyPr wrap="square" rtlCol="0">
            <a:spAutoFit/>
          </a:bodyPr>
          <a:lstStyle/>
          <a:p>
            <a:pPr algn="just"/>
            <a:r>
              <a:rPr lang="fr-FR" sz="800" dirty="0" smtClean="0"/>
              <a:t>Durée	               Traitement</a:t>
            </a:r>
          </a:p>
        </p:txBody>
      </p:sp>
      <p:sp>
        <p:nvSpPr>
          <p:cNvPr id="108" name="ZoneTexte 107"/>
          <p:cNvSpPr txBox="1"/>
          <p:nvPr/>
        </p:nvSpPr>
        <p:spPr>
          <a:xfrm>
            <a:off x="1973892" y="3229171"/>
            <a:ext cx="1536201" cy="215444"/>
          </a:xfrm>
          <a:prstGeom prst="rect">
            <a:avLst/>
          </a:prstGeom>
          <a:noFill/>
        </p:spPr>
        <p:txBody>
          <a:bodyPr wrap="square" rtlCol="0">
            <a:spAutoFit/>
          </a:bodyPr>
          <a:lstStyle/>
          <a:p>
            <a:pPr algn="just"/>
            <a:r>
              <a:rPr lang="fr-FR" sz="800" dirty="0" smtClean="0"/>
              <a:t>------	            ------------</a:t>
            </a:r>
          </a:p>
        </p:txBody>
      </p:sp>
      <p:sp>
        <p:nvSpPr>
          <p:cNvPr id="109" name="ZoneTexte 108"/>
          <p:cNvSpPr txBox="1"/>
          <p:nvPr/>
        </p:nvSpPr>
        <p:spPr>
          <a:xfrm>
            <a:off x="1978332" y="3270610"/>
            <a:ext cx="1536201" cy="215444"/>
          </a:xfrm>
          <a:prstGeom prst="rect">
            <a:avLst/>
          </a:prstGeom>
          <a:noFill/>
        </p:spPr>
        <p:txBody>
          <a:bodyPr wrap="square" rtlCol="0">
            <a:spAutoFit/>
          </a:bodyPr>
          <a:lstStyle/>
          <a:p>
            <a:pPr algn="just"/>
            <a:r>
              <a:rPr lang="fr-FR" sz="800" dirty="0" smtClean="0"/>
              <a:t>------	            ------------</a:t>
            </a:r>
          </a:p>
        </p:txBody>
      </p:sp>
      <p:sp>
        <p:nvSpPr>
          <p:cNvPr id="110" name="ZoneTexte 109"/>
          <p:cNvSpPr txBox="1"/>
          <p:nvPr/>
        </p:nvSpPr>
        <p:spPr>
          <a:xfrm>
            <a:off x="1978332" y="3319926"/>
            <a:ext cx="1536201" cy="215444"/>
          </a:xfrm>
          <a:prstGeom prst="rect">
            <a:avLst/>
          </a:prstGeom>
          <a:noFill/>
        </p:spPr>
        <p:txBody>
          <a:bodyPr wrap="square" rtlCol="0">
            <a:spAutoFit/>
          </a:bodyPr>
          <a:lstStyle/>
          <a:p>
            <a:pPr algn="just"/>
            <a:r>
              <a:rPr lang="fr-FR" sz="800" dirty="0" smtClean="0"/>
              <a:t>------	            ------------</a:t>
            </a:r>
          </a:p>
        </p:txBody>
      </p:sp>
      <p:sp>
        <p:nvSpPr>
          <p:cNvPr id="111" name="ZoneTexte 110"/>
          <p:cNvSpPr txBox="1"/>
          <p:nvPr/>
        </p:nvSpPr>
        <p:spPr>
          <a:xfrm>
            <a:off x="1898777" y="3753684"/>
            <a:ext cx="1536201" cy="215444"/>
          </a:xfrm>
          <a:prstGeom prst="rect">
            <a:avLst/>
          </a:prstGeom>
          <a:noFill/>
        </p:spPr>
        <p:txBody>
          <a:bodyPr wrap="square" rtlCol="0">
            <a:spAutoFit/>
          </a:bodyPr>
          <a:lstStyle/>
          <a:p>
            <a:pPr algn="just"/>
            <a:r>
              <a:rPr lang="fr-FR" sz="800" dirty="0" smtClean="0"/>
              <a:t>Compte rendu opération:</a:t>
            </a:r>
          </a:p>
        </p:txBody>
      </p:sp>
      <p:sp>
        <p:nvSpPr>
          <p:cNvPr id="112" name="ZoneTexte 111"/>
          <p:cNvSpPr txBox="1"/>
          <p:nvPr/>
        </p:nvSpPr>
        <p:spPr>
          <a:xfrm>
            <a:off x="1911107" y="4008572"/>
            <a:ext cx="1536201" cy="215444"/>
          </a:xfrm>
          <a:prstGeom prst="rect">
            <a:avLst/>
          </a:prstGeom>
          <a:noFill/>
        </p:spPr>
        <p:txBody>
          <a:bodyPr wrap="square" rtlCol="0">
            <a:spAutoFit/>
          </a:bodyPr>
          <a:lstStyle/>
          <a:p>
            <a:pPr algn="just"/>
            <a:r>
              <a:rPr lang="fr-FR" sz="800" dirty="0" smtClean="0"/>
              <a:t>A faire par le propriétaire:</a:t>
            </a:r>
          </a:p>
        </p:txBody>
      </p:sp>
      <p:sp>
        <p:nvSpPr>
          <p:cNvPr id="113" name="ZoneTexte 112"/>
          <p:cNvSpPr txBox="1"/>
          <p:nvPr/>
        </p:nvSpPr>
        <p:spPr>
          <a:xfrm>
            <a:off x="1898777" y="4299398"/>
            <a:ext cx="1536201" cy="215444"/>
          </a:xfrm>
          <a:prstGeom prst="rect">
            <a:avLst/>
          </a:prstGeom>
          <a:noFill/>
        </p:spPr>
        <p:txBody>
          <a:bodyPr wrap="square" rtlCol="0">
            <a:spAutoFit/>
          </a:bodyPr>
          <a:lstStyle/>
          <a:p>
            <a:pPr algn="just"/>
            <a:r>
              <a:rPr lang="fr-FR" sz="800" dirty="0" smtClean="0"/>
              <a:t>A vérifier ultérieurement:</a:t>
            </a:r>
          </a:p>
        </p:txBody>
      </p:sp>
      <p:sp>
        <p:nvSpPr>
          <p:cNvPr id="114" name="Moins 113"/>
          <p:cNvSpPr/>
          <p:nvPr/>
        </p:nvSpPr>
        <p:spPr>
          <a:xfrm>
            <a:off x="2219338" y="4468765"/>
            <a:ext cx="715121" cy="395561"/>
          </a:xfrm>
          <a:prstGeom prst="mathMinus">
            <a:avLst/>
          </a:prstGeom>
          <a:solidFill>
            <a:schemeClr val="accent2">
              <a:lumMod val="40000"/>
              <a:lumOff val="6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b="1" dirty="0" smtClean="0">
                <a:solidFill>
                  <a:schemeClr val="bg1"/>
                </a:solidFill>
              </a:rPr>
              <a:t>Envoyer</a:t>
            </a:r>
            <a:endParaRPr lang="fr-FR" sz="800" b="1" dirty="0">
              <a:solidFill>
                <a:schemeClr val="bg1"/>
              </a:solidFill>
            </a:endParaRPr>
          </a:p>
        </p:txBody>
      </p:sp>
      <p:sp>
        <p:nvSpPr>
          <p:cNvPr id="115" name="Rectangle à coins arrondis 114"/>
          <p:cNvSpPr/>
          <p:nvPr/>
        </p:nvSpPr>
        <p:spPr>
          <a:xfrm>
            <a:off x="2054394" y="3941231"/>
            <a:ext cx="1152273" cy="91999"/>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6" name="Rectangle à coins arrondis 115"/>
          <p:cNvSpPr/>
          <p:nvPr/>
        </p:nvSpPr>
        <p:spPr>
          <a:xfrm>
            <a:off x="2058834" y="4204592"/>
            <a:ext cx="1152273" cy="91999"/>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7" name="Rectangle à coins arrondis 116"/>
          <p:cNvSpPr/>
          <p:nvPr/>
        </p:nvSpPr>
        <p:spPr>
          <a:xfrm>
            <a:off x="2083494" y="4488159"/>
            <a:ext cx="1152273" cy="91999"/>
          </a:xfrm>
          <a:prstGeom prst="roundRect">
            <a:avLst/>
          </a:prstGeom>
          <a:solidFill>
            <a:schemeClr val="bg1">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8" name="Moins 117"/>
          <p:cNvSpPr/>
          <p:nvPr/>
        </p:nvSpPr>
        <p:spPr>
          <a:xfrm>
            <a:off x="3338333" y="1154534"/>
            <a:ext cx="1372141" cy="1604859"/>
          </a:xfrm>
          <a:prstGeom prst="mathMinus">
            <a:avLst/>
          </a:prstGeom>
          <a:solidFill>
            <a:schemeClr val="accent2">
              <a:lumMod val="40000"/>
              <a:lumOff val="6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b="1" dirty="0" smtClean="0">
                <a:solidFill>
                  <a:schemeClr val="bg1"/>
                </a:solidFill>
              </a:rPr>
              <a:t>Obtenir un récapitulatif des interventions</a:t>
            </a:r>
            <a:endParaRPr lang="fr-FR" sz="800" b="1" dirty="0">
              <a:solidFill>
                <a:schemeClr val="bg1"/>
              </a:solidFill>
            </a:endParaRPr>
          </a:p>
        </p:txBody>
      </p:sp>
      <p:sp>
        <p:nvSpPr>
          <p:cNvPr id="119" name="Moins 118"/>
          <p:cNvSpPr/>
          <p:nvPr/>
        </p:nvSpPr>
        <p:spPr>
          <a:xfrm>
            <a:off x="4468925" y="1147450"/>
            <a:ext cx="1372141" cy="1604859"/>
          </a:xfrm>
          <a:prstGeom prst="mathMinus">
            <a:avLst/>
          </a:prstGeom>
          <a:solidFill>
            <a:schemeClr val="accent2">
              <a:lumMod val="40000"/>
              <a:lumOff val="6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b="1" dirty="0" smtClean="0">
                <a:solidFill>
                  <a:schemeClr val="bg1"/>
                </a:solidFill>
              </a:rPr>
              <a:t>Extraire des données statistiques</a:t>
            </a:r>
            <a:endParaRPr lang="fr-FR" sz="800" b="1" dirty="0">
              <a:solidFill>
                <a:schemeClr val="bg1"/>
              </a:solidFill>
            </a:endParaRPr>
          </a:p>
        </p:txBody>
      </p:sp>
      <p:sp>
        <p:nvSpPr>
          <p:cNvPr id="96" name="ZoneTexte 95"/>
          <p:cNvSpPr txBox="1"/>
          <p:nvPr/>
        </p:nvSpPr>
        <p:spPr>
          <a:xfrm>
            <a:off x="673732" y="4956253"/>
            <a:ext cx="2087275" cy="369332"/>
          </a:xfrm>
          <a:prstGeom prst="rect">
            <a:avLst/>
          </a:prstGeom>
          <a:noFill/>
        </p:spPr>
        <p:txBody>
          <a:bodyPr wrap="square" rtlCol="0">
            <a:spAutoFit/>
          </a:bodyPr>
          <a:lstStyle/>
          <a:p>
            <a:r>
              <a:rPr lang="fr-FR" smtClean="0"/>
              <a:t>Lucie</a:t>
            </a:r>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5846</TotalTime>
  <Words>567</Words>
  <Application>Microsoft Macintosh PowerPoint</Application>
  <PresentationFormat>Présentation à l'écran (4:3)</PresentationFormat>
  <Paragraphs>168</Paragraphs>
  <Slides>2</Slides>
  <Notes>2</Notes>
  <HiddenSlides>0</HiddenSlides>
  <MMClips>0</MMClips>
  <ScaleCrop>false</ScaleCrop>
  <HeadingPairs>
    <vt:vector size="4" baseType="variant">
      <vt:variant>
        <vt:lpstr>Modèle de conception</vt:lpstr>
      </vt:variant>
      <vt:variant>
        <vt:i4>1</vt:i4>
      </vt:variant>
      <vt:variant>
        <vt:lpstr>Titres des diapositives</vt:lpstr>
      </vt:variant>
      <vt:variant>
        <vt:i4>2</vt:i4>
      </vt:variant>
    </vt:vector>
  </HeadingPairs>
  <TitlesOfParts>
    <vt:vector size="3" baseType="lpstr">
      <vt:lpstr>Thème Office</vt:lpstr>
      <vt:lpstr>Diapositive 1</vt:lpstr>
      <vt:lpstr>Diapositive 2</vt:lpstr>
    </vt:vector>
  </TitlesOfParts>
  <Company>Amesys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Philippe Vannier</dc:creator>
  <cp:lastModifiedBy>Philippe Vannier</cp:lastModifiedBy>
  <cp:revision>5</cp:revision>
  <dcterms:created xsi:type="dcterms:W3CDTF">2014-05-21T10:25:05Z</dcterms:created>
  <dcterms:modified xsi:type="dcterms:W3CDTF">2014-05-21T10:30:15Z</dcterms:modified>
</cp:coreProperties>
</file>