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6" r:id="rId10"/>
    <p:sldId id="262" r:id="rId11"/>
    <p:sldId id="264" r:id="rId12"/>
    <p:sldId id="265" r:id="rId13"/>
    <p:sldId id="267" r:id="rId14"/>
    <p:sldId id="26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3349C-E3FE-436B-95E7-125AEEB29347}" v="119" dt="2020-12-02T08:20:0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cs typeface="Calibri Light" panose="020F0302020204030204"/>
              </a:rPr>
              <a:t>Pluto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Dotazy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DFB3D5-8584-4E5C-8A24-CB2537B0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78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Děkujeme za pozornost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DFB3D5-8584-4E5C-8A24-CB2537B0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53469C-DF1D-4C4F-83B9-240140DF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Vytvoření administrativního portálu pro správu redakce a publikování článků.</a:t>
            </a:r>
          </a:p>
        </p:txBody>
      </p:sp>
    </p:spTree>
    <p:extLst>
      <p:ext uri="{BB962C8B-B14F-4D97-AF65-F5344CB8AC3E}">
        <p14:creationId xmlns:p14="http://schemas.microsoft.com/office/powerpoint/2010/main" val="275130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Náš tým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040D81CB-4324-4992-85ED-0A61EF2EBB6F}"/>
              </a:ext>
            </a:extLst>
          </p:cNvPr>
          <p:cNvGrpSpPr/>
          <p:nvPr/>
        </p:nvGrpSpPr>
        <p:grpSpPr>
          <a:xfrm>
            <a:off x="5768427" y="2173133"/>
            <a:ext cx="2084359" cy="2185607"/>
            <a:chOff x="6354614" y="2164010"/>
            <a:chExt cx="2084359" cy="2185607"/>
          </a:xfrm>
        </p:grpSpPr>
        <p:pic>
          <p:nvPicPr>
            <p:cNvPr id="8" name="Obrázek 8">
              <a:extLst>
                <a:ext uri="{FF2B5EF4-FFF2-40B4-BE49-F238E27FC236}">
                  <a16:creationId xmlns:a16="http://schemas.microsoft.com/office/drawing/2014/main" id="{A4A6C9E7-5407-4440-AFC6-4F2AE8B11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56" b="91389" l="1902" r="97097">
                          <a14:foregroundMark x1="36537" y1="75185" x2="36537" y2="75185"/>
                          <a14:foregroundMark x1="53153" y1="74352" x2="53153" y2="74352"/>
                          <a14:foregroundMark x1="38038" y1="81389" x2="50651" y2="83519"/>
                          <a14:foregroundMark x1="44344" y1="87870" x2="50951" y2="87870"/>
                          <a14:foregroundMark x1="82983" y1="67778" x2="87988" y2="52407"/>
                          <a14:foregroundMark x1="64364" y1="87315" x2="69269" y2="83241"/>
                          <a14:foregroundMark x1="86486" y1="70741" x2="85886" y2="39167"/>
                          <a14:foregroundMark x1="90490" y1="53519" x2="81982" y2="29259"/>
                          <a14:foregroundMark x1="74975" y1="45648" x2="90591" y2="34167"/>
                          <a14:foregroundMark x1="16216" y1="68796" x2="6507" y2="41296"/>
                          <a14:foregroundMark x1="6507" y1="41296" x2="17017" y2="56389"/>
                          <a14:foregroundMark x1="8408" y1="65000" x2="16316" y2="36852"/>
                          <a14:foregroundMark x1="16316" y1="36852" x2="26827" y2="29815"/>
                          <a14:foregroundMark x1="5706" y1="39907" x2="26527" y2="22500"/>
                          <a14:foregroundMark x1="51952" y1="8889" x2="51952" y2="8889"/>
                          <a14:foregroundMark x1="56557" y1="5278" x2="56557" y2="5278"/>
                          <a14:foregroundMark x1="49650" y1="3241" x2="49650" y2="3241"/>
                          <a14:foregroundMark x1="44244" y1="3056" x2="44244" y2="3056"/>
                          <a14:foregroundMark x1="33033" y1="6111" x2="17518" y2="15185"/>
                          <a14:foregroundMark x1="2102" y1="47037" x2="2102" y2="47037"/>
                          <a14:foregroundMark x1="3403" y1="47315" x2="12312" y2="61111"/>
                          <a14:foregroundMark x1="82182" y1="22963" x2="78679" y2="16759"/>
                          <a14:foregroundMark x1="50350" y1="3241" x2="55856" y2="3241"/>
                          <a14:foregroundMark x1="66166" y1="7222" x2="82482" y2="17222"/>
                          <a14:foregroundMark x1="91391" y1="38889" x2="87888" y2="64630"/>
                          <a14:foregroundMark x1="83083" y1="79259" x2="91191" y2="66481"/>
                          <a14:foregroundMark x1="50851" y1="74074" x2="58559" y2="65000"/>
                          <a14:foregroundMark x1="44545" y1="70926" x2="58659" y2="77500"/>
                          <a14:foregroundMark x1="47147" y1="77963" x2="65465" y2="74907"/>
                          <a14:foregroundMark x1="20721" y1="79074" x2="10010" y2="64907"/>
                          <a14:foregroundMark x1="23023" y1="81574" x2="14414" y2="76667"/>
                          <a14:foregroundMark x1="48649" y1="91481" x2="48649" y2="91481"/>
                          <a14:foregroundMark x1="91191" y1="57963" x2="91191" y2="57963"/>
                          <a14:foregroundMark x1="93994" y1="38704" x2="89089" y2="63889"/>
                          <a14:foregroundMark x1="85085" y1="27685" x2="97097" y2="41852"/>
                          <a14:backgroundMark x1="4104" y1="83981" x2="12713" y2="87315"/>
                          <a14:backgroundMark x1="89389" y1="89444" x2="99800" y2="82870"/>
                          <a14:backgroundMark x1="88188" y1="85000" x2="97197" y2="71759"/>
                        </a14:backgroundRemoval>
                      </a14:imgEffect>
                    </a14:imgLayer>
                  </a14:imgProps>
                </a:ext>
              </a:extLst>
            </a:blip>
            <a:srcRect b="7120"/>
            <a:stretch/>
          </p:blipFill>
          <p:spPr>
            <a:xfrm>
              <a:off x="6621853" y="2164010"/>
              <a:ext cx="1549881" cy="1539276"/>
            </a:xfrm>
            <a:prstGeom prst="rect">
              <a:avLst/>
            </a:prstGeom>
          </p:spPr>
        </p:pic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E5E04CF1-039B-4410-97A1-3CB0309F27B5}"/>
                </a:ext>
              </a:extLst>
            </p:cNvPr>
            <p:cNvSpPr txBox="1"/>
            <p:nvPr/>
          </p:nvSpPr>
          <p:spPr>
            <a:xfrm>
              <a:off x="6354614" y="3703286"/>
              <a:ext cx="208435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cs-CZ" dirty="0">
                  <a:ea typeface="+mn-lt"/>
                  <a:cs typeface="+mn-lt"/>
                </a:rPr>
                <a:t>Tereza Chaloupková</a:t>
              </a:r>
              <a:br>
                <a:rPr lang="cs-CZ" dirty="0">
                  <a:ea typeface="+mn-lt"/>
                  <a:cs typeface="+mn-lt"/>
                </a:rPr>
              </a:br>
              <a:r>
                <a:rPr lang="cs-CZ" b="1" dirty="0">
                  <a:ea typeface="+mn-lt"/>
                  <a:cs typeface="+mn-lt"/>
                </a:rPr>
                <a:t>PO</a:t>
              </a:r>
              <a:endParaRPr lang="cs-CZ" sz="2000" b="1" dirty="0">
                <a:cs typeface="Calibri"/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B10DCCC-348F-48FE-A4DF-102F96385229}"/>
              </a:ext>
            </a:extLst>
          </p:cNvPr>
          <p:cNvGrpSpPr/>
          <p:nvPr/>
        </p:nvGrpSpPr>
        <p:grpSpPr>
          <a:xfrm>
            <a:off x="3432854" y="2176875"/>
            <a:ext cx="2084359" cy="2178123"/>
            <a:chOff x="9043812" y="2164010"/>
            <a:chExt cx="2084359" cy="2178123"/>
          </a:xfrm>
        </p:grpSpPr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C021AD2A-444A-4D9F-995C-C22A4678A868}"/>
                </a:ext>
              </a:extLst>
            </p:cNvPr>
            <p:cNvSpPr txBox="1"/>
            <p:nvPr/>
          </p:nvSpPr>
          <p:spPr>
            <a:xfrm>
              <a:off x="9043812" y="3695802"/>
              <a:ext cx="208435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cs-CZ">
                  <a:ea typeface="+mn-lt"/>
                  <a:cs typeface="+mn-lt"/>
                </a:rPr>
                <a:t>Martin Doležal</a:t>
              </a:r>
              <a:br>
                <a:rPr lang="cs-CZ">
                  <a:ea typeface="+mn-lt"/>
                  <a:cs typeface="+mn-lt"/>
                </a:rPr>
              </a:br>
              <a:r>
                <a:rPr lang="cs-CZ" b="1">
                  <a:ea typeface="+mn-lt"/>
                  <a:cs typeface="+mn-lt"/>
                </a:rPr>
                <a:t>TM</a:t>
              </a:r>
              <a:endParaRPr lang="cs-CZ" sz="2000" b="1">
                <a:cs typeface="Calibri"/>
              </a:endParaRPr>
            </a:p>
          </p:txBody>
        </p:sp>
        <p:pic>
          <p:nvPicPr>
            <p:cNvPr id="31" name="Obrázek 4">
              <a:extLst>
                <a:ext uri="{FF2B5EF4-FFF2-40B4-BE49-F238E27FC236}">
                  <a16:creationId xmlns:a16="http://schemas.microsoft.com/office/drawing/2014/main" id="{5101A560-5E42-445A-8B4B-BF27ED0DD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6353" y="2164010"/>
              <a:ext cx="1539276" cy="1539276"/>
            </a:xfrm>
            <a:prstGeom prst="rect">
              <a:avLst/>
            </a:prstGeom>
          </p:spPr>
        </p:pic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9F9B857-F084-4200-80C4-B5B25D508F16}"/>
              </a:ext>
            </a:extLst>
          </p:cNvPr>
          <p:cNvGrpSpPr/>
          <p:nvPr/>
        </p:nvGrpSpPr>
        <p:grpSpPr>
          <a:xfrm>
            <a:off x="1097280" y="2176875"/>
            <a:ext cx="2084359" cy="2178123"/>
            <a:chOff x="9043812" y="2164010"/>
            <a:chExt cx="2084359" cy="2178123"/>
          </a:xfrm>
        </p:grpSpPr>
        <p:sp>
          <p:nvSpPr>
            <p:cNvPr id="33" name="TextovéPole 32">
              <a:extLst>
                <a:ext uri="{FF2B5EF4-FFF2-40B4-BE49-F238E27FC236}">
                  <a16:creationId xmlns:a16="http://schemas.microsoft.com/office/drawing/2014/main" id="{4E7DF420-32EC-401E-8B9C-79F5F83AAE6E}"/>
                </a:ext>
              </a:extLst>
            </p:cNvPr>
            <p:cNvSpPr txBox="1"/>
            <p:nvPr/>
          </p:nvSpPr>
          <p:spPr>
            <a:xfrm>
              <a:off x="9043812" y="3695802"/>
              <a:ext cx="208435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cs-CZ" dirty="0">
                  <a:ea typeface="+mn-lt"/>
                  <a:cs typeface="+mn-lt"/>
                </a:rPr>
                <a:t>Martin Linka</a:t>
              </a:r>
              <a:br>
                <a:rPr lang="cs-CZ" dirty="0">
                  <a:ea typeface="+mn-lt"/>
                  <a:cs typeface="+mn-lt"/>
                </a:rPr>
              </a:br>
              <a:r>
                <a:rPr lang="cs-CZ" b="1" dirty="0">
                  <a:ea typeface="+mn-lt"/>
                  <a:cs typeface="+mn-lt"/>
                </a:rPr>
                <a:t>SM</a:t>
              </a:r>
              <a:endParaRPr lang="cs-CZ" sz="2000" b="1" dirty="0">
                <a:cs typeface="Calibri"/>
              </a:endParaRPr>
            </a:p>
          </p:txBody>
        </p:sp>
        <p:pic>
          <p:nvPicPr>
            <p:cNvPr id="34" name="Obrázek 4">
              <a:extLst>
                <a:ext uri="{FF2B5EF4-FFF2-40B4-BE49-F238E27FC236}">
                  <a16:creationId xmlns:a16="http://schemas.microsoft.com/office/drawing/2014/main" id="{B767C74C-D8C0-48E2-8BDC-B5F04697D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6353" y="2164010"/>
              <a:ext cx="1539276" cy="1539276"/>
            </a:xfrm>
            <a:prstGeom prst="rect">
              <a:avLst/>
            </a:prstGeom>
          </p:spPr>
        </p:pic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F3B9AEBD-54AA-4830-94A7-60AD7810DA22}"/>
              </a:ext>
            </a:extLst>
          </p:cNvPr>
          <p:cNvGrpSpPr/>
          <p:nvPr/>
        </p:nvGrpSpPr>
        <p:grpSpPr>
          <a:xfrm>
            <a:off x="8120025" y="2173133"/>
            <a:ext cx="2475961" cy="2181865"/>
            <a:chOff x="6354614" y="2167752"/>
            <a:chExt cx="2475961" cy="2181865"/>
          </a:xfrm>
        </p:grpSpPr>
        <p:pic>
          <p:nvPicPr>
            <p:cNvPr id="16" name="Obrázek 8">
              <a:extLst>
                <a:ext uri="{FF2B5EF4-FFF2-40B4-BE49-F238E27FC236}">
                  <a16:creationId xmlns:a16="http://schemas.microsoft.com/office/drawing/2014/main" id="{0017F95D-D5E1-416E-BB90-8B0CEEF45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56" b="91389" l="1902" r="97097">
                          <a14:foregroundMark x1="36537" y1="75185" x2="36537" y2="75185"/>
                          <a14:foregroundMark x1="53153" y1="74352" x2="53153" y2="74352"/>
                          <a14:foregroundMark x1="38038" y1="81389" x2="50651" y2="83519"/>
                          <a14:foregroundMark x1="44344" y1="87870" x2="50951" y2="87870"/>
                          <a14:foregroundMark x1="82983" y1="67778" x2="87988" y2="52407"/>
                          <a14:foregroundMark x1="64364" y1="87315" x2="69269" y2="83241"/>
                          <a14:foregroundMark x1="86486" y1="70741" x2="85886" y2="39167"/>
                          <a14:foregroundMark x1="90490" y1="53519" x2="81982" y2="29259"/>
                          <a14:foregroundMark x1="74975" y1="45648" x2="90591" y2="34167"/>
                          <a14:foregroundMark x1="16216" y1="68796" x2="6507" y2="41296"/>
                          <a14:foregroundMark x1="6507" y1="41296" x2="17017" y2="56389"/>
                          <a14:foregroundMark x1="8408" y1="65000" x2="16316" y2="36852"/>
                          <a14:foregroundMark x1="16316" y1="36852" x2="26827" y2="29815"/>
                          <a14:foregroundMark x1="5706" y1="39907" x2="26527" y2="22500"/>
                          <a14:foregroundMark x1="51952" y1="8889" x2="51952" y2="8889"/>
                          <a14:foregroundMark x1="56557" y1="5278" x2="56557" y2="5278"/>
                          <a14:foregroundMark x1="49650" y1="3241" x2="49650" y2="3241"/>
                          <a14:foregroundMark x1="44244" y1="3056" x2="44244" y2="3056"/>
                          <a14:foregroundMark x1="33033" y1="6111" x2="17518" y2="15185"/>
                          <a14:foregroundMark x1="2102" y1="47037" x2="2102" y2="47037"/>
                          <a14:foregroundMark x1="3403" y1="47315" x2="12312" y2="61111"/>
                          <a14:foregroundMark x1="82182" y1="22963" x2="78679" y2="16759"/>
                          <a14:foregroundMark x1="50350" y1="3241" x2="55856" y2="3241"/>
                          <a14:foregroundMark x1="66166" y1="7222" x2="82482" y2="17222"/>
                          <a14:foregroundMark x1="91391" y1="38889" x2="87888" y2="64630"/>
                          <a14:foregroundMark x1="83083" y1="79259" x2="91191" y2="66481"/>
                          <a14:foregroundMark x1="50851" y1="74074" x2="58559" y2="65000"/>
                          <a14:foregroundMark x1="44545" y1="70926" x2="58659" y2="77500"/>
                          <a14:foregroundMark x1="47147" y1="77963" x2="65465" y2="74907"/>
                          <a14:foregroundMark x1="20721" y1="79074" x2="10010" y2="64907"/>
                          <a14:foregroundMark x1="23023" y1="81574" x2="14414" y2="76667"/>
                          <a14:foregroundMark x1="48649" y1="91481" x2="48649" y2="91481"/>
                          <a14:foregroundMark x1="91191" y1="57963" x2="91191" y2="57963"/>
                          <a14:foregroundMark x1="93994" y1="38704" x2="89089" y2="63889"/>
                          <a14:foregroundMark x1="85085" y1="27685" x2="97097" y2="41852"/>
                          <a14:backgroundMark x1="4104" y1="83981" x2="12713" y2="87315"/>
                          <a14:backgroundMark x1="89389" y1="89444" x2="99800" y2="82870"/>
                          <a14:backgroundMark x1="88188" y1="85000" x2="97197" y2="71759"/>
                        </a14:backgroundRemoval>
                      </a14:imgEffect>
                    </a14:imgLayer>
                  </a14:imgProps>
                </a:ext>
              </a:extLst>
            </a:blip>
            <a:srcRect b="7120"/>
            <a:stretch/>
          </p:blipFill>
          <p:spPr>
            <a:xfrm>
              <a:off x="6817653" y="2167752"/>
              <a:ext cx="1549881" cy="1539276"/>
            </a:xfrm>
            <a:prstGeom prst="rect">
              <a:avLst/>
            </a:prstGeom>
          </p:spPr>
        </p:pic>
        <p:sp>
          <p:nvSpPr>
            <p:cNvPr id="19" name="TextovéPole 18">
              <a:extLst>
                <a:ext uri="{FF2B5EF4-FFF2-40B4-BE49-F238E27FC236}">
                  <a16:creationId xmlns:a16="http://schemas.microsoft.com/office/drawing/2014/main" id="{3054BA2E-1D4C-46AD-A860-23210953E440}"/>
                </a:ext>
              </a:extLst>
            </p:cNvPr>
            <p:cNvSpPr txBox="1"/>
            <p:nvPr/>
          </p:nvSpPr>
          <p:spPr>
            <a:xfrm>
              <a:off x="6354614" y="3703286"/>
              <a:ext cx="247596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cs-CZ">
                  <a:cs typeface="Calibri"/>
                </a:rPr>
                <a:t>MVDr.</a:t>
              </a:r>
              <a:r>
                <a:rPr lang="cs-CZ">
                  <a:ea typeface="+mn-lt"/>
                  <a:cs typeface="+mn-lt"/>
                </a:rPr>
                <a:t> Stuchlíková Pavla </a:t>
              </a:r>
              <a:r>
                <a:rPr lang="cs-CZ" b="1">
                  <a:ea typeface="+mn-lt"/>
                  <a:cs typeface="+mn-lt"/>
                </a:rPr>
                <a:t>TM</a:t>
              </a:r>
              <a:endParaRPr lang="cs-CZ" b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8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Návrh řešení – Martin 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53469C-DF1D-4C4F-83B9-240140DF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Backend</a:t>
            </a:r>
            <a:r>
              <a:rPr lang="cs-CZ">
                <a:cs typeface="Calibri"/>
              </a:rPr>
              <a:t> - využití platformy </a:t>
            </a:r>
            <a:r>
              <a:rPr lang="cs-CZ" err="1">
                <a:cs typeface="Calibri"/>
              </a:rPr>
              <a:t>Wordpress</a:t>
            </a:r>
            <a:endParaRPr lang="cs-CZ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Standard na poli </a:t>
            </a:r>
            <a:r>
              <a:rPr lang="cs-CZ" err="1">
                <a:cs typeface="Calibri"/>
              </a:rPr>
              <a:t>OpenSource</a:t>
            </a:r>
            <a:r>
              <a:rPr lang="cs-CZ">
                <a:cs typeface="Calibri"/>
              </a:rPr>
              <a:t> CMS řešení, počátek roku </a:t>
            </a:r>
            <a:r>
              <a:rPr lang="cs-CZ" err="1">
                <a:cs typeface="Calibri"/>
              </a:rPr>
              <a:t>xx</a:t>
            </a:r>
            <a:endParaRPr lang="cs-CZ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Bohatý ekosystém pluginů (</a:t>
            </a:r>
            <a:r>
              <a:rPr lang="cs-CZ" err="1">
                <a:cs typeface="Calibri"/>
              </a:rPr>
              <a:t>todo</a:t>
            </a:r>
            <a:r>
              <a:rPr lang="cs-CZ">
                <a:cs typeface="Calibri"/>
              </a:rPr>
              <a:t>, SSO, </a:t>
            </a:r>
            <a:r>
              <a:rPr lang="cs-CZ" err="1">
                <a:cs typeface="Calibri"/>
              </a:rPr>
              <a:t>notifier</a:t>
            </a:r>
            <a:r>
              <a:rPr lang="cs-CZ">
                <a:cs typeface="Calibri"/>
              </a:rPr>
              <a:t>, </a:t>
            </a:r>
            <a:r>
              <a:rPr lang="cs-CZ" err="1">
                <a:cs typeface="Calibri"/>
              </a:rPr>
              <a:t>wysiwyg</a:t>
            </a:r>
            <a:r>
              <a:rPr lang="cs-CZ">
                <a:cs typeface="Calibri"/>
              </a:rPr>
              <a:t> atd.)</a:t>
            </a:r>
          </a:p>
          <a:p>
            <a:pPr marL="383540" lvl="1"/>
            <a:r>
              <a:rPr lang="cs-CZ">
                <a:cs typeface="Calibri"/>
              </a:rPr>
              <a:t>Kvalitní dokumentace a zejména </a:t>
            </a:r>
            <a:r>
              <a:rPr lang="cs-CZ" err="1">
                <a:cs typeface="Calibri"/>
              </a:rPr>
              <a:t>RespAPI</a:t>
            </a:r>
            <a:endParaRPr lang="cs-CZ">
              <a:cs typeface="Calibri"/>
            </a:endParaRPr>
          </a:p>
          <a:p>
            <a:pPr marL="200660" lvl="1" indent="0">
              <a:buNone/>
            </a:pPr>
            <a:endParaRPr lang="cs-CZ">
              <a:cs typeface="Calibri"/>
            </a:endParaRPr>
          </a:p>
          <a:p>
            <a:pPr marL="200660" lvl="1" indent="0">
              <a:buNone/>
            </a:pPr>
            <a:r>
              <a:rPr lang="cs-CZ" err="1">
                <a:cs typeface="Calibri"/>
              </a:rPr>
              <a:t>Frontend</a:t>
            </a:r>
            <a:r>
              <a:rPr lang="cs-CZ">
                <a:cs typeface="Calibri"/>
              </a:rPr>
              <a:t> - využití platformy </a:t>
            </a:r>
            <a:r>
              <a:rPr lang="cs-CZ" err="1">
                <a:cs typeface="Calibri"/>
              </a:rPr>
              <a:t>Wordpress</a:t>
            </a:r>
            <a:endParaRPr lang="cs-CZ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Jazyk – PHP</a:t>
            </a:r>
          </a:p>
          <a:p>
            <a:pPr marL="383540" lvl="1"/>
            <a:r>
              <a:rPr lang="cs-CZ">
                <a:cs typeface="Calibri"/>
              </a:rPr>
              <a:t>Komunikace s skrze API s </a:t>
            </a:r>
            <a:r>
              <a:rPr lang="cs-CZ" err="1">
                <a:cs typeface="Calibri"/>
              </a:rPr>
              <a:t>Backend</a:t>
            </a:r>
            <a:endParaRPr lang="cs-CZ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Bude sloužit login zákazníka a zákaznický dashboard pro zákaznické instalace</a:t>
            </a: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457200" lvl="1" indent="0">
              <a:buNone/>
            </a:pPr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2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Aplikační architektura – TODO</a:t>
            </a:r>
            <a:br>
              <a:rPr lang="cs-CZ" dirty="0">
                <a:cs typeface="Calibri Light"/>
              </a:rPr>
            </a:br>
            <a:r>
              <a:rPr lang="cs-CZ" dirty="0">
                <a:cs typeface="Calibri Light"/>
              </a:rPr>
              <a:t>Martin L.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0005D57-43A1-4BA3-98F1-286F00E1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66" y="2021581"/>
            <a:ext cx="493776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Ukázkové řešení v MS Azure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cs-CZ" dirty="0" err="1">
                <a:cs typeface="Calibri"/>
              </a:rPr>
              <a:t>Backend</a:t>
            </a:r>
            <a:r>
              <a:rPr lang="cs-CZ" dirty="0">
                <a:cs typeface="Calibri"/>
              </a:rPr>
              <a:t> servery: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cs-CZ" dirty="0">
                <a:cs typeface="Calibri"/>
              </a:rPr>
              <a:t>Uživatelský profil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cs-CZ" dirty="0">
                <a:cs typeface="Calibri"/>
              </a:rPr>
              <a:t>Admin portál</a:t>
            </a:r>
          </a:p>
          <a:p>
            <a:pPr marL="342900" indent="-342900">
              <a:buFont typeface="Wingdings,Sans-Serif" panose="020F0502020204030204" pitchFamily="34" charset="0"/>
              <a:buChar char="§"/>
            </a:pPr>
            <a:r>
              <a:rPr lang="cs-CZ" dirty="0" err="1">
                <a:ea typeface="+mn-lt"/>
                <a:cs typeface="+mn-lt"/>
              </a:rPr>
              <a:t>Frontend</a:t>
            </a:r>
            <a:r>
              <a:rPr lang="cs-CZ" dirty="0">
                <a:ea typeface="+mn-lt"/>
                <a:cs typeface="+mn-lt"/>
              </a:rPr>
              <a:t> servery:</a:t>
            </a:r>
            <a:endParaRPr lang="en-US" dirty="0">
              <a:ea typeface="+mn-lt"/>
              <a:cs typeface="+mn-lt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 dirty="0">
                <a:ea typeface="+mn-lt"/>
                <a:cs typeface="+mn-lt"/>
              </a:rPr>
              <a:t>Zobrazují profily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 dirty="0">
                <a:ea typeface="+mn-lt"/>
                <a:cs typeface="+mn-lt"/>
              </a:rPr>
              <a:t>Články</a:t>
            </a:r>
            <a:endParaRPr lang="cs-CZ" dirty="0">
              <a:cs typeface="Calibri"/>
            </a:endParaRP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A9025511-1327-4CC0-BDF1-F09E81EED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4280" y="1743081"/>
            <a:ext cx="6119837" cy="4443588"/>
          </a:xfrm>
        </p:spPr>
      </p:pic>
    </p:spTree>
    <p:extLst>
      <p:ext uri="{BB962C8B-B14F-4D97-AF65-F5344CB8AC3E}">
        <p14:creationId xmlns:p14="http://schemas.microsoft.com/office/powerpoint/2010/main" val="22979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Sprint </a:t>
            </a:r>
            <a:r>
              <a:rPr lang="cs-CZ" dirty="0" err="1">
                <a:cs typeface="Calibri Light"/>
              </a:rPr>
              <a:t>progress</a:t>
            </a:r>
            <a:r>
              <a:rPr lang="cs-CZ" dirty="0">
                <a:cs typeface="Calibri Light"/>
              </a:rPr>
              <a:t> - Tes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DFB3D5-8584-4E5C-8A24-CB2537B0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203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cs typeface="Calibri Light"/>
              </a:rPr>
              <a:t>Bussiness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canvas</a:t>
            </a:r>
            <a:r>
              <a:rPr lang="cs-CZ" dirty="0">
                <a:cs typeface="Calibri Light"/>
              </a:rPr>
              <a:t> - Tes</a:t>
            </a:r>
          </a:p>
        </p:txBody>
      </p:sp>
      <p:pic>
        <p:nvPicPr>
          <p:cNvPr id="3" name="Zástupný obsah 2">
            <a:extLst>
              <a:ext uri="{FF2B5EF4-FFF2-40B4-BE49-F238E27FC236}">
                <a16:creationId xmlns:a16="http://schemas.microsoft.com/office/drawing/2014/main" id="{A5F9329E-09BF-42AD-8810-EF82AB0E36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9926" y="1779437"/>
            <a:ext cx="8564417" cy="45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cs typeface="Calibri Light"/>
              </a:rPr>
              <a:t>Definition</a:t>
            </a:r>
            <a:r>
              <a:rPr lang="cs-CZ" b="1" dirty="0">
                <a:cs typeface="Calibri Light"/>
              </a:rPr>
              <a:t> </a:t>
            </a:r>
            <a:r>
              <a:rPr lang="cs-CZ" b="1" dirty="0" err="1">
                <a:cs typeface="Calibri Light"/>
              </a:rPr>
              <a:t>of</a:t>
            </a:r>
            <a:r>
              <a:rPr lang="cs-CZ" b="1" dirty="0">
                <a:cs typeface="Calibri Light"/>
              </a:rPr>
              <a:t> </a:t>
            </a:r>
            <a:r>
              <a:rPr lang="cs-CZ" b="1" dirty="0" err="1">
                <a:cs typeface="Calibri Light"/>
              </a:rPr>
              <a:t>Ready</a:t>
            </a:r>
            <a:r>
              <a:rPr lang="cs-CZ" b="1" dirty="0">
                <a:cs typeface="Calibri Light"/>
              </a:rPr>
              <a:t> – Martin D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100" u="sng" dirty="0"/>
              <a:t>Vytvoření portálu pro redakci</a:t>
            </a:r>
            <a:r>
              <a:rPr lang="cs-CZ" sz="2100" dirty="0"/>
              <a:t>:</a:t>
            </a:r>
            <a:endParaRPr lang="cs-CZ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 err="1"/>
              <a:t>Bussiness</a:t>
            </a:r>
            <a:r>
              <a:rPr lang="cs-CZ" sz="1900" dirty="0"/>
              <a:t> </a:t>
            </a:r>
            <a:r>
              <a:rPr lang="cs-CZ" sz="1900" dirty="0" err="1"/>
              <a:t>Canvas</a:t>
            </a:r>
            <a:endParaRPr lang="cs-CZ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Definovat produkt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Vymyšlené business procesy (přidání článku, autor x redaktor x čtenář)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Návrh infrastruktury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Rozplánování projektu ve </a:t>
            </a:r>
            <a:r>
              <a:rPr lang="cs-CZ" sz="1900" dirty="0" err="1"/>
              <a:t>Scrumdesk</a:t>
            </a:r>
            <a:endParaRPr lang="cs-CZ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Máme </a:t>
            </a:r>
            <a:r>
              <a:rPr lang="cs-CZ" sz="1900" dirty="0" err="1"/>
              <a:t>Github</a:t>
            </a:r>
            <a:endParaRPr lang="cs-CZ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Demo verze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900" dirty="0"/>
              <a:t>Budou se dále přidávat další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35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cs typeface="Calibri Light"/>
              </a:rPr>
              <a:t>Definition</a:t>
            </a:r>
            <a:r>
              <a:rPr lang="cs-CZ" b="1" dirty="0">
                <a:cs typeface="Calibri Light"/>
              </a:rPr>
              <a:t> </a:t>
            </a:r>
            <a:r>
              <a:rPr lang="cs-CZ" b="1" dirty="0" err="1">
                <a:cs typeface="Calibri Light"/>
              </a:rPr>
              <a:t>of</a:t>
            </a:r>
            <a:r>
              <a:rPr lang="cs-CZ" b="1" dirty="0">
                <a:cs typeface="Calibri Light"/>
              </a:rPr>
              <a:t> Done -DONE Martin D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u="sng" dirty="0"/>
              <a:t>Funkční online portál pro redakci: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Aplikace je dostupná na všech prohlížečích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Unit testy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Akceptační testování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Automatizované nasazení aplikace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Kód aplikace prošel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review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Odezva aplikace je přijatelná dle SLA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Aplikace splňuje </a:t>
            </a:r>
            <a:r>
              <a:rPr lang="cs-CZ" dirty="0" err="1"/>
              <a:t>Owasp</a:t>
            </a:r>
            <a:r>
              <a:rPr lang="cs-CZ" dirty="0"/>
              <a:t> (bezpečnostní certifikaci)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1800" dirty="0"/>
              <a:t>Budou se dále přidávat další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9526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8" ma:contentTypeDescription="Vytvoří nový dokument" ma:contentTypeScope="" ma:versionID="089607b9f5852e8d3b95fd6932b656f4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8e9d2cb3255978abc8c7e127f83fb43d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342019-296D-4624-BDAD-F843586D5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4B78F-A1CB-48E9-8AEF-AE646203AA12}">
  <ds:schemaRefs>
    <ds:schemaRef ds:uri="257ed0fd-0c01-4892-a7d0-e889d1c5a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43AD3E-42E7-48D0-8614-99145EFE2DAA}">
  <ds:schemaRefs>
    <ds:schemaRef ds:uri="http://purl.org/dc/elements/1.1/"/>
    <ds:schemaRef ds:uri="http://schemas.microsoft.com/office/2006/metadata/properties"/>
    <ds:schemaRef ds:uri="257ed0fd-0c01-4892-a7d0-e889d1c5a7c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Širokoúhlá obrazovka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Wingdings,Sans-Serif</vt:lpstr>
      <vt:lpstr>Retrospect</vt:lpstr>
      <vt:lpstr>Pluto</vt:lpstr>
      <vt:lpstr>Úvod</vt:lpstr>
      <vt:lpstr>Náš tým</vt:lpstr>
      <vt:lpstr>Návrh řešení – Martin L</vt:lpstr>
      <vt:lpstr>Aplikační architektura – TODO Martin L.</vt:lpstr>
      <vt:lpstr>Sprint progress - Tes</vt:lpstr>
      <vt:lpstr>Bussiness canvas - Tes</vt:lpstr>
      <vt:lpstr>Definition of Ready – Martin D</vt:lpstr>
      <vt:lpstr>Definition of Done -DONE Martin D</vt:lpstr>
      <vt:lpstr>Dotazy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Martin Linka</cp:lastModifiedBy>
  <cp:revision>2</cp:revision>
  <dcterms:created xsi:type="dcterms:W3CDTF">2020-11-05T15:40:14Z</dcterms:created>
  <dcterms:modified xsi:type="dcterms:W3CDTF">2020-12-02T09:09:37Z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