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8699500"/>
  <p:notesSz cx="12192000" cy="86995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5" d="100"/>
          <a:sy n="55" d="100"/>
        </p:scale>
        <p:origin x="1714" y="27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57476"/>
            <a:ext cx="10363200" cy="146151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B3D4F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97376"/>
            <a:ext cx="8534400" cy="1739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B3D4F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B3D4F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600708"/>
            <a:ext cx="5303520" cy="4593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600708"/>
            <a:ext cx="5303520" cy="4593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2700" b="1" i="0">
                <a:solidFill>
                  <a:srgbClr val="2B3D4F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0"/>
            <a:ext cx="12192000" cy="8025765"/>
          </a:xfrm>
          <a:custGeom>
            <a:avLst/>
            <a:gdLst/>
            <a:ahLst/>
            <a:cxnLst/>
            <a:rect l="l" t="t" r="r" b="b"/>
            <a:pathLst>
              <a:path w="12192000" h="8025765">
                <a:moveTo>
                  <a:pt x="12191999" y="8025383"/>
                </a:moveTo>
                <a:lnTo>
                  <a:pt x="0" y="802538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025383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0"/>
            <a:ext cx="12192000" cy="7924800"/>
          </a:xfrm>
          <a:custGeom>
            <a:avLst/>
            <a:gdLst/>
            <a:ahLst/>
            <a:cxnLst/>
            <a:rect l="l" t="t" r="r" b="b"/>
            <a:pathLst>
              <a:path w="12192000" h="7924800">
                <a:moveTo>
                  <a:pt x="12191999" y="7924799"/>
                </a:moveTo>
                <a:lnTo>
                  <a:pt x="0" y="79247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924799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380999" y="857249"/>
            <a:ext cx="11430000" cy="38100"/>
          </a:xfrm>
          <a:custGeom>
            <a:avLst/>
            <a:gdLst/>
            <a:ahLst/>
            <a:cxnLst/>
            <a:rect l="l" t="t" r="r" b="b"/>
            <a:pathLst>
              <a:path w="11430000" h="38100">
                <a:moveTo>
                  <a:pt x="11429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38099"/>
                </a:lnTo>
                <a:close/>
              </a:path>
            </a:pathLst>
          </a:custGeom>
          <a:solidFill>
            <a:srgbClr val="8E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404812" y="6095999"/>
            <a:ext cx="11406505" cy="1447800"/>
          </a:xfrm>
          <a:custGeom>
            <a:avLst/>
            <a:gdLst/>
            <a:ahLst/>
            <a:cxnLst/>
            <a:rect l="l" t="t" r="r" b="b"/>
            <a:pathLst>
              <a:path w="11406505" h="1447800">
                <a:moveTo>
                  <a:pt x="11317190" y="1447799"/>
                </a:moveTo>
                <a:lnTo>
                  <a:pt x="66746" y="1447799"/>
                </a:lnTo>
                <a:lnTo>
                  <a:pt x="62101" y="1447189"/>
                </a:lnTo>
                <a:lnTo>
                  <a:pt x="27848" y="1428272"/>
                </a:lnTo>
                <a:lnTo>
                  <a:pt x="7232" y="1394778"/>
                </a:lnTo>
                <a:lnTo>
                  <a:pt x="0" y="1358803"/>
                </a:lnTo>
                <a:lnTo>
                  <a:pt x="0" y="1352549"/>
                </a:lnTo>
                <a:lnTo>
                  <a:pt x="0" y="88995"/>
                </a:lnTo>
                <a:lnTo>
                  <a:pt x="9433" y="47531"/>
                </a:lnTo>
                <a:lnTo>
                  <a:pt x="35649" y="12577"/>
                </a:lnTo>
                <a:lnTo>
                  <a:pt x="66746" y="0"/>
                </a:lnTo>
                <a:lnTo>
                  <a:pt x="11317190" y="0"/>
                </a:lnTo>
                <a:lnTo>
                  <a:pt x="11358652" y="12577"/>
                </a:lnTo>
                <a:lnTo>
                  <a:pt x="11393608" y="47531"/>
                </a:lnTo>
                <a:lnTo>
                  <a:pt x="11406186" y="88995"/>
                </a:lnTo>
                <a:lnTo>
                  <a:pt x="11406186" y="1358803"/>
                </a:lnTo>
                <a:lnTo>
                  <a:pt x="11393608" y="1400267"/>
                </a:lnTo>
                <a:lnTo>
                  <a:pt x="11358652" y="1435221"/>
                </a:lnTo>
                <a:lnTo>
                  <a:pt x="11323384" y="1447189"/>
                </a:lnTo>
                <a:lnTo>
                  <a:pt x="11317190" y="1447799"/>
                </a:lnTo>
                <a:close/>
              </a:path>
            </a:pathLst>
          </a:custGeom>
          <a:solidFill>
            <a:srgbClr val="F0F4F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80999" y="6096346"/>
            <a:ext cx="88265" cy="1447165"/>
          </a:xfrm>
          <a:custGeom>
            <a:avLst/>
            <a:gdLst/>
            <a:ahLst/>
            <a:cxnLst/>
            <a:rect l="l" t="t" r="r" b="b"/>
            <a:pathLst>
              <a:path w="88265" h="1447165">
                <a:moveTo>
                  <a:pt x="88062" y="1447105"/>
                </a:moveTo>
                <a:lnTo>
                  <a:pt x="50303" y="1436192"/>
                </a:lnTo>
                <a:lnTo>
                  <a:pt x="16037" y="1405129"/>
                </a:lnTo>
                <a:lnTo>
                  <a:pt x="453" y="1361585"/>
                </a:lnTo>
                <a:lnTo>
                  <a:pt x="0" y="1352202"/>
                </a:lnTo>
                <a:lnTo>
                  <a:pt x="0" y="94902"/>
                </a:lnTo>
                <a:lnTo>
                  <a:pt x="11259" y="49956"/>
                </a:lnTo>
                <a:lnTo>
                  <a:pt x="42321" y="15689"/>
                </a:lnTo>
                <a:lnTo>
                  <a:pt x="85866" y="105"/>
                </a:lnTo>
                <a:lnTo>
                  <a:pt x="88061" y="0"/>
                </a:lnTo>
                <a:lnTo>
                  <a:pt x="82859" y="2069"/>
                </a:lnTo>
                <a:lnTo>
                  <a:pt x="77024" y="6902"/>
                </a:lnTo>
                <a:lnTo>
                  <a:pt x="55643" y="41974"/>
                </a:lnTo>
                <a:lnTo>
                  <a:pt x="47851" y="85519"/>
                </a:lnTo>
                <a:lnTo>
                  <a:pt x="47625" y="94902"/>
                </a:lnTo>
                <a:lnTo>
                  <a:pt x="47625" y="1352202"/>
                </a:lnTo>
                <a:lnTo>
                  <a:pt x="53254" y="1397147"/>
                </a:lnTo>
                <a:lnTo>
                  <a:pt x="72776" y="1436192"/>
                </a:lnTo>
                <a:lnTo>
                  <a:pt x="82859" y="1445035"/>
                </a:lnTo>
                <a:lnTo>
                  <a:pt x="88062" y="1447105"/>
                </a:lnTo>
                <a:close/>
              </a:path>
            </a:pathLst>
          </a:custGeom>
          <a:solidFill>
            <a:srgbClr val="8E44A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68299" y="330200"/>
            <a:ext cx="7501255" cy="4368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700" b="1" i="0">
                <a:solidFill>
                  <a:srgbClr val="2B3D4F"/>
                </a:solidFill>
                <a:latin typeface="Liberation Sans"/>
                <a:cs typeface="Liberation San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600708"/>
            <a:ext cx="10972800" cy="4593336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472428"/>
            <a:ext cx="3901440" cy="34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472428"/>
            <a:ext cx="2804160" cy="34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4/28/2025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472428"/>
            <a:ext cx="2804160" cy="3479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58965"/>
          </a:xfrm>
          <a:custGeom>
            <a:avLst/>
            <a:gdLst/>
            <a:ahLst/>
            <a:cxnLst/>
            <a:rect l="l" t="t" r="r" b="b"/>
            <a:pathLst>
              <a:path w="12192000" h="6958965">
                <a:moveTo>
                  <a:pt x="12191999" y="6958583"/>
                </a:moveTo>
                <a:lnTo>
                  <a:pt x="0" y="695858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58583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958330"/>
            <a:chOff x="0" y="0"/>
            <a:chExt cx="12192000" cy="6958330"/>
          </a:xfrm>
        </p:grpSpPr>
        <p:sp>
          <p:nvSpPr>
            <p:cNvPr id="4" name="object 4"/>
            <p:cNvSpPr/>
            <p:nvPr/>
          </p:nvSpPr>
          <p:spPr>
            <a:xfrm>
              <a:off x="0" y="6857999"/>
              <a:ext cx="12192000" cy="100330"/>
            </a:xfrm>
            <a:custGeom>
              <a:avLst/>
              <a:gdLst/>
              <a:ahLst/>
              <a:cxnLst/>
              <a:rect l="l" t="t" r="r" b="b"/>
              <a:pathLst>
                <a:path w="12192000" h="100329">
                  <a:moveTo>
                    <a:pt x="0" y="100330"/>
                  </a:moveTo>
                  <a:lnTo>
                    <a:pt x="12191999" y="100330"/>
                  </a:lnTo>
                  <a:lnTo>
                    <a:pt x="12191999" y="0"/>
                  </a:lnTo>
                  <a:lnTo>
                    <a:pt x="0" y="0"/>
                  </a:lnTo>
                  <a:lnTo>
                    <a:pt x="0" y="100330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83819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Problem</a:t>
            </a:r>
            <a:r>
              <a:rPr spc="-5" dirty="0"/>
              <a:t> </a:t>
            </a:r>
            <a:r>
              <a:rPr dirty="0"/>
              <a:t>Identification -</a:t>
            </a:r>
            <a:r>
              <a:rPr spc="-5" dirty="0"/>
              <a:t> </a:t>
            </a:r>
            <a:r>
              <a:rPr dirty="0"/>
              <a:t>Literacy Gap</a:t>
            </a:r>
            <a:r>
              <a:rPr spc="-105" dirty="0"/>
              <a:t> </a:t>
            </a:r>
            <a:r>
              <a:rPr spc="-10" dirty="0"/>
              <a:t>Analysis</a:t>
            </a:r>
          </a:p>
        </p:txBody>
      </p:sp>
      <p:grpSp>
        <p:nvGrpSpPr>
          <p:cNvPr id="8" name="object 8"/>
          <p:cNvGrpSpPr/>
          <p:nvPr/>
        </p:nvGrpSpPr>
        <p:grpSpPr>
          <a:xfrm>
            <a:off x="380999" y="2143124"/>
            <a:ext cx="5562600" cy="552450"/>
            <a:chOff x="380999" y="2143124"/>
            <a:chExt cx="5562600" cy="552450"/>
          </a:xfrm>
        </p:grpSpPr>
        <p:sp>
          <p:nvSpPr>
            <p:cNvPr id="9" name="object 9"/>
            <p:cNvSpPr/>
            <p:nvPr/>
          </p:nvSpPr>
          <p:spPr>
            <a:xfrm>
              <a:off x="380999" y="2143124"/>
              <a:ext cx="5562600" cy="552450"/>
            </a:xfrm>
            <a:custGeom>
              <a:avLst/>
              <a:gdLst/>
              <a:ahLst/>
              <a:cxnLst/>
              <a:rect l="l" t="t" r="r" b="b"/>
              <a:pathLst>
                <a:path w="5562600" h="552450">
                  <a:moveTo>
                    <a:pt x="5562599" y="552449"/>
                  </a:moveTo>
                  <a:lnTo>
                    <a:pt x="0" y="552449"/>
                  </a:lnTo>
                  <a:lnTo>
                    <a:pt x="0" y="0"/>
                  </a:lnTo>
                  <a:lnTo>
                    <a:pt x="5562599" y="0"/>
                  </a:lnTo>
                  <a:lnTo>
                    <a:pt x="5562599" y="5524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999" y="2143124"/>
              <a:ext cx="47625" cy="552450"/>
            </a:xfrm>
            <a:custGeom>
              <a:avLst/>
              <a:gdLst/>
              <a:ahLst/>
              <a:cxnLst/>
              <a:rect l="l" t="t" r="r" b="b"/>
              <a:pathLst>
                <a:path w="47625" h="552450">
                  <a:moveTo>
                    <a:pt x="47624" y="552449"/>
                  </a:moveTo>
                  <a:lnTo>
                    <a:pt x="0" y="5524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5524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/>
          <p:nvPr/>
        </p:nvSpPr>
        <p:spPr>
          <a:xfrm>
            <a:off x="558800" y="2292350"/>
            <a:ext cx="492379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dirty="0">
                <a:latin typeface="Liberation Sans"/>
                <a:cs typeface="Liberation Sans"/>
              </a:rPr>
              <a:t>Key Domain: On grade-level ELA</a:t>
            </a:r>
            <a:r>
              <a:rPr sz="1350" spc="-75" dirty="0">
                <a:latin typeface="Liberation Sans"/>
                <a:cs typeface="Liberation Sans"/>
              </a:rPr>
              <a:t> </a:t>
            </a:r>
            <a:r>
              <a:rPr sz="1350" dirty="0">
                <a:latin typeface="Liberation Sans"/>
                <a:cs typeface="Liberation Sans"/>
              </a:rPr>
              <a:t>shows the most significant </a:t>
            </a:r>
            <a:r>
              <a:rPr sz="1350" spc="-25" dirty="0">
                <a:latin typeface="Liberation Sans"/>
                <a:cs typeface="Liberation Sans"/>
              </a:rPr>
              <a:t>gap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68299" y="2921000"/>
            <a:ext cx="1931035" cy="2540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Current</a:t>
            </a:r>
            <a:r>
              <a:rPr sz="1500" b="1" spc="-5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Performance</a:t>
            </a:r>
            <a:endParaRPr sz="150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381000" y="2143124"/>
            <a:ext cx="11430000" cy="3619500"/>
            <a:chOff x="381000" y="2143124"/>
            <a:chExt cx="11430000" cy="361950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3381374"/>
              <a:ext cx="5562599" cy="23812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6248399" y="2143124"/>
              <a:ext cx="5562600" cy="819150"/>
            </a:xfrm>
            <a:custGeom>
              <a:avLst/>
              <a:gdLst/>
              <a:ahLst/>
              <a:cxnLst/>
              <a:rect l="l" t="t" r="r" b="b"/>
              <a:pathLst>
                <a:path w="5562600" h="819150">
                  <a:moveTo>
                    <a:pt x="5562599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5562599" y="0"/>
                  </a:lnTo>
                  <a:lnTo>
                    <a:pt x="5562599" y="819149"/>
                  </a:lnTo>
                  <a:close/>
                </a:path>
              </a:pathLst>
            </a:custGeom>
            <a:solidFill>
              <a:srgbClr val="F7F9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248399" y="2143124"/>
              <a:ext cx="47625" cy="819150"/>
            </a:xfrm>
            <a:custGeom>
              <a:avLst/>
              <a:gdLst/>
              <a:ahLst/>
              <a:cxnLst/>
              <a:rect l="l" t="t" r="r" b="b"/>
              <a:pathLst>
                <a:path w="47625" h="819150">
                  <a:moveTo>
                    <a:pt x="47624" y="819149"/>
                  </a:moveTo>
                  <a:lnTo>
                    <a:pt x="0" y="8191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81914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368299" y="1101725"/>
            <a:ext cx="8553450" cy="87312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Identifying</a:t>
            </a:r>
            <a:r>
              <a:rPr sz="1800" b="1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key</a:t>
            </a:r>
            <a:r>
              <a:rPr sz="18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performance</a:t>
            </a:r>
            <a:r>
              <a:rPr sz="18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domains</a:t>
            </a:r>
            <a:r>
              <a:rPr sz="18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8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subgroup</a:t>
            </a:r>
            <a:r>
              <a:rPr sz="18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achievement</a:t>
            </a:r>
            <a:r>
              <a:rPr sz="18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20" dirty="0">
                <a:solidFill>
                  <a:srgbClr val="374050"/>
                </a:solidFill>
                <a:latin typeface="Liberation Sans"/>
                <a:cs typeface="Liberation Sans"/>
              </a:rPr>
              <a:t>gaps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45"/>
              </a:spcBef>
            </a:pP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tabLst>
                <a:tab pos="5879465" algn="l"/>
              </a:tabLst>
            </a:pP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Performance</a:t>
            </a:r>
            <a:r>
              <a:rPr sz="1500" b="1" spc="-9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F2937"/>
                </a:solidFill>
                <a:latin typeface="Liberation Sans"/>
                <a:cs typeface="Liberation Sans"/>
              </a:rPr>
              <a:t>Domains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	Subgroup</a:t>
            </a:r>
            <a:r>
              <a:rPr sz="1500" b="1" spc="-105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1F2937"/>
                </a:solidFill>
                <a:latin typeface="Liberation Sans"/>
                <a:cs typeface="Liberation Sans"/>
              </a:rPr>
              <a:t>Achievement</a:t>
            </a:r>
            <a:r>
              <a:rPr sz="1500" b="1" spc="-50" dirty="0">
                <a:solidFill>
                  <a:srgbClr val="1F2937"/>
                </a:solidFill>
                <a:latin typeface="Liberation Sans"/>
                <a:cs typeface="Liberation Sans"/>
              </a:rPr>
              <a:t> </a:t>
            </a:r>
            <a:r>
              <a:rPr sz="1500" b="1" spc="-20" dirty="0">
                <a:solidFill>
                  <a:srgbClr val="1F2937"/>
                </a:solidFill>
                <a:latin typeface="Liberation Sans"/>
                <a:cs typeface="Liberation Sans"/>
              </a:rPr>
              <a:t>Gaps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6426199" y="2207160"/>
            <a:ext cx="5133340" cy="583565"/>
          </a:xfrm>
          <a:prstGeom prst="rect">
            <a:avLst/>
          </a:prstGeom>
        </p:spPr>
        <p:txBody>
          <a:bodyPr vert="horz" wrap="square" lIns="0" tIns="2159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70"/>
              </a:spcBef>
            </a:pPr>
            <a:r>
              <a:rPr sz="1500" b="1" dirty="0">
                <a:solidFill>
                  <a:srgbClr val="EF4444"/>
                </a:solidFill>
                <a:latin typeface="DejaVu Sans"/>
                <a:cs typeface="DejaVu Sans"/>
              </a:rPr>
              <a:t>⚠</a:t>
            </a:r>
            <a:r>
              <a:rPr sz="1500" b="1" spc="65" dirty="0">
                <a:solidFill>
                  <a:srgbClr val="EF4444"/>
                </a:solidFill>
                <a:latin typeface="DejaVu Sans"/>
                <a:cs typeface="DejaVu Sans"/>
              </a:rPr>
              <a:t> </a:t>
            </a:r>
            <a:r>
              <a:rPr sz="1350" dirty="0">
                <a:latin typeface="Liberation Sans"/>
                <a:cs typeface="Liberation Sans"/>
              </a:rPr>
              <a:t>Critical Gap: Special Education students showing largest </a:t>
            </a:r>
            <a:r>
              <a:rPr sz="1350" spc="-10" dirty="0">
                <a:latin typeface="Liberation Sans"/>
                <a:cs typeface="Liberation Sans"/>
              </a:rPr>
              <a:t>growth </a:t>
            </a:r>
            <a:r>
              <a:rPr sz="1350" dirty="0">
                <a:latin typeface="Liberation Sans"/>
                <a:cs typeface="Liberation Sans"/>
              </a:rPr>
              <a:t>gap at only </a:t>
            </a:r>
            <a:r>
              <a:rPr sz="1350" spc="-25" dirty="0">
                <a:latin typeface="Liberation Sans"/>
                <a:cs typeface="Liberation Sans"/>
              </a:rPr>
              <a:t>35%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248399" y="3190874"/>
            <a:ext cx="2686050" cy="1562100"/>
            <a:chOff x="6248399" y="3190874"/>
            <a:chExt cx="2686050" cy="1562100"/>
          </a:xfrm>
        </p:grpSpPr>
        <p:sp>
          <p:nvSpPr>
            <p:cNvPr id="20" name="object 20"/>
            <p:cNvSpPr/>
            <p:nvPr/>
          </p:nvSpPr>
          <p:spPr>
            <a:xfrm>
              <a:off x="6267449" y="3190874"/>
              <a:ext cx="2667000" cy="1562100"/>
            </a:xfrm>
            <a:custGeom>
              <a:avLst/>
              <a:gdLst/>
              <a:ahLst/>
              <a:cxnLst/>
              <a:rect l="l" t="t" r="r" b="b"/>
              <a:pathLst>
                <a:path w="2667000" h="1562100">
                  <a:moveTo>
                    <a:pt x="2595802" y="1562099"/>
                  </a:moveTo>
                  <a:lnTo>
                    <a:pt x="53397" y="1562099"/>
                  </a:lnTo>
                  <a:lnTo>
                    <a:pt x="49680" y="1561611"/>
                  </a:lnTo>
                  <a:lnTo>
                    <a:pt x="14084" y="1536243"/>
                  </a:lnTo>
                  <a:lnTo>
                    <a:pt x="365" y="1495857"/>
                  </a:lnTo>
                  <a:lnTo>
                    <a:pt x="0" y="1490902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1715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2595802" y="0"/>
                  </a:lnTo>
                  <a:lnTo>
                    <a:pt x="2637293" y="15621"/>
                  </a:lnTo>
                  <a:lnTo>
                    <a:pt x="2663112" y="51661"/>
                  </a:lnTo>
                  <a:lnTo>
                    <a:pt x="2666999" y="71196"/>
                  </a:lnTo>
                  <a:lnTo>
                    <a:pt x="2666999" y="1490902"/>
                  </a:lnTo>
                  <a:lnTo>
                    <a:pt x="2651376" y="1532394"/>
                  </a:lnTo>
                  <a:lnTo>
                    <a:pt x="2615336" y="1558213"/>
                  </a:lnTo>
                  <a:lnTo>
                    <a:pt x="2600757" y="1561611"/>
                  </a:lnTo>
                  <a:lnTo>
                    <a:pt x="2595802" y="15620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48399" y="3191152"/>
              <a:ext cx="70485" cy="1562100"/>
            </a:xfrm>
            <a:custGeom>
              <a:avLst/>
              <a:gdLst/>
              <a:ahLst/>
              <a:cxnLst/>
              <a:rect l="l" t="t" r="r" b="b"/>
              <a:pathLst>
                <a:path w="70485" h="1562100">
                  <a:moveTo>
                    <a:pt x="70450" y="1561544"/>
                  </a:moveTo>
                  <a:lnTo>
                    <a:pt x="33857" y="1548991"/>
                  </a:lnTo>
                  <a:lnTo>
                    <a:pt x="5800" y="1514782"/>
                  </a:lnTo>
                  <a:lnTo>
                    <a:pt x="0" y="14856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8" y="5522"/>
                  </a:lnTo>
                  <a:lnTo>
                    <a:pt x="70449" y="0"/>
                  </a:lnTo>
                  <a:lnTo>
                    <a:pt x="66287" y="1655"/>
                  </a:lnTo>
                  <a:lnTo>
                    <a:pt x="56951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485622"/>
                  </a:lnTo>
                  <a:lnTo>
                    <a:pt x="44515" y="1527964"/>
                  </a:lnTo>
                  <a:lnTo>
                    <a:pt x="66287" y="1559888"/>
                  </a:lnTo>
                  <a:lnTo>
                    <a:pt x="70450" y="1561544"/>
                  </a:lnTo>
                  <a:close/>
                </a:path>
              </a:pathLst>
            </a:custGeom>
            <a:solidFill>
              <a:srgbClr val="0FB98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476998" y="3781424"/>
              <a:ext cx="47625" cy="47625"/>
            </a:xfrm>
            <a:custGeom>
              <a:avLst/>
              <a:gdLst/>
              <a:ahLst/>
              <a:cxnLst/>
              <a:rect l="l" t="t" r="r" b="b"/>
              <a:pathLst>
                <a:path w="47625" h="47625">
                  <a:moveTo>
                    <a:pt x="26970" y="47624"/>
                  </a:moveTo>
                  <a:lnTo>
                    <a:pt x="20655" y="47624"/>
                  </a:lnTo>
                  <a:lnTo>
                    <a:pt x="17617" y="47020"/>
                  </a:lnTo>
                  <a:lnTo>
                    <a:pt x="0" y="26970"/>
                  </a:lnTo>
                  <a:lnTo>
                    <a:pt x="0" y="20654"/>
                  </a:lnTo>
                  <a:lnTo>
                    <a:pt x="20655" y="0"/>
                  </a:lnTo>
                  <a:lnTo>
                    <a:pt x="26970" y="0"/>
                  </a:lnTo>
                  <a:lnTo>
                    <a:pt x="47625" y="23812"/>
                  </a:lnTo>
                  <a:lnTo>
                    <a:pt x="47624" y="26970"/>
                  </a:lnTo>
                  <a:lnTo>
                    <a:pt x="26970" y="47624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3" name="object 23"/>
          <p:cNvSpPr txBox="1"/>
          <p:nvPr/>
        </p:nvSpPr>
        <p:spPr>
          <a:xfrm>
            <a:off x="6426199" y="3349625"/>
            <a:ext cx="2215515" cy="7702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iberation Sans"/>
                <a:cs typeface="Liberation Sans"/>
              </a:rPr>
              <a:t>Higher </a:t>
            </a:r>
            <a:r>
              <a:rPr sz="1350" b="1" spc="-10" dirty="0">
                <a:latin typeface="Liberation Sans"/>
                <a:cs typeface="Liberation Sans"/>
              </a:rPr>
              <a:t>Performance</a:t>
            </a:r>
            <a:endParaRPr sz="1350">
              <a:latin typeface="Liberation Sans"/>
              <a:cs typeface="Liberation Sans"/>
            </a:endParaRPr>
          </a:p>
          <a:p>
            <a:pPr marL="202565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latin typeface="Liberation Sans"/>
                <a:cs typeface="Liberation Sans"/>
              </a:rPr>
              <a:t>Meeting expectations in </a:t>
            </a:r>
            <a:r>
              <a:rPr sz="1200" spc="-10" dirty="0">
                <a:latin typeface="Liberation Sans"/>
                <a:cs typeface="Liberation Sans"/>
              </a:rPr>
              <a:t>basic literacy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9124948" y="3190874"/>
            <a:ext cx="2686050" cy="1562100"/>
            <a:chOff x="9124948" y="3190874"/>
            <a:chExt cx="2686050" cy="1562100"/>
          </a:xfrm>
        </p:grpSpPr>
        <p:sp>
          <p:nvSpPr>
            <p:cNvPr id="25" name="object 25"/>
            <p:cNvSpPr/>
            <p:nvPr/>
          </p:nvSpPr>
          <p:spPr>
            <a:xfrm>
              <a:off x="9143998" y="3190874"/>
              <a:ext cx="2667000" cy="1562100"/>
            </a:xfrm>
            <a:custGeom>
              <a:avLst/>
              <a:gdLst/>
              <a:ahLst/>
              <a:cxnLst/>
              <a:rect l="l" t="t" r="r" b="b"/>
              <a:pathLst>
                <a:path w="2667000" h="1562100">
                  <a:moveTo>
                    <a:pt x="2595803" y="1562099"/>
                  </a:moveTo>
                  <a:lnTo>
                    <a:pt x="53397" y="1562099"/>
                  </a:lnTo>
                  <a:lnTo>
                    <a:pt x="49681" y="1561611"/>
                  </a:lnTo>
                  <a:lnTo>
                    <a:pt x="14085" y="1536243"/>
                  </a:lnTo>
                  <a:lnTo>
                    <a:pt x="365" y="1495857"/>
                  </a:lnTo>
                  <a:lnTo>
                    <a:pt x="0" y="1490902"/>
                  </a:lnTo>
                  <a:lnTo>
                    <a:pt x="0" y="1485899"/>
                  </a:lnTo>
                  <a:lnTo>
                    <a:pt x="0" y="71196"/>
                  </a:lnTo>
                  <a:lnTo>
                    <a:pt x="11716" y="29705"/>
                  </a:lnTo>
                  <a:lnTo>
                    <a:pt x="42320" y="2439"/>
                  </a:lnTo>
                  <a:lnTo>
                    <a:pt x="53397" y="0"/>
                  </a:lnTo>
                  <a:lnTo>
                    <a:pt x="2595803" y="0"/>
                  </a:lnTo>
                  <a:lnTo>
                    <a:pt x="2637295" y="15621"/>
                  </a:lnTo>
                  <a:lnTo>
                    <a:pt x="2663114" y="51661"/>
                  </a:lnTo>
                  <a:lnTo>
                    <a:pt x="2667000" y="71196"/>
                  </a:lnTo>
                  <a:lnTo>
                    <a:pt x="2667000" y="1490902"/>
                  </a:lnTo>
                  <a:lnTo>
                    <a:pt x="2651378" y="1532394"/>
                  </a:lnTo>
                  <a:lnTo>
                    <a:pt x="2615338" y="1558213"/>
                  </a:lnTo>
                  <a:lnTo>
                    <a:pt x="2600759" y="1561611"/>
                  </a:lnTo>
                  <a:lnTo>
                    <a:pt x="2595803" y="156209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9124948" y="3191152"/>
              <a:ext cx="70485" cy="1562100"/>
            </a:xfrm>
            <a:custGeom>
              <a:avLst/>
              <a:gdLst/>
              <a:ahLst/>
              <a:cxnLst/>
              <a:rect l="l" t="t" r="r" b="b"/>
              <a:pathLst>
                <a:path w="70484" h="1562100">
                  <a:moveTo>
                    <a:pt x="70449" y="1561544"/>
                  </a:moveTo>
                  <a:lnTo>
                    <a:pt x="33856" y="1548991"/>
                  </a:lnTo>
                  <a:lnTo>
                    <a:pt x="5799" y="1514782"/>
                  </a:lnTo>
                  <a:lnTo>
                    <a:pt x="0" y="1485622"/>
                  </a:lnTo>
                  <a:lnTo>
                    <a:pt x="0" y="75922"/>
                  </a:lnTo>
                  <a:lnTo>
                    <a:pt x="12829" y="33579"/>
                  </a:lnTo>
                  <a:lnTo>
                    <a:pt x="47039" y="5522"/>
                  </a:lnTo>
                  <a:lnTo>
                    <a:pt x="70448" y="0"/>
                  </a:lnTo>
                  <a:lnTo>
                    <a:pt x="66286" y="1655"/>
                  </a:lnTo>
                  <a:lnTo>
                    <a:pt x="56950" y="9389"/>
                  </a:lnTo>
                  <a:lnTo>
                    <a:pt x="40999" y="46761"/>
                  </a:lnTo>
                  <a:lnTo>
                    <a:pt x="38100" y="75922"/>
                  </a:lnTo>
                  <a:lnTo>
                    <a:pt x="38100" y="1485622"/>
                  </a:lnTo>
                  <a:lnTo>
                    <a:pt x="44513" y="1527963"/>
                  </a:lnTo>
                  <a:lnTo>
                    <a:pt x="66287" y="1559888"/>
                  </a:lnTo>
                  <a:lnTo>
                    <a:pt x="70449" y="1561544"/>
                  </a:lnTo>
                  <a:close/>
                </a:path>
              </a:pathLst>
            </a:custGeom>
            <a:solidFill>
              <a:srgbClr val="EF444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9353537" y="3781424"/>
              <a:ext cx="47625" cy="504825"/>
            </a:xfrm>
            <a:custGeom>
              <a:avLst/>
              <a:gdLst/>
              <a:ahLst/>
              <a:cxnLst/>
              <a:rect l="l" t="t" r="r" b="b"/>
              <a:pathLst>
                <a:path w="47625" h="504825">
                  <a:moveTo>
                    <a:pt x="47625" y="477862"/>
                  </a:moveTo>
                  <a:lnTo>
                    <a:pt x="26974" y="457200"/>
                  </a:lnTo>
                  <a:lnTo>
                    <a:pt x="20662" y="457200"/>
                  </a:lnTo>
                  <a:lnTo>
                    <a:pt x="0" y="477862"/>
                  </a:lnTo>
                  <a:lnTo>
                    <a:pt x="0" y="484174"/>
                  </a:lnTo>
                  <a:lnTo>
                    <a:pt x="20662" y="504825"/>
                  </a:lnTo>
                  <a:lnTo>
                    <a:pt x="26974" y="504825"/>
                  </a:lnTo>
                  <a:lnTo>
                    <a:pt x="47625" y="484174"/>
                  </a:lnTo>
                  <a:lnTo>
                    <a:pt x="47625" y="481012"/>
                  </a:lnTo>
                  <a:lnTo>
                    <a:pt x="47625" y="477862"/>
                  </a:lnTo>
                  <a:close/>
                </a:path>
                <a:path w="47625" h="504825">
                  <a:moveTo>
                    <a:pt x="47625" y="249262"/>
                  </a:moveTo>
                  <a:lnTo>
                    <a:pt x="26974" y="228600"/>
                  </a:lnTo>
                  <a:lnTo>
                    <a:pt x="20662" y="228600"/>
                  </a:lnTo>
                  <a:lnTo>
                    <a:pt x="0" y="249262"/>
                  </a:lnTo>
                  <a:lnTo>
                    <a:pt x="0" y="255574"/>
                  </a:lnTo>
                  <a:lnTo>
                    <a:pt x="20662" y="276225"/>
                  </a:lnTo>
                  <a:lnTo>
                    <a:pt x="26974" y="276225"/>
                  </a:lnTo>
                  <a:lnTo>
                    <a:pt x="47625" y="255574"/>
                  </a:lnTo>
                  <a:lnTo>
                    <a:pt x="47625" y="252412"/>
                  </a:lnTo>
                  <a:lnTo>
                    <a:pt x="47625" y="249262"/>
                  </a:lnTo>
                  <a:close/>
                </a:path>
                <a:path w="47625" h="504825">
                  <a:moveTo>
                    <a:pt x="47625" y="20662"/>
                  </a:moveTo>
                  <a:lnTo>
                    <a:pt x="26974" y="0"/>
                  </a:lnTo>
                  <a:lnTo>
                    <a:pt x="20662" y="0"/>
                  </a:lnTo>
                  <a:lnTo>
                    <a:pt x="0" y="20662"/>
                  </a:lnTo>
                  <a:lnTo>
                    <a:pt x="0" y="26974"/>
                  </a:lnTo>
                  <a:lnTo>
                    <a:pt x="20662" y="47625"/>
                  </a:lnTo>
                  <a:lnTo>
                    <a:pt x="26974" y="47625"/>
                  </a:lnTo>
                  <a:lnTo>
                    <a:pt x="47625" y="26974"/>
                  </a:lnTo>
                  <a:lnTo>
                    <a:pt x="47625" y="23812"/>
                  </a:lnTo>
                  <a:lnTo>
                    <a:pt x="47625" y="20662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9302749" y="3349625"/>
            <a:ext cx="2122170" cy="122745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latin typeface="Liberation Sans"/>
                <a:cs typeface="Liberation Sans"/>
              </a:rPr>
              <a:t>Lower </a:t>
            </a:r>
            <a:r>
              <a:rPr sz="1350" b="1" spc="-10" dirty="0">
                <a:latin typeface="Liberation Sans"/>
                <a:cs typeface="Liberation Sans"/>
              </a:rPr>
              <a:t>Performance</a:t>
            </a:r>
            <a:endParaRPr sz="1350">
              <a:latin typeface="Liberation Sans"/>
              <a:cs typeface="Liberation Sans"/>
            </a:endParaRPr>
          </a:p>
          <a:p>
            <a:pPr marL="202565" marR="5080">
              <a:lnSpc>
                <a:spcPct val="125000"/>
              </a:lnSpc>
              <a:spcBef>
                <a:spcPts val="645"/>
              </a:spcBef>
            </a:pPr>
            <a:r>
              <a:rPr sz="1200" dirty="0">
                <a:latin typeface="Liberation Sans"/>
                <a:cs typeface="Liberation Sans"/>
              </a:rPr>
              <a:t>Academic writing </a:t>
            </a:r>
            <a:r>
              <a:rPr sz="1200" spc="-10" dirty="0">
                <a:latin typeface="Liberation Sans"/>
                <a:cs typeface="Liberation Sans"/>
              </a:rPr>
              <a:t>production </a:t>
            </a:r>
            <a:r>
              <a:rPr sz="1200" dirty="0">
                <a:latin typeface="Liberation Sans"/>
                <a:cs typeface="Liberation Sans"/>
              </a:rPr>
              <a:t>Advanced literacy </a:t>
            </a:r>
            <a:r>
              <a:rPr sz="1200" spc="-10" dirty="0">
                <a:latin typeface="Liberation Sans"/>
                <a:cs typeface="Liberation Sans"/>
              </a:rPr>
              <a:t>skills</a:t>
            </a:r>
            <a:endParaRPr sz="1200">
              <a:latin typeface="Liberation Sans"/>
              <a:cs typeface="Liberation Sans"/>
            </a:endParaRPr>
          </a:p>
          <a:p>
            <a:pPr marL="202565" marR="572135">
              <a:lnSpc>
                <a:spcPct val="125000"/>
              </a:lnSpc>
            </a:pPr>
            <a:r>
              <a:rPr sz="1200" dirty="0">
                <a:latin typeface="Liberation Sans"/>
                <a:cs typeface="Liberation Sans"/>
              </a:rPr>
              <a:t>Grade-level </a:t>
            </a:r>
            <a:r>
              <a:rPr sz="1200" spc="-10" dirty="0">
                <a:latin typeface="Liberation Sans"/>
                <a:cs typeface="Liberation Sans"/>
              </a:rPr>
              <a:t>reading comprehension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368299" y="6492874"/>
            <a:ext cx="36785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Campus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assessment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data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2023-24, District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benchmark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analysis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934325"/>
          </a:xfrm>
          <a:custGeom>
            <a:avLst/>
            <a:gdLst/>
            <a:ahLst/>
            <a:cxnLst/>
            <a:rect l="l" t="t" r="r" b="b"/>
            <a:pathLst>
              <a:path w="12192000" h="7934325">
                <a:moveTo>
                  <a:pt x="12191999" y="7934324"/>
                </a:moveTo>
                <a:lnTo>
                  <a:pt x="0" y="79343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9343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7839075"/>
            <a:chOff x="0" y="0"/>
            <a:chExt cx="12192000" cy="78390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839075"/>
            </a:xfrm>
            <a:custGeom>
              <a:avLst/>
              <a:gdLst/>
              <a:ahLst/>
              <a:cxnLst/>
              <a:rect l="l" t="t" r="r" b="b"/>
              <a:pathLst>
                <a:path w="12192000" h="7839075">
                  <a:moveTo>
                    <a:pt x="12191999" y="7839074"/>
                  </a:moveTo>
                  <a:lnTo>
                    <a:pt x="0" y="78390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839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9A5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812" y="1590674"/>
              <a:ext cx="11406505" cy="552450"/>
            </a:xfrm>
            <a:custGeom>
              <a:avLst/>
              <a:gdLst/>
              <a:ahLst/>
              <a:cxnLst/>
              <a:rect l="l" t="t" r="r" b="b"/>
              <a:pathLst>
                <a:path w="11406505" h="552450">
                  <a:moveTo>
                    <a:pt x="11334989" y="552449"/>
                  </a:moveTo>
                  <a:lnTo>
                    <a:pt x="0" y="552449"/>
                  </a:lnTo>
                  <a:lnTo>
                    <a:pt x="0" y="0"/>
                  </a:lnTo>
                  <a:lnTo>
                    <a:pt x="11334989" y="0"/>
                  </a:lnTo>
                  <a:lnTo>
                    <a:pt x="11339945" y="488"/>
                  </a:lnTo>
                  <a:lnTo>
                    <a:pt x="11376481" y="15621"/>
                  </a:lnTo>
                  <a:lnTo>
                    <a:pt x="11402300" y="51661"/>
                  </a:lnTo>
                  <a:lnTo>
                    <a:pt x="11406186" y="71196"/>
                  </a:lnTo>
                  <a:lnTo>
                    <a:pt x="11406186" y="481253"/>
                  </a:lnTo>
                  <a:lnTo>
                    <a:pt x="11390564" y="522744"/>
                  </a:lnTo>
                  <a:lnTo>
                    <a:pt x="11354524" y="548564"/>
                  </a:lnTo>
                  <a:lnTo>
                    <a:pt x="11334989" y="552449"/>
                  </a:lnTo>
                  <a:close/>
                </a:path>
              </a:pathLst>
            </a:custGeom>
            <a:solidFill>
              <a:srgbClr val="F2F4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1590674"/>
              <a:ext cx="47625" cy="552450"/>
            </a:xfrm>
            <a:custGeom>
              <a:avLst/>
              <a:gdLst/>
              <a:ahLst/>
              <a:cxnLst/>
              <a:rect l="l" t="t" r="r" b="b"/>
              <a:pathLst>
                <a:path w="47625" h="552450">
                  <a:moveTo>
                    <a:pt x="47624" y="552449"/>
                  </a:moveTo>
                  <a:lnTo>
                    <a:pt x="0" y="5524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552449"/>
                  </a:lnTo>
                  <a:close/>
                </a:path>
              </a:pathLst>
            </a:custGeom>
            <a:solidFill>
              <a:srgbClr val="9A5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Writing</a:t>
            </a:r>
            <a:r>
              <a:rPr spc="-80" dirty="0"/>
              <a:t> </a:t>
            </a:r>
            <a:r>
              <a:rPr dirty="0"/>
              <a:t>Conventions</a:t>
            </a:r>
            <a:r>
              <a:rPr spc="-170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299" y="1120775"/>
            <a:ext cx="7939405" cy="8642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Evaluating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strengths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weaknesses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student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writing</a:t>
            </a:r>
            <a:r>
              <a:rPr sz="18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conventions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70"/>
              </a:spcBef>
            </a:pPr>
            <a:endParaRPr sz="18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</a:pPr>
            <a:r>
              <a:rPr sz="1500" b="1" dirty="0">
                <a:solidFill>
                  <a:srgbClr val="7C3AEC"/>
                </a:solidFill>
                <a:latin typeface="DejaVu Sans"/>
                <a:cs typeface="DejaVu Sans"/>
              </a:rPr>
              <a:t>⚠</a:t>
            </a:r>
            <a:r>
              <a:rPr sz="1500" b="1" spc="55" dirty="0">
                <a:solidFill>
                  <a:srgbClr val="7C3AEC"/>
                </a:solidFill>
                <a:latin typeface="DejaVu Sans"/>
                <a:cs typeface="DejaVu Sans"/>
              </a:rPr>
              <a:t> </a:t>
            </a:r>
            <a:r>
              <a:rPr sz="2025" b="1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Key</a:t>
            </a:r>
            <a:r>
              <a:rPr sz="2025" b="1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="1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Finding:</a:t>
            </a:r>
            <a:r>
              <a:rPr sz="2025" b="1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Significant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gap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between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punctuation skills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and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overall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conventions</a:t>
            </a:r>
            <a:r>
              <a:rPr sz="2025" spc="-7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2025" spc="-15" baseline="2057" dirty="0">
                <a:solidFill>
                  <a:srgbClr val="5B20B5"/>
                </a:solidFill>
                <a:latin typeface="Liberation Sans"/>
                <a:cs typeface="Liberation Sans"/>
              </a:rPr>
              <a:t>mastery</a:t>
            </a:r>
            <a:endParaRPr sz="2025" baseline="2057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8703" y="2333625"/>
            <a:ext cx="11512550" cy="5243830"/>
            <a:chOff x="298703" y="2333625"/>
            <a:chExt cx="11512550" cy="524383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2333625"/>
              <a:ext cx="11429999" cy="20954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8703" y="4690872"/>
              <a:ext cx="3822700" cy="2886710"/>
            </a:xfrm>
            <a:custGeom>
              <a:avLst/>
              <a:gdLst/>
              <a:ahLst/>
              <a:cxnLst/>
              <a:rect l="l" t="t" r="r" b="b"/>
              <a:pathLst>
                <a:path w="3822700" h="2886709">
                  <a:moveTo>
                    <a:pt x="3822191" y="2886455"/>
                  </a:moveTo>
                  <a:lnTo>
                    <a:pt x="0" y="2886455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2577"/>
                  </a:lnTo>
                  <a:lnTo>
                    <a:pt x="177545" y="52577"/>
                  </a:lnTo>
                  <a:lnTo>
                    <a:pt x="169101" y="52985"/>
                  </a:lnTo>
                  <a:lnTo>
                    <a:pt x="129910" y="67011"/>
                  </a:lnTo>
                  <a:lnTo>
                    <a:pt x="101954" y="97850"/>
                  </a:lnTo>
                  <a:lnTo>
                    <a:pt x="91820" y="138302"/>
                  </a:lnTo>
                  <a:lnTo>
                    <a:pt x="91820" y="2671952"/>
                  </a:lnTo>
                  <a:lnTo>
                    <a:pt x="101954" y="2712403"/>
                  </a:lnTo>
                  <a:lnTo>
                    <a:pt x="129910" y="2743242"/>
                  </a:lnTo>
                  <a:lnTo>
                    <a:pt x="169101" y="2757269"/>
                  </a:lnTo>
                  <a:lnTo>
                    <a:pt x="177545" y="2757677"/>
                  </a:lnTo>
                  <a:lnTo>
                    <a:pt x="3822191" y="2757677"/>
                  </a:lnTo>
                  <a:lnTo>
                    <a:pt x="3822191" y="2886455"/>
                  </a:lnTo>
                  <a:close/>
                </a:path>
                <a:path w="3822700" h="2886709">
                  <a:moveTo>
                    <a:pt x="3822191" y="2757677"/>
                  </a:moveTo>
                  <a:lnTo>
                    <a:pt x="3644645" y="2757677"/>
                  </a:lnTo>
                  <a:lnTo>
                    <a:pt x="3653090" y="2757269"/>
                  </a:lnTo>
                  <a:lnTo>
                    <a:pt x="3661372" y="2756045"/>
                  </a:lnTo>
                  <a:lnTo>
                    <a:pt x="3699002" y="2738251"/>
                  </a:lnTo>
                  <a:lnTo>
                    <a:pt x="3723844" y="2704757"/>
                  </a:lnTo>
                  <a:lnTo>
                    <a:pt x="3730370" y="2671952"/>
                  </a:lnTo>
                  <a:lnTo>
                    <a:pt x="3730370" y="138302"/>
                  </a:lnTo>
                  <a:lnTo>
                    <a:pt x="3720236" y="97850"/>
                  </a:lnTo>
                  <a:lnTo>
                    <a:pt x="3692280" y="67011"/>
                  </a:lnTo>
                  <a:lnTo>
                    <a:pt x="3653090" y="52985"/>
                  </a:lnTo>
                  <a:lnTo>
                    <a:pt x="3644645" y="52577"/>
                  </a:lnTo>
                  <a:lnTo>
                    <a:pt x="3822191" y="52577"/>
                  </a:lnTo>
                  <a:lnTo>
                    <a:pt x="3822191" y="275767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4733924"/>
              <a:ext cx="3657600" cy="2724150"/>
            </a:xfrm>
            <a:custGeom>
              <a:avLst/>
              <a:gdLst/>
              <a:ahLst/>
              <a:cxnLst/>
              <a:rect l="l" t="t" r="r" b="b"/>
              <a:pathLst>
                <a:path w="3657600" h="2724150">
                  <a:moveTo>
                    <a:pt x="3568603" y="2724149"/>
                  </a:moveTo>
                  <a:lnTo>
                    <a:pt x="88995" y="2724149"/>
                  </a:lnTo>
                  <a:lnTo>
                    <a:pt x="82801" y="2723539"/>
                  </a:lnTo>
                  <a:lnTo>
                    <a:pt x="37131" y="2704621"/>
                  </a:lnTo>
                  <a:lnTo>
                    <a:pt x="9643" y="2671127"/>
                  </a:lnTo>
                  <a:lnTo>
                    <a:pt x="0" y="2635153"/>
                  </a:lnTo>
                  <a:lnTo>
                    <a:pt x="0" y="26288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568603" y="0"/>
                  </a:lnTo>
                  <a:lnTo>
                    <a:pt x="3610066" y="12577"/>
                  </a:lnTo>
                  <a:lnTo>
                    <a:pt x="3645021" y="47531"/>
                  </a:lnTo>
                  <a:lnTo>
                    <a:pt x="3657599" y="88995"/>
                  </a:lnTo>
                  <a:lnTo>
                    <a:pt x="3657599" y="2635153"/>
                  </a:lnTo>
                  <a:lnTo>
                    <a:pt x="3645021" y="2676616"/>
                  </a:lnTo>
                  <a:lnTo>
                    <a:pt x="3610066" y="2711570"/>
                  </a:lnTo>
                  <a:lnTo>
                    <a:pt x="3574797" y="2723539"/>
                  </a:lnTo>
                  <a:lnTo>
                    <a:pt x="3568603" y="272414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58800" y="4835525"/>
            <a:ext cx="2886710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34" dirty="0">
                <a:solidFill>
                  <a:srgbClr val="0FB981"/>
                </a:solidFill>
                <a:latin typeface="Arial Black"/>
                <a:cs typeface="Arial Black"/>
              </a:rPr>
              <a:t>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Strong</a:t>
            </a:r>
            <a:r>
              <a:rPr sz="1350" b="1" spc="-4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Punctuation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Students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demonstrate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proficiency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basic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end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punctuation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question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marks.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" y="6197599"/>
            <a:ext cx="2420620" cy="5340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049569"/>
                </a:solidFill>
                <a:latin typeface="Liberation Sans"/>
                <a:cs typeface="Liberation Sans"/>
              </a:rPr>
              <a:t>72%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900" dirty="0">
                <a:solidFill>
                  <a:srgbClr val="047857"/>
                </a:solidFill>
                <a:latin typeface="Liberation Sans"/>
                <a:cs typeface="Liberation Sans"/>
              </a:rPr>
              <a:t>of responses show correct terminal </a:t>
            </a:r>
            <a:r>
              <a:rPr sz="900" spc="-10" dirty="0">
                <a:solidFill>
                  <a:srgbClr val="047857"/>
                </a:solidFill>
                <a:latin typeface="Liberation Sans"/>
                <a:cs typeface="Liberation Sans"/>
              </a:rPr>
              <a:t>punctuation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2609849" y="4876799"/>
            <a:ext cx="1285875" cy="247650"/>
          </a:xfrm>
          <a:custGeom>
            <a:avLst/>
            <a:gdLst/>
            <a:ahLst/>
            <a:cxnLst/>
            <a:rect l="l" t="t" r="r" b="b"/>
            <a:pathLst>
              <a:path w="1285875" h="247650">
                <a:moveTo>
                  <a:pt x="1170180" y="247649"/>
                </a:moveTo>
                <a:lnTo>
                  <a:pt x="115694" y="247649"/>
                </a:lnTo>
                <a:lnTo>
                  <a:pt x="107641" y="246857"/>
                </a:lnTo>
                <a:lnTo>
                  <a:pt x="68927" y="235112"/>
                </a:lnTo>
                <a:lnTo>
                  <a:pt x="30518" y="205633"/>
                </a:lnTo>
                <a:lnTo>
                  <a:pt x="6313" y="163698"/>
                </a:lnTo>
                <a:lnTo>
                  <a:pt x="0" y="131955"/>
                </a:lnTo>
                <a:lnTo>
                  <a:pt x="0" y="123824"/>
                </a:lnTo>
                <a:lnTo>
                  <a:pt x="0" y="115694"/>
                </a:lnTo>
                <a:lnTo>
                  <a:pt x="12536" y="68927"/>
                </a:lnTo>
                <a:lnTo>
                  <a:pt x="42016" y="30518"/>
                </a:lnTo>
                <a:lnTo>
                  <a:pt x="83950" y="6314"/>
                </a:lnTo>
                <a:lnTo>
                  <a:pt x="115694" y="0"/>
                </a:lnTo>
                <a:lnTo>
                  <a:pt x="1170180" y="0"/>
                </a:lnTo>
                <a:lnTo>
                  <a:pt x="1216947" y="12536"/>
                </a:lnTo>
                <a:lnTo>
                  <a:pt x="1255356" y="42016"/>
                </a:lnTo>
                <a:lnTo>
                  <a:pt x="1279560" y="83950"/>
                </a:lnTo>
                <a:lnTo>
                  <a:pt x="1285874" y="115694"/>
                </a:lnTo>
                <a:lnTo>
                  <a:pt x="1285874" y="131955"/>
                </a:lnTo>
                <a:lnTo>
                  <a:pt x="1273337" y="178722"/>
                </a:lnTo>
                <a:lnTo>
                  <a:pt x="1243858" y="217131"/>
                </a:lnTo>
                <a:lnTo>
                  <a:pt x="1201923" y="241335"/>
                </a:lnTo>
                <a:lnTo>
                  <a:pt x="1178232" y="246857"/>
                </a:lnTo>
                <a:lnTo>
                  <a:pt x="1170180" y="24764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2688976" y="4911725"/>
            <a:ext cx="11245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055E45"/>
                </a:solidFill>
                <a:latin typeface="Liberation Sans"/>
                <a:cs typeface="Liberation Sans"/>
              </a:rPr>
              <a:t>Strong</a:t>
            </a:r>
            <a:r>
              <a:rPr sz="900" b="1" spc="-30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90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Performance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84903" y="4690872"/>
            <a:ext cx="3822700" cy="2886710"/>
            <a:chOff x="4184903" y="4690872"/>
            <a:chExt cx="3822700" cy="2886710"/>
          </a:xfrm>
        </p:grpSpPr>
        <p:sp>
          <p:nvSpPr>
            <p:cNvPr id="19" name="object 19"/>
            <p:cNvSpPr/>
            <p:nvPr/>
          </p:nvSpPr>
          <p:spPr>
            <a:xfrm>
              <a:off x="4184903" y="4690872"/>
              <a:ext cx="3822700" cy="2886710"/>
            </a:xfrm>
            <a:custGeom>
              <a:avLst/>
              <a:gdLst/>
              <a:ahLst/>
              <a:cxnLst/>
              <a:rect l="l" t="t" r="r" b="b"/>
              <a:pathLst>
                <a:path w="3822700" h="2886709">
                  <a:moveTo>
                    <a:pt x="3822191" y="2886455"/>
                  </a:moveTo>
                  <a:lnTo>
                    <a:pt x="0" y="2886455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2577"/>
                  </a:lnTo>
                  <a:lnTo>
                    <a:pt x="177545" y="52577"/>
                  </a:lnTo>
                  <a:lnTo>
                    <a:pt x="169100" y="52985"/>
                  </a:lnTo>
                  <a:lnTo>
                    <a:pt x="129910" y="67011"/>
                  </a:lnTo>
                  <a:lnTo>
                    <a:pt x="101954" y="97850"/>
                  </a:lnTo>
                  <a:lnTo>
                    <a:pt x="91820" y="138302"/>
                  </a:lnTo>
                  <a:lnTo>
                    <a:pt x="91820" y="2671952"/>
                  </a:lnTo>
                  <a:lnTo>
                    <a:pt x="101954" y="2712403"/>
                  </a:lnTo>
                  <a:lnTo>
                    <a:pt x="129910" y="2743242"/>
                  </a:lnTo>
                  <a:lnTo>
                    <a:pt x="169100" y="2757269"/>
                  </a:lnTo>
                  <a:lnTo>
                    <a:pt x="177545" y="2757677"/>
                  </a:lnTo>
                  <a:lnTo>
                    <a:pt x="3822191" y="2757677"/>
                  </a:lnTo>
                  <a:lnTo>
                    <a:pt x="3822191" y="2886455"/>
                  </a:lnTo>
                  <a:close/>
                </a:path>
                <a:path w="3822700" h="2886709">
                  <a:moveTo>
                    <a:pt x="3822191" y="2757677"/>
                  </a:moveTo>
                  <a:lnTo>
                    <a:pt x="3644645" y="2757677"/>
                  </a:lnTo>
                  <a:lnTo>
                    <a:pt x="3653090" y="2757269"/>
                  </a:lnTo>
                  <a:lnTo>
                    <a:pt x="3661372" y="2756045"/>
                  </a:lnTo>
                  <a:lnTo>
                    <a:pt x="3699002" y="2738251"/>
                  </a:lnTo>
                  <a:lnTo>
                    <a:pt x="3723844" y="2704757"/>
                  </a:lnTo>
                  <a:lnTo>
                    <a:pt x="3730370" y="2671952"/>
                  </a:lnTo>
                  <a:lnTo>
                    <a:pt x="3730370" y="138302"/>
                  </a:lnTo>
                  <a:lnTo>
                    <a:pt x="3720236" y="97850"/>
                  </a:lnTo>
                  <a:lnTo>
                    <a:pt x="3692280" y="67011"/>
                  </a:lnTo>
                  <a:lnTo>
                    <a:pt x="3653090" y="52985"/>
                  </a:lnTo>
                  <a:lnTo>
                    <a:pt x="3644645" y="52577"/>
                  </a:lnTo>
                  <a:lnTo>
                    <a:pt x="3822191" y="52577"/>
                  </a:lnTo>
                  <a:lnTo>
                    <a:pt x="3822191" y="275767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7199" y="4733924"/>
              <a:ext cx="3657600" cy="2724150"/>
            </a:xfrm>
            <a:custGeom>
              <a:avLst/>
              <a:gdLst/>
              <a:ahLst/>
              <a:cxnLst/>
              <a:rect l="l" t="t" r="r" b="b"/>
              <a:pathLst>
                <a:path w="3657600" h="2724150">
                  <a:moveTo>
                    <a:pt x="3568603" y="2724149"/>
                  </a:moveTo>
                  <a:lnTo>
                    <a:pt x="88995" y="2724149"/>
                  </a:lnTo>
                  <a:lnTo>
                    <a:pt x="82801" y="2723539"/>
                  </a:lnTo>
                  <a:lnTo>
                    <a:pt x="37131" y="2704621"/>
                  </a:lnTo>
                  <a:lnTo>
                    <a:pt x="9643" y="2671127"/>
                  </a:lnTo>
                  <a:lnTo>
                    <a:pt x="0" y="2635153"/>
                  </a:lnTo>
                  <a:lnTo>
                    <a:pt x="0" y="26288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68603" y="0"/>
                  </a:lnTo>
                  <a:lnTo>
                    <a:pt x="3610066" y="12577"/>
                  </a:lnTo>
                  <a:lnTo>
                    <a:pt x="3645020" y="47531"/>
                  </a:lnTo>
                  <a:lnTo>
                    <a:pt x="3657599" y="88995"/>
                  </a:lnTo>
                  <a:lnTo>
                    <a:pt x="3657599" y="2635153"/>
                  </a:lnTo>
                  <a:lnTo>
                    <a:pt x="3645021" y="2676616"/>
                  </a:lnTo>
                  <a:lnTo>
                    <a:pt x="3610066" y="2711570"/>
                  </a:lnTo>
                  <a:lnTo>
                    <a:pt x="3574797" y="2723539"/>
                  </a:lnTo>
                  <a:lnTo>
                    <a:pt x="3568603" y="272414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445000" y="4833937"/>
            <a:ext cx="2760980" cy="125412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sz="2700" spc="434" dirty="0">
                <a:solidFill>
                  <a:srgbClr val="F59D0A"/>
                </a:solidFill>
                <a:latin typeface="Arial Black"/>
                <a:cs typeface="Arial Black"/>
              </a:rPr>
              <a:t>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350" b="1" dirty="0">
                <a:solidFill>
                  <a:srgbClr val="91400D"/>
                </a:solidFill>
                <a:latin typeface="Liberation Sans"/>
                <a:cs typeface="Liberation Sans"/>
              </a:rPr>
              <a:t>Moderate</a:t>
            </a:r>
            <a:r>
              <a:rPr sz="1350" b="1" spc="-25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91400D"/>
                </a:solidFill>
                <a:latin typeface="Liberation Sans"/>
                <a:cs typeface="Liberation Sans"/>
              </a:rPr>
              <a:t>Editing</a:t>
            </a:r>
            <a:r>
              <a:rPr sz="1350" b="1" spc="-25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91400D"/>
                </a:solidFill>
                <a:latin typeface="Liberation Sans"/>
                <a:cs typeface="Liberation Sans"/>
              </a:rPr>
              <a:t>Skills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Students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show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mixed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results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identifying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and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correcting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basic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errors.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19600" y="6163269"/>
            <a:ext cx="2942590" cy="2838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95"/>
              </a:spcBef>
            </a:pPr>
            <a:r>
              <a:rPr sz="2550" spc="-315" baseline="-29411" dirty="0">
                <a:solidFill>
                  <a:srgbClr val="F59D0A"/>
                </a:solidFill>
                <a:latin typeface="Arial Black"/>
                <a:cs typeface="Arial Black"/>
              </a:rPr>
              <a:t>↔</a:t>
            </a:r>
            <a:r>
              <a:rPr sz="2550" spc="60" baseline="-29411" dirty="0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sz="1050" spc="-10" dirty="0">
                <a:solidFill>
                  <a:srgbClr val="B45309"/>
                </a:solidFill>
                <a:latin typeface="Liberation Sans"/>
                <a:cs typeface="Liberation Sans"/>
              </a:rPr>
              <a:t>Self-</a:t>
            </a:r>
            <a:r>
              <a:rPr sz="1050" dirty="0">
                <a:solidFill>
                  <a:srgbClr val="B45309"/>
                </a:solidFill>
                <a:latin typeface="Liberation Sans"/>
                <a:cs typeface="Liberation Sans"/>
              </a:rPr>
              <a:t>editing</a:t>
            </a:r>
            <a:r>
              <a:rPr sz="1050" spc="5" dirty="0">
                <a:solidFill>
                  <a:srgbClr val="B45309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B45309"/>
                </a:solidFill>
                <a:latin typeface="Liberation Sans"/>
                <a:cs typeface="Liberation Sans"/>
              </a:rPr>
              <a:t>effectiveness</a:t>
            </a:r>
            <a:r>
              <a:rPr sz="1050" spc="10" dirty="0">
                <a:solidFill>
                  <a:srgbClr val="B4530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B45309"/>
                </a:solidFill>
                <a:latin typeface="Liberation Sans"/>
                <a:cs typeface="Liberation Sans"/>
              </a:rPr>
              <a:t>varies</a:t>
            </a:r>
            <a:r>
              <a:rPr sz="1050" spc="5" dirty="0">
                <a:solidFill>
                  <a:srgbClr val="B45309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B45309"/>
                </a:solidFill>
                <a:latin typeface="Liberation Sans"/>
                <a:cs typeface="Liberation Sans"/>
              </a:rPr>
              <a:t>significantly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11699" y="6435724"/>
            <a:ext cx="117411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B45309"/>
                </a:solidFill>
                <a:latin typeface="Liberation Sans"/>
                <a:cs typeface="Liberation Sans"/>
              </a:rPr>
              <a:t>across</a:t>
            </a:r>
            <a:r>
              <a:rPr sz="1050" spc="-30" dirty="0">
                <a:solidFill>
                  <a:srgbClr val="B4530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B45309"/>
                </a:solidFill>
                <a:latin typeface="Liberation Sans"/>
                <a:cs typeface="Liberation Sans"/>
              </a:rPr>
              <a:t>ability</a:t>
            </a:r>
            <a:r>
              <a:rPr sz="1050" spc="-30" dirty="0">
                <a:solidFill>
                  <a:srgbClr val="B45309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B45309"/>
                </a:solidFill>
                <a:latin typeface="Liberation Sans"/>
                <a:cs typeface="Liberation Sans"/>
              </a:rPr>
              <a:t>levels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/>
          <p:nvPr/>
        </p:nvSpPr>
        <p:spPr>
          <a:xfrm>
            <a:off x="6496048" y="4876799"/>
            <a:ext cx="1285875" cy="247650"/>
          </a:xfrm>
          <a:custGeom>
            <a:avLst/>
            <a:gdLst/>
            <a:ahLst/>
            <a:cxnLst/>
            <a:rect l="l" t="t" r="r" b="b"/>
            <a:pathLst>
              <a:path w="1285875" h="247650">
                <a:moveTo>
                  <a:pt x="1170180" y="247649"/>
                </a:moveTo>
                <a:lnTo>
                  <a:pt x="115695" y="247649"/>
                </a:lnTo>
                <a:lnTo>
                  <a:pt x="107642" y="246857"/>
                </a:lnTo>
                <a:lnTo>
                  <a:pt x="68927" y="235112"/>
                </a:lnTo>
                <a:lnTo>
                  <a:pt x="30517" y="205633"/>
                </a:lnTo>
                <a:lnTo>
                  <a:pt x="6314" y="163698"/>
                </a:lnTo>
                <a:lnTo>
                  <a:pt x="0" y="131955"/>
                </a:lnTo>
                <a:lnTo>
                  <a:pt x="0" y="123824"/>
                </a:lnTo>
                <a:lnTo>
                  <a:pt x="0" y="115694"/>
                </a:lnTo>
                <a:lnTo>
                  <a:pt x="12536" y="68927"/>
                </a:lnTo>
                <a:lnTo>
                  <a:pt x="42016" y="30518"/>
                </a:lnTo>
                <a:lnTo>
                  <a:pt x="83950" y="6314"/>
                </a:lnTo>
                <a:lnTo>
                  <a:pt x="115695" y="0"/>
                </a:lnTo>
                <a:lnTo>
                  <a:pt x="1170180" y="0"/>
                </a:lnTo>
                <a:lnTo>
                  <a:pt x="1216947" y="12536"/>
                </a:lnTo>
                <a:lnTo>
                  <a:pt x="1255356" y="42016"/>
                </a:lnTo>
                <a:lnTo>
                  <a:pt x="1279560" y="83950"/>
                </a:lnTo>
                <a:lnTo>
                  <a:pt x="1285874" y="115694"/>
                </a:lnTo>
                <a:lnTo>
                  <a:pt x="1285874" y="131955"/>
                </a:lnTo>
                <a:lnTo>
                  <a:pt x="1273337" y="178722"/>
                </a:lnTo>
                <a:lnTo>
                  <a:pt x="1243858" y="217131"/>
                </a:lnTo>
                <a:lnTo>
                  <a:pt x="1201924" y="241335"/>
                </a:lnTo>
                <a:lnTo>
                  <a:pt x="1178232" y="246857"/>
                </a:lnTo>
                <a:lnTo>
                  <a:pt x="1170180" y="247649"/>
                </a:lnTo>
                <a:close/>
              </a:path>
            </a:pathLst>
          </a:custGeom>
          <a:solidFill>
            <a:srgbClr val="FEF2C7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 txBox="1"/>
          <p:nvPr/>
        </p:nvSpPr>
        <p:spPr>
          <a:xfrm>
            <a:off x="6581427" y="4911725"/>
            <a:ext cx="11182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91400D"/>
                </a:solidFill>
                <a:latin typeface="Liberation Sans"/>
                <a:cs typeface="Liberation Sans"/>
              </a:rPr>
              <a:t>Needs </a:t>
            </a:r>
            <a:r>
              <a:rPr sz="900" b="1" spc="-10" dirty="0">
                <a:solidFill>
                  <a:srgbClr val="91400D"/>
                </a:solidFill>
                <a:latin typeface="Liberation Sans"/>
                <a:cs typeface="Liberation Sans"/>
              </a:rPr>
              <a:t>Improvement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71103" y="4690872"/>
            <a:ext cx="3822700" cy="2886710"/>
            <a:chOff x="8071103" y="4690872"/>
            <a:chExt cx="3822700" cy="2886710"/>
          </a:xfrm>
        </p:grpSpPr>
        <p:sp>
          <p:nvSpPr>
            <p:cNvPr id="27" name="object 27"/>
            <p:cNvSpPr/>
            <p:nvPr/>
          </p:nvSpPr>
          <p:spPr>
            <a:xfrm>
              <a:off x="8071103" y="4690872"/>
              <a:ext cx="3822700" cy="2886710"/>
            </a:xfrm>
            <a:custGeom>
              <a:avLst/>
              <a:gdLst/>
              <a:ahLst/>
              <a:cxnLst/>
              <a:rect l="l" t="t" r="r" b="b"/>
              <a:pathLst>
                <a:path w="3822700" h="2886709">
                  <a:moveTo>
                    <a:pt x="3822191" y="2886455"/>
                  </a:moveTo>
                  <a:lnTo>
                    <a:pt x="0" y="2886455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2577"/>
                  </a:lnTo>
                  <a:lnTo>
                    <a:pt x="177545" y="52577"/>
                  </a:lnTo>
                  <a:lnTo>
                    <a:pt x="169101" y="52985"/>
                  </a:lnTo>
                  <a:lnTo>
                    <a:pt x="129909" y="67011"/>
                  </a:lnTo>
                  <a:lnTo>
                    <a:pt x="101953" y="97850"/>
                  </a:lnTo>
                  <a:lnTo>
                    <a:pt x="91820" y="138302"/>
                  </a:lnTo>
                  <a:lnTo>
                    <a:pt x="91820" y="2671952"/>
                  </a:lnTo>
                  <a:lnTo>
                    <a:pt x="101953" y="2712403"/>
                  </a:lnTo>
                  <a:lnTo>
                    <a:pt x="129909" y="2743242"/>
                  </a:lnTo>
                  <a:lnTo>
                    <a:pt x="169101" y="2757269"/>
                  </a:lnTo>
                  <a:lnTo>
                    <a:pt x="177545" y="2757677"/>
                  </a:lnTo>
                  <a:lnTo>
                    <a:pt x="3822191" y="2757677"/>
                  </a:lnTo>
                  <a:lnTo>
                    <a:pt x="3822191" y="2886455"/>
                  </a:lnTo>
                  <a:close/>
                </a:path>
                <a:path w="3822700" h="2886709">
                  <a:moveTo>
                    <a:pt x="3822191" y="2757677"/>
                  </a:moveTo>
                  <a:lnTo>
                    <a:pt x="3644645" y="2757677"/>
                  </a:lnTo>
                  <a:lnTo>
                    <a:pt x="3653089" y="2757269"/>
                  </a:lnTo>
                  <a:lnTo>
                    <a:pt x="3661372" y="2756045"/>
                  </a:lnTo>
                  <a:lnTo>
                    <a:pt x="3699002" y="2738251"/>
                  </a:lnTo>
                  <a:lnTo>
                    <a:pt x="3723844" y="2704757"/>
                  </a:lnTo>
                  <a:lnTo>
                    <a:pt x="3730370" y="2671952"/>
                  </a:lnTo>
                  <a:lnTo>
                    <a:pt x="3730370" y="138302"/>
                  </a:lnTo>
                  <a:lnTo>
                    <a:pt x="3720235" y="97850"/>
                  </a:lnTo>
                  <a:lnTo>
                    <a:pt x="3692280" y="67011"/>
                  </a:lnTo>
                  <a:lnTo>
                    <a:pt x="3653089" y="52985"/>
                  </a:lnTo>
                  <a:lnTo>
                    <a:pt x="3644645" y="52577"/>
                  </a:lnTo>
                  <a:lnTo>
                    <a:pt x="3822191" y="52577"/>
                  </a:lnTo>
                  <a:lnTo>
                    <a:pt x="3822191" y="275767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53398" y="4733924"/>
              <a:ext cx="3657600" cy="2724150"/>
            </a:xfrm>
            <a:custGeom>
              <a:avLst/>
              <a:gdLst/>
              <a:ahLst/>
              <a:cxnLst/>
              <a:rect l="l" t="t" r="r" b="b"/>
              <a:pathLst>
                <a:path w="3657600" h="2724150">
                  <a:moveTo>
                    <a:pt x="3568604" y="2724149"/>
                  </a:moveTo>
                  <a:lnTo>
                    <a:pt x="88996" y="2724149"/>
                  </a:lnTo>
                  <a:lnTo>
                    <a:pt x="82801" y="2723539"/>
                  </a:lnTo>
                  <a:lnTo>
                    <a:pt x="37132" y="2704621"/>
                  </a:lnTo>
                  <a:lnTo>
                    <a:pt x="9643" y="2671127"/>
                  </a:lnTo>
                  <a:lnTo>
                    <a:pt x="0" y="2635153"/>
                  </a:lnTo>
                  <a:lnTo>
                    <a:pt x="0" y="26288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6" y="0"/>
                  </a:lnTo>
                  <a:lnTo>
                    <a:pt x="3568604" y="0"/>
                  </a:lnTo>
                  <a:lnTo>
                    <a:pt x="3610065" y="12577"/>
                  </a:lnTo>
                  <a:lnTo>
                    <a:pt x="3645021" y="47531"/>
                  </a:lnTo>
                  <a:lnTo>
                    <a:pt x="3657600" y="88995"/>
                  </a:lnTo>
                  <a:lnTo>
                    <a:pt x="3657600" y="2635153"/>
                  </a:lnTo>
                  <a:lnTo>
                    <a:pt x="3645021" y="2676616"/>
                  </a:lnTo>
                  <a:lnTo>
                    <a:pt x="3610065" y="2711570"/>
                  </a:lnTo>
                  <a:lnTo>
                    <a:pt x="3574798" y="2723539"/>
                  </a:lnTo>
                  <a:lnTo>
                    <a:pt x="3568604" y="272414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331200" y="4835525"/>
            <a:ext cx="3242945" cy="12522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spc="434" dirty="0">
                <a:solidFill>
                  <a:srgbClr val="EF4444"/>
                </a:solidFill>
                <a:latin typeface="Arial Black"/>
                <a:cs typeface="Arial Black"/>
              </a:rPr>
              <a:t></a:t>
            </a:r>
            <a:endParaRPr sz="27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1035"/>
              </a:spcBef>
            </a:pPr>
            <a:r>
              <a:rPr sz="1350" b="1" dirty="0">
                <a:solidFill>
                  <a:srgbClr val="991B1B"/>
                </a:solidFill>
                <a:latin typeface="Liberation Sans"/>
                <a:cs typeface="Liberation Sans"/>
              </a:rPr>
              <a:t>Low</a:t>
            </a:r>
            <a:r>
              <a:rPr sz="1350" b="1" spc="-15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991B1B"/>
                </a:solidFill>
                <a:latin typeface="Liberation Sans"/>
                <a:cs typeface="Liberation Sans"/>
              </a:rPr>
              <a:t>Conventions</a:t>
            </a:r>
            <a:r>
              <a:rPr sz="1350" b="1" spc="-15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991B1B"/>
                </a:solidFill>
                <a:latin typeface="Liberation Sans"/>
                <a:cs typeface="Liberation Sans"/>
              </a:rPr>
              <a:t>Mastery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Only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small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percentage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students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consistently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apply grade-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level</a:t>
            </a:r>
            <a:r>
              <a:rPr sz="1050" spc="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conventions.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1200" y="6197599"/>
            <a:ext cx="2757805" cy="686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spc="-25" dirty="0">
                <a:solidFill>
                  <a:srgbClr val="DB2525"/>
                </a:solidFill>
                <a:latin typeface="Liberation Sans"/>
                <a:cs typeface="Liberation Sans"/>
              </a:rPr>
              <a:t>28%</a:t>
            </a:r>
            <a:endParaRPr sz="1800">
              <a:latin typeface="Liberation Sans"/>
              <a:cs typeface="Liberation Sans"/>
            </a:endParaRPr>
          </a:p>
          <a:p>
            <a:pPr marL="12700" marR="5080">
              <a:lnSpc>
                <a:spcPct val="111100"/>
              </a:lnSpc>
              <a:spcBef>
                <a:spcPts val="645"/>
              </a:spcBef>
            </a:pPr>
            <a:r>
              <a:rPr sz="900" dirty="0">
                <a:solidFill>
                  <a:srgbClr val="B91B1B"/>
                </a:solidFill>
                <a:latin typeface="Liberation Sans"/>
                <a:cs typeface="Liberation Sans"/>
              </a:rPr>
              <a:t>of students consistently apply grade-level </a:t>
            </a:r>
            <a:r>
              <a:rPr sz="900" spc="-10" dirty="0">
                <a:solidFill>
                  <a:srgbClr val="B91B1B"/>
                </a:solidFill>
                <a:latin typeface="Liberation Sans"/>
                <a:cs typeface="Liberation Sans"/>
              </a:rPr>
              <a:t>conventions </a:t>
            </a:r>
            <a:r>
              <a:rPr sz="900" dirty="0">
                <a:solidFill>
                  <a:srgbClr val="B91B1B"/>
                </a:solidFill>
                <a:latin typeface="Liberation Sans"/>
                <a:cs typeface="Liberation Sans"/>
              </a:rPr>
              <a:t>throughout their </a:t>
            </a:r>
            <a:r>
              <a:rPr sz="900" spc="-10" dirty="0">
                <a:solidFill>
                  <a:srgbClr val="B91B1B"/>
                </a:solidFill>
                <a:latin typeface="Liberation Sans"/>
                <a:cs typeface="Liberation Sans"/>
              </a:rPr>
              <a:t>writing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8343898" y="6962774"/>
            <a:ext cx="1876425" cy="304800"/>
          </a:xfrm>
          <a:custGeom>
            <a:avLst/>
            <a:gdLst/>
            <a:ahLst/>
            <a:cxnLst/>
            <a:rect l="l" t="t" r="r" b="b"/>
            <a:pathLst>
              <a:path w="1876425" h="304800">
                <a:moveTo>
                  <a:pt x="1823027" y="304799"/>
                </a:moveTo>
                <a:lnTo>
                  <a:pt x="53397" y="304799"/>
                </a:lnTo>
                <a:lnTo>
                  <a:pt x="49681" y="304433"/>
                </a:lnTo>
                <a:lnTo>
                  <a:pt x="14085" y="285406"/>
                </a:lnTo>
                <a:lnTo>
                  <a:pt x="0" y="251402"/>
                </a:lnTo>
                <a:lnTo>
                  <a:pt x="0" y="247649"/>
                </a:lnTo>
                <a:lnTo>
                  <a:pt x="0" y="53397"/>
                </a:lnTo>
                <a:lnTo>
                  <a:pt x="19392" y="14084"/>
                </a:lnTo>
                <a:lnTo>
                  <a:pt x="53397" y="0"/>
                </a:lnTo>
                <a:lnTo>
                  <a:pt x="1823027" y="0"/>
                </a:lnTo>
                <a:lnTo>
                  <a:pt x="1862339" y="19391"/>
                </a:lnTo>
                <a:lnTo>
                  <a:pt x="1876425" y="53397"/>
                </a:lnTo>
                <a:lnTo>
                  <a:pt x="1876425" y="251402"/>
                </a:lnTo>
                <a:lnTo>
                  <a:pt x="1857031" y="290713"/>
                </a:lnTo>
                <a:lnTo>
                  <a:pt x="1826744" y="304433"/>
                </a:lnTo>
                <a:lnTo>
                  <a:pt x="1823027" y="30479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 txBox="1"/>
          <p:nvPr/>
        </p:nvSpPr>
        <p:spPr>
          <a:xfrm>
            <a:off x="8407400" y="7033455"/>
            <a:ext cx="1748155" cy="165735"/>
          </a:xfrm>
          <a:prstGeom prst="rect">
            <a:avLst/>
          </a:prstGeom>
        </p:spPr>
        <p:txBody>
          <a:bodyPr vert="horz" wrap="square" lIns="0" tIns="14604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4"/>
              </a:spcBef>
            </a:pPr>
            <a:r>
              <a:rPr sz="900" dirty="0">
                <a:solidFill>
                  <a:srgbClr val="991B1B"/>
                </a:solidFill>
                <a:latin typeface="Segoe UI Symbol"/>
                <a:cs typeface="Segoe UI Symbol"/>
              </a:rPr>
              <a:t>⚠ </a:t>
            </a:r>
            <a:r>
              <a:rPr sz="900" b="1" dirty="0">
                <a:solidFill>
                  <a:srgbClr val="991B1B"/>
                </a:solidFill>
                <a:latin typeface="Liberation Sans"/>
                <a:cs typeface="Liberation Sans"/>
              </a:rPr>
              <a:t>Critical</a:t>
            </a:r>
            <a:r>
              <a:rPr sz="900" b="1" spc="5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991B1B"/>
                </a:solidFill>
                <a:latin typeface="Liberation Sans"/>
                <a:cs typeface="Liberation Sans"/>
              </a:rPr>
              <a:t>area</a:t>
            </a:r>
            <a:r>
              <a:rPr sz="900" b="1" spc="5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900" b="1" dirty="0">
                <a:solidFill>
                  <a:srgbClr val="991B1B"/>
                </a:solidFill>
                <a:latin typeface="Liberation Sans"/>
                <a:cs typeface="Liberation Sans"/>
              </a:rPr>
              <a:t>for</a:t>
            </a:r>
            <a:r>
              <a:rPr sz="900" b="1" spc="5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900" b="1" spc="-10" dirty="0">
                <a:solidFill>
                  <a:srgbClr val="991B1B"/>
                </a:solidFill>
                <a:latin typeface="Liberation Sans"/>
                <a:cs typeface="Liberation Sans"/>
              </a:rPr>
              <a:t>improvement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/>
          <p:nvPr/>
        </p:nvSpPr>
        <p:spPr>
          <a:xfrm>
            <a:off x="10782299" y="4876799"/>
            <a:ext cx="885825" cy="247650"/>
          </a:xfrm>
          <a:custGeom>
            <a:avLst/>
            <a:gdLst/>
            <a:ahLst/>
            <a:cxnLst/>
            <a:rect l="l" t="t" r="r" b="b"/>
            <a:pathLst>
              <a:path w="885825" h="247650">
                <a:moveTo>
                  <a:pt x="770129" y="247649"/>
                </a:moveTo>
                <a:lnTo>
                  <a:pt x="115694" y="247649"/>
                </a:lnTo>
                <a:lnTo>
                  <a:pt x="107642" y="246857"/>
                </a:lnTo>
                <a:lnTo>
                  <a:pt x="68924" y="235112"/>
                </a:lnTo>
                <a:lnTo>
                  <a:pt x="30517" y="205633"/>
                </a:lnTo>
                <a:lnTo>
                  <a:pt x="6312" y="163698"/>
                </a:lnTo>
                <a:lnTo>
                  <a:pt x="0" y="131955"/>
                </a:lnTo>
                <a:lnTo>
                  <a:pt x="0" y="123824"/>
                </a:lnTo>
                <a:lnTo>
                  <a:pt x="0" y="115694"/>
                </a:lnTo>
                <a:lnTo>
                  <a:pt x="12535" y="68927"/>
                </a:lnTo>
                <a:lnTo>
                  <a:pt x="42014" y="30518"/>
                </a:lnTo>
                <a:lnTo>
                  <a:pt x="83949" y="6314"/>
                </a:lnTo>
                <a:lnTo>
                  <a:pt x="115694" y="0"/>
                </a:lnTo>
                <a:lnTo>
                  <a:pt x="770129" y="0"/>
                </a:lnTo>
                <a:lnTo>
                  <a:pt x="816895" y="12536"/>
                </a:lnTo>
                <a:lnTo>
                  <a:pt x="855304" y="42016"/>
                </a:lnTo>
                <a:lnTo>
                  <a:pt x="879508" y="83950"/>
                </a:lnTo>
                <a:lnTo>
                  <a:pt x="885824" y="115694"/>
                </a:lnTo>
                <a:lnTo>
                  <a:pt x="885824" y="131955"/>
                </a:lnTo>
                <a:lnTo>
                  <a:pt x="873284" y="178722"/>
                </a:lnTo>
                <a:lnTo>
                  <a:pt x="843807" y="217131"/>
                </a:lnTo>
                <a:lnTo>
                  <a:pt x="801873" y="241335"/>
                </a:lnTo>
                <a:lnTo>
                  <a:pt x="778181" y="246857"/>
                </a:lnTo>
                <a:lnTo>
                  <a:pt x="770129" y="247649"/>
                </a:lnTo>
                <a:close/>
              </a:path>
            </a:pathLst>
          </a:custGeom>
          <a:solidFill>
            <a:srgbClr val="FEE2E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 txBox="1"/>
          <p:nvPr/>
        </p:nvSpPr>
        <p:spPr>
          <a:xfrm>
            <a:off x="10861426" y="4911725"/>
            <a:ext cx="724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991B1B"/>
                </a:solidFill>
                <a:latin typeface="Liberation Sans"/>
                <a:cs typeface="Liberation Sans"/>
              </a:rPr>
              <a:t>Critical </a:t>
            </a:r>
            <a:r>
              <a:rPr sz="900" b="1" spc="-20" dirty="0">
                <a:solidFill>
                  <a:srgbClr val="991B1B"/>
                </a:solidFill>
                <a:latin typeface="Liberation Sans"/>
                <a:cs typeface="Liberation Sans"/>
              </a:rPr>
              <a:t>Need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5" name="object 35"/>
          <p:cNvSpPr txBox="1"/>
          <p:nvPr/>
        </p:nvSpPr>
        <p:spPr>
          <a:xfrm>
            <a:off x="368299" y="7473950"/>
            <a:ext cx="401320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Writing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sample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analysis 2023-24,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Conventions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rubric assessment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spc="-20" dirty="0">
                <a:solidFill>
                  <a:srgbClr val="7E8B8C"/>
                </a:solidFill>
                <a:latin typeface="Liberation Sans"/>
                <a:cs typeface="Liberation Sans"/>
              </a:rPr>
              <a:t>data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201025"/>
          </a:xfrm>
          <a:custGeom>
            <a:avLst/>
            <a:gdLst/>
            <a:ahLst/>
            <a:cxnLst/>
            <a:rect l="l" t="t" r="r" b="b"/>
            <a:pathLst>
              <a:path w="12192000" h="8201025">
                <a:moveTo>
                  <a:pt x="12191999" y="8201024"/>
                </a:moveTo>
                <a:lnTo>
                  <a:pt x="0" y="82010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2010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8105775"/>
            <a:chOff x="0" y="0"/>
            <a:chExt cx="12192000" cy="81057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105775"/>
            </a:xfrm>
            <a:custGeom>
              <a:avLst/>
              <a:gdLst/>
              <a:ahLst/>
              <a:cxnLst/>
              <a:rect l="l" t="t" r="r" b="b"/>
              <a:pathLst>
                <a:path w="12192000" h="8105775">
                  <a:moveTo>
                    <a:pt x="12191999" y="8105774"/>
                  </a:moveTo>
                  <a:lnTo>
                    <a:pt x="0" y="81057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1057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F2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812" y="6219824"/>
              <a:ext cx="11406505" cy="1504950"/>
            </a:xfrm>
            <a:custGeom>
              <a:avLst/>
              <a:gdLst/>
              <a:ahLst/>
              <a:cxnLst/>
              <a:rect l="l" t="t" r="r" b="b"/>
              <a:pathLst>
                <a:path w="11406505" h="1504950">
                  <a:moveTo>
                    <a:pt x="11317190" y="1504948"/>
                  </a:moveTo>
                  <a:lnTo>
                    <a:pt x="66746" y="1504948"/>
                  </a:lnTo>
                  <a:lnTo>
                    <a:pt x="62101" y="1504338"/>
                  </a:lnTo>
                  <a:lnTo>
                    <a:pt x="27848" y="1485422"/>
                  </a:lnTo>
                  <a:lnTo>
                    <a:pt x="7232" y="1451927"/>
                  </a:lnTo>
                  <a:lnTo>
                    <a:pt x="0" y="1415953"/>
                  </a:lnTo>
                  <a:lnTo>
                    <a:pt x="0" y="140969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6"/>
                  </a:lnTo>
                  <a:lnTo>
                    <a:pt x="66746" y="0"/>
                  </a:lnTo>
                  <a:lnTo>
                    <a:pt x="11317190" y="0"/>
                  </a:lnTo>
                  <a:lnTo>
                    <a:pt x="11358652" y="12576"/>
                  </a:lnTo>
                  <a:lnTo>
                    <a:pt x="11393608" y="47531"/>
                  </a:lnTo>
                  <a:lnTo>
                    <a:pt x="11406186" y="88995"/>
                  </a:lnTo>
                  <a:lnTo>
                    <a:pt x="11406186" y="1415953"/>
                  </a:lnTo>
                  <a:lnTo>
                    <a:pt x="11393608" y="1457416"/>
                  </a:lnTo>
                  <a:lnTo>
                    <a:pt x="11358652" y="1492370"/>
                  </a:lnTo>
                  <a:lnTo>
                    <a:pt x="11323384" y="1504338"/>
                  </a:lnTo>
                  <a:lnTo>
                    <a:pt x="11317190" y="1504948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6220171"/>
              <a:ext cx="88265" cy="1504315"/>
            </a:xfrm>
            <a:custGeom>
              <a:avLst/>
              <a:gdLst/>
              <a:ahLst/>
              <a:cxnLst/>
              <a:rect l="l" t="t" r="r" b="b"/>
              <a:pathLst>
                <a:path w="88265" h="1504315">
                  <a:moveTo>
                    <a:pt x="88062" y="1504255"/>
                  </a:moveTo>
                  <a:lnTo>
                    <a:pt x="50303" y="1493341"/>
                  </a:lnTo>
                  <a:lnTo>
                    <a:pt x="16037" y="1462279"/>
                  </a:lnTo>
                  <a:lnTo>
                    <a:pt x="453" y="1418735"/>
                  </a:lnTo>
                  <a:lnTo>
                    <a:pt x="0" y="140935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90"/>
                  </a:lnTo>
                  <a:lnTo>
                    <a:pt x="85866" y="105"/>
                  </a:lnTo>
                  <a:lnTo>
                    <a:pt x="88061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409352"/>
                  </a:lnTo>
                  <a:lnTo>
                    <a:pt x="53254" y="1454297"/>
                  </a:lnTo>
                  <a:lnTo>
                    <a:pt x="72776" y="1493341"/>
                  </a:lnTo>
                  <a:lnTo>
                    <a:pt x="82859" y="1502185"/>
                  </a:lnTo>
                  <a:lnTo>
                    <a:pt x="88062" y="1504255"/>
                  </a:lnTo>
                  <a:close/>
                </a:path>
              </a:pathLst>
            </a:custGeom>
            <a:solidFill>
              <a:srgbClr val="F29C1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Cohort</a:t>
            </a:r>
            <a:r>
              <a:rPr spc="-50" dirty="0"/>
              <a:t> </a:t>
            </a:r>
            <a:r>
              <a:rPr dirty="0"/>
              <a:t>Comparison</a:t>
            </a:r>
            <a:r>
              <a:rPr spc="-14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299" y="965835"/>
            <a:ext cx="8575675" cy="776605"/>
          </a:xfrm>
          <a:prstGeom prst="rect">
            <a:avLst/>
          </a:prstGeom>
        </p:spPr>
        <p:txBody>
          <a:bodyPr vert="horz" wrap="square" lIns="0" tIns="1676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2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Performance comparison between Cohorts B and C across achievement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levels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350" spc="240" dirty="0">
                <a:solidFill>
                  <a:srgbClr val="7E8B8C"/>
                </a:solidFill>
                <a:latin typeface="Arial Black"/>
                <a:cs typeface="Arial Black"/>
              </a:rPr>
              <a:t></a:t>
            </a:r>
            <a:r>
              <a:rPr sz="1350" spc="180" dirty="0">
                <a:solidFill>
                  <a:srgbClr val="7E8B8C"/>
                </a:solidFill>
                <a:latin typeface="Arial Black"/>
                <a:cs typeface="Arial Black"/>
              </a:rPr>
              <a:t> </a:t>
            </a:r>
            <a:r>
              <a:rPr sz="1200" i="1" dirty="0">
                <a:solidFill>
                  <a:srgbClr val="7E8B8C"/>
                </a:solidFill>
                <a:latin typeface="Liberation Sans"/>
                <a:cs typeface="Liberation Sans"/>
              </a:rPr>
              <a:t>Note: Cohorts achieve similar results at the "Masters" level but show variation in the "Approaches" and "Meets" </a:t>
            </a:r>
            <a:r>
              <a:rPr sz="1200" i="1" spc="-10" dirty="0">
                <a:solidFill>
                  <a:srgbClr val="7E8B8C"/>
                </a:solidFill>
                <a:latin typeface="Liberation Sans"/>
                <a:cs typeface="Liberation Sans"/>
              </a:rPr>
              <a:t>categories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381000" y="1952625"/>
            <a:ext cx="11430000" cy="5124450"/>
            <a:chOff x="381000" y="1952625"/>
            <a:chExt cx="11430000" cy="512445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1952625"/>
              <a:ext cx="11429999" cy="3619499"/>
            </a:xfrm>
            <a:prstGeom prst="rect">
              <a:avLst/>
            </a:prstGeom>
          </p:spPr>
        </p:pic>
        <p:pic>
          <p:nvPicPr>
            <p:cNvPr id="12" name="object 12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114923" y="5800724"/>
              <a:ext cx="152399" cy="152399"/>
            </a:xfrm>
            <a:prstGeom prst="rect">
              <a:avLst/>
            </a:prstGeom>
          </p:spPr>
        </p:pic>
        <p:pic>
          <p:nvPicPr>
            <p:cNvPr id="13" name="object 13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238873" y="5800724"/>
              <a:ext cx="152399" cy="152399"/>
            </a:xfrm>
            <a:prstGeom prst="rect">
              <a:avLst/>
            </a:prstGeom>
          </p:spPr>
        </p:pic>
        <p:sp>
          <p:nvSpPr>
            <p:cNvPr id="14" name="object 14"/>
            <p:cNvSpPr/>
            <p:nvPr/>
          </p:nvSpPr>
          <p:spPr>
            <a:xfrm>
              <a:off x="666749" y="6791324"/>
              <a:ext cx="876300" cy="285750"/>
            </a:xfrm>
            <a:custGeom>
              <a:avLst/>
              <a:gdLst/>
              <a:ahLst/>
              <a:cxnLst/>
              <a:rect l="l" t="t" r="r" b="b"/>
              <a:pathLst>
                <a:path w="876300" h="285750">
                  <a:moveTo>
                    <a:pt x="733424" y="285749"/>
                  </a:moveTo>
                  <a:lnTo>
                    <a:pt x="142874" y="285749"/>
                  </a:lnTo>
                  <a:lnTo>
                    <a:pt x="135855" y="285578"/>
                  </a:lnTo>
                  <a:lnTo>
                    <a:pt x="94749" y="277401"/>
                  </a:lnTo>
                  <a:lnTo>
                    <a:pt x="57756" y="257628"/>
                  </a:lnTo>
                  <a:lnTo>
                    <a:pt x="28120" y="227992"/>
                  </a:lnTo>
                  <a:lnTo>
                    <a:pt x="8348" y="191000"/>
                  </a:lnTo>
                  <a:lnTo>
                    <a:pt x="171" y="149894"/>
                  </a:lnTo>
                  <a:lnTo>
                    <a:pt x="0" y="142874"/>
                  </a:lnTo>
                  <a:lnTo>
                    <a:pt x="171" y="135855"/>
                  </a:lnTo>
                  <a:lnTo>
                    <a:pt x="8348" y="94748"/>
                  </a:lnTo>
                  <a:lnTo>
                    <a:pt x="28120" y="57756"/>
                  </a:lnTo>
                  <a:lnTo>
                    <a:pt x="57756" y="28120"/>
                  </a:lnTo>
                  <a:lnTo>
                    <a:pt x="94749" y="8347"/>
                  </a:lnTo>
                  <a:lnTo>
                    <a:pt x="135855" y="171"/>
                  </a:lnTo>
                  <a:lnTo>
                    <a:pt x="142874" y="0"/>
                  </a:lnTo>
                  <a:lnTo>
                    <a:pt x="733424" y="0"/>
                  </a:lnTo>
                  <a:lnTo>
                    <a:pt x="774899" y="6150"/>
                  </a:lnTo>
                  <a:lnTo>
                    <a:pt x="812801" y="24078"/>
                  </a:lnTo>
                  <a:lnTo>
                    <a:pt x="843870" y="52234"/>
                  </a:lnTo>
                  <a:lnTo>
                    <a:pt x="865424" y="88198"/>
                  </a:lnTo>
                  <a:lnTo>
                    <a:pt x="875613" y="128869"/>
                  </a:lnTo>
                  <a:lnTo>
                    <a:pt x="876299" y="142874"/>
                  </a:lnTo>
                  <a:lnTo>
                    <a:pt x="876128" y="149894"/>
                  </a:lnTo>
                  <a:lnTo>
                    <a:pt x="867951" y="191000"/>
                  </a:lnTo>
                  <a:lnTo>
                    <a:pt x="848178" y="227992"/>
                  </a:lnTo>
                  <a:lnTo>
                    <a:pt x="818542" y="257628"/>
                  </a:lnTo>
                  <a:lnTo>
                    <a:pt x="781550" y="277401"/>
                  </a:lnTo>
                  <a:lnTo>
                    <a:pt x="740443" y="285578"/>
                  </a:lnTo>
                  <a:lnTo>
                    <a:pt x="733424" y="28574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5334694" y="5759449"/>
            <a:ext cx="627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Cohort </a:t>
            </a:r>
            <a:r>
              <a:rPr sz="1200" spc="-50" dirty="0">
                <a:latin typeface="Liberation Sans"/>
                <a:cs typeface="Liberation Sans"/>
              </a:rPr>
              <a:t>B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450458" y="5759449"/>
            <a:ext cx="63563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dirty="0">
                <a:latin typeface="Liberation Sans"/>
                <a:cs typeface="Liberation Sans"/>
              </a:rPr>
              <a:t>Cohort </a:t>
            </a:r>
            <a:r>
              <a:rPr sz="1200" spc="-50" dirty="0">
                <a:latin typeface="Liberation Sans"/>
                <a:cs typeface="Liberation Sans"/>
              </a:rPr>
              <a:t>C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368299" y="6407149"/>
            <a:ext cx="11028680" cy="14960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5019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latin typeface="Liberation Sans"/>
                <a:cs typeface="Liberation Sans"/>
              </a:rPr>
              <a:t>Comparative</a:t>
            </a:r>
            <a:r>
              <a:rPr sz="1500" b="1" spc="-40" dirty="0">
                <a:latin typeface="Liberation Sans"/>
                <a:cs typeface="Liberation Sans"/>
              </a:rPr>
              <a:t> </a:t>
            </a:r>
            <a:r>
              <a:rPr sz="1500" b="1" spc="-10" dirty="0">
                <a:latin typeface="Liberation Sans"/>
                <a:cs typeface="Liberation Sans"/>
              </a:rPr>
              <a:t>Performance</a:t>
            </a:r>
            <a:r>
              <a:rPr sz="1500" b="1" spc="-95" dirty="0">
                <a:latin typeface="Liberation Sans"/>
                <a:cs typeface="Liberation Sans"/>
              </a:rPr>
              <a:t> </a:t>
            </a:r>
            <a:r>
              <a:rPr sz="1500" b="1" spc="-10" dirty="0">
                <a:latin typeface="Liberation Sans"/>
                <a:cs typeface="Liberation Sans"/>
              </a:rPr>
              <a:t>Analysis</a:t>
            </a:r>
            <a:endParaRPr sz="1500">
              <a:latin typeface="Liberation Sans"/>
              <a:cs typeface="Liberation Sans"/>
            </a:endParaRPr>
          </a:p>
          <a:p>
            <a:pPr marL="250190" marR="5080" indent="161925">
              <a:lnSpc>
                <a:spcPct val="132800"/>
              </a:lnSpc>
              <a:spcBef>
                <a:spcPts val="950"/>
              </a:spcBef>
              <a:tabLst>
                <a:tab pos="1268730" algn="l"/>
              </a:tabLst>
            </a:pPr>
            <a:r>
              <a:rPr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Cohort</a:t>
            </a:r>
            <a:r>
              <a:rPr sz="1200" b="1" spc="-4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200" b="1" spc="-50" dirty="0">
                <a:solidFill>
                  <a:srgbClr val="1D40AF"/>
                </a:solidFill>
                <a:latin typeface="Liberation Sans"/>
                <a:cs typeface="Liberation Sans"/>
              </a:rPr>
              <a:t>B</a:t>
            </a:r>
            <a:r>
              <a:rPr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	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shows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slightly stronger overall performance in the "Approaches" and "Meets" categories (</a:t>
            </a:r>
            <a:r>
              <a:rPr sz="1200" b="1" dirty="0">
                <a:solidFill>
                  <a:srgbClr val="374050"/>
                </a:solidFill>
                <a:latin typeface="Liberation Sans"/>
                <a:cs typeface="Liberation Sans"/>
              </a:rPr>
              <a:t>81% vs 77%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and </a:t>
            </a:r>
            <a:r>
              <a:rPr sz="1200" b="1" dirty="0">
                <a:solidFill>
                  <a:srgbClr val="374050"/>
                </a:solidFill>
                <a:latin typeface="Liberation Sans"/>
                <a:cs typeface="Liberation Sans"/>
              </a:rPr>
              <a:t>63% vs 59%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respectively), while </a:t>
            </a:r>
            <a:r>
              <a:rPr sz="1200" spc="-20" dirty="0">
                <a:solidFill>
                  <a:srgbClr val="374050"/>
                </a:solidFill>
                <a:latin typeface="Liberation Sans"/>
                <a:cs typeface="Liberation Sans"/>
              </a:rPr>
              <a:t>both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cohorts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demonstrate identical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achievement at the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"Masters" level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(</a:t>
            </a:r>
            <a:r>
              <a:rPr sz="1200" b="1" dirty="0">
                <a:solidFill>
                  <a:srgbClr val="374050"/>
                </a:solidFill>
                <a:latin typeface="Liberation Sans"/>
                <a:cs typeface="Liberation Sans"/>
              </a:rPr>
              <a:t>31%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).</a:t>
            </a:r>
            <a:r>
              <a:rPr sz="120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These results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suggest the intervention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strategy is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particularly effective at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developing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advanced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academic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language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skills across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different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student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populations.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630"/>
              </a:spcBef>
            </a:pPr>
            <a:endParaRPr sz="12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 Campus cohort performance data 2023-24, Cross-cohort comparative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analysis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6958965"/>
          </a:xfrm>
          <a:custGeom>
            <a:avLst/>
            <a:gdLst/>
            <a:ahLst/>
            <a:cxnLst/>
            <a:rect l="l" t="t" r="r" b="b"/>
            <a:pathLst>
              <a:path w="12192000" h="6958965">
                <a:moveTo>
                  <a:pt x="12191999" y="6958583"/>
                </a:moveTo>
                <a:lnTo>
                  <a:pt x="0" y="6958583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6958583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6858000"/>
            </a:xfrm>
            <a:custGeom>
              <a:avLst/>
              <a:gdLst/>
              <a:ahLst/>
              <a:cxnLst/>
              <a:rect l="l" t="t" r="r" b="b"/>
              <a:pathLst>
                <a:path w="12192000" h="6858000">
                  <a:moveTo>
                    <a:pt x="12191999" y="6857999"/>
                  </a:moveTo>
                  <a:lnTo>
                    <a:pt x="0" y="685799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685799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285749" y="628649"/>
              <a:ext cx="11620500" cy="38100"/>
            </a:xfrm>
            <a:custGeom>
              <a:avLst/>
              <a:gdLst/>
              <a:ahLst/>
              <a:cxnLst/>
              <a:rect l="l" t="t" r="r" b="b"/>
              <a:pathLst>
                <a:path w="11620500" h="38100">
                  <a:moveTo>
                    <a:pt x="116204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620499" y="0"/>
                  </a:lnTo>
                  <a:lnTo>
                    <a:pt x="116204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273050" y="196850"/>
            <a:ext cx="5328285" cy="368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250" dirty="0"/>
              <a:t>Next</a:t>
            </a:r>
            <a:r>
              <a:rPr sz="2250" spc="-35" dirty="0"/>
              <a:t> </a:t>
            </a:r>
            <a:r>
              <a:rPr sz="2250" dirty="0"/>
              <a:t>Steps</a:t>
            </a:r>
            <a:r>
              <a:rPr sz="2250" spc="-30" dirty="0"/>
              <a:t> </a:t>
            </a:r>
            <a:r>
              <a:rPr sz="2250" dirty="0"/>
              <a:t>&amp;</a:t>
            </a:r>
            <a:r>
              <a:rPr sz="2250" spc="-30" dirty="0"/>
              <a:t> </a:t>
            </a:r>
            <a:r>
              <a:rPr sz="2250" dirty="0"/>
              <a:t>Continuous</a:t>
            </a:r>
            <a:r>
              <a:rPr sz="2250" spc="-30" dirty="0"/>
              <a:t> </a:t>
            </a:r>
            <a:r>
              <a:rPr sz="2250" spc="-10" dirty="0"/>
              <a:t>Improvement</a:t>
            </a:r>
            <a:endParaRPr sz="2250"/>
          </a:p>
        </p:txBody>
      </p:sp>
      <p:grpSp>
        <p:nvGrpSpPr>
          <p:cNvPr id="7" name="object 7"/>
          <p:cNvGrpSpPr/>
          <p:nvPr/>
        </p:nvGrpSpPr>
        <p:grpSpPr>
          <a:xfrm>
            <a:off x="380999" y="1419224"/>
            <a:ext cx="5619750" cy="1866900"/>
            <a:chOff x="380999" y="1419224"/>
            <a:chExt cx="5619750" cy="1866900"/>
          </a:xfrm>
        </p:grpSpPr>
        <p:sp>
          <p:nvSpPr>
            <p:cNvPr id="8" name="object 8"/>
            <p:cNvSpPr/>
            <p:nvPr/>
          </p:nvSpPr>
          <p:spPr>
            <a:xfrm>
              <a:off x="380999" y="1419224"/>
              <a:ext cx="5619750" cy="9525"/>
            </a:xfrm>
            <a:custGeom>
              <a:avLst/>
              <a:gdLst/>
              <a:ahLst/>
              <a:cxnLst/>
              <a:rect l="l" t="t" r="r" b="b"/>
              <a:pathLst>
                <a:path w="5619750" h="9525">
                  <a:moveTo>
                    <a:pt x="56197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619749" y="0"/>
                  </a:lnTo>
                  <a:lnTo>
                    <a:pt x="5619749" y="95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00049" y="1504949"/>
              <a:ext cx="5600700" cy="542925"/>
            </a:xfrm>
            <a:custGeom>
              <a:avLst/>
              <a:gdLst/>
              <a:ahLst/>
              <a:cxnLst/>
              <a:rect l="l" t="t" r="r" b="b"/>
              <a:pathLst>
                <a:path w="5600700" h="542925">
                  <a:moveTo>
                    <a:pt x="5567651" y="542924"/>
                  </a:moveTo>
                  <a:lnTo>
                    <a:pt x="16523" y="542924"/>
                  </a:lnTo>
                  <a:lnTo>
                    <a:pt x="14093" y="541957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567651" y="0"/>
                  </a:lnTo>
                  <a:lnTo>
                    <a:pt x="5599732" y="28187"/>
                  </a:lnTo>
                  <a:lnTo>
                    <a:pt x="5600699" y="33047"/>
                  </a:lnTo>
                  <a:lnTo>
                    <a:pt x="5600699" y="509877"/>
                  </a:lnTo>
                  <a:lnTo>
                    <a:pt x="5572511" y="541957"/>
                  </a:lnTo>
                  <a:lnTo>
                    <a:pt x="5567651" y="542924"/>
                  </a:lnTo>
                  <a:close/>
                </a:path>
              </a:pathLst>
            </a:custGeom>
            <a:solidFill>
              <a:srgbClr val="FF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80999" y="1504949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38099" y="542924"/>
                  </a:moveTo>
                  <a:lnTo>
                    <a:pt x="2789" y="519450"/>
                  </a:lnTo>
                  <a:lnTo>
                    <a:pt x="0" y="5048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42924"/>
                  </a:lnTo>
                  <a:close/>
                </a:path>
              </a:pathLst>
            </a:custGeom>
            <a:solidFill>
              <a:srgbClr val="E74B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00049" y="2124074"/>
              <a:ext cx="5600700" cy="542925"/>
            </a:xfrm>
            <a:custGeom>
              <a:avLst/>
              <a:gdLst/>
              <a:ahLst/>
              <a:cxnLst/>
              <a:rect l="l" t="t" r="r" b="b"/>
              <a:pathLst>
                <a:path w="5600700" h="542925">
                  <a:moveTo>
                    <a:pt x="5567651" y="542924"/>
                  </a:moveTo>
                  <a:lnTo>
                    <a:pt x="16523" y="542924"/>
                  </a:lnTo>
                  <a:lnTo>
                    <a:pt x="14093" y="541957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567651" y="0"/>
                  </a:lnTo>
                  <a:lnTo>
                    <a:pt x="5599732" y="28187"/>
                  </a:lnTo>
                  <a:lnTo>
                    <a:pt x="5600699" y="33047"/>
                  </a:lnTo>
                  <a:lnTo>
                    <a:pt x="5600699" y="509877"/>
                  </a:lnTo>
                  <a:lnTo>
                    <a:pt x="5572511" y="541957"/>
                  </a:lnTo>
                  <a:lnTo>
                    <a:pt x="5567651" y="542924"/>
                  </a:lnTo>
                  <a:close/>
                </a:path>
              </a:pathLst>
            </a:custGeom>
            <a:solidFill>
              <a:srgbClr val="FF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999" y="2124074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38099" y="542924"/>
                  </a:moveTo>
                  <a:lnTo>
                    <a:pt x="2789" y="519450"/>
                  </a:lnTo>
                  <a:lnTo>
                    <a:pt x="0" y="5048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42924"/>
                  </a:lnTo>
                  <a:close/>
                </a:path>
              </a:pathLst>
            </a:custGeom>
            <a:solidFill>
              <a:srgbClr val="E74B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00049" y="2743199"/>
              <a:ext cx="5600700" cy="542925"/>
            </a:xfrm>
            <a:custGeom>
              <a:avLst/>
              <a:gdLst/>
              <a:ahLst/>
              <a:cxnLst/>
              <a:rect l="l" t="t" r="r" b="b"/>
              <a:pathLst>
                <a:path w="5600700" h="542925">
                  <a:moveTo>
                    <a:pt x="5567651" y="542924"/>
                  </a:moveTo>
                  <a:lnTo>
                    <a:pt x="16523" y="542924"/>
                  </a:lnTo>
                  <a:lnTo>
                    <a:pt x="14093" y="541957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567651" y="0"/>
                  </a:lnTo>
                  <a:lnTo>
                    <a:pt x="5599732" y="28187"/>
                  </a:lnTo>
                  <a:lnTo>
                    <a:pt x="5600699" y="33047"/>
                  </a:lnTo>
                  <a:lnTo>
                    <a:pt x="5600699" y="509877"/>
                  </a:lnTo>
                  <a:lnTo>
                    <a:pt x="5572511" y="541957"/>
                  </a:lnTo>
                  <a:lnTo>
                    <a:pt x="5567651" y="542924"/>
                  </a:lnTo>
                  <a:close/>
                </a:path>
              </a:pathLst>
            </a:custGeom>
            <a:solidFill>
              <a:srgbClr val="FFF1F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380999" y="2743199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38099" y="542924"/>
                  </a:moveTo>
                  <a:lnTo>
                    <a:pt x="2789" y="519450"/>
                  </a:lnTo>
                  <a:lnTo>
                    <a:pt x="0" y="5048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42924"/>
                  </a:lnTo>
                  <a:close/>
                </a:path>
              </a:pathLst>
            </a:custGeom>
            <a:solidFill>
              <a:srgbClr val="E74B3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5" name="object 15"/>
          <p:cNvSpPr txBox="1"/>
          <p:nvPr/>
        </p:nvSpPr>
        <p:spPr>
          <a:xfrm>
            <a:off x="273050" y="758825"/>
            <a:ext cx="3900170" cy="5892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Gap</a:t>
            </a:r>
            <a:r>
              <a:rPr sz="15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analysis</a:t>
            </a:r>
            <a:r>
              <a:rPr sz="15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5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strategic</a:t>
            </a:r>
            <a:r>
              <a:rPr sz="15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dirty="0">
                <a:solidFill>
                  <a:srgbClr val="374050"/>
                </a:solidFill>
                <a:latin typeface="Liberation Sans"/>
                <a:cs typeface="Liberation Sans"/>
              </a:rPr>
              <a:t>action</a:t>
            </a:r>
            <a:r>
              <a:rPr sz="15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planning</a:t>
            </a:r>
            <a:endParaRPr sz="1500">
              <a:latin typeface="Liberation Sans"/>
              <a:cs typeface="Liberation Sans"/>
            </a:endParaRPr>
          </a:p>
          <a:p>
            <a:pPr marL="107314">
              <a:lnSpc>
                <a:spcPct val="100000"/>
              </a:lnSpc>
              <a:spcBef>
                <a:spcPts val="1200"/>
              </a:spcBef>
            </a:pPr>
            <a:r>
              <a:rPr sz="1200" b="1" dirty="0">
                <a:latin typeface="Liberation Sans"/>
                <a:cs typeface="Liberation Sans"/>
              </a:rPr>
              <a:t>Identified</a:t>
            </a:r>
            <a:r>
              <a:rPr sz="1200" b="1" spc="-55" dirty="0">
                <a:latin typeface="Liberation Sans"/>
                <a:cs typeface="Liberation Sans"/>
              </a:rPr>
              <a:t> </a:t>
            </a:r>
            <a:r>
              <a:rPr sz="1200" b="1" spc="-20" dirty="0">
                <a:latin typeface="Liberation Sans"/>
                <a:cs typeface="Liberation Sans"/>
              </a:rPr>
              <a:t>Gaps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01650" y="1509077"/>
            <a:ext cx="4791075" cy="450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640"/>
              </a:spcBef>
              <a:buClr>
                <a:srgbClr val="E74B3C"/>
              </a:buClr>
              <a:buSzPct val="109523"/>
              <a:buFont typeface="Arial Black"/>
              <a:buChar char="●"/>
              <a:tabLst>
                <a:tab pos="194310" algn="l"/>
              </a:tabLst>
            </a:pP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Writing</a:t>
            </a:r>
            <a:r>
              <a:rPr sz="1050" b="1" spc="-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Conventions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Only 28% of students consistently apply grade-level conventions throughout written </a:t>
            </a: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responses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501650" y="2128202"/>
            <a:ext cx="4276090" cy="450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640"/>
              </a:spcBef>
              <a:buClr>
                <a:srgbClr val="E74B3C"/>
              </a:buClr>
              <a:buSzPct val="109523"/>
              <a:buFont typeface="Arial Black"/>
              <a:buChar char="●"/>
              <a:tabLst>
                <a:tab pos="194310" algn="l"/>
              </a:tabLst>
            </a:pP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High-Range </a:t>
            </a: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Writing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Limited percentage (5-7%) of students demonstrating high-level writing </a:t>
            </a: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performance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01650" y="2747327"/>
            <a:ext cx="4441190" cy="450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94310" indent="-181610">
              <a:lnSpc>
                <a:spcPct val="100000"/>
              </a:lnSpc>
              <a:spcBef>
                <a:spcPts val="640"/>
              </a:spcBef>
              <a:buClr>
                <a:srgbClr val="E74B3C"/>
              </a:buClr>
              <a:buSzPct val="109523"/>
              <a:buFont typeface="Arial Black"/>
              <a:buChar char="●"/>
              <a:tabLst>
                <a:tab pos="194310" algn="l"/>
              </a:tabLst>
            </a:pP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Cross-</a:t>
            </a: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Curricular</a:t>
            </a:r>
            <a:r>
              <a:rPr sz="1050" b="1" spc="-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Transfer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Students showing limited ability to apply academic language skills across content </a:t>
            </a: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areas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19" name="object 19"/>
          <p:cNvGrpSpPr/>
          <p:nvPr/>
        </p:nvGrpSpPr>
        <p:grpSpPr>
          <a:xfrm>
            <a:off x="6191249" y="1419224"/>
            <a:ext cx="5619750" cy="1866900"/>
            <a:chOff x="6191249" y="1419224"/>
            <a:chExt cx="5619750" cy="1866900"/>
          </a:xfrm>
        </p:grpSpPr>
        <p:sp>
          <p:nvSpPr>
            <p:cNvPr id="20" name="object 20"/>
            <p:cNvSpPr/>
            <p:nvPr/>
          </p:nvSpPr>
          <p:spPr>
            <a:xfrm>
              <a:off x="6191249" y="1419224"/>
              <a:ext cx="5619750" cy="9525"/>
            </a:xfrm>
            <a:custGeom>
              <a:avLst/>
              <a:gdLst/>
              <a:ahLst/>
              <a:cxnLst/>
              <a:rect l="l" t="t" r="r" b="b"/>
              <a:pathLst>
                <a:path w="5619750" h="9525">
                  <a:moveTo>
                    <a:pt x="561974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5619749" y="0"/>
                  </a:lnTo>
                  <a:lnTo>
                    <a:pt x="5619749" y="95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210299" y="1504949"/>
              <a:ext cx="5600700" cy="542925"/>
            </a:xfrm>
            <a:custGeom>
              <a:avLst/>
              <a:gdLst/>
              <a:ahLst/>
              <a:cxnLst/>
              <a:rect l="l" t="t" r="r" b="b"/>
              <a:pathLst>
                <a:path w="5600700" h="542925">
                  <a:moveTo>
                    <a:pt x="5567652" y="542924"/>
                  </a:moveTo>
                  <a:lnTo>
                    <a:pt x="16523" y="542924"/>
                  </a:lnTo>
                  <a:lnTo>
                    <a:pt x="14093" y="541957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567652" y="0"/>
                  </a:lnTo>
                  <a:lnTo>
                    <a:pt x="5599732" y="28187"/>
                  </a:lnTo>
                  <a:lnTo>
                    <a:pt x="5600700" y="33047"/>
                  </a:lnTo>
                  <a:lnTo>
                    <a:pt x="5600700" y="509877"/>
                  </a:lnTo>
                  <a:lnTo>
                    <a:pt x="5572511" y="541957"/>
                  </a:lnTo>
                  <a:lnTo>
                    <a:pt x="5567652" y="542924"/>
                  </a:lnTo>
                  <a:close/>
                </a:path>
              </a:pathLst>
            </a:custGeom>
            <a:solidFill>
              <a:srgbClr val="E7F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191249" y="1504949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38099" y="542924"/>
                  </a:moveTo>
                  <a:lnTo>
                    <a:pt x="2789" y="519450"/>
                  </a:lnTo>
                  <a:lnTo>
                    <a:pt x="0" y="5048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4292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210299" y="2124074"/>
              <a:ext cx="5600700" cy="542925"/>
            </a:xfrm>
            <a:custGeom>
              <a:avLst/>
              <a:gdLst/>
              <a:ahLst/>
              <a:cxnLst/>
              <a:rect l="l" t="t" r="r" b="b"/>
              <a:pathLst>
                <a:path w="5600700" h="542925">
                  <a:moveTo>
                    <a:pt x="5567652" y="542924"/>
                  </a:moveTo>
                  <a:lnTo>
                    <a:pt x="16523" y="542924"/>
                  </a:lnTo>
                  <a:lnTo>
                    <a:pt x="14093" y="541957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567652" y="0"/>
                  </a:lnTo>
                  <a:lnTo>
                    <a:pt x="5599732" y="28187"/>
                  </a:lnTo>
                  <a:lnTo>
                    <a:pt x="5600700" y="33047"/>
                  </a:lnTo>
                  <a:lnTo>
                    <a:pt x="5600700" y="509877"/>
                  </a:lnTo>
                  <a:lnTo>
                    <a:pt x="5572511" y="541957"/>
                  </a:lnTo>
                  <a:lnTo>
                    <a:pt x="5567652" y="542924"/>
                  </a:lnTo>
                  <a:close/>
                </a:path>
              </a:pathLst>
            </a:custGeom>
            <a:solidFill>
              <a:srgbClr val="E7F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6191249" y="2124074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38099" y="542924"/>
                  </a:moveTo>
                  <a:lnTo>
                    <a:pt x="2789" y="519450"/>
                  </a:lnTo>
                  <a:lnTo>
                    <a:pt x="0" y="5048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4292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6210299" y="2743199"/>
              <a:ext cx="5600700" cy="542925"/>
            </a:xfrm>
            <a:custGeom>
              <a:avLst/>
              <a:gdLst/>
              <a:ahLst/>
              <a:cxnLst/>
              <a:rect l="l" t="t" r="r" b="b"/>
              <a:pathLst>
                <a:path w="5600700" h="542925">
                  <a:moveTo>
                    <a:pt x="5567652" y="542924"/>
                  </a:moveTo>
                  <a:lnTo>
                    <a:pt x="16523" y="542924"/>
                  </a:lnTo>
                  <a:lnTo>
                    <a:pt x="14093" y="541957"/>
                  </a:lnTo>
                  <a:lnTo>
                    <a:pt x="0" y="509877"/>
                  </a:lnTo>
                  <a:lnTo>
                    <a:pt x="0" y="504824"/>
                  </a:lnTo>
                  <a:lnTo>
                    <a:pt x="0" y="33047"/>
                  </a:lnTo>
                  <a:lnTo>
                    <a:pt x="16523" y="0"/>
                  </a:lnTo>
                  <a:lnTo>
                    <a:pt x="5567652" y="0"/>
                  </a:lnTo>
                  <a:lnTo>
                    <a:pt x="5599732" y="28187"/>
                  </a:lnTo>
                  <a:lnTo>
                    <a:pt x="5600700" y="33047"/>
                  </a:lnTo>
                  <a:lnTo>
                    <a:pt x="5600700" y="509877"/>
                  </a:lnTo>
                  <a:lnTo>
                    <a:pt x="5572511" y="541957"/>
                  </a:lnTo>
                  <a:lnTo>
                    <a:pt x="5567652" y="542924"/>
                  </a:lnTo>
                  <a:close/>
                </a:path>
              </a:pathLst>
            </a:custGeom>
            <a:solidFill>
              <a:srgbClr val="E7F7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6191249" y="2743199"/>
              <a:ext cx="38100" cy="542925"/>
            </a:xfrm>
            <a:custGeom>
              <a:avLst/>
              <a:gdLst/>
              <a:ahLst/>
              <a:cxnLst/>
              <a:rect l="l" t="t" r="r" b="b"/>
              <a:pathLst>
                <a:path w="38100" h="542925">
                  <a:moveTo>
                    <a:pt x="38099" y="542924"/>
                  </a:moveTo>
                  <a:lnTo>
                    <a:pt x="2789" y="519450"/>
                  </a:lnTo>
                  <a:lnTo>
                    <a:pt x="0" y="504824"/>
                  </a:lnTo>
                  <a:lnTo>
                    <a:pt x="0" y="38099"/>
                  </a:lnTo>
                  <a:lnTo>
                    <a:pt x="23473" y="2789"/>
                  </a:lnTo>
                  <a:lnTo>
                    <a:pt x="38099" y="0"/>
                  </a:lnTo>
                  <a:lnTo>
                    <a:pt x="38099" y="542924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7" name="object 27"/>
          <p:cNvSpPr txBox="1"/>
          <p:nvPr/>
        </p:nvSpPr>
        <p:spPr>
          <a:xfrm>
            <a:off x="6178549" y="1139825"/>
            <a:ext cx="171894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ans"/>
                <a:cs typeface="Liberation Sans"/>
              </a:rPr>
              <a:t>Strategic </a:t>
            </a:r>
            <a:r>
              <a:rPr sz="1200" b="1" spc="-10" dirty="0">
                <a:latin typeface="Liberation Sans"/>
                <a:cs typeface="Liberation Sans"/>
              </a:rPr>
              <a:t>Opportunities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6311899" y="1509077"/>
            <a:ext cx="4180840" cy="450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Explicit Conventions </a:t>
            </a: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Instruction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Targeted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mini-lessons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focusing on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specific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conventions with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immediate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application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311899" y="2128202"/>
            <a:ext cx="4490720" cy="450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Robust</a:t>
            </a:r>
            <a:r>
              <a:rPr sz="1050" b="1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Sentence-</a:t>
            </a: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Level</a:t>
            </a:r>
            <a:r>
              <a:rPr sz="1050" b="1" spc="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b="1" spc="-20" dirty="0">
                <a:solidFill>
                  <a:srgbClr val="333333"/>
                </a:solidFill>
                <a:latin typeface="Liberation Sans"/>
                <a:cs typeface="Liberation Sans"/>
              </a:rPr>
              <a:t>Work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Scaffold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sentence combining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and expansion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techniques to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develop syntax </a:t>
            </a: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sophistication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311899" y="2747327"/>
            <a:ext cx="3776979" cy="450850"/>
          </a:xfrm>
          <a:prstGeom prst="rect">
            <a:avLst/>
          </a:prstGeom>
        </p:spPr>
        <p:txBody>
          <a:bodyPr vert="horz" wrap="square" lIns="0" tIns="8128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640"/>
              </a:spcBef>
            </a:pP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Differentiated</a:t>
            </a:r>
            <a:r>
              <a:rPr sz="1050" b="1" spc="-4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b="1" dirty="0">
                <a:solidFill>
                  <a:srgbClr val="333333"/>
                </a:solidFill>
                <a:latin typeface="Liberation Sans"/>
                <a:cs typeface="Liberation Sans"/>
              </a:rPr>
              <a:t>Writing</a:t>
            </a:r>
            <a:r>
              <a:rPr sz="1050" b="1" spc="-4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10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Instruction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465"/>
              </a:spcBef>
            </a:pP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Tiered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response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frames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and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targeted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feedback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aligned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to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545454"/>
                </a:solidFill>
                <a:latin typeface="Liberation Sans"/>
                <a:cs typeface="Liberation Sans"/>
              </a:rPr>
              <a:t>individual</a:t>
            </a:r>
            <a:r>
              <a:rPr sz="900" spc="-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545454"/>
                </a:solidFill>
                <a:latin typeface="Liberation Sans"/>
                <a:cs typeface="Liberation Sans"/>
              </a:rPr>
              <a:t>needs</a:t>
            </a:r>
            <a:endParaRPr sz="900">
              <a:latin typeface="Liberation Sans"/>
              <a:cs typeface="Liberation Sans"/>
            </a:endParaRPr>
          </a:p>
        </p:txBody>
      </p:sp>
      <p:grpSp>
        <p:nvGrpSpPr>
          <p:cNvPr id="31" name="object 31"/>
          <p:cNvGrpSpPr/>
          <p:nvPr/>
        </p:nvGrpSpPr>
        <p:grpSpPr>
          <a:xfrm>
            <a:off x="246887" y="3705224"/>
            <a:ext cx="11659870" cy="1040765"/>
            <a:chOff x="246887" y="3705224"/>
            <a:chExt cx="11659870" cy="1040765"/>
          </a:xfrm>
        </p:grpSpPr>
        <p:sp>
          <p:nvSpPr>
            <p:cNvPr id="32" name="object 32"/>
            <p:cNvSpPr/>
            <p:nvPr/>
          </p:nvSpPr>
          <p:spPr>
            <a:xfrm>
              <a:off x="285749" y="3705224"/>
              <a:ext cx="11620500" cy="9525"/>
            </a:xfrm>
            <a:custGeom>
              <a:avLst/>
              <a:gdLst/>
              <a:ahLst/>
              <a:cxnLst/>
              <a:rect l="l" t="t" r="r" b="b"/>
              <a:pathLst>
                <a:path w="11620500" h="9525">
                  <a:moveTo>
                    <a:pt x="11620499" y="9524"/>
                  </a:moveTo>
                  <a:lnTo>
                    <a:pt x="0" y="9524"/>
                  </a:lnTo>
                  <a:lnTo>
                    <a:pt x="0" y="0"/>
                  </a:lnTo>
                  <a:lnTo>
                    <a:pt x="11620499" y="0"/>
                  </a:lnTo>
                  <a:lnTo>
                    <a:pt x="11620499" y="9524"/>
                  </a:lnTo>
                  <a:close/>
                </a:path>
              </a:pathLst>
            </a:custGeom>
            <a:solidFill>
              <a:srgbClr val="DFDFD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246887" y="3761232"/>
              <a:ext cx="3858895" cy="984885"/>
            </a:xfrm>
            <a:custGeom>
              <a:avLst/>
              <a:gdLst/>
              <a:ahLst/>
              <a:cxnLst/>
              <a:rect l="l" t="t" r="r" b="b"/>
              <a:pathLst>
                <a:path w="3858895" h="984885">
                  <a:moveTo>
                    <a:pt x="3858767" y="984503"/>
                  </a:moveTo>
                  <a:lnTo>
                    <a:pt x="0" y="984503"/>
                  </a:lnTo>
                  <a:lnTo>
                    <a:pt x="0" y="0"/>
                  </a:lnTo>
                  <a:lnTo>
                    <a:pt x="3858767" y="0"/>
                  </a:lnTo>
                  <a:lnTo>
                    <a:pt x="3858767" y="39242"/>
                  </a:lnTo>
                  <a:lnTo>
                    <a:pt x="86486" y="39242"/>
                  </a:lnTo>
                  <a:lnTo>
                    <a:pt x="78885" y="39940"/>
                  </a:lnTo>
                  <a:lnTo>
                    <a:pt x="49084" y="69741"/>
                  </a:lnTo>
                  <a:lnTo>
                    <a:pt x="48386" y="77342"/>
                  </a:lnTo>
                  <a:lnTo>
                    <a:pt x="48386" y="886967"/>
                  </a:lnTo>
                  <a:lnTo>
                    <a:pt x="71861" y="922278"/>
                  </a:lnTo>
                  <a:lnTo>
                    <a:pt x="86486" y="925067"/>
                  </a:lnTo>
                  <a:lnTo>
                    <a:pt x="3858767" y="925067"/>
                  </a:lnTo>
                  <a:lnTo>
                    <a:pt x="3858767" y="984503"/>
                  </a:lnTo>
                  <a:close/>
                </a:path>
                <a:path w="3858895" h="984885">
                  <a:moveTo>
                    <a:pt x="3858767" y="925067"/>
                  </a:moveTo>
                  <a:lnTo>
                    <a:pt x="3772661" y="925067"/>
                  </a:lnTo>
                  <a:lnTo>
                    <a:pt x="3780263" y="924370"/>
                  </a:lnTo>
                  <a:lnTo>
                    <a:pt x="3787287" y="922278"/>
                  </a:lnTo>
                  <a:lnTo>
                    <a:pt x="3810761" y="886967"/>
                  </a:lnTo>
                  <a:lnTo>
                    <a:pt x="3810761" y="77342"/>
                  </a:lnTo>
                  <a:lnTo>
                    <a:pt x="3787287" y="42032"/>
                  </a:lnTo>
                  <a:lnTo>
                    <a:pt x="3772661" y="39242"/>
                  </a:lnTo>
                  <a:lnTo>
                    <a:pt x="3858767" y="39242"/>
                  </a:lnTo>
                  <a:lnTo>
                    <a:pt x="3858767" y="9250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4799" y="3790949"/>
              <a:ext cx="3762375" cy="904875"/>
            </a:xfrm>
            <a:custGeom>
              <a:avLst/>
              <a:gdLst/>
              <a:ahLst/>
              <a:cxnLst/>
              <a:rect l="l" t="t" r="r" b="b"/>
              <a:pathLst>
                <a:path w="3762375" h="904875">
                  <a:moveTo>
                    <a:pt x="3721064" y="904874"/>
                  </a:moveTo>
                  <a:lnTo>
                    <a:pt x="24785" y="904874"/>
                  </a:lnTo>
                  <a:lnTo>
                    <a:pt x="21140" y="903666"/>
                  </a:lnTo>
                  <a:lnTo>
                    <a:pt x="725" y="869639"/>
                  </a:lnTo>
                  <a:lnTo>
                    <a:pt x="0" y="863564"/>
                  </a:lnTo>
                  <a:lnTo>
                    <a:pt x="0" y="857249"/>
                  </a:lnTo>
                  <a:lnTo>
                    <a:pt x="0" y="41309"/>
                  </a:lnTo>
                  <a:lnTo>
                    <a:pt x="21140" y="1208"/>
                  </a:lnTo>
                  <a:lnTo>
                    <a:pt x="24785" y="0"/>
                  </a:lnTo>
                  <a:lnTo>
                    <a:pt x="3721064" y="0"/>
                  </a:lnTo>
                  <a:lnTo>
                    <a:pt x="3756332" y="23564"/>
                  </a:lnTo>
                  <a:lnTo>
                    <a:pt x="3762374" y="41309"/>
                  </a:lnTo>
                  <a:lnTo>
                    <a:pt x="3762374" y="863564"/>
                  </a:lnTo>
                  <a:lnTo>
                    <a:pt x="3738809" y="898832"/>
                  </a:lnTo>
                  <a:lnTo>
                    <a:pt x="3727139" y="903666"/>
                  </a:lnTo>
                  <a:lnTo>
                    <a:pt x="3721064" y="904874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285749" y="3791201"/>
              <a:ext cx="45085" cy="904875"/>
            </a:xfrm>
            <a:custGeom>
              <a:avLst/>
              <a:gdLst/>
              <a:ahLst/>
              <a:cxnLst/>
              <a:rect l="l" t="t" r="r" b="b"/>
              <a:pathLst>
                <a:path w="45085" h="904875">
                  <a:moveTo>
                    <a:pt x="44872" y="904369"/>
                  </a:moveTo>
                  <a:lnTo>
                    <a:pt x="7846" y="883337"/>
                  </a:lnTo>
                  <a:lnTo>
                    <a:pt x="0" y="856997"/>
                  </a:lnTo>
                  <a:lnTo>
                    <a:pt x="0" y="47372"/>
                  </a:lnTo>
                  <a:lnTo>
                    <a:pt x="21284" y="7593"/>
                  </a:lnTo>
                  <a:lnTo>
                    <a:pt x="44872" y="0"/>
                  </a:lnTo>
                  <a:lnTo>
                    <a:pt x="42749" y="4397"/>
                  </a:lnTo>
                  <a:lnTo>
                    <a:pt x="40889" y="13696"/>
                  </a:lnTo>
                  <a:lnTo>
                    <a:pt x="39669" y="21031"/>
                  </a:lnTo>
                  <a:lnTo>
                    <a:pt x="38797" y="29089"/>
                  </a:lnTo>
                  <a:lnTo>
                    <a:pt x="38274" y="37869"/>
                  </a:lnTo>
                  <a:lnTo>
                    <a:pt x="38100" y="47372"/>
                  </a:lnTo>
                  <a:lnTo>
                    <a:pt x="38100" y="856997"/>
                  </a:lnTo>
                  <a:lnTo>
                    <a:pt x="42749" y="899971"/>
                  </a:lnTo>
                  <a:lnTo>
                    <a:pt x="44872" y="90436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6" name="object 36"/>
          <p:cNvSpPr txBox="1"/>
          <p:nvPr/>
        </p:nvSpPr>
        <p:spPr>
          <a:xfrm>
            <a:off x="273050" y="3425825"/>
            <a:ext cx="274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latin typeface="Liberation Sans"/>
                <a:cs typeface="Liberation Sans"/>
              </a:rPr>
              <a:t>Continuous</a:t>
            </a:r>
            <a:r>
              <a:rPr sz="1200" b="1" spc="-40" dirty="0">
                <a:latin typeface="Liberation Sans"/>
                <a:cs typeface="Liberation Sans"/>
              </a:rPr>
              <a:t> </a:t>
            </a:r>
            <a:r>
              <a:rPr sz="1200" b="1" dirty="0">
                <a:latin typeface="Liberation Sans"/>
                <a:cs typeface="Liberation Sans"/>
              </a:rPr>
              <a:t>Improvement</a:t>
            </a:r>
            <a:r>
              <a:rPr sz="1200" b="1" spc="-75" dirty="0">
                <a:latin typeface="Liberation Sans"/>
                <a:cs typeface="Liberation Sans"/>
              </a:rPr>
              <a:t> </a:t>
            </a:r>
            <a:r>
              <a:rPr sz="1200" b="1" dirty="0">
                <a:latin typeface="Liberation Sans"/>
                <a:cs typeface="Liberation Sans"/>
              </a:rPr>
              <a:t>Action</a:t>
            </a:r>
            <a:r>
              <a:rPr sz="1200" b="1" spc="-35" dirty="0">
                <a:latin typeface="Liberation Sans"/>
                <a:cs typeface="Liberation Sans"/>
              </a:rPr>
              <a:t> </a:t>
            </a:r>
            <a:r>
              <a:rPr sz="1200" b="1" spc="-20" dirty="0">
                <a:latin typeface="Liberation Sans"/>
                <a:cs typeface="Liberation Sans"/>
              </a:rPr>
              <a:t>Plan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7" name="object 37"/>
          <p:cNvSpPr txBox="1"/>
          <p:nvPr/>
        </p:nvSpPr>
        <p:spPr>
          <a:xfrm>
            <a:off x="425450" y="3863975"/>
            <a:ext cx="187134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Writing</a:t>
            </a:r>
            <a:r>
              <a:rPr sz="950" b="1" spc="1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Conventions</a:t>
            </a:r>
            <a:r>
              <a:rPr sz="950" b="1" spc="12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Workshop</a:t>
            </a:r>
            <a:endParaRPr sz="950">
              <a:latin typeface="Liberation Sans"/>
              <a:cs typeface="Liberation Sans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425450" y="4075429"/>
            <a:ext cx="3362960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Bi-weekly</a:t>
            </a:r>
            <a:r>
              <a:rPr sz="800" spc="6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focused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instruction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on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high-leverage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conventions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with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student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editing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checklists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39" name="object 39"/>
          <p:cNvSpPr/>
          <p:nvPr/>
        </p:nvSpPr>
        <p:spPr>
          <a:xfrm>
            <a:off x="438149" y="4505324"/>
            <a:ext cx="1409700" cy="180975"/>
          </a:xfrm>
          <a:custGeom>
            <a:avLst/>
            <a:gdLst/>
            <a:ahLst/>
            <a:cxnLst/>
            <a:rect l="l" t="t" r="r" b="b"/>
            <a:pathLst>
              <a:path w="1409700" h="180975">
                <a:moveTo>
                  <a:pt x="1325153" y="180974"/>
                </a:moveTo>
                <a:lnTo>
                  <a:pt x="84546" y="180974"/>
                </a:lnTo>
                <a:lnTo>
                  <a:pt x="78661" y="180395"/>
                </a:lnTo>
                <a:lnTo>
                  <a:pt x="35275" y="162423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5" y="11948"/>
                </a:lnTo>
                <a:lnTo>
                  <a:pt x="84546" y="0"/>
                </a:lnTo>
                <a:lnTo>
                  <a:pt x="1325153" y="0"/>
                </a:lnTo>
                <a:lnTo>
                  <a:pt x="1364544" y="11948"/>
                </a:lnTo>
                <a:lnTo>
                  <a:pt x="1397750" y="45155"/>
                </a:lnTo>
                <a:lnTo>
                  <a:pt x="1409699" y="84545"/>
                </a:lnTo>
                <a:lnTo>
                  <a:pt x="1409699" y="96428"/>
                </a:lnTo>
                <a:lnTo>
                  <a:pt x="1397750" y="135819"/>
                </a:lnTo>
                <a:lnTo>
                  <a:pt x="1364544" y="169025"/>
                </a:lnTo>
                <a:lnTo>
                  <a:pt x="1331038" y="180395"/>
                </a:lnTo>
                <a:lnTo>
                  <a:pt x="1325153" y="180974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 txBox="1"/>
          <p:nvPr/>
        </p:nvSpPr>
        <p:spPr>
          <a:xfrm>
            <a:off x="482600" y="4509293"/>
            <a:ext cx="132270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Black"/>
                <a:cs typeface="Arial Black"/>
              </a:rPr>
              <a:t></a:t>
            </a:r>
            <a:r>
              <a:rPr sz="850" spc="235" dirty="0">
                <a:latin typeface="Arial Black"/>
                <a:cs typeface="Arial Black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Implementation: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spc="-20" dirty="0">
                <a:latin typeface="Liberation Sans"/>
                <a:cs typeface="Liberation Sans"/>
              </a:rPr>
              <a:t>Immediate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41" name="object 41"/>
          <p:cNvSpPr/>
          <p:nvPr/>
        </p:nvSpPr>
        <p:spPr>
          <a:xfrm>
            <a:off x="3228974" y="3867149"/>
            <a:ext cx="762000" cy="171450"/>
          </a:xfrm>
          <a:custGeom>
            <a:avLst/>
            <a:gdLst/>
            <a:ahLst/>
            <a:cxnLst/>
            <a:rect l="l" t="t" r="r" b="b"/>
            <a:pathLst>
              <a:path w="762000" h="171450">
                <a:moveTo>
                  <a:pt x="681903" y="171449"/>
                </a:moveTo>
                <a:lnTo>
                  <a:pt x="80096" y="171449"/>
                </a:lnTo>
                <a:lnTo>
                  <a:pt x="74521" y="170900"/>
                </a:lnTo>
                <a:lnTo>
                  <a:pt x="33418" y="153874"/>
                </a:lnTo>
                <a:lnTo>
                  <a:pt x="8679" y="123730"/>
                </a:lnTo>
                <a:lnTo>
                  <a:pt x="0" y="91353"/>
                </a:lnTo>
                <a:lnTo>
                  <a:pt x="0" y="85724"/>
                </a:lnTo>
                <a:lnTo>
                  <a:pt x="0" y="80096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681903" y="0"/>
                </a:lnTo>
                <a:lnTo>
                  <a:pt x="719220" y="11319"/>
                </a:lnTo>
                <a:lnTo>
                  <a:pt x="750679" y="42778"/>
                </a:lnTo>
                <a:lnTo>
                  <a:pt x="761999" y="80096"/>
                </a:lnTo>
                <a:lnTo>
                  <a:pt x="761999" y="91353"/>
                </a:lnTo>
                <a:lnTo>
                  <a:pt x="750678" y="128670"/>
                </a:lnTo>
                <a:lnTo>
                  <a:pt x="719220" y="160129"/>
                </a:lnTo>
                <a:lnTo>
                  <a:pt x="687478" y="170900"/>
                </a:lnTo>
                <a:lnTo>
                  <a:pt x="681903" y="171449"/>
                </a:lnTo>
                <a:close/>
              </a:path>
            </a:pathLst>
          </a:custGeom>
          <a:solidFill>
            <a:srgbClr val="E74B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 txBox="1"/>
          <p:nvPr/>
        </p:nvSpPr>
        <p:spPr>
          <a:xfrm>
            <a:off x="3274764" y="3873500"/>
            <a:ext cx="66865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dirty="0">
                <a:solidFill>
                  <a:srgbClr val="FFFFFF"/>
                </a:solidFill>
                <a:latin typeface="Liberation Sans"/>
                <a:cs typeface="Liberation Sans"/>
              </a:rPr>
              <a:t>HIGH</a:t>
            </a:r>
            <a:r>
              <a:rPr sz="650" b="1" spc="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6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PRIORITY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43" name="object 43"/>
          <p:cNvGrpSpPr/>
          <p:nvPr/>
        </p:nvGrpSpPr>
        <p:grpSpPr>
          <a:xfrm>
            <a:off x="246887" y="4760976"/>
            <a:ext cx="3858895" cy="984885"/>
            <a:chOff x="246887" y="4760976"/>
            <a:chExt cx="3858895" cy="984885"/>
          </a:xfrm>
        </p:grpSpPr>
        <p:sp>
          <p:nvSpPr>
            <p:cNvPr id="44" name="object 44"/>
            <p:cNvSpPr/>
            <p:nvPr/>
          </p:nvSpPr>
          <p:spPr>
            <a:xfrm>
              <a:off x="246887" y="4760976"/>
              <a:ext cx="3858895" cy="984885"/>
            </a:xfrm>
            <a:custGeom>
              <a:avLst/>
              <a:gdLst/>
              <a:ahLst/>
              <a:cxnLst/>
              <a:rect l="l" t="t" r="r" b="b"/>
              <a:pathLst>
                <a:path w="3858895" h="984885">
                  <a:moveTo>
                    <a:pt x="3858767" y="984503"/>
                  </a:moveTo>
                  <a:lnTo>
                    <a:pt x="0" y="984503"/>
                  </a:lnTo>
                  <a:lnTo>
                    <a:pt x="0" y="0"/>
                  </a:lnTo>
                  <a:lnTo>
                    <a:pt x="3858767" y="0"/>
                  </a:lnTo>
                  <a:lnTo>
                    <a:pt x="3858767" y="39623"/>
                  </a:lnTo>
                  <a:lnTo>
                    <a:pt x="86486" y="39623"/>
                  </a:lnTo>
                  <a:lnTo>
                    <a:pt x="78885" y="40321"/>
                  </a:lnTo>
                  <a:lnTo>
                    <a:pt x="49084" y="70121"/>
                  </a:lnTo>
                  <a:lnTo>
                    <a:pt x="48386" y="77723"/>
                  </a:lnTo>
                  <a:lnTo>
                    <a:pt x="48386" y="887348"/>
                  </a:lnTo>
                  <a:lnTo>
                    <a:pt x="71861" y="922658"/>
                  </a:lnTo>
                  <a:lnTo>
                    <a:pt x="86486" y="925448"/>
                  </a:lnTo>
                  <a:lnTo>
                    <a:pt x="3858767" y="925448"/>
                  </a:lnTo>
                  <a:lnTo>
                    <a:pt x="3858767" y="984503"/>
                  </a:lnTo>
                  <a:close/>
                </a:path>
                <a:path w="3858895" h="984885">
                  <a:moveTo>
                    <a:pt x="3858767" y="925448"/>
                  </a:moveTo>
                  <a:lnTo>
                    <a:pt x="3772661" y="925448"/>
                  </a:lnTo>
                  <a:lnTo>
                    <a:pt x="3780263" y="924751"/>
                  </a:lnTo>
                  <a:lnTo>
                    <a:pt x="3787287" y="922658"/>
                  </a:lnTo>
                  <a:lnTo>
                    <a:pt x="3810761" y="887348"/>
                  </a:lnTo>
                  <a:lnTo>
                    <a:pt x="3810761" y="77723"/>
                  </a:lnTo>
                  <a:lnTo>
                    <a:pt x="3787287" y="42413"/>
                  </a:lnTo>
                  <a:lnTo>
                    <a:pt x="3772661" y="39623"/>
                  </a:lnTo>
                  <a:lnTo>
                    <a:pt x="3858767" y="39623"/>
                  </a:lnTo>
                  <a:lnTo>
                    <a:pt x="3858767" y="92544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04799" y="4791074"/>
              <a:ext cx="3762375" cy="904875"/>
            </a:xfrm>
            <a:custGeom>
              <a:avLst/>
              <a:gdLst/>
              <a:ahLst/>
              <a:cxnLst/>
              <a:rect l="l" t="t" r="r" b="b"/>
              <a:pathLst>
                <a:path w="3762375" h="904875">
                  <a:moveTo>
                    <a:pt x="3721064" y="904874"/>
                  </a:moveTo>
                  <a:lnTo>
                    <a:pt x="24785" y="904874"/>
                  </a:lnTo>
                  <a:lnTo>
                    <a:pt x="21140" y="903665"/>
                  </a:lnTo>
                  <a:lnTo>
                    <a:pt x="725" y="869639"/>
                  </a:lnTo>
                  <a:lnTo>
                    <a:pt x="0" y="863565"/>
                  </a:lnTo>
                  <a:lnTo>
                    <a:pt x="0" y="857249"/>
                  </a:lnTo>
                  <a:lnTo>
                    <a:pt x="0" y="41309"/>
                  </a:lnTo>
                  <a:lnTo>
                    <a:pt x="21140" y="1208"/>
                  </a:lnTo>
                  <a:lnTo>
                    <a:pt x="24785" y="0"/>
                  </a:lnTo>
                  <a:lnTo>
                    <a:pt x="3721064" y="0"/>
                  </a:lnTo>
                  <a:lnTo>
                    <a:pt x="3756332" y="23563"/>
                  </a:lnTo>
                  <a:lnTo>
                    <a:pt x="3762374" y="41309"/>
                  </a:lnTo>
                  <a:lnTo>
                    <a:pt x="3762374" y="863565"/>
                  </a:lnTo>
                  <a:lnTo>
                    <a:pt x="3738809" y="898832"/>
                  </a:lnTo>
                  <a:lnTo>
                    <a:pt x="3727139" y="903665"/>
                  </a:lnTo>
                  <a:lnTo>
                    <a:pt x="3721064" y="904874"/>
                  </a:lnTo>
                  <a:close/>
                </a:path>
              </a:pathLst>
            </a:custGeom>
            <a:solidFill>
              <a:srgbClr val="EBF5F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285749" y="4791326"/>
              <a:ext cx="45085" cy="904875"/>
            </a:xfrm>
            <a:custGeom>
              <a:avLst/>
              <a:gdLst/>
              <a:ahLst/>
              <a:cxnLst/>
              <a:rect l="l" t="t" r="r" b="b"/>
              <a:pathLst>
                <a:path w="45085" h="904875">
                  <a:moveTo>
                    <a:pt x="44872" y="904369"/>
                  </a:moveTo>
                  <a:lnTo>
                    <a:pt x="7846" y="883337"/>
                  </a:lnTo>
                  <a:lnTo>
                    <a:pt x="0" y="856997"/>
                  </a:lnTo>
                  <a:lnTo>
                    <a:pt x="0" y="47372"/>
                  </a:lnTo>
                  <a:lnTo>
                    <a:pt x="21284" y="7593"/>
                  </a:lnTo>
                  <a:lnTo>
                    <a:pt x="44872" y="0"/>
                  </a:lnTo>
                  <a:lnTo>
                    <a:pt x="42749" y="4396"/>
                  </a:lnTo>
                  <a:lnTo>
                    <a:pt x="40889" y="13696"/>
                  </a:lnTo>
                  <a:lnTo>
                    <a:pt x="39669" y="21031"/>
                  </a:lnTo>
                  <a:lnTo>
                    <a:pt x="38797" y="29089"/>
                  </a:lnTo>
                  <a:lnTo>
                    <a:pt x="38274" y="37869"/>
                  </a:lnTo>
                  <a:lnTo>
                    <a:pt x="38100" y="47372"/>
                  </a:lnTo>
                  <a:lnTo>
                    <a:pt x="38100" y="856997"/>
                  </a:lnTo>
                  <a:lnTo>
                    <a:pt x="42749" y="899972"/>
                  </a:lnTo>
                  <a:lnTo>
                    <a:pt x="44872" y="90436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7" name="object 47"/>
          <p:cNvSpPr txBox="1"/>
          <p:nvPr/>
        </p:nvSpPr>
        <p:spPr>
          <a:xfrm>
            <a:off x="425450" y="4864100"/>
            <a:ext cx="1628775" cy="1739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Sentence</a:t>
            </a:r>
            <a:r>
              <a:rPr sz="950" b="1" spc="1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Crafting</a:t>
            </a:r>
            <a:r>
              <a:rPr sz="950" b="1" spc="12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Program</a:t>
            </a:r>
            <a:endParaRPr sz="950">
              <a:latin typeface="Liberation Sans"/>
              <a:cs typeface="Liberation Sans"/>
            </a:endParaRPr>
          </a:p>
        </p:txBody>
      </p:sp>
      <p:sp>
        <p:nvSpPr>
          <p:cNvPr id="48" name="object 48"/>
          <p:cNvSpPr txBox="1"/>
          <p:nvPr/>
        </p:nvSpPr>
        <p:spPr>
          <a:xfrm>
            <a:off x="425450" y="5075554"/>
            <a:ext cx="3368675" cy="3302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95"/>
              </a:spcBef>
            </a:pP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Daily</a:t>
            </a:r>
            <a:r>
              <a:rPr sz="800" spc="5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sentence-level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work</a:t>
            </a:r>
            <a:r>
              <a:rPr sz="800" spc="5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focusing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on</a:t>
            </a:r>
            <a:r>
              <a:rPr sz="800" spc="5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complex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structures</a:t>
            </a:r>
            <a:r>
              <a:rPr sz="800" spc="5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and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academic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vocabulary</a:t>
            </a:r>
            <a:r>
              <a:rPr sz="800" spc="8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integration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49" name="object 49"/>
          <p:cNvSpPr/>
          <p:nvPr/>
        </p:nvSpPr>
        <p:spPr>
          <a:xfrm>
            <a:off x="438149" y="5505449"/>
            <a:ext cx="1400175" cy="180975"/>
          </a:xfrm>
          <a:custGeom>
            <a:avLst/>
            <a:gdLst/>
            <a:ahLst/>
            <a:cxnLst/>
            <a:rect l="l" t="t" r="r" b="b"/>
            <a:pathLst>
              <a:path w="1400175" h="180975">
                <a:moveTo>
                  <a:pt x="1315628" y="180974"/>
                </a:moveTo>
                <a:lnTo>
                  <a:pt x="84546" y="180974"/>
                </a:lnTo>
                <a:lnTo>
                  <a:pt x="78661" y="180395"/>
                </a:lnTo>
                <a:lnTo>
                  <a:pt x="35275" y="162423"/>
                </a:lnTo>
                <a:lnTo>
                  <a:pt x="9161" y="130603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4"/>
                </a:lnTo>
                <a:lnTo>
                  <a:pt x="45155" y="11948"/>
                </a:lnTo>
                <a:lnTo>
                  <a:pt x="84546" y="0"/>
                </a:lnTo>
                <a:lnTo>
                  <a:pt x="1315628" y="0"/>
                </a:lnTo>
                <a:lnTo>
                  <a:pt x="1355019" y="11948"/>
                </a:lnTo>
                <a:lnTo>
                  <a:pt x="1388225" y="45154"/>
                </a:lnTo>
                <a:lnTo>
                  <a:pt x="1400174" y="84545"/>
                </a:lnTo>
                <a:lnTo>
                  <a:pt x="1400174" y="96428"/>
                </a:lnTo>
                <a:lnTo>
                  <a:pt x="1388225" y="135818"/>
                </a:lnTo>
                <a:lnTo>
                  <a:pt x="1355019" y="169025"/>
                </a:lnTo>
                <a:lnTo>
                  <a:pt x="1321513" y="180395"/>
                </a:lnTo>
                <a:lnTo>
                  <a:pt x="1315628" y="180974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object 50"/>
          <p:cNvSpPr txBox="1"/>
          <p:nvPr/>
        </p:nvSpPr>
        <p:spPr>
          <a:xfrm>
            <a:off x="482600" y="5509418"/>
            <a:ext cx="131191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Black"/>
                <a:cs typeface="Arial Black"/>
              </a:rPr>
              <a:t></a:t>
            </a:r>
            <a:r>
              <a:rPr sz="850" spc="229" dirty="0">
                <a:latin typeface="Arial Black"/>
                <a:cs typeface="Arial Black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Implementation: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2-4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spc="-30" dirty="0">
                <a:latin typeface="Liberation Sans"/>
                <a:cs typeface="Liberation Sans"/>
              </a:rPr>
              <a:t>weeks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3228974" y="4867274"/>
            <a:ext cx="762000" cy="171450"/>
          </a:xfrm>
          <a:custGeom>
            <a:avLst/>
            <a:gdLst/>
            <a:ahLst/>
            <a:cxnLst/>
            <a:rect l="l" t="t" r="r" b="b"/>
            <a:pathLst>
              <a:path w="762000" h="171450">
                <a:moveTo>
                  <a:pt x="681903" y="171449"/>
                </a:moveTo>
                <a:lnTo>
                  <a:pt x="80096" y="171449"/>
                </a:lnTo>
                <a:lnTo>
                  <a:pt x="74521" y="170900"/>
                </a:lnTo>
                <a:lnTo>
                  <a:pt x="33418" y="153874"/>
                </a:lnTo>
                <a:lnTo>
                  <a:pt x="8679" y="123729"/>
                </a:lnTo>
                <a:lnTo>
                  <a:pt x="0" y="91353"/>
                </a:lnTo>
                <a:lnTo>
                  <a:pt x="0" y="85724"/>
                </a:lnTo>
                <a:lnTo>
                  <a:pt x="0" y="80095"/>
                </a:lnTo>
                <a:lnTo>
                  <a:pt x="11319" y="42778"/>
                </a:lnTo>
                <a:lnTo>
                  <a:pt x="42778" y="11319"/>
                </a:lnTo>
                <a:lnTo>
                  <a:pt x="80096" y="0"/>
                </a:lnTo>
                <a:lnTo>
                  <a:pt x="681903" y="0"/>
                </a:lnTo>
                <a:lnTo>
                  <a:pt x="719220" y="11319"/>
                </a:lnTo>
                <a:lnTo>
                  <a:pt x="750679" y="42778"/>
                </a:lnTo>
                <a:lnTo>
                  <a:pt x="761999" y="80095"/>
                </a:lnTo>
                <a:lnTo>
                  <a:pt x="761999" y="91353"/>
                </a:lnTo>
                <a:lnTo>
                  <a:pt x="750678" y="128670"/>
                </a:lnTo>
                <a:lnTo>
                  <a:pt x="719220" y="160129"/>
                </a:lnTo>
                <a:lnTo>
                  <a:pt x="687478" y="170900"/>
                </a:lnTo>
                <a:lnTo>
                  <a:pt x="681903" y="171449"/>
                </a:lnTo>
                <a:close/>
              </a:path>
            </a:pathLst>
          </a:custGeom>
          <a:solidFill>
            <a:srgbClr val="E74B3C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3274764" y="4873625"/>
            <a:ext cx="668655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b="1" dirty="0">
                <a:solidFill>
                  <a:srgbClr val="FFFFFF"/>
                </a:solidFill>
                <a:latin typeface="Liberation Sans"/>
                <a:cs typeface="Liberation Sans"/>
              </a:rPr>
              <a:t>HIGH</a:t>
            </a:r>
            <a:r>
              <a:rPr sz="650" b="1" spc="50" dirty="0">
                <a:solidFill>
                  <a:srgbClr val="FFFFFF"/>
                </a:solidFill>
                <a:latin typeface="Liberation Sans"/>
                <a:cs typeface="Liberation Sans"/>
              </a:rPr>
              <a:t> </a:t>
            </a:r>
            <a:r>
              <a:rPr sz="650" b="1" spc="-10" dirty="0">
                <a:solidFill>
                  <a:srgbClr val="FFFFFF"/>
                </a:solidFill>
                <a:latin typeface="Liberation Sans"/>
                <a:cs typeface="Liberation Sans"/>
              </a:rPr>
              <a:t>PRIORITY</a:t>
            </a:r>
            <a:endParaRPr sz="650">
              <a:latin typeface="Liberation Sans"/>
              <a:cs typeface="Liberation Sans"/>
            </a:endParaRPr>
          </a:p>
        </p:txBody>
      </p:sp>
      <p:grpSp>
        <p:nvGrpSpPr>
          <p:cNvPr id="53" name="object 53"/>
          <p:cNvGrpSpPr/>
          <p:nvPr/>
        </p:nvGrpSpPr>
        <p:grpSpPr>
          <a:xfrm>
            <a:off x="4169663" y="3761232"/>
            <a:ext cx="3853179" cy="984885"/>
            <a:chOff x="4169663" y="3761232"/>
            <a:chExt cx="3853179" cy="984885"/>
          </a:xfrm>
        </p:grpSpPr>
        <p:sp>
          <p:nvSpPr>
            <p:cNvPr id="54" name="object 54"/>
            <p:cNvSpPr/>
            <p:nvPr/>
          </p:nvSpPr>
          <p:spPr>
            <a:xfrm>
              <a:off x="4169663" y="3761232"/>
              <a:ext cx="3853179" cy="984885"/>
            </a:xfrm>
            <a:custGeom>
              <a:avLst/>
              <a:gdLst/>
              <a:ahLst/>
              <a:cxnLst/>
              <a:rect l="l" t="t" r="r" b="b"/>
              <a:pathLst>
                <a:path w="3853179" h="984885">
                  <a:moveTo>
                    <a:pt x="3852671" y="984503"/>
                  </a:moveTo>
                  <a:lnTo>
                    <a:pt x="0" y="984503"/>
                  </a:lnTo>
                  <a:lnTo>
                    <a:pt x="0" y="0"/>
                  </a:lnTo>
                  <a:lnTo>
                    <a:pt x="3852671" y="0"/>
                  </a:lnTo>
                  <a:lnTo>
                    <a:pt x="3852671" y="39242"/>
                  </a:lnTo>
                  <a:lnTo>
                    <a:pt x="88010" y="39242"/>
                  </a:lnTo>
                  <a:lnTo>
                    <a:pt x="80409" y="39940"/>
                  </a:lnTo>
                  <a:lnTo>
                    <a:pt x="50608" y="69741"/>
                  </a:lnTo>
                  <a:lnTo>
                    <a:pt x="49910" y="77342"/>
                  </a:lnTo>
                  <a:lnTo>
                    <a:pt x="49910" y="886967"/>
                  </a:lnTo>
                  <a:lnTo>
                    <a:pt x="73384" y="922278"/>
                  </a:lnTo>
                  <a:lnTo>
                    <a:pt x="88010" y="925067"/>
                  </a:lnTo>
                  <a:lnTo>
                    <a:pt x="3852671" y="925067"/>
                  </a:lnTo>
                  <a:lnTo>
                    <a:pt x="3852671" y="984503"/>
                  </a:lnTo>
                  <a:close/>
                </a:path>
                <a:path w="3853179" h="984885">
                  <a:moveTo>
                    <a:pt x="3852671" y="925067"/>
                  </a:moveTo>
                  <a:lnTo>
                    <a:pt x="3764660" y="925067"/>
                  </a:lnTo>
                  <a:lnTo>
                    <a:pt x="3772262" y="924370"/>
                  </a:lnTo>
                  <a:lnTo>
                    <a:pt x="3779287" y="922278"/>
                  </a:lnTo>
                  <a:lnTo>
                    <a:pt x="3802760" y="886967"/>
                  </a:lnTo>
                  <a:lnTo>
                    <a:pt x="3802760" y="77342"/>
                  </a:lnTo>
                  <a:lnTo>
                    <a:pt x="3779287" y="42032"/>
                  </a:lnTo>
                  <a:lnTo>
                    <a:pt x="3764660" y="39242"/>
                  </a:lnTo>
                  <a:lnTo>
                    <a:pt x="3852671" y="39242"/>
                  </a:lnTo>
                  <a:lnTo>
                    <a:pt x="3852671" y="9250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4229099" y="3790949"/>
              <a:ext cx="3752850" cy="904875"/>
            </a:xfrm>
            <a:custGeom>
              <a:avLst/>
              <a:gdLst/>
              <a:ahLst/>
              <a:cxnLst/>
              <a:rect l="l" t="t" r="r" b="b"/>
              <a:pathLst>
                <a:path w="3752850" h="904875">
                  <a:moveTo>
                    <a:pt x="3711539" y="904874"/>
                  </a:moveTo>
                  <a:lnTo>
                    <a:pt x="24785" y="904874"/>
                  </a:lnTo>
                  <a:lnTo>
                    <a:pt x="21140" y="903666"/>
                  </a:lnTo>
                  <a:lnTo>
                    <a:pt x="724" y="869639"/>
                  </a:lnTo>
                  <a:lnTo>
                    <a:pt x="0" y="863564"/>
                  </a:lnTo>
                  <a:lnTo>
                    <a:pt x="0" y="857249"/>
                  </a:lnTo>
                  <a:lnTo>
                    <a:pt x="0" y="41309"/>
                  </a:lnTo>
                  <a:lnTo>
                    <a:pt x="21140" y="1208"/>
                  </a:lnTo>
                  <a:lnTo>
                    <a:pt x="24785" y="0"/>
                  </a:lnTo>
                  <a:lnTo>
                    <a:pt x="3711539" y="0"/>
                  </a:lnTo>
                  <a:lnTo>
                    <a:pt x="3746806" y="23564"/>
                  </a:lnTo>
                  <a:lnTo>
                    <a:pt x="3752849" y="41309"/>
                  </a:lnTo>
                  <a:lnTo>
                    <a:pt x="3752849" y="863564"/>
                  </a:lnTo>
                  <a:lnTo>
                    <a:pt x="3729283" y="898832"/>
                  </a:lnTo>
                  <a:lnTo>
                    <a:pt x="3717614" y="903666"/>
                  </a:lnTo>
                  <a:lnTo>
                    <a:pt x="3711539" y="904874"/>
                  </a:lnTo>
                  <a:close/>
                </a:path>
              </a:pathLst>
            </a:custGeom>
            <a:solidFill>
              <a:srgbClr val="F4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4210049" y="3791201"/>
              <a:ext cx="45085" cy="904875"/>
            </a:xfrm>
            <a:custGeom>
              <a:avLst/>
              <a:gdLst/>
              <a:ahLst/>
              <a:cxnLst/>
              <a:rect l="l" t="t" r="r" b="b"/>
              <a:pathLst>
                <a:path w="45085" h="904875">
                  <a:moveTo>
                    <a:pt x="44872" y="904369"/>
                  </a:moveTo>
                  <a:lnTo>
                    <a:pt x="7846" y="883337"/>
                  </a:lnTo>
                  <a:lnTo>
                    <a:pt x="0" y="856997"/>
                  </a:lnTo>
                  <a:lnTo>
                    <a:pt x="0" y="47372"/>
                  </a:lnTo>
                  <a:lnTo>
                    <a:pt x="21284" y="7593"/>
                  </a:lnTo>
                  <a:lnTo>
                    <a:pt x="44872" y="0"/>
                  </a:lnTo>
                  <a:lnTo>
                    <a:pt x="42749" y="4397"/>
                  </a:lnTo>
                  <a:lnTo>
                    <a:pt x="40889" y="13696"/>
                  </a:lnTo>
                  <a:lnTo>
                    <a:pt x="39669" y="21031"/>
                  </a:lnTo>
                  <a:lnTo>
                    <a:pt x="38797" y="29089"/>
                  </a:lnTo>
                  <a:lnTo>
                    <a:pt x="38274" y="37869"/>
                  </a:lnTo>
                  <a:lnTo>
                    <a:pt x="38100" y="47372"/>
                  </a:lnTo>
                  <a:lnTo>
                    <a:pt x="38100" y="856997"/>
                  </a:lnTo>
                  <a:lnTo>
                    <a:pt x="42749" y="899971"/>
                  </a:lnTo>
                  <a:lnTo>
                    <a:pt x="44872" y="904369"/>
                  </a:lnTo>
                  <a:close/>
                </a:path>
              </a:pathLst>
            </a:custGeom>
            <a:solidFill>
              <a:srgbClr val="9A5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7" name="object 57"/>
          <p:cNvSpPr txBox="1"/>
          <p:nvPr/>
        </p:nvSpPr>
        <p:spPr>
          <a:xfrm>
            <a:off x="4346475" y="3863975"/>
            <a:ext cx="3145155" cy="389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Tiered</a:t>
            </a:r>
            <a:r>
              <a:rPr sz="950" b="1" spc="7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Writing</a:t>
            </a:r>
            <a:r>
              <a:rPr sz="950" b="1" spc="7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Support</a:t>
            </a:r>
            <a:endParaRPr sz="9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Three-tiered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writing</a:t>
            </a:r>
            <a:r>
              <a:rPr sz="800" spc="6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scaffolds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tailored</a:t>
            </a:r>
            <a:r>
              <a:rPr sz="800" spc="6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to</a:t>
            </a:r>
            <a:r>
              <a:rPr sz="800" spc="6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student</a:t>
            </a:r>
            <a:r>
              <a:rPr sz="800" spc="6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performance</a:t>
            </a:r>
            <a:r>
              <a:rPr sz="800" spc="6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levels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58" name="object 58"/>
          <p:cNvSpPr/>
          <p:nvPr/>
        </p:nvSpPr>
        <p:spPr>
          <a:xfrm>
            <a:off x="4362449" y="4343399"/>
            <a:ext cx="1400175" cy="180975"/>
          </a:xfrm>
          <a:custGeom>
            <a:avLst/>
            <a:gdLst/>
            <a:ahLst/>
            <a:cxnLst/>
            <a:rect l="l" t="t" r="r" b="b"/>
            <a:pathLst>
              <a:path w="1400175" h="180975">
                <a:moveTo>
                  <a:pt x="1315628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4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5"/>
                </a:lnTo>
                <a:lnTo>
                  <a:pt x="45154" y="11948"/>
                </a:lnTo>
                <a:lnTo>
                  <a:pt x="84545" y="0"/>
                </a:lnTo>
                <a:lnTo>
                  <a:pt x="1315628" y="0"/>
                </a:lnTo>
                <a:lnTo>
                  <a:pt x="1355018" y="11948"/>
                </a:lnTo>
                <a:lnTo>
                  <a:pt x="1388224" y="45155"/>
                </a:lnTo>
                <a:lnTo>
                  <a:pt x="1400174" y="84545"/>
                </a:lnTo>
                <a:lnTo>
                  <a:pt x="1400174" y="96428"/>
                </a:lnTo>
                <a:lnTo>
                  <a:pt x="1388224" y="135819"/>
                </a:lnTo>
                <a:lnTo>
                  <a:pt x="1355018" y="169025"/>
                </a:lnTo>
                <a:lnTo>
                  <a:pt x="1321513" y="180395"/>
                </a:lnTo>
                <a:lnTo>
                  <a:pt x="1315628" y="180974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 txBox="1"/>
          <p:nvPr/>
        </p:nvSpPr>
        <p:spPr>
          <a:xfrm>
            <a:off x="4403625" y="4347368"/>
            <a:ext cx="131191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Black"/>
                <a:cs typeface="Arial Black"/>
              </a:rPr>
              <a:t></a:t>
            </a:r>
            <a:r>
              <a:rPr sz="850" spc="229" dirty="0">
                <a:latin typeface="Arial Black"/>
                <a:cs typeface="Arial Black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Implementation: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4-6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spc="-30" dirty="0">
                <a:latin typeface="Liberation Sans"/>
                <a:cs typeface="Liberation Sans"/>
              </a:rPr>
              <a:t>weeks</a:t>
            </a:r>
            <a:endParaRPr sz="750">
              <a:latin typeface="Liberation Sans"/>
              <a:cs typeface="Liberation Sans"/>
            </a:endParaRPr>
          </a:p>
        </p:txBody>
      </p:sp>
      <p:grpSp>
        <p:nvGrpSpPr>
          <p:cNvPr id="60" name="object 60"/>
          <p:cNvGrpSpPr/>
          <p:nvPr/>
        </p:nvGrpSpPr>
        <p:grpSpPr>
          <a:xfrm>
            <a:off x="4169663" y="4760976"/>
            <a:ext cx="3853179" cy="984885"/>
            <a:chOff x="4169663" y="4760976"/>
            <a:chExt cx="3853179" cy="984885"/>
          </a:xfrm>
        </p:grpSpPr>
        <p:sp>
          <p:nvSpPr>
            <p:cNvPr id="61" name="object 61"/>
            <p:cNvSpPr/>
            <p:nvPr/>
          </p:nvSpPr>
          <p:spPr>
            <a:xfrm>
              <a:off x="4169663" y="4760976"/>
              <a:ext cx="3853179" cy="984885"/>
            </a:xfrm>
            <a:custGeom>
              <a:avLst/>
              <a:gdLst/>
              <a:ahLst/>
              <a:cxnLst/>
              <a:rect l="l" t="t" r="r" b="b"/>
              <a:pathLst>
                <a:path w="3853179" h="984885">
                  <a:moveTo>
                    <a:pt x="3852671" y="984503"/>
                  </a:moveTo>
                  <a:lnTo>
                    <a:pt x="0" y="984503"/>
                  </a:lnTo>
                  <a:lnTo>
                    <a:pt x="0" y="0"/>
                  </a:lnTo>
                  <a:lnTo>
                    <a:pt x="3852671" y="0"/>
                  </a:lnTo>
                  <a:lnTo>
                    <a:pt x="3852671" y="39623"/>
                  </a:lnTo>
                  <a:lnTo>
                    <a:pt x="88010" y="39623"/>
                  </a:lnTo>
                  <a:lnTo>
                    <a:pt x="80409" y="40321"/>
                  </a:lnTo>
                  <a:lnTo>
                    <a:pt x="50608" y="70121"/>
                  </a:lnTo>
                  <a:lnTo>
                    <a:pt x="49910" y="77723"/>
                  </a:lnTo>
                  <a:lnTo>
                    <a:pt x="49910" y="887348"/>
                  </a:lnTo>
                  <a:lnTo>
                    <a:pt x="73384" y="922658"/>
                  </a:lnTo>
                  <a:lnTo>
                    <a:pt x="88010" y="925448"/>
                  </a:lnTo>
                  <a:lnTo>
                    <a:pt x="3852671" y="925448"/>
                  </a:lnTo>
                  <a:lnTo>
                    <a:pt x="3852671" y="984503"/>
                  </a:lnTo>
                  <a:close/>
                </a:path>
                <a:path w="3853179" h="984885">
                  <a:moveTo>
                    <a:pt x="3852671" y="925448"/>
                  </a:moveTo>
                  <a:lnTo>
                    <a:pt x="3764660" y="925448"/>
                  </a:lnTo>
                  <a:lnTo>
                    <a:pt x="3772262" y="924751"/>
                  </a:lnTo>
                  <a:lnTo>
                    <a:pt x="3779287" y="922658"/>
                  </a:lnTo>
                  <a:lnTo>
                    <a:pt x="3802760" y="887348"/>
                  </a:lnTo>
                  <a:lnTo>
                    <a:pt x="3802760" y="77723"/>
                  </a:lnTo>
                  <a:lnTo>
                    <a:pt x="3779287" y="42413"/>
                  </a:lnTo>
                  <a:lnTo>
                    <a:pt x="3764660" y="39623"/>
                  </a:lnTo>
                  <a:lnTo>
                    <a:pt x="3852671" y="39623"/>
                  </a:lnTo>
                  <a:lnTo>
                    <a:pt x="3852671" y="92544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4229099" y="4791074"/>
              <a:ext cx="3752850" cy="904875"/>
            </a:xfrm>
            <a:custGeom>
              <a:avLst/>
              <a:gdLst/>
              <a:ahLst/>
              <a:cxnLst/>
              <a:rect l="l" t="t" r="r" b="b"/>
              <a:pathLst>
                <a:path w="3752850" h="904875">
                  <a:moveTo>
                    <a:pt x="3711539" y="904874"/>
                  </a:moveTo>
                  <a:lnTo>
                    <a:pt x="24785" y="904874"/>
                  </a:lnTo>
                  <a:lnTo>
                    <a:pt x="21140" y="903665"/>
                  </a:lnTo>
                  <a:lnTo>
                    <a:pt x="724" y="869639"/>
                  </a:lnTo>
                  <a:lnTo>
                    <a:pt x="0" y="863565"/>
                  </a:lnTo>
                  <a:lnTo>
                    <a:pt x="0" y="857249"/>
                  </a:lnTo>
                  <a:lnTo>
                    <a:pt x="0" y="41309"/>
                  </a:lnTo>
                  <a:lnTo>
                    <a:pt x="21140" y="1208"/>
                  </a:lnTo>
                  <a:lnTo>
                    <a:pt x="24785" y="0"/>
                  </a:lnTo>
                  <a:lnTo>
                    <a:pt x="3711539" y="0"/>
                  </a:lnTo>
                  <a:lnTo>
                    <a:pt x="3746806" y="23563"/>
                  </a:lnTo>
                  <a:lnTo>
                    <a:pt x="3752849" y="41309"/>
                  </a:lnTo>
                  <a:lnTo>
                    <a:pt x="3752849" y="863565"/>
                  </a:lnTo>
                  <a:lnTo>
                    <a:pt x="3729283" y="898832"/>
                  </a:lnTo>
                  <a:lnTo>
                    <a:pt x="3717614" y="903665"/>
                  </a:lnTo>
                  <a:lnTo>
                    <a:pt x="3711539" y="904874"/>
                  </a:lnTo>
                  <a:close/>
                </a:path>
              </a:pathLst>
            </a:custGeom>
            <a:solidFill>
              <a:srgbClr val="F4EC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4210049" y="4791326"/>
              <a:ext cx="45085" cy="904875"/>
            </a:xfrm>
            <a:custGeom>
              <a:avLst/>
              <a:gdLst/>
              <a:ahLst/>
              <a:cxnLst/>
              <a:rect l="l" t="t" r="r" b="b"/>
              <a:pathLst>
                <a:path w="45085" h="904875">
                  <a:moveTo>
                    <a:pt x="44872" y="904369"/>
                  </a:moveTo>
                  <a:lnTo>
                    <a:pt x="7846" y="883337"/>
                  </a:lnTo>
                  <a:lnTo>
                    <a:pt x="0" y="856997"/>
                  </a:lnTo>
                  <a:lnTo>
                    <a:pt x="0" y="47372"/>
                  </a:lnTo>
                  <a:lnTo>
                    <a:pt x="21284" y="7593"/>
                  </a:lnTo>
                  <a:lnTo>
                    <a:pt x="44872" y="0"/>
                  </a:lnTo>
                  <a:lnTo>
                    <a:pt x="42749" y="4396"/>
                  </a:lnTo>
                  <a:lnTo>
                    <a:pt x="40889" y="13696"/>
                  </a:lnTo>
                  <a:lnTo>
                    <a:pt x="39669" y="21031"/>
                  </a:lnTo>
                  <a:lnTo>
                    <a:pt x="38797" y="29089"/>
                  </a:lnTo>
                  <a:lnTo>
                    <a:pt x="38274" y="37869"/>
                  </a:lnTo>
                  <a:lnTo>
                    <a:pt x="38100" y="47372"/>
                  </a:lnTo>
                  <a:lnTo>
                    <a:pt x="38100" y="856997"/>
                  </a:lnTo>
                  <a:lnTo>
                    <a:pt x="42749" y="899972"/>
                  </a:lnTo>
                  <a:lnTo>
                    <a:pt x="44872" y="904369"/>
                  </a:lnTo>
                  <a:close/>
                </a:path>
              </a:pathLst>
            </a:custGeom>
            <a:solidFill>
              <a:srgbClr val="9A58B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4" name="object 64"/>
          <p:cNvSpPr txBox="1"/>
          <p:nvPr/>
        </p:nvSpPr>
        <p:spPr>
          <a:xfrm>
            <a:off x="4346475" y="4864100"/>
            <a:ext cx="3502660" cy="54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Cross-Curricular</a:t>
            </a:r>
            <a:r>
              <a:rPr sz="950" b="1" spc="15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Integration</a:t>
            </a:r>
            <a:endParaRPr sz="95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495"/>
              </a:spcBef>
            </a:pP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Partner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with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science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and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social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studies</a:t>
            </a:r>
            <a:r>
              <a:rPr sz="800" spc="5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teams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for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subject-specific</a:t>
            </a:r>
            <a:r>
              <a:rPr sz="800" spc="5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language frames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65" name="object 65"/>
          <p:cNvSpPr/>
          <p:nvPr/>
        </p:nvSpPr>
        <p:spPr>
          <a:xfrm>
            <a:off x="4362449" y="5505449"/>
            <a:ext cx="1400175" cy="180975"/>
          </a:xfrm>
          <a:custGeom>
            <a:avLst/>
            <a:gdLst/>
            <a:ahLst/>
            <a:cxnLst/>
            <a:rect l="l" t="t" r="r" b="b"/>
            <a:pathLst>
              <a:path w="1400175" h="180975">
                <a:moveTo>
                  <a:pt x="1315628" y="180974"/>
                </a:moveTo>
                <a:lnTo>
                  <a:pt x="84545" y="180974"/>
                </a:lnTo>
                <a:lnTo>
                  <a:pt x="78661" y="180395"/>
                </a:lnTo>
                <a:lnTo>
                  <a:pt x="35274" y="162423"/>
                </a:lnTo>
                <a:lnTo>
                  <a:pt x="9161" y="130603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8" y="45154"/>
                </a:lnTo>
                <a:lnTo>
                  <a:pt x="45154" y="11948"/>
                </a:lnTo>
                <a:lnTo>
                  <a:pt x="84545" y="0"/>
                </a:lnTo>
                <a:lnTo>
                  <a:pt x="1315628" y="0"/>
                </a:lnTo>
                <a:lnTo>
                  <a:pt x="1355018" y="11948"/>
                </a:lnTo>
                <a:lnTo>
                  <a:pt x="1388224" y="45154"/>
                </a:lnTo>
                <a:lnTo>
                  <a:pt x="1400174" y="84545"/>
                </a:lnTo>
                <a:lnTo>
                  <a:pt x="1400174" y="96428"/>
                </a:lnTo>
                <a:lnTo>
                  <a:pt x="1388224" y="135818"/>
                </a:lnTo>
                <a:lnTo>
                  <a:pt x="1355018" y="169025"/>
                </a:lnTo>
                <a:lnTo>
                  <a:pt x="1321513" y="180395"/>
                </a:lnTo>
                <a:lnTo>
                  <a:pt x="1315628" y="180974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66"/>
          <p:cNvSpPr txBox="1"/>
          <p:nvPr/>
        </p:nvSpPr>
        <p:spPr>
          <a:xfrm>
            <a:off x="4403625" y="5509418"/>
            <a:ext cx="131191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Black"/>
                <a:cs typeface="Arial Black"/>
              </a:rPr>
              <a:t></a:t>
            </a:r>
            <a:r>
              <a:rPr sz="850" spc="229" dirty="0">
                <a:latin typeface="Arial Black"/>
                <a:cs typeface="Arial Black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Implementation: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6-8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spc="-30" dirty="0">
                <a:latin typeface="Liberation Sans"/>
                <a:cs typeface="Liberation Sans"/>
              </a:rPr>
              <a:t>weeks</a:t>
            </a:r>
            <a:endParaRPr sz="750">
              <a:latin typeface="Liberation Sans"/>
              <a:cs typeface="Liberation Sans"/>
            </a:endParaRPr>
          </a:p>
        </p:txBody>
      </p:sp>
      <p:grpSp>
        <p:nvGrpSpPr>
          <p:cNvPr id="67" name="object 67"/>
          <p:cNvGrpSpPr/>
          <p:nvPr/>
        </p:nvGrpSpPr>
        <p:grpSpPr>
          <a:xfrm>
            <a:off x="8086343" y="3761232"/>
            <a:ext cx="3858895" cy="984885"/>
            <a:chOff x="8086343" y="3761232"/>
            <a:chExt cx="3858895" cy="984885"/>
          </a:xfrm>
        </p:grpSpPr>
        <p:sp>
          <p:nvSpPr>
            <p:cNvPr id="68" name="object 68"/>
            <p:cNvSpPr/>
            <p:nvPr/>
          </p:nvSpPr>
          <p:spPr>
            <a:xfrm>
              <a:off x="8086343" y="3761232"/>
              <a:ext cx="3858895" cy="984885"/>
            </a:xfrm>
            <a:custGeom>
              <a:avLst/>
              <a:gdLst/>
              <a:ahLst/>
              <a:cxnLst/>
              <a:rect l="l" t="t" r="r" b="b"/>
              <a:pathLst>
                <a:path w="3858895" h="984885">
                  <a:moveTo>
                    <a:pt x="3858767" y="984503"/>
                  </a:moveTo>
                  <a:lnTo>
                    <a:pt x="0" y="984503"/>
                  </a:lnTo>
                  <a:lnTo>
                    <a:pt x="0" y="0"/>
                  </a:lnTo>
                  <a:lnTo>
                    <a:pt x="3858767" y="0"/>
                  </a:lnTo>
                  <a:lnTo>
                    <a:pt x="3858767" y="39242"/>
                  </a:lnTo>
                  <a:lnTo>
                    <a:pt x="86105" y="39242"/>
                  </a:lnTo>
                  <a:lnTo>
                    <a:pt x="78503" y="39940"/>
                  </a:lnTo>
                  <a:lnTo>
                    <a:pt x="48703" y="69741"/>
                  </a:lnTo>
                  <a:lnTo>
                    <a:pt x="48005" y="77342"/>
                  </a:lnTo>
                  <a:lnTo>
                    <a:pt x="48005" y="886967"/>
                  </a:lnTo>
                  <a:lnTo>
                    <a:pt x="71479" y="922278"/>
                  </a:lnTo>
                  <a:lnTo>
                    <a:pt x="86105" y="925067"/>
                  </a:lnTo>
                  <a:lnTo>
                    <a:pt x="3858767" y="925067"/>
                  </a:lnTo>
                  <a:lnTo>
                    <a:pt x="3858767" y="984503"/>
                  </a:lnTo>
                  <a:close/>
                </a:path>
                <a:path w="3858895" h="984885">
                  <a:moveTo>
                    <a:pt x="3858767" y="925067"/>
                  </a:moveTo>
                  <a:lnTo>
                    <a:pt x="3772280" y="925067"/>
                  </a:lnTo>
                  <a:lnTo>
                    <a:pt x="3779882" y="924370"/>
                  </a:lnTo>
                  <a:lnTo>
                    <a:pt x="3786905" y="922278"/>
                  </a:lnTo>
                  <a:lnTo>
                    <a:pt x="3810380" y="886967"/>
                  </a:lnTo>
                  <a:lnTo>
                    <a:pt x="3810380" y="77342"/>
                  </a:lnTo>
                  <a:lnTo>
                    <a:pt x="3786905" y="42032"/>
                  </a:lnTo>
                  <a:lnTo>
                    <a:pt x="3772280" y="39242"/>
                  </a:lnTo>
                  <a:lnTo>
                    <a:pt x="3858767" y="39242"/>
                  </a:lnTo>
                  <a:lnTo>
                    <a:pt x="3858767" y="92506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8143873" y="3790949"/>
              <a:ext cx="3762375" cy="904875"/>
            </a:xfrm>
            <a:custGeom>
              <a:avLst/>
              <a:gdLst/>
              <a:ahLst/>
              <a:cxnLst/>
              <a:rect l="l" t="t" r="r" b="b"/>
              <a:pathLst>
                <a:path w="3762375" h="904875">
                  <a:moveTo>
                    <a:pt x="3721064" y="904874"/>
                  </a:moveTo>
                  <a:lnTo>
                    <a:pt x="24785" y="904874"/>
                  </a:lnTo>
                  <a:lnTo>
                    <a:pt x="21139" y="903666"/>
                  </a:lnTo>
                  <a:lnTo>
                    <a:pt x="724" y="869639"/>
                  </a:lnTo>
                  <a:lnTo>
                    <a:pt x="0" y="863564"/>
                  </a:lnTo>
                  <a:lnTo>
                    <a:pt x="0" y="857249"/>
                  </a:lnTo>
                  <a:lnTo>
                    <a:pt x="0" y="41309"/>
                  </a:lnTo>
                  <a:lnTo>
                    <a:pt x="21139" y="1208"/>
                  </a:lnTo>
                  <a:lnTo>
                    <a:pt x="24785" y="0"/>
                  </a:lnTo>
                  <a:lnTo>
                    <a:pt x="3721064" y="0"/>
                  </a:lnTo>
                  <a:lnTo>
                    <a:pt x="3756332" y="23564"/>
                  </a:lnTo>
                  <a:lnTo>
                    <a:pt x="3762375" y="41309"/>
                  </a:lnTo>
                  <a:lnTo>
                    <a:pt x="3762375" y="863564"/>
                  </a:lnTo>
                  <a:lnTo>
                    <a:pt x="3738809" y="898832"/>
                  </a:lnTo>
                  <a:lnTo>
                    <a:pt x="3727140" y="903666"/>
                  </a:lnTo>
                  <a:lnTo>
                    <a:pt x="3721064" y="904874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0" name="object 70"/>
            <p:cNvSpPr/>
            <p:nvPr/>
          </p:nvSpPr>
          <p:spPr>
            <a:xfrm>
              <a:off x="8124823" y="3791201"/>
              <a:ext cx="45085" cy="904875"/>
            </a:xfrm>
            <a:custGeom>
              <a:avLst/>
              <a:gdLst/>
              <a:ahLst/>
              <a:cxnLst/>
              <a:rect l="l" t="t" r="r" b="b"/>
              <a:pathLst>
                <a:path w="45084" h="904875">
                  <a:moveTo>
                    <a:pt x="44873" y="904369"/>
                  </a:moveTo>
                  <a:lnTo>
                    <a:pt x="7845" y="883337"/>
                  </a:lnTo>
                  <a:lnTo>
                    <a:pt x="0" y="856997"/>
                  </a:lnTo>
                  <a:lnTo>
                    <a:pt x="0" y="47372"/>
                  </a:lnTo>
                  <a:lnTo>
                    <a:pt x="21284" y="7593"/>
                  </a:lnTo>
                  <a:lnTo>
                    <a:pt x="44873" y="0"/>
                  </a:lnTo>
                  <a:lnTo>
                    <a:pt x="42748" y="4397"/>
                  </a:lnTo>
                  <a:lnTo>
                    <a:pt x="40889" y="13696"/>
                  </a:lnTo>
                  <a:lnTo>
                    <a:pt x="39669" y="21031"/>
                  </a:lnTo>
                  <a:lnTo>
                    <a:pt x="38797" y="29089"/>
                  </a:lnTo>
                  <a:lnTo>
                    <a:pt x="38274" y="37869"/>
                  </a:lnTo>
                  <a:lnTo>
                    <a:pt x="38100" y="47372"/>
                  </a:lnTo>
                  <a:lnTo>
                    <a:pt x="38100" y="856997"/>
                  </a:lnTo>
                  <a:lnTo>
                    <a:pt x="42748" y="899971"/>
                  </a:lnTo>
                  <a:lnTo>
                    <a:pt x="44873" y="90436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1" name="object 71"/>
          <p:cNvSpPr txBox="1"/>
          <p:nvPr/>
        </p:nvSpPr>
        <p:spPr>
          <a:xfrm>
            <a:off x="8267650" y="3863975"/>
            <a:ext cx="3077210" cy="3892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Formative</a:t>
            </a:r>
            <a:r>
              <a:rPr sz="950" b="1" spc="8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Assessment</a:t>
            </a:r>
            <a:r>
              <a:rPr sz="950" b="1" spc="14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spc="-20" dirty="0">
                <a:solidFill>
                  <a:srgbClr val="333333"/>
                </a:solidFill>
                <a:latin typeface="Liberation Sans"/>
                <a:cs typeface="Liberation Sans"/>
              </a:rPr>
              <a:t>Cycle</a:t>
            </a:r>
            <a:endParaRPr sz="9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35"/>
              </a:spcBef>
            </a:pP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Two-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week</a:t>
            </a:r>
            <a:r>
              <a:rPr sz="800" spc="6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assessment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cycles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with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quick-turnaround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data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analysis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72" name="object 72"/>
          <p:cNvSpPr/>
          <p:nvPr/>
        </p:nvSpPr>
        <p:spPr>
          <a:xfrm>
            <a:off x="8277223" y="4343399"/>
            <a:ext cx="1400175" cy="180975"/>
          </a:xfrm>
          <a:custGeom>
            <a:avLst/>
            <a:gdLst/>
            <a:ahLst/>
            <a:cxnLst/>
            <a:rect l="l" t="t" r="r" b="b"/>
            <a:pathLst>
              <a:path w="1400175" h="180975">
                <a:moveTo>
                  <a:pt x="1315628" y="180974"/>
                </a:moveTo>
                <a:lnTo>
                  <a:pt x="84545" y="180974"/>
                </a:lnTo>
                <a:lnTo>
                  <a:pt x="78660" y="180395"/>
                </a:lnTo>
                <a:lnTo>
                  <a:pt x="35275" y="162424"/>
                </a:lnTo>
                <a:lnTo>
                  <a:pt x="9161" y="130604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9" y="45155"/>
                </a:lnTo>
                <a:lnTo>
                  <a:pt x="45155" y="11948"/>
                </a:lnTo>
                <a:lnTo>
                  <a:pt x="84545" y="0"/>
                </a:lnTo>
                <a:lnTo>
                  <a:pt x="1315628" y="0"/>
                </a:lnTo>
                <a:lnTo>
                  <a:pt x="1355018" y="11948"/>
                </a:lnTo>
                <a:lnTo>
                  <a:pt x="1388225" y="45155"/>
                </a:lnTo>
                <a:lnTo>
                  <a:pt x="1400174" y="84545"/>
                </a:lnTo>
                <a:lnTo>
                  <a:pt x="1400174" y="96428"/>
                </a:lnTo>
                <a:lnTo>
                  <a:pt x="1388225" y="135819"/>
                </a:lnTo>
                <a:lnTo>
                  <a:pt x="1355018" y="169025"/>
                </a:lnTo>
                <a:lnTo>
                  <a:pt x="1321513" y="180395"/>
                </a:lnTo>
                <a:lnTo>
                  <a:pt x="1315628" y="180974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3" name="object 73"/>
          <p:cNvSpPr txBox="1"/>
          <p:nvPr/>
        </p:nvSpPr>
        <p:spPr>
          <a:xfrm>
            <a:off x="8324800" y="4347368"/>
            <a:ext cx="1311910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Black"/>
                <a:cs typeface="Arial Black"/>
              </a:rPr>
              <a:t></a:t>
            </a:r>
            <a:r>
              <a:rPr sz="850" spc="229" dirty="0">
                <a:latin typeface="Arial Black"/>
                <a:cs typeface="Arial Black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Implementation: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dirty="0">
                <a:latin typeface="Liberation Sans"/>
                <a:cs typeface="Liberation Sans"/>
              </a:rPr>
              <a:t>4-6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spc="-30" dirty="0">
                <a:latin typeface="Liberation Sans"/>
                <a:cs typeface="Liberation Sans"/>
              </a:rPr>
              <a:t>weeks</a:t>
            </a:r>
            <a:endParaRPr sz="750">
              <a:latin typeface="Liberation Sans"/>
              <a:cs typeface="Liberation Sans"/>
            </a:endParaRPr>
          </a:p>
        </p:txBody>
      </p:sp>
      <p:grpSp>
        <p:nvGrpSpPr>
          <p:cNvPr id="74" name="object 74"/>
          <p:cNvGrpSpPr/>
          <p:nvPr/>
        </p:nvGrpSpPr>
        <p:grpSpPr>
          <a:xfrm>
            <a:off x="8086343" y="4760976"/>
            <a:ext cx="3858895" cy="984885"/>
            <a:chOff x="8086343" y="4760976"/>
            <a:chExt cx="3858895" cy="984885"/>
          </a:xfrm>
        </p:grpSpPr>
        <p:sp>
          <p:nvSpPr>
            <p:cNvPr id="75" name="object 75"/>
            <p:cNvSpPr/>
            <p:nvPr/>
          </p:nvSpPr>
          <p:spPr>
            <a:xfrm>
              <a:off x="8086343" y="4760976"/>
              <a:ext cx="3858895" cy="984885"/>
            </a:xfrm>
            <a:custGeom>
              <a:avLst/>
              <a:gdLst/>
              <a:ahLst/>
              <a:cxnLst/>
              <a:rect l="l" t="t" r="r" b="b"/>
              <a:pathLst>
                <a:path w="3858895" h="984885">
                  <a:moveTo>
                    <a:pt x="3858767" y="984503"/>
                  </a:moveTo>
                  <a:lnTo>
                    <a:pt x="0" y="984503"/>
                  </a:lnTo>
                  <a:lnTo>
                    <a:pt x="0" y="0"/>
                  </a:lnTo>
                  <a:lnTo>
                    <a:pt x="3858767" y="0"/>
                  </a:lnTo>
                  <a:lnTo>
                    <a:pt x="3858767" y="39623"/>
                  </a:lnTo>
                  <a:lnTo>
                    <a:pt x="86105" y="39623"/>
                  </a:lnTo>
                  <a:lnTo>
                    <a:pt x="78503" y="40321"/>
                  </a:lnTo>
                  <a:lnTo>
                    <a:pt x="48703" y="70121"/>
                  </a:lnTo>
                  <a:lnTo>
                    <a:pt x="48005" y="77723"/>
                  </a:lnTo>
                  <a:lnTo>
                    <a:pt x="48005" y="887348"/>
                  </a:lnTo>
                  <a:lnTo>
                    <a:pt x="71479" y="922658"/>
                  </a:lnTo>
                  <a:lnTo>
                    <a:pt x="86105" y="925448"/>
                  </a:lnTo>
                  <a:lnTo>
                    <a:pt x="3858767" y="925448"/>
                  </a:lnTo>
                  <a:lnTo>
                    <a:pt x="3858767" y="984503"/>
                  </a:lnTo>
                  <a:close/>
                </a:path>
                <a:path w="3858895" h="984885">
                  <a:moveTo>
                    <a:pt x="3858767" y="925448"/>
                  </a:moveTo>
                  <a:lnTo>
                    <a:pt x="3772280" y="925448"/>
                  </a:lnTo>
                  <a:lnTo>
                    <a:pt x="3779882" y="924751"/>
                  </a:lnTo>
                  <a:lnTo>
                    <a:pt x="3786905" y="922658"/>
                  </a:lnTo>
                  <a:lnTo>
                    <a:pt x="3810380" y="887348"/>
                  </a:lnTo>
                  <a:lnTo>
                    <a:pt x="3810380" y="77723"/>
                  </a:lnTo>
                  <a:lnTo>
                    <a:pt x="3786905" y="42413"/>
                  </a:lnTo>
                  <a:lnTo>
                    <a:pt x="3772280" y="39623"/>
                  </a:lnTo>
                  <a:lnTo>
                    <a:pt x="3858767" y="39623"/>
                  </a:lnTo>
                  <a:lnTo>
                    <a:pt x="3858767" y="92544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6" name="object 76"/>
            <p:cNvSpPr/>
            <p:nvPr/>
          </p:nvSpPr>
          <p:spPr>
            <a:xfrm>
              <a:off x="8143873" y="4791074"/>
              <a:ext cx="3762375" cy="904875"/>
            </a:xfrm>
            <a:custGeom>
              <a:avLst/>
              <a:gdLst/>
              <a:ahLst/>
              <a:cxnLst/>
              <a:rect l="l" t="t" r="r" b="b"/>
              <a:pathLst>
                <a:path w="3762375" h="904875">
                  <a:moveTo>
                    <a:pt x="3721064" y="904874"/>
                  </a:moveTo>
                  <a:lnTo>
                    <a:pt x="24785" y="904874"/>
                  </a:lnTo>
                  <a:lnTo>
                    <a:pt x="21139" y="903665"/>
                  </a:lnTo>
                  <a:lnTo>
                    <a:pt x="724" y="869639"/>
                  </a:lnTo>
                  <a:lnTo>
                    <a:pt x="0" y="863565"/>
                  </a:lnTo>
                  <a:lnTo>
                    <a:pt x="0" y="857249"/>
                  </a:lnTo>
                  <a:lnTo>
                    <a:pt x="0" y="41309"/>
                  </a:lnTo>
                  <a:lnTo>
                    <a:pt x="21139" y="1208"/>
                  </a:lnTo>
                  <a:lnTo>
                    <a:pt x="24785" y="0"/>
                  </a:lnTo>
                  <a:lnTo>
                    <a:pt x="3721064" y="0"/>
                  </a:lnTo>
                  <a:lnTo>
                    <a:pt x="3756332" y="23563"/>
                  </a:lnTo>
                  <a:lnTo>
                    <a:pt x="3762375" y="41309"/>
                  </a:lnTo>
                  <a:lnTo>
                    <a:pt x="3762375" y="863565"/>
                  </a:lnTo>
                  <a:lnTo>
                    <a:pt x="3738809" y="898832"/>
                  </a:lnTo>
                  <a:lnTo>
                    <a:pt x="3727140" y="903665"/>
                  </a:lnTo>
                  <a:lnTo>
                    <a:pt x="3721064" y="904874"/>
                  </a:lnTo>
                  <a:close/>
                </a:path>
              </a:pathLst>
            </a:custGeom>
            <a:solidFill>
              <a:srgbClr val="FEF9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7" name="object 77"/>
            <p:cNvSpPr/>
            <p:nvPr/>
          </p:nvSpPr>
          <p:spPr>
            <a:xfrm>
              <a:off x="8124823" y="4791326"/>
              <a:ext cx="45085" cy="904875"/>
            </a:xfrm>
            <a:custGeom>
              <a:avLst/>
              <a:gdLst/>
              <a:ahLst/>
              <a:cxnLst/>
              <a:rect l="l" t="t" r="r" b="b"/>
              <a:pathLst>
                <a:path w="45084" h="904875">
                  <a:moveTo>
                    <a:pt x="44873" y="904369"/>
                  </a:moveTo>
                  <a:lnTo>
                    <a:pt x="7845" y="883337"/>
                  </a:lnTo>
                  <a:lnTo>
                    <a:pt x="0" y="856997"/>
                  </a:lnTo>
                  <a:lnTo>
                    <a:pt x="0" y="47372"/>
                  </a:lnTo>
                  <a:lnTo>
                    <a:pt x="21284" y="7593"/>
                  </a:lnTo>
                  <a:lnTo>
                    <a:pt x="44873" y="0"/>
                  </a:lnTo>
                  <a:lnTo>
                    <a:pt x="42748" y="4396"/>
                  </a:lnTo>
                  <a:lnTo>
                    <a:pt x="40889" y="13696"/>
                  </a:lnTo>
                  <a:lnTo>
                    <a:pt x="39669" y="21031"/>
                  </a:lnTo>
                  <a:lnTo>
                    <a:pt x="38797" y="29089"/>
                  </a:lnTo>
                  <a:lnTo>
                    <a:pt x="38274" y="37869"/>
                  </a:lnTo>
                  <a:lnTo>
                    <a:pt x="38100" y="47372"/>
                  </a:lnTo>
                  <a:lnTo>
                    <a:pt x="38100" y="856997"/>
                  </a:lnTo>
                  <a:lnTo>
                    <a:pt x="42748" y="899972"/>
                  </a:lnTo>
                  <a:lnTo>
                    <a:pt x="44873" y="904369"/>
                  </a:lnTo>
                  <a:close/>
                </a:path>
              </a:pathLst>
            </a:custGeom>
            <a:solidFill>
              <a:srgbClr val="F1C30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8" name="object 78"/>
          <p:cNvSpPr txBox="1"/>
          <p:nvPr/>
        </p:nvSpPr>
        <p:spPr>
          <a:xfrm>
            <a:off x="8267650" y="4864100"/>
            <a:ext cx="3345815" cy="541655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Model</a:t>
            </a:r>
            <a:r>
              <a:rPr sz="950" b="1" spc="90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dirty="0">
                <a:solidFill>
                  <a:srgbClr val="333333"/>
                </a:solidFill>
                <a:latin typeface="Liberation Sans"/>
                <a:cs typeface="Liberation Sans"/>
              </a:rPr>
              <a:t>Exemplars</a:t>
            </a:r>
            <a:r>
              <a:rPr sz="950" b="1" spc="95" dirty="0">
                <a:solidFill>
                  <a:srgbClr val="333333"/>
                </a:solidFill>
                <a:latin typeface="Liberation Sans"/>
                <a:cs typeface="Liberation Sans"/>
              </a:rPr>
              <a:t> </a:t>
            </a:r>
            <a:r>
              <a:rPr sz="950" b="1" spc="-10" dirty="0">
                <a:solidFill>
                  <a:srgbClr val="333333"/>
                </a:solidFill>
                <a:latin typeface="Liberation Sans"/>
                <a:cs typeface="Liberation Sans"/>
              </a:rPr>
              <a:t>Library</a:t>
            </a:r>
            <a:endParaRPr sz="95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495"/>
              </a:spcBef>
            </a:pP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Curate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grade-appropriate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exemplars</a:t>
            </a:r>
            <a:r>
              <a:rPr sz="800" spc="7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with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annotation</a:t>
            </a:r>
            <a:r>
              <a:rPr sz="800" spc="70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dirty="0">
                <a:solidFill>
                  <a:srgbClr val="545454"/>
                </a:solidFill>
                <a:latin typeface="Liberation Sans"/>
                <a:cs typeface="Liberation Sans"/>
              </a:rPr>
              <a:t>guides</a:t>
            </a:r>
            <a:r>
              <a:rPr sz="800" spc="75" dirty="0">
                <a:solidFill>
                  <a:srgbClr val="545454"/>
                </a:solidFill>
                <a:latin typeface="Liberation Sans"/>
                <a:cs typeface="Liberation Sans"/>
              </a:rPr>
              <a:t> </a:t>
            </a:r>
            <a:r>
              <a:rPr sz="800" spc="-10" dirty="0">
                <a:solidFill>
                  <a:srgbClr val="545454"/>
                </a:solidFill>
                <a:latin typeface="Liberation Sans"/>
                <a:cs typeface="Liberation Sans"/>
              </a:rPr>
              <a:t>highlighting strengths</a:t>
            </a:r>
            <a:endParaRPr sz="800">
              <a:latin typeface="Liberation Sans"/>
              <a:cs typeface="Liberation Sans"/>
            </a:endParaRPr>
          </a:p>
        </p:txBody>
      </p:sp>
      <p:sp>
        <p:nvSpPr>
          <p:cNvPr id="79" name="object 79"/>
          <p:cNvSpPr/>
          <p:nvPr/>
        </p:nvSpPr>
        <p:spPr>
          <a:xfrm>
            <a:off x="8277223" y="5505449"/>
            <a:ext cx="1333500" cy="180975"/>
          </a:xfrm>
          <a:custGeom>
            <a:avLst/>
            <a:gdLst/>
            <a:ahLst/>
            <a:cxnLst/>
            <a:rect l="l" t="t" r="r" b="b"/>
            <a:pathLst>
              <a:path w="1333500" h="180975">
                <a:moveTo>
                  <a:pt x="1248953" y="180974"/>
                </a:moveTo>
                <a:lnTo>
                  <a:pt x="84545" y="180974"/>
                </a:lnTo>
                <a:lnTo>
                  <a:pt x="78660" y="180395"/>
                </a:lnTo>
                <a:lnTo>
                  <a:pt x="35275" y="162423"/>
                </a:lnTo>
                <a:lnTo>
                  <a:pt x="9161" y="130603"/>
                </a:lnTo>
                <a:lnTo>
                  <a:pt x="0" y="96428"/>
                </a:lnTo>
                <a:lnTo>
                  <a:pt x="0" y="90487"/>
                </a:lnTo>
                <a:lnTo>
                  <a:pt x="0" y="84545"/>
                </a:lnTo>
                <a:lnTo>
                  <a:pt x="11949" y="45154"/>
                </a:lnTo>
                <a:lnTo>
                  <a:pt x="45155" y="11948"/>
                </a:lnTo>
                <a:lnTo>
                  <a:pt x="84545" y="0"/>
                </a:lnTo>
                <a:lnTo>
                  <a:pt x="1248953" y="0"/>
                </a:lnTo>
                <a:lnTo>
                  <a:pt x="1288343" y="11948"/>
                </a:lnTo>
                <a:lnTo>
                  <a:pt x="1321550" y="45154"/>
                </a:lnTo>
                <a:lnTo>
                  <a:pt x="1333499" y="84545"/>
                </a:lnTo>
                <a:lnTo>
                  <a:pt x="1333499" y="96428"/>
                </a:lnTo>
                <a:lnTo>
                  <a:pt x="1321550" y="135818"/>
                </a:lnTo>
                <a:lnTo>
                  <a:pt x="1288343" y="169025"/>
                </a:lnTo>
                <a:lnTo>
                  <a:pt x="1254838" y="180395"/>
                </a:lnTo>
                <a:lnTo>
                  <a:pt x="1248953" y="180974"/>
                </a:lnTo>
                <a:close/>
              </a:path>
            </a:pathLst>
          </a:custGeom>
          <a:solidFill>
            <a:srgbClr val="000000">
              <a:alpha val="50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0" name="object 80"/>
          <p:cNvSpPr txBox="1"/>
          <p:nvPr/>
        </p:nvSpPr>
        <p:spPr>
          <a:xfrm>
            <a:off x="8324800" y="5509418"/>
            <a:ext cx="1237615" cy="154305"/>
          </a:xfrm>
          <a:prstGeom prst="rect">
            <a:avLst/>
          </a:prstGeom>
        </p:spPr>
        <p:txBody>
          <a:bodyPr vert="horz" wrap="square" lIns="0" tIns="1143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0"/>
              </a:spcBef>
            </a:pPr>
            <a:r>
              <a:rPr sz="850" dirty="0">
                <a:latin typeface="Arial Black"/>
                <a:cs typeface="Arial Black"/>
              </a:rPr>
              <a:t></a:t>
            </a:r>
            <a:r>
              <a:rPr sz="850" spc="235" dirty="0">
                <a:latin typeface="Arial Black"/>
                <a:cs typeface="Arial Black"/>
              </a:rPr>
              <a:t> </a:t>
            </a:r>
            <a:r>
              <a:rPr sz="750" dirty="0">
                <a:latin typeface="Liberation Sans"/>
                <a:cs typeface="Liberation Sans"/>
              </a:rPr>
              <a:t>Implementation:</a:t>
            </a:r>
            <a:r>
              <a:rPr sz="750" spc="5" dirty="0">
                <a:latin typeface="Liberation Sans"/>
                <a:cs typeface="Liberation Sans"/>
              </a:rPr>
              <a:t> </a:t>
            </a:r>
            <a:r>
              <a:rPr sz="750" spc="-25" dirty="0">
                <a:latin typeface="Liberation Sans"/>
                <a:cs typeface="Liberation Sans"/>
              </a:rPr>
              <a:t>Ongoing</a:t>
            </a:r>
            <a:endParaRPr sz="750">
              <a:latin typeface="Liberation Sans"/>
              <a:cs typeface="Liberation Sans"/>
            </a:endParaRPr>
          </a:p>
        </p:txBody>
      </p:sp>
      <p:sp>
        <p:nvSpPr>
          <p:cNvPr id="81" name="object 81"/>
          <p:cNvSpPr txBox="1"/>
          <p:nvPr/>
        </p:nvSpPr>
        <p:spPr>
          <a:xfrm>
            <a:off x="273050" y="6626225"/>
            <a:ext cx="3708400" cy="12827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Source:</a:t>
            </a:r>
            <a:r>
              <a:rPr sz="650" spc="3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Action</a:t>
            </a:r>
            <a:r>
              <a:rPr sz="650" spc="9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planning</a:t>
            </a:r>
            <a:r>
              <a:rPr sz="650" spc="9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committee,</a:t>
            </a:r>
            <a:r>
              <a:rPr sz="650" spc="10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Campus</a:t>
            </a:r>
            <a:r>
              <a:rPr sz="650" spc="9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improvement</a:t>
            </a:r>
            <a:r>
              <a:rPr sz="650" spc="10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plan,</a:t>
            </a:r>
            <a:r>
              <a:rPr sz="650" spc="9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Literacy</a:t>
            </a:r>
            <a:r>
              <a:rPr sz="650" spc="9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dirty="0">
                <a:solidFill>
                  <a:srgbClr val="7E8B8C"/>
                </a:solidFill>
                <a:latin typeface="Liberation Sans"/>
                <a:cs typeface="Liberation Sans"/>
              </a:rPr>
              <a:t>improvement</a:t>
            </a:r>
            <a:r>
              <a:rPr sz="650" spc="10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650" spc="-10" dirty="0">
                <a:solidFill>
                  <a:srgbClr val="7E8B8C"/>
                </a:solidFill>
                <a:latin typeface="Liberation Sans"/>
                <a:cs typeface="Liberation Sans"/>
              </a:rPr>
              <a:t>framework</a:t>
            </a:r>
            <a:endParaRPr sz="65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858125"/>
          </a:xfrm>
          <a:custGeom>
            <a:avLst/>
            <a:gdLst/>
            <a:ahLst/>
            <a:cxnLst/>
            <a:rect l="l" t="t" r="r" b="b"/>
            <a:pathLst>
              <a:path w="12192000" h="7858125">
                <a:moveTo>
                  <a:pt x="12191999" y="7858124"/>
                </a:moveTo>
                <a:lnTo>
                  <a:pt x="0" y="78581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8581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7762875"/>
            <a:chOff x="0" y="0"/>
            <a:chExt cx="12192000" cy="77628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762875"/>
            </a:xfrm>
            <a:custGeom>
              <a:avLst/>
              <a:gdLst/>
              <a:ahLst/>
              <a:cxnLst/>
              <a:rect l="l" t="t" r="r" b="b"/>
              <a:pathLst>
                <a:path w="12192000" h="7762875">
                  <a:moveTo>
                    <a:pt x="12191999" y="7762874"/>
                  </a:moveTo>
                  <a:lnTo>
                    <a:pt x="0" y="77628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762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E67D2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80999" y="1514474"/>
              <a:ext cx="11430000" cy="514350"/>
            </a:xfrm>
            <a:custGeom>
              <a:avLst/>
              <a:gdLst/>
              <a:ahLst/>
              <a:cxnLst/>
              <a:rect l="l" t="t" r="r" b="b"/>
              <a:pathLst>
                <a:path w="11430000" h="514350">
                  <a:moveTo>
                    <a:pt x="11429999" y="514349"/>
                  </a:moveTo>
                  <a:lnTo>
                    <a:pt x="0" y="51434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514349"/>
                  </a:lnTo>
                  <a:close/>
                </a:path>
              </a:pathLst>
            </a:custGeom>
            <a:solidFill>
              <a:srgbClr val="FFF2C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1514474"/>
              <a:ext cx="47625" cy="514350"/>
            </a:xfrm>
            <a:custGeom>
              <a:avLst/>
              <a:gdLst/>
              <a:ahLst/>
              <a:cxnLst/>
              <a:rect l="l" t="t" r="r" b="b"/>
              <a:pathLst>
                <a:path w="47625" h="514350">
                  <a:moveTo>
                    <a:pt x="47624" y="514349"/>
                  </a:moveTo>
                  <a:lnTo>
                    <a:pt x="0" y="514349"/>
                  </a:lnTo>
                  <a:lnTo>
                    <a:pt x="0" y="0"/>
                  </a:lnTo>
                  <a:lnTo>
                    <a:pt x="47624" y="0"/>
                  </a:lnTo>
                  <a:lnTo>
                    <a:pt x="47624" y="514349"/>
                  </a:lnTo>
                  <a:close/>
                </a:path>
              </a:pathLst>
            </a:custGeom>
            <a:solidFill>
              <a:srgbClr val="FFC10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Writing</a:t>
            </a:r>
            <a:r>
              <a:rPr spc="-75" dirty="0"/>
              <a:t> </a:t>
            </a:r>
            <a:r>
              <a:rPr dirty="0"/>
              <a:t>Performance</a:t>
            </a:r>
            <a:r>
              <a:rPr spc="-70" dirty="0"/>
              <a:t> </a:t>
            </a:r>
            <a:r>
              <a:rPr spc="-10" dirty="0"/>
              <a:t>Distribution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299" y="1120775"/>
            <a:ext cx="11442700" cy="7550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3977004" algn="ctr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Analysis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constructed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response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writing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across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performance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levels</a:t>
            </a:r>
            <a:endParaRPr sz="1800">
              <a:latin typeface="Liberation Sans"/>
              <a:cs typeface="Liberation Sans"/>
            </a:endParaRPr>
          </a:p>
          <a:p>
            <a:pPr marR="3938270" algn="ctr">
              <a:lnSpc>
                <a:spcPct val="100000"/>
              </a:lnSpc>
              <a:spcBef>
                <a:spcPts val="1965"/>
              </a:spcBef>
            </a:pPr>
            <a:r>
              <a:rPr sz="1350" b="1" dirty="0">
                <a:solidFill>
                  <a:srgbClr val="91400D"/>
                </a:solidFill>
                <a:latin typeface="DejaVu Sans"/>
                <a:cs typeface="DejaVu Sans"/>
              </a:rPr>
              <a:t>⚠</a:t>
            </a:r>
            <a:r>
              <a:rPr sz="1350" b="1" spc="114" dirty="0">
                <a:solidFill>
                  <a:srgbClr val="91400D"/>
                </a:solidFill>
                <a:latin typeface="DejaVu Sans"/>
                <a:cs typeface="DejaVu Sans"/>
              </a:rPr>
              <a:t> </a:t>
            </a:r>
            <a:r>
              <a:rPr sz="1800" baseline="2314" dirty="0">
                <a:solidFill>
                  <a:srgbClr val="91400D"/>
                </a:solidFill>
                <a:latin typeface="Liberation Sans"/>
                <a:cs typeface="Liberation Sans"/>
              </a:rPr>
              <a:t>Note:Limited high-level writing performance</a:t>
            </a:r>
            <a:r>
              <a:rPr sz="1800" spc="-7" baseline="2314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800" baseline="2314" dirty="0">
                <a:solidFill>
                  <a:srgbClr val="91400D"/>
                </a:solidFill>
                <a:latin typeface="Liberation Sans"/>
                <a:cs typeface="Liberation Sans"/>
              </a:rPr>
              <a:t>indicates need for more</a:t>
            </a:r>
            <a:r>
              <a:rPr sz="1800" spc="-7" baseline="2314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800" baseline="2314" dirty="0">
                <a:solidFill>
                  <a:srgbClr val="91400D"/>
                </a:solidFill>
                <a:latin typeface="Liberation Sans"/>
                <a:cs typeface="Liberation Sans"/>
              </a:rPr>
              <a:t>advanced composition </a:t>
            </a:r>
            <a:r>
              <a:rPr sz="1800" spc="-15" baseline="2314" dirty="0">
                <a:solidFill>
                  <a:srgbClr val="91400D"/>
                </a:solidFill>
                <a:latin typeface="Liberation Sans"/>
                <a:cs typeface="Liberation Sans"/>
              </a:rPr>
              <a:t>instruction</a:t>
            </a:r>
            <a:endParaRPr sz="1800" baseline="2314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77368" y="5315711"/>
            <a:ext cx="3865245" cy="2207260"/>
            <a:chOff x="277368" y="5315711"/>
            <a:chExt cx="3865245" cy="2207260"/>
          </a:xfrm>
        </p:grpSpPr>
        <p:sp>
          <p:nvSpPr>
            <p:cNvPr id="11" name="object 11"/>
            <p:cNvSpPr/>
            <p:nvPr/>
          </p:nvSpPr>
          <p:spPr>
            <a:xfrm>
              <a:off x="277368" y="5315711"/>
              <a:ext cx="3865245" cy="2207260"/>
            </a:xfrm>
            <a:custGeom>
              <a:avLst/>
              <a:gdLst/>
              <a:ahLst/>
              <a:cxnLst/>
              <a:rect l="l" t="t" r="r" b="b"/>
              <a:pathLst>
                <a:path w="3865245" h="2207259">
                  <a:moveTo>
                    <a:pt x="3864863" y="2206751"/>
                  </a:moveTo>
                  <a:lnTo>
                    <a:pt x="0" y="2206751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75437"/>
                  </a:lnTo>
                  <a:lnTo>
                    <a:pt x="198881" y="75437"/>
                  </a:lnTo>
                  <a:lnTo>
                    <a:pt x="190436" y="75845"/>
                  </a:lnTo>
                  <a:lnTo>
                    <a:pt x="151246" y="89871"/>
                  </a:lnTo>
                  <a:lnTo>
                    <a:pt x="123290" y="120710"/>
                  </a:lnTo>
                  <a:lnTo>
                    <a:pt x="113156" y="161162"/>
                  </a:lnTo>
                  <a:lnTo>
                    <a:pt x="113156" y="1970912"/>
                  </a:lnTo>
                  <a:lnTo>
                    <a:pt x="123290" y="2011363"/>
                  </a:lnTo>
                  <a:lnTo>
                    <a:pt x="151246" y="2042202"/>
                  </a:lnTo>
                  <a:lnTo>
                    <a:pt x="190437" y="2056230"/>
                  </a:lnTo>
                  <a:lnTo>
                    <a:pt x="198881" y="2056637"/>
                  </a:lnTo>
                  <a:lnTo>
                    <a:pt x="3864863" y="2056637"/>
                  </a:lnTo>
                  <a:lnTo>
                    <a:pt x="3864863" y="2206751"/>
                  </a:lnTo>
                  <a:close/>
                </a:path>
                <a:path w="3865245" h="2207259">
                  <a:moveTo>
                    <a:pt x="3864863" y="2056637"/>
                  </a:moveTo>
                  <a:lnTo>
                    <a:pt x="3665981" y="2056637"/>
                  </a:lnTo>
                  <a:lnTo>
                    <a:pt x="3674426" y="2056230"/>
                  </a:lnTo>
                  <a:lnTo>
                    <a:pt x="3682708" y="2055006"/>
                  </a:lnTo>
                  <a:lnTo>
                    <a:pt x="3720338" y="2037211"/>
                  </a:lnTo>
                  <a:lnTo>
                    <a:pt x="3745180" y="2003717"/>
                  </a:lnTo>
                  <a:lnTo>
                    <a:pt x="3751706" y="1970912"/>
                  </a:lnTo>
                  <a:lnTo>
                    <a:pt x="3751706" y="161162"/>
                  </a:lnTo>
                  <a:lnTo>
                    <a:pt x="3741572" y="120710"/>
                  </a:lnTo>
                  <a:lnTo>
                    <a:pt x="3713616" y="89871"/>
                  </a:lnTo>
                  <a:lnTo>
                    <a:pt x="3674426" y="75845"/>
                  </a:lnTo>
                  <a:lnTo>
                    <a:pt x="3665981" y="75437"/>
                  </a:lnTo>
                  <a:lnTo>
                    <a:pt x="3864863" y="75437"/>
                  </a:lnTo>
                  <a:lnTo>
                    <a:pt x="3864863" y="20566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80999" y="5381624"/>
              <a:ext cx="3657600" cy="2000250"/>
            </a:xfrm>
            <a:custGeom>
              <a:avLst/>
              <a:gdLst/>
              <a:ahLst/>
              <a:cxnLst/>
              <a:rect l="l" t="t" r="r" b="b"/>
              <a:pathLst>
                <a:path w="3657600" h="2000250">
                  <a:moveTo>
                    <a:pt x="3568603" y="2000249"/>
                  </a:moveTo>
                  <a:lnTo>
                    <a:pt x="88995" y="2000249"/>
                  </a:lnTo>
                  <a:lnTo>
                    <a:pt x="82801" y="1999639"/>
                  </a:lnTo>
                  <a:lnTo>
                    <a:pt x="37131" y="1980721"/>
                  </a:lnTo>
                  <a:lnTo>
                    <a:pt x="9643" y="1947228"/>
                  </a:lnTo>
                  <a:lnTo>
                    <a:pt x="0" y="1911254"/>
                  </a:lnTo>
                  <a:lnTo>
                    <a:pt x="0" y="19049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568603" y="0"/>
                  </a:lnTo>
                  <a:lnTo>
                    <a:pt x="3610066" y="12577"/>
                  </a:lnTo>
                  <a:lnTo>
                    <a:pt x="3645021" y="47531"/>
                  </a:lnTo>
                  <a:lnTo>
                    <a:pt x="3657599" y="88995"/>
                  </a:lnTo>
                  <a:lnTo>
                    <a:pt x="3657599" y="1911254"/>
                  </a:lnTo>
                  <a:lnTo>
                    <a:pt x="3645021" y="1952717"/>
                  </a:lnTo>
                  <a:lnTo>
                    <a:pt x="3610066" y="1987671"/>
                  </a:lnTo>
                  <a:lnTo>
                    <a:pt x="3574797" y="1999639"/>
                  </a:lnTo>
                  <a:lnTo>
                    <a:pt x="3568603" y="200024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71499" y="5572124"/>
              <a:ext cx="2095500" cy="304800"/>
            </a:xfrm>
            <a:custGeom>
              <a:avLst/>
              <a:gdLst/>
              <a:ahLst/>
              <a:cxnLst/>
              <a:rect l="l" t="t" r="r" b="b"/>
              <a:pathLst>
                <a:path w="2095500" h="304800">
                  <a:moveTo>
                    <a:pt x="194309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4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6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943099" y="0"/>
                  </a:lnTo>
                  <a:lnTo>
                    <a:pt x="1987339" y="6560"/>
                  </a:lnTo>
                  <a:lnTo>
                    <a:pt x="2027768" y="25683"/>
                  </a:lnTo>
                  <a:lnTo>
                    <a:pt x="2060907" y="55716"/>
                  </a:lnTo>
                  <a:lnTo>
                    <a:pt x="2083898" y="94078"/>
                  </a:lnTo>
                  <a:lnTo>
                    <a:pt x="2094767" y="137461"/>
                  </a:lnTo>
                  <a:lnTo>
                    <a:pt x="2095499" y="152399"/>
                  </a:lnTo>
                  <a:lnTo>
                    <a:pt x="2095316" y="159886"/>
                  </a:lnTo>
                  <a:lnTo>
                    <a:pt x="2086594" y="203733"/>
                  </a:lnTo>
                  <a:lnTo>
                    <a:pt x="2065503" y="243192"/>
                  </a:lnTo>
                  <a:lnTo>
                    <a:pt x="2033892" y="274803"/>
                  </a:lnTo>
                  <a:lnTo>
                    <a:pt x="1994433" y="295894"/>
                  </a:lnTo>
                  <a:lnTo>
                    <a:pt x="1950586" y="304616"/>
                  </a:lnTo>
                  <a:lnTo>
                    <a:pt x="1943099" y="304799"/>
                  </a:lnTo>
                  <a:close/>
                </a:path>
              </a:pathLst>
            </a:custGeom>
            <a:solidFill>
              <a:srgbClr val="FEE2E2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673099" y="5607050"/>
            <a:ext cx="188912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91B1B"/>
                </a:solidFill>
                <a:latin typeface="Liberation Sans"/>
                <a:cs typeface="Liberation Sans"/>
              </a:rPr>
              <a:t>Low</a:t>
            </a:r>
            <a:r>
              <a:rPr sz="1200" b="1" spc="-15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991B1B"/>
                </a:solidFill>
                <a:latin typeface="Liberation Sans"/>
                <a:cs typeface="Liberation Sans"/>
              </a:rPr>
              <a:t>Performance</a:t>
            </a:r>
            <a:r>
              <a:rPr sz="1200" b="1" spc="-10" dirty="0">
                <a:solidFill>
                  <a:srgbClr val="991B1B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991B1B"/>
                </a:solidFill>
                <a:latin typeface="Liberation Sans"/>
                <a:cs typeface="Liberation Sans"/>
              </a:rPr>
              <a:t>(5-</a:t>
            </a:r>
            <a:r>
              <a:rPr sz="1200" b="1" spc="-20" dirty="0">
                <a:solidFill>
                  <a:srgbClr val="991B1B"/>
                </a:solidFill>
                <a:latin typeface="Liberation Sans"/>
                <a:cs typeface="Liberation Sans"/>
              </a:rPr>
              <a:t>10%)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" y="5978525"/>
            <a:ext cx="319849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991B1B"/>
                </a:solidFill>
                <a:latin typeface="Liberation Sans"/>
                <a:cs typeface="Liberation Sans"/>
              </a:rPr>
              <a:t>Basic Skill </a:t>
            </a:r>
            <a:r>
              <a:rPr sz="1350" b="1" spc="-10" dirty="0">
                <a:solidFill>
                  <a:srgbClr val="991B1B"/>
                </a:solidFill>
                <a:latin typeface="Liberation Sans"/>
                <a:cs typeface="Liberation Sans"/>
              </a:rPr>
              <a:t>Challenges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Students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in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this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category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struggle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basic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sentence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formation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organizing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ideas.</a:t>
            </a:r>
            <a:r>
              <a:rPr sz="105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Typically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showing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240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minimal</a:t>
            </a:r>
            <a:r>
              <a:rPr sz="105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academic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language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usage.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558800" y="6916737"/>
            <a:ext cx="147574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75" spc="442" baseline="-5050" dirty="0">
                <a:solidFill>
                  <a:srgbClr val="EF4444"/>
                </a:solidFill>
                <a:latin typeface="Arial Black"/>
                <a:cs typeface="Arial Black"/>
              </a:rPr>
              <a:t>↓</a:t>
            </a:r>
            <a:r>
              <a:rPr sz="2475" spc="7" baseline="-5050" dirty="0">
                <a:solidFill>
                  <a:srgbClr val="EF4444"/>
                </a:solidFill>
                <a:latin typeface="Arial Black"/>
                <a:cs typeface="Arial Black"/>
              </a:rPr>
              <a:t> </a:t>
            </a:r>
            <a:r>
              <a:rPr sz="1050" dirty="0">
                <a:solidFill>
                  <a:srgbClr val="B91B1B"/>
                </a:solidFill>
                <a:latin typeface="Liberation Sans"/>
                <a:cs typeface="Liberation Sans"/>
              </a:rPr>
              <a:t>Remediation</a:t>
            </a:r>
            <a:r>
              <a:rPr sz="1050" spc="-20" dirty="0">
                <a:solidFill>
                  <a:srgbClr val="B91B1B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B91B1B"/>
                </a:solidFill>
                <a:latin typeface="Liberation Sans"/>
                <a:cs typeface="Liberation Sans"/>
              </a:rPr>
              <a:t>needed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4163567" y="5315711"/>
            <a:ext cx="3865245" cy="2207260"/>
            <a:chOff x="4163567" y="5315711"/>
            <a:chExt cx="3865245" cy="2207260"/>
          </a:xfrm>
        </p:grpSpPr>
        <p:sp>
          <p:nvSpPr>
            <p:cNvPr id="18" name="object 18"/>
            <p:cNvSpPr/>
            <p:nvPr/>
          </p:nvSpPr>
          <p:spPr>
            <a:xfrm>
              <a:off x="4163567" y="5315711"/>
              <a:ext cx="3865245" cy="2207260"/>
            </a:xfrm>
            <a:custGeom>
              <a:avLst/>
              <a:gdLst/>
              <a:ahLst/>
              <a:cxnLst/>
              <a:rect l="l" t="t" r="r" b="b"/>
              <a:pathLst>
                <a:path w="3865245" h="2207259">
                  <a:moveTo>
                    <a:pt x="3864863" y="2206751"/>
                  </a:moveTo>
                  <a:lnTo>
                    <a:pt x="0" y="2206751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75437"/>
                  </a:lnTo>
                  <a:lnTo>
                    <a:pt x="198881" y="75437"/>
                  </a:lnTo>
                  <a:lnTo>
                    <a:pt x="190436" y="75845"/>
                  </a:lnTo>
                  <a:lnTo>
                    <a:pt x="151246" y="89871"/>
                  </a:lnTo>
                  <a:lnTo>
                    <a:pt x="123290" y="120710"/>
                  </a:lnTo>
                  <a:lnTo>
                    <a:pt x="113156" y="161162"/>
                  </a:lnTo>
                  <a:lnTo>
                    <a:pt x="113156" y="1970912"/>
                  </a:lnTo>
                  <a:lnTo>
                    <a:pt x="123290" y="2011363"/>
                  </a:lnTo>
                  <a:lnTo>
                    <a:pt x="151246" y="2042202"/>
                  </a:lnTo>
                  <a:lnTo>
                    <a:pt x="190436" y="2056230"/>
                  </a:lnTo>
                  <a:lnTo>
                    <a:pt x="198881" y="2056637"/>
                  </a:lnTo>
                  <a:lnTo>
                    <a:pt x="3864863" y="2056637"/>
                  </a:lnTo>
                  <a:lnTo>
                    <a:pt x="3864863" y="2206751"/>
                  </a:lnTo>
                  <a:close/>
                </a:path>
                <a:path w="3865245" h="2207259">
                  <a:moveTo>
                    <a:pt x="3864863" y="2056637"/>
                  </a:moveTo>
                  <a:lnTo>
                    <a:pt x="3665981" y="2056637"/>
                  </a:lnTo>
                  <a:lnTo>
                    <a:pt x="3674426" y="2056230"/>
                  </a:lnTo>
                  <a:lnTo>
                    <a:pt x="3682708" y="2055006"/>
                  </a:lnTo>
                  <a:lnTo>
                    <a:pt x="3720338" y="2037211"/>
                  </a:lnTo>
                  <a:lnTo>
                    <a:pt x="3745180" y="2003717"/>
                  </a:lnTo>
                  <a:lnTo>
                    <a:pt x="3751706" y="1970912"/>
                  </a:lnTo>
                  <a:lnTo>
                    <a:pt x="3751706" y="161162"/>
                  </a:lnTo>
                  <a:lnTo>
                    <a:pt x="3741572" y="120710"/>
                  </a:lnTo>
                  <a:lnTo>
                    <a:pt x="3713616" y="89871"/>
                  </a:lnTo>
                  <a:lnTo>
                    <a:pt x="3674426" y="75845"/>
                  </a:lnTo>
                  <a:lnTo>
                    <a:pt x="3665981" y="75437"/>
                  </a:lnTo>
                  <a:lnTo>
                    <a:pt x="3864863" y="75437"/>
                  </a:lnTo>
                  <a:lnTo>
                    <a:pt x="3864863" y="20566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4267199" y="5381624"/>
              <a:ext cx="3657600" cy="2000250"/>
            </a:xfrm>
            <a:custGeom>
              <a:avLst/>
              <a:gdLst/>
              <a:ahLst/>
              <a:cxnLst/>
              <a:rect l="l" t="t" r="r" b="b"/>
              <a:pathLst>
                <a:path w="3657600" h="2000250">
                  <a:moveTo>
                    <a:pt x="3568603" y="2000249"/>
                  </a:moveTo>
                  <a:lnTo>
                    <a:pt x="88995" y="2000249"/>
                  </a:lnTo>
                  <a:lnTo>
                    <a:pt x="82801" y="1999639"/>
                  </a:lnTo>
                  <a:lnTo>
                    <a:pt x="37131" y="1980721"/>
                  </a:lnTo>
                  <a:lnTo>
                    <a:pt x="9643" y="1947228"/>
                  </a:lnTo>
                  <a:lnTo>
                    <a:pt x="0" y="1911254"/>
                  </a:lnTo>
                  <a:lnTo>
                    <a:pt x="0" y="19049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68603" y="0"/>
                  </a:lnTo>
                  <a:lnTo>
                    <a:pt x="3610066" y="12577"/>
                  </a:lnTo>
                  <a:lnTo>
                    <a:pt x="3645020" y="47531"/>
                  </a:lnTo>
                  <a:lnTo>
                    <a:pt x="3657599" y="88995"/>
                  </a:lnTo>
                  <a:lnTo>
                    <a:pt x="3657599" y="1911254"/>
                  </a:lnTo>
                  <a:lnTo>
                    <a:pt x="3645021" y="1952717"/>
                  </a:lnTo>
                  <a:lnTo>
                    <a:pt x="3610066" y="1987671"/>
                  </a:lnTo>
                  <a:lnTo>
                    <a:pt x="3574797" y="1999639"/>
                  </a:lnTo>
                  <a:lnTo>
                    <a:pt x="3568603" y="200024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457699" y="5572124"/>
              <a:ext cx="2352675" cy="304800"/>
            </a:xfrm>
            <a:custGeom>
              <a:avLst/>
              <a:gdLst/>
              <a:ahLst/>
              <a:cxnLst/>
              <a:rect l="l" t="t" r="r" b="b"/>
              <a:pathLst>
                <a:path w="2352675" h="304800">
                  <a:moveTo>
                    <a:pt x="2200274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6" y="295894"/>
                  </a:lnTo>
                  <a:lnTo>
                    <a:pt x="61607" y="274803"/>
                  </a:lnTo>
                  <a:lnTo>
                    <a:pt x="29995" y="243192"/>
                  </a:lnTo>
                  <a:lnTo>
                    <a:pt x="8904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4" y="101065"/>
                  </a:lnTo>
                  <a:lnTo>
                    <a:pt x="29995" y="61606"/>
                  </a:lnTo>
                  <a:lnTo>
                    <a:pt x="61607" y="29995"/>
                  </a:lnTo>
                  <a:lnTo>
                    <a:pt x="101065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2200274" y="0"/>
                  </a:lnTo>
                  <a:lnTo>
                    <a:pt x="2244513" y="6560"/>
                  </a:lnTo>
                  <a:lnTo>
                    <a:pt x="2284942" y="25683"/>
                  </a:lnTo>
                  <a:lnTo>
                    <a:pt x="2318082" y="55716"/>
                  </a:lnTo>
                  <a:lnTo>
                    <a:pt x="2341073" y="94078"/>
                  </a:lnTo>
                  <a:lnTo>
                    <a:pt x="2351942" y="137461"/>
                  </a:lnTo>
                  <a:lnTo>
                    <a:pt x="2352674" y="152399"/>
                  </a:lnTo>
                  <a:lnTo>
                    <a:pt x="2352491" y="159886"/>
                  </a:lnTo>
                  <a:lnTo>
                    <a:pt x="2343769" y="203733"/>
                  </a:lnTo>
                  <a:lnTo>
                    <a:pt x="2322678" y="243192"/>
                  </a:lnTo>
                  <a:lnTo>
                    <a:pt x="2291066" y="274803"/>
                  </a:lnTo>
                  <a:lnTo>
                    <a:pt x="2251607" y="295894"/>
                  </a:lnTo>
                  <a:lnTo>
                    <a:pt x="2207761" y="304616"/>
                  </a:lnTo>
                  <a:lnTo>
                    <a:pt x="2200274" y="304799"/>
                  </a:lnTo>
                  <a:close/>
                </a:path>
              </a:pathLst>
            </a:custGeom>
            <a:solidFill>
              <a:srgbClr val="FEF2C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559300" y="5607050"/>
            <a:ext cx="2151380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91400D"/>
                </a:solidFill>
                <a:latin typeface="Liberation Sans"/>
                <a:cs typeface="Liberation Sans"/>
              </a:rPr>
              <a:t>Middle</a:t>
            </a:r>
            <a:r>
              <a:rPr sz="1200" b="1" spc="-20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91400D"/>
                </a:solidFill>
                <a:latin typeface="Liberation Sans"/>
                <a:cs typeface="Liberation Sans"/>
              </a:rPr>
              <a:t>Performance</a:t>
            </a:r>
            <a:r>
              <a:rPr sz="1200" b="1" spc="-20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91400D"/>
                </a:solidFill>
                <a:latin typeface="Liberation Sans"/>
                <a:cs typeface="Liberation Sans"/>
              </a:rPr>
              <a:t>(50-</a:t>
            </a:r>
            <a:r>
              <a:rPr sz="1200" b="1" spc="-20" dirty="0">
                <a:solidFill>
                  <a:srgbClr val="91400D"/>
                </a:solidFill>
                <a:latin typeface="Liberation Sans"/>
                <a:cs typeface="Liberation Sans"/>
              </a:rPr>
              <a:t>60%)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5000" y="5978525"/>
            <a:ext cx="3205480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91400D"/>
                </a:solidFill>
                <a:latin typeface="Liberation Sans"/>
                <a:cs typeface="Liberation Sans"/>
              </a:rPr>
              <a:t>Developing </a:t>
            </a:r>
            <a:r>
              <a:rPr sz="1350" b="1" spc="-10" dirty="0">
                <a:solidFill>
                  <a:srgbClr val="91400D"/>
                </a:solidFill>
                <a:latin typeface="Liberation Sans"/>
                <a:cs typeface="Liberation Sans"/>
              </a:rPr>
              <a:t>Skills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The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majority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students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demonstrate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adequate comprehension</a:t>
            </a:r>
            <a:r>
              <a:rPr sz="1050" spc="-2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but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limited</a:t>
            </a:r>
            <a:r>
              <a:rPr sz="10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use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of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advanced</a:t>
            </a:r>
            <a:r>
              <a:rPr sz="105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academic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vocabulary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complex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sentence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structures.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45000" y="6997700"/>
            <a:ext cx="1239520" cy="1854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460"/>
              </a:lnSpc>
            </a:pPr>
            <a:r>
              <a:rPr sz="2475" spc="727" baseline="-5050" dirty="0">
                <a:solidFill>
                  <a:srgbClr val="F59D0A"/>
                </a:solidFill>
                <a:latin typeface="Arial Black"/>
                <a:cs typeface="Arial Black"/>
              </a:rPr>
              <a:t>–</a:t>
            </a:r>
            <a:r>
              <a:rPr sz="2475" spc="30" baseline="-5050" dirty="0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sz="1050" dirty="0">
                <a:solidFill>
                  <a:srgbClr val="B45309"/>
                </a:solidFill>
                <a:latin typeface="Liberation Sans"/>
                <a:cs typeface="Liberation Sans"/>
              </a:rPr>
              <a:t>Growth</a:t>
            </a:r>
            <a:r>
              <a:rPr sz="1050" spc="-10" dirty="0">
                <a:solidFill>
                  <a:srgbClr val="B45309"/>
                </a:solidFill>
                <a:latin typeface="Liberation Sans"/>
                <a:cs typeface="Liberation Sans"/>
              </a:rPr>
              <a:t> potential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4" name="object 24"/>
          <p:cNvGrpSpPr/>
          <p:nvPr/>
        </p:nvGrpSpPr>
        <p:grpSpPr>
          <a:xfrm>
            <a:off x="8049767" y="5315711"/>
            <a:ext cx="3865245" cy="2207260"/>
            <a:chOff x="8049767" y="5315711"/>
            <a:chExt cx="3865245" cy="2207260"/>
          </a:xfrm>
        </p:grpSpPr>
        <p:sp>
          <p:nvSpPr>
            <p:cNvPr id="25" name="object 25"/>
            <p:cNvSpPr/>
            <p:nvPr/>
          </p:nvSpPr>
          <p:spPr>
            <a:xfrm>
              <a:off x="8049767" y="5315711"/>
              <a:ext cx="3865245" cy="2207260"/>
            </a:xfrm>
            <a:custGeom>
              <a:avLst/>
              <a:gdLst/>
              <a:ahLst/>
              <a:cxnLst/>
              <a:rect l="l" t="t" r="r" b="b"/>
              <a:pathLst>
                <a:path w="3865245" h="2207259">
                  <a:moveTo>
                    <a:pt x="3864863" y="2206751"/>
                  </a:moveTo>
                  <a:lnTo>
                    <a:pt x="0" y="2206751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75437"/>
                  </a:lnTo>
                  <a:lnTo>
                    <a:pt x="198881" y="75437"/>
                  </a:lnTo>
                  <a:lnTo>
                    <a:pt x="190436" y="75845"/>
                  </a:lnTo>
                  <a:lnTo>
                    <a:pt x="151245" y="89871"/>
                  </a:lnTo>
                  <a:lnTo>
                    <a:pt x="123289" y="120710"/>
                  </a:lnTo>
                  <a:lnTo>
                    <a:pt x="113156" y="161162"/>
                  </a:lnTo>
                  <a:lnTo>
                    <a:pt x="113156" y="1970912"/>
                  </a:lnTo>
                  <a:lnTo>
                    <a:pt x="123289" y="2011363"/>
                  </a:lnTo>
                  <a:lnTo>
                    <a:pt x="151245" y="2042202"/>
                  </a:lnTo>
                  <a:lnTo>
                    <a:pt x="190437" y="2056230"/>
                  </a:lnTo>
                  <a:lnTo>
                    <a:pt x="198881" y="2056637"/>
                  </a:lnTo>
                  <a:lnTo>
                    <a:pt x="3864863" y="2056637"/>
                  </a:lnTo>
                  <a:lnTo>
                    <a:pt x="3864863" y="2206751"/>
                  </a:lnTo>
                  <a:close/>
                </a:path>
                <a:path w="3865245" h="2207259">
                  <a:moveTo>
                    <a:pt x="3864863" y="2056637"/>
                  </a:moveTo>
                  <a:lnTo>
                    <a:pt x="3665981" y="2056637"/>
                  </a:lnTo>
                  <a:lnTo>
                    <a:pt x="3674425" y="2056230"/>
                  </a:lnTo>
                  <a:lnTo>
                    <a:pt x="3682708" y="2055006"/>
                  </a:lnTo>
                  <a:lnTo>
                    <a:pt x="3720338" y="2037211"/>
                  </a:lnTo>
                  <a:lnTo>
                    <a:pt x="3745180" y="2003717"/>
                  </a:lnTo>
                  <a:lnTo>
                    <a:pt x="3751706" y="1970912"/>
                  </a:lnTo>
                  <a:lnTo>
                    <a:pt x="3751706" y="161162"/>
                  </a:lnTo>
                  <a:lnTo>
                    <a:pt x="3741571" y="120710"/>
                  </a:lnTo>
                  <a:lnTo>
                    <a:pt x="3713616" y="89871"/>
                  </a:lnTo>
                  <a:lnTo>
                    <a:pt x="3674425" y="75845"/>
                  </a:lnTo>
                  <a:lnTo>
                    <a:pt x="3665981" y="75437"/>
                  </a:lnTo>
                  <a:lnTo>
                    <a:pt x="3864863" y="75437"/>
                  </a:lnTo>
                  <a:lnTo>
                    <a:pt x="3864863" y="2056637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8153398" y="5381624"/>
              <a:ext cx="3657600" cy="2000250"/>
            </a:xfrm>
            <a:custGeom>
              <a:avLst/>
              <a:gdLst/>
              <a:ahLst/>
              <a:cxnLst/>
              <a:rect l="l" t="t" r="r" b="b"/>
              <a:pathLst>
                <a:path w="3657600" h="2000250">
                  <a:moveTo>
                    <a:pt x="3568604" y="2000249"/>
                  </a:moveTo>
                  <a:lnTo>
                    <a:pt x="88996" y="2000249"/>
                  </a:lnTo>
                  <a:lnTo>
                    <a:pt x="82801" y="1999639"/>
                  </a:lnTo>
                  <a:lnTo>
                    <a:pt x="37132" y="1980721"/>
                  </a:lnTo>
                  <a:lnTo>
                    <a:pt x="9643" y="1947228"/>
                  </a:lnTo>
                  <a:lnTo>
                    <a:pt x="0" y="1911254"/>
                  </a:lnTo>
                  <a:lnTo>
                    <a:pt x="0" y="1904999"/>
                  </a:lnTo>
                  <a:lnTo>
                    <a:pt x="0" y="88995"/>
                  </a:lnTo>
                  <a:lnTo>
                    <a:pt x="12577" y="47531"/>
                  </a:lnTo>
                  <a:lnTo>
                    <a:pt x="47532" y="12577"/>
                  </a:lnTo>
                  <a:lnTo>
                    <a:pt x="88996" y="0"/>
                  </a:lnTo>
                  <a:lnTo>
                    <a:pt x="3568604" y="0"/>
                  </a:lnTo>
                  <a:lnTo>
                    <a:pt x="3610065" y="12577"/>
                  </a:lnTo>
                  <a:lnTo>
                    <a:pt x="3645021" y="47531"/>
                  </a:lnTo>
                  <a:lnTo>
                    <a:pt x="3657600" y="88995"/>
                  </a:lnTo>
                  <a:lnTo>
                    <a:pt x="3657600" y="1911254"/>
                  </a:lnTo>
                  <a:lnTo>
                    <a:pt x="3645021" y="1952717"/>
                  </a:lnTo>
                  <a:lnTo>
                    <a:pt x="3610065" y="1987671"/>
                  </a:lnTo>
                  <a:lnTo>
                    <a:pt x="3574798" y="1999639"/>
                  </a:lnTo>
                  <a:lnTo>
                    <a:pt x="3568604" y="200024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343899" y="5572124"/>
              <a:ext cx="2038350" cy="304800"/>
            </a:xfrm>
            <a:custGeom>
              <a:avLst/>
              <a:gdLst/>
              <a:ahLst/>
              <a:cxnLst/>
              <a:rect l="l" t="t" r="r" b="b"/>
              <a:pathLst>
                <a:path w="2038350" h="304800">
                  <a:moveTo>
                    <a:pt x="1885949" y="304799"/>
                  </a:moveTo>
                  <a:lnTo>
                    <a:pt x="152399" y="304799"/>
                  </a:lnTo>
                  <a:lnTo>
                    <a:pt x="144912" y="304616"/>
                  </a:lnTo>
                  <a:lnTo>
                    <a:pt x="101064" y="295894"/>
                  </a:lnTo>
                  <a:lnTo>
                    <a:pt x="61606" y="274803"/>
                  </a:lnTo>
                  <a:lnTo>
                    <a:pt x="29995" y="243192"/>
                  </a:lnTo>
                  <a:lnTo>
                    <a:pt x="8903" y="203733"/>
                  </a:lnTo>
                  <a:lnTo>
                    <a:pt x="182" y="159886"/>
                  </a:lnTo>
                  <a:lnTo>
                    <a:pt x="0" y="152399"/>
                  </a:lnTo>
                  <a:lnTo>
                    <a:pt x="182" y="144912"/>
                  </a:lnTo>
                  <a:lnTo>
                    <a:pt x="8903" y="101065"/>
                  </a:lnTo>
                  <a:lnTo>
                    <a:pt x="29995" y="61606"/>
                  </a:lnTo>
                  <a:lnTo>
                    <a:pt x="61606" y="29995"/>
                  </a:lnTo>
                  <a:lnTo>
                    <a:pt x="101064" y="8904"/>
                  </a:lnTo>
                  <a:lnTo>
                    <a:pt x="144912" y="183"/>
                  </a:lnTo>
                  <a:lnTo>
                    <a:pt x="152399" y="0"/>
                  </a:lnTo>
                  <a:lnTo>
                    <a:pt x="1885949" y="0"/>
                  </a:lnTo>
                  <a:lnTo>
                    <a:pt x="1930188" y="6560"/>
                  </a:lnTo>
                  <a:lnTo>
                    <a:pt x="1970617" y="25683"/>
                  </a:lnTo>
                  <a:lnTo>
                    <a:pt x="2003756" y="55716"/>
                  </a:lnTo>
                  <a:lnTo>
                    <a:pt x="2026748" y="94078"/>
                  </a:lnTo>
                  <a:lnTo>
                    <a:pt x="2037617" y="137461"/>
                  </a:lnTo>
                  <a:lnTo>
                    <a:pt x="2038349" y="152399"/>
                  </a:lnTo>
                  <a:lnTo>
                    <a:pt x="2038166" y="159886"/>
                  </a:lnTo>
                  <a:lnTo>
                    <a:pt x="2029443" y="203733"/>
                  </a:lnTo>
                  <a:lnTo>
                    <a:pt x="2008351" y="243192"/>
                  </a:lnTo>
                  <a:lnTo>
                    <a:pt x="1976740" y="274803"/>
                  </a:lnTo>
                  <a:lnTo>
                    <a:pt x="1937282" y="295894"/>
                  </a:lnTo>
                  <a:lnTo>
                    <a:pt x="1893436" y="304616"/>
                  </a:lnTo>
                  <a:lnTo>
                    <a:pt x="1885949" y="3047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445500" y="5607050"/>
            <a:ext cx="18376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055E45"/>
                </a:solidFill>
                <a:latin typeface="Liberation Sans"/>
                <a:cs typeface="Liberation Sans"/>
              </a:rPr>
              <a:t>High</a:t>
            </a:r>
            <a:r>
              <a:rPr sz="1200" b="1" spc="-1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055E45"/>
                </a:solidFill>
                <a:latin typeface="Liberation Sans"/>
                <a:cs typeface="Liberation Sans"/>
              </a:rPr>
              <a:t>Performance</a:t>
            </a:r>
            <a:r>
              <a:rPr sz="1200" b="1" spc="-1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055E45"/>
                </a:solidFill>
                <a:latin typeface="Liberation Sans"/>
                <a:cs typeface="Liberation Sans"/>
              </a:rPr>
              <a:t>(5-</a:t>
            </a:r>
            <a:r>
              <a:rPr sz="1200" b="1" spc="-25" dirty="0">
                <a:solidFill>
                  <a:srgbClr val="055E45"/>
                </a:solidFill>
                <a:latin typeface="Liberation Sans"/>
                <a:cs typeface="Liberation Sans"/>
              </a:rPr>
              <a:t>7%)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8331200" y="5978525"/>
            <a:ext cx="3146425" cy="899794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Advanced </a:t>
            </a:r>
            <a:r>
              <a:rPr sz="135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Proficiency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765"/>
              </a:spcBef>
            </a:pP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Only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small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percentage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consistently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employ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sophisticated</a:t>
            </a:r>
            <a:r>
              <a:rPr sz="1050" spc="-5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academic</a:t>
            </a:r>
            <a:r>
              <a:rPr sz="105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language,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show</a:t>
            </a:r>
            <a:r>
              <a:rPr sz="1050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mastery</a:t>
            </a:r>
            <a:r>
              <a:rPr sz="1050" spc="-4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25" dirty="0">
                <a:solidFill>
                  <a:srgbClr val="374050"/>
                </a:solidFill>
                <a:latin typeface="Liberation Sans"/>
                <a:cs typeface="Liberation Sans"/>
              </a:rPr>
              <a:t>of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conventions,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and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produce</a:t>
            </a:r>
            <a:r>
              <a:rPr sz="105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well-</a:t>
            </a:r>
            <a:r>
              <a:rPr sz="1050" dirty="0">
                <a:solidFill>
                  <a:srgbClr val="374050"/>
                </a:solidFill>
                <a:latin typeface="Liberation Sans"/>
                <a:cs typeface="Liberation Sans"/>
              </a:rPr>
              <a:t>structured</a:t>
            </a:r>
            <a:r>
              <a:rPr sz="1050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374050"/>
                </a:solidFill>
                <a:latin typeface="Liberation Sans"/>
                <a:cs typeface="Liberation Sans"/>
              </a:rPr>
              <a:t>responses.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8331200" y="6916737"/>
            <a:ext cx="1445260" cy="28257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475" spc="442" baseline="-5050" dirty="0">
                <a:solidFill>
                  <a:srgbClr val="0FB981"/>
                </a:solidFill>
                <a:latin typeface="Arial Black"/>
                <a:cs typeface="Arial Black"/>
              </a:rPr>
              <a:t>↑</a:t>
            </a:r>
            <a:r>
              <a:rPr sz="2475" spc="44" baseline="-5050" dirty="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Model</a:t>
            </a:r>
            <a:r>
              <a:rPr sz="1050" spc="-1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for</a:t>
            </a:r>
            <a:r>
              <a:rPr sz="1050" spc="-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iberation Sans"/>
                <a:cs typeface="Liberation Sans"/>
              </a:rPr>
              <a:t>instruction</a:t>
            </a:r>
            <a:endParaRPr sz="1050">
              <a:latin typeface="Liberation Sans"/>
              <a:cs typeface="Liberation San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81000" y="2219325"/>
            <a:ext cx="11429999" cy="285749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68299" y="7397750"/>
            <a:ext cx="42125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 Campus writing assessment data 2023-24, Constructed response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analysis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477125"/>
          </a:xfrm>
          <a:custGeom>
            <a:avLst/>
            <a:gdLst/>
            <a:ahLst/>
            <a:cxnLst/>
            <a:rect l="l" t="t" r="r" b="b"/>
            <a:pathLst>
              <a:path w="12192000" h="7477125">
                <a:moveTo>
                  <a:pt x="12191999" y="7477124"/>
                </a:moveTo>
                <a:lnTo>
                  <a:pt x="0" y="74771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4771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7381875"/>
            <a:chOff x="0" y="0"/>
            <a:chExt cx="12192000" cy="73818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381875"/>
            </a:xfrm>
            <a:custGeom>
              <a:avLst/>
              <a:gdLst/>
              <a:ahLst/>
              <a:cxnLst/>
              <a:rect l="l" t="t" r="r" b="b"/>
              <a:pathLst>
                <a:path w="12192000" h="7381875">
                  <a:moveTo>
                    <a:pt x="12191999" y="7381874"/>
                  </a:moveTo>
                  <a:lnTo>
                    <a:pt x="0" y="73818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3818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298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Intervention Strategy </a:t>
            </a:r>
            <a:r>
              <a:rPr spc="-10" dirty="0"/>
              <a:t>Framework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8299" y="1120775"/>
            <a:ext cx="553910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Liberation Sans"/>
                <a:cs typeface="Liberation Sans"/>
              </a:rPr>
              <a:t>Structured academic language instruction </a:t>
            </a:r>
            <a:r>
              <a:rPr sz="18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process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057552" y="2019299"/>
            <a:ext cx="6107430" cy="76200"/>
            <a:chOff x="2057552" y="2019299"/>
            <a:chExt cx="6107430" cy="76200"/>
          </a:xfrm>
        </p:grpSpPr>
        <p:sp>
          <p:nvSpPr>
            <p:cNvPr id="9" name="object 9"/>
            <p:cNvSpPr/>
            <p:nvPr/>
          </p:nvSpPr>
          <p:spPr>
            <a:xfrm>
              <a:off x="2062314" y="2057399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39">
                  <a:moveTo>
                    <a:pt x="0" y="0"/>
                  </a:moveTo>
                  <a:lnTo>
                    <a:pt x="238121" y="0"/>
                  </a:lnTo>
                </a:path>
                <a:path w="523239">
                  <a:moveTo>
                    <a:pt x="323846" y="0"/>
                  </a:moveTo>
                  <a:lnTo>
                    <a:pt x="52297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0" name="object 10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2547194" y="2019299"/>
              <a:ext cx="76200" cy="76200"/>
            </a:xfrm>
            <a:prstGeom prst="rect">
              <a:avLst/>
            </a:prstGeom>
          </p:spPr>
        </p:pic>
        <p:sp>
          <p:nvSpPr>
            <p:cNvPr id="11" name="object 11"/>
            <p:cNvSpPr/>
            <p:nvPr/>
          </p:nvSpPr>
          <p:spPr>
            <a:xfrm>
              <a:off x="3923708" y="2057399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39">
                  <a:moveTo>
                    <a:pt x="0" y="0"/>
                  </a:moveTo>
                  <a:lnTo>
                    <a:pt x="238120" y="0"/>
                  </a:lnTo>
                </a:path>
                <a:path w="523239">
                  <a:moveTo>
                    <a:pt x="323845" y="0"/>
                  </a:moveTo>
                  <a:lnTo>
                    <a:pt x="52297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2" name="object 12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4408588" y="2019299"/>
              <a:ext cx="76200" cy="76200"/>
            </a:xfrm>
            <a:prstGeom prst="rect">
              <a:avLst/>
            </a:prstGeom>
          </p:spPr>
        </p:pic>
        <p:sp>
          <p:nvSpPr>
            <p:cNvPr id="13" name="object 13"/>
            <p:cNvSpPr/>
            <p:nvPr/>
          </p:nvSpPr>
          <p:spPr>
            <a:xfrm>
              <a:off x="5623769" y="2057399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39">
                  <a:moveTo>
                    <a:pt x="0" y="0"/>
                  </a:moveTo>
                  <a:lnTo>
                    <a:pt x="238124" y="0"/>
                  </a:lnTo>
                </a:path>
                <a:path w="523239">
                  <a:moveTo>
                    <a:pt x="323849" y="0"/>
                  </a:moveTo>
                  <a:lnTo>
                    <a:pt x="52297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108648" y="2019299"/>
              <a:ext cx="76200" cy="76200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7603482" y="2057399"/>
              <a:ext cx="523240" cy="0"/>
            </a:xfrm>
            <a:custGeom>
              <a:avLst/>
              <a:gdLst/>
              <a:ahLst/>
              <a:cxnLst/>
              <a:rect l="l" t="t" r="r" b="b"/>
              <a:pathLst>
                <a:path w="523240">
                  <a:moveTo>
                    <a:pt x="0" y="0"/>
                  </a:moveTo>
                  <a:lnTo>
                    <a:pt x="238121" y="0"/>
                  </a:lnTo>
                </a:path>
                <a:path w="523240">
                  <a:moveTo>
                    <a:pt x="323846" y="0"/>
                  </a:moveTo>
                  <a:lnTo>
                    <a:pt x="522979" y="0"/>
                  </a:lnTo>
                </a:path>
              </a:pathLst>
            </a:custGeom>
            <a:ln w="9524">
              <a:solidFill>
                <a:srgbClr val="666666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6" name="object 1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8088363" y="2019299"/>
              <a:ext cx="76200" cy="76200"/>
            </a:xfrm>
            <a:prstGeom prst="rect">
              <a:avLst/>
            </a:prstGeom>
          </p:spPr>
        </p:pic>
      </p:grpSp>
      <p:sp>
        <p:nvSpPr>
          <p:cNvPr id="17" name="object 17"/>
          <p:cNvSpPr txBox="1"/>
          <p:nvPr/>
        </p:nvSpPr>
        <p:spPr>
          <a:xfrm>
            <a:off x="2287736" y="19399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Liberation Sans"/>
                <a:cs typeface="Liberation Sans"/>
              </a:rPr>
              <a:t>1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149129" y="19399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Liberation Sans"/>
                <a:cs typeface="Liberation Sans"/>
              </a:rPr>
              <a:t>2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849193" y="19399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Liberation Sans"/>
                <a:cs typeface="Liberation Sans"/>
              </a:rPr>
              <a:t>3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7828905" y="1939925"/>
            <a:ext cx="110489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spc="-50" dirty="0">
                <a:latin typeface="Liberation Sans"/>
                <a:cs typeface="Liberation Sans"/>
              </a:rPr>
              <a:t>4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457200" y="1800225"/>
            <a:ext cx="1605280" cy="514350"/>
          </a:xfrm>
          <a:prstGeom prst="rect">
            <a:avLst/>
          </a:prstGeom>
          <a:solidFill>
            <a:srgbClr val="D9F6A6"/>
          </a:solidFill>
          <a:ln w="9524">
            <a:solidFill>
              <a:srgbClr val="81C81D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1200" dirty="0">
                <a:latin typeface="Liberation Sans"/>
                <a:cs typeface="Liberation Sans"/>
              </a:rPr>
              <a:t>Digital </a:t>
            </a:r>
            <a:r>
              <a:rPr sz="1200" spc="-10" dirty="0">
                <a:latin typeface="Liberation Sans"/>
                <a:cs typeface="Liberation Sans"/>
              </a:rPr>
              <a:t>Reading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623393" y="1800225"/>
            <a:ext cx="1300480" cy="514350"/>
          </a:xfrm>
          <a:prstGeom prst="rect">
            <a:avLst/>
          </a:prstGeom>
          <a:solidFill>
            <a:srgbClr val="FFC2A0"/>
          </a:solidFill>
          <a:ln w="9524">
            <a:solidFill>
              <a:srgbClr val="E67D21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latin typeface="Liberation Sans"/>
                <a:cs typeface="Liberation Sans"/>
              </a:rPr>
              <a:t>Annotation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84786" y="1800225"/>
            <a:ext cx="1139190" cy="514350"/>
          </a:xfrm>
          <a:prstGeom prst="rect">
            <a:avLst/>
          </a:prstGeom>
          <a:solidFill>
            <a:srgbClr val="A0C3FF"/>
          </a:solidFill>
          <a:ln w="9524">
            <a:solidFill>
              <a:srgbClr val="3398DA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85115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latin typeface="Liberation Sans"/>
                <a:cs typeface="Liberation Sans"/>
              </a:rPr>
              <a:t>Analysis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6184850" y="1800225"/>
            <a:ext cx="1419225" cy="514350"/>
          </a:xfrm>
          <a:prstGeom prst="rect">
            <a:avLst/>
          </a:prstGeom>
          <a:solidFill>
            <a:srgbClr val="D3B4E4"/>
          </a:solidFill>
          <a:ln w="9524">
            <a:solidFill>
              <a:srgbClr val="8E44AC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latin typeface="Liberation Sans"/>
                <a:cs typeface="Liberation Sans"/>
              </a:rPr>
              <a:t>Composition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8164561" y="1800225"/>
            <a:ext cx="1156335" cy="514350"/>
          </a:xfrm>
          <a:prstGeom prst="rect">
            <a:avLst/>
          </a:prstGeom>
          <a:solidFill>
            <a:srgbClr val="FFD8A7"/>
          </a:solidFill>
          <a:ln w="9524">
            <a:solidFill>
              <a:srgbClr val="F29C12"/>
            </a:solidFill>
          </a:ln>
        </p:spPr>
        <p:txBody>
          <a:bodyPr vert="horz" wrap="square" lIns="0" tIns="152400" rIns="0" bIns="0" rtlCol="0">
            <a:spAutoFit/>
          </a:bodyPr>
          <a:lstStyle/>
          <a:p>
            <a:pPr marL="285750">
              <a:lnSpc>
                <a:spcPct val="100000"/>
              </a:lnSpc>
              <a:spcBef>
                <a:spcPts val="1200"/>
              </a:spcBef>
            </a:pPr>
            <a:r>
              <a:rPr sz="1200" spc="-10" dirty="0">
                <a:latin typeface="Liberation Sans"/>
                <a:cs typeface="Liberation Sans"/>
              </a:rPr>
              <a:t>Revision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26" name="object 2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298703" y="2916936"/>
            <a:ext cx="11594591" cy="1423415"/>
          </a:xfrm>
          <a:prstGeom prst="rect">
            <a:avLst/>
          </a:prstGeom>
        </p:spPr>
      </p:pic>
      <p:sp>
        <p:nvSpPr>
          <p:cNvPr id="27" name="object 27"/>
          <p:cNvSpPr txBox="1"/>
          <p:nvPr/>
        </p:nvSpPr>
        <p:spPr>
          <a:xfrm>
            <a:off x="549275" y="2898139"/>
            <a:ext cx="1834514" cy="11703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350" dirty="0">
                <a:solidFill>
                  <a:srgbClr val="049569"/>
                </a:solidFill>
                <a:latin typeface="Arial Black"/>
                <a:cs typeface="Arial Black"/>
              </a:rPr>
              <a:t>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047857"/>
                </a:solidFill>
                <a:latin typeface="Liberation Sans"/>
                <a:cs typeface="Liberation Sans"/>
              </a:rPr>
              <a:t>Digital </a:t>
            </a:r>
            <a:r>
              <a:rPr sz="1350" b="1" spc="-10" dirty="0">
                <a:solidFill>
                  <a:srgbClr val="047857"/>
                </a:solidFill>
                <a:latin typeface="Liberation Sans"/>
                <a:cs typeface="Liberation Sans"/>
              </a:rPr>
              <a:t>Reading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055E45"/>
                </a:solidFill>
                <a:latin typeface="Liberation Sans"/>
                <a:cs typeface="Liberation Sans"/>
              </a:rPr>
              <a:t>Complex</a:t>
            </a:r>
            <a:r>
              <a:rPr sz="1050" spc="-30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55E45"/>
                </a:solidFill>
                <a:latin typeface="Liberation Sans"/>
                <a:cs typeface="Liberation Sans"/>
              </a:rPr>
              <a:t>text</a:t>
            </a:r>
            <a:r>
              <a:rPr sz="1050" spc="-30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55E45"/>
                </a:solidFill>
                <a:latin typeface="Liberation Sans"/>
                <a:cs typeface="Liberation Sans"/>
              </a:rPr>
              <a:t>selection</a:t>
            </a:r>
            <a:r>
              <a:rPr sz="1050" spc="-2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055E45"/>
                </a:solidFill>
                <a:latin typeface="Liberation Sans"/>
                <a:cs typeface="Liberation Sans"/>
              </a:rPr>
              <a:t>aligned </a:t>
            </a:r>
            <a:r>
              <a:rPr sz="1050" dirty="0">
                <a:solidFill>
                  <a:srgbClr val="055E45"/>
                </a:solidFill>
                <a:latin typeface="Liberation Sans"/>
                <a:cs typeface="Liberation Sans"/>
              </a:rPr>
              <a:t>to </a:t>
            </a:r>
            <a:r>
              <a:rPr sz="1050" spc="-10" dirty="0">
                <a:solidFill>
                  <a:srgbClr val="055E45"/>
                </a:solidFill>
                <a:latin typeface="Liberation Sans"/>
                <a:cs typeface="Liberation Sans"/>
              </a:rPr>
              <a:t>grade-</a:t>
            </a:r>
            <a:r>
              <a:rPr sz="1050" dirty="0">
                <a:solidFill>
                  <a:srgbClr val="055E45"/>
                </a:solidFill>
                <a:latin typeface="Liberation Sans"/>
                <a:cs typeface="Liberation Sans"/>
              </a:rPr>
              <a:t>level</a:t>
            </a:r>
            <a:r>
              <a:rPr sz="1050" spc="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055E45"/>
                </a:solidFill>
                <a:latin typeface="Liberation Sans"/>
                <a:cs typeface="Liberation Sans"/>
              </a:rPr>
              <a:t>standards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865635" y="2898139"/>
            <a:ext cx="1607820" cy="11703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650" dirty="0">
                <a:latin typeface="Arial Black"/>
                <a:cs typeface="Arial Black"/>
              </a:rPr>
              <a:t>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spc="-10" dirty="0">
                <a:latin typeface="Liberation Sans"/>
                <a:cs typeface="Liberation Sans"/>
              </a:rPr>
              <a:t>Annotation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latin typeface="Liberation Sans"/>
                <a:cs typeface="Liberation Sans"/>
              </a:rPr>
              <a:t>Strategic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markup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of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spc="-20" dirty="0">
                <a:latin typeface="Liberation Sans"/>
                <a:cs typeface="Liberation Sans"/>
              </a:rPr>
              <a:t>text </a:t>
            </a:r>
            <a:r>
              <a:rPr sz="1050" dirty="0">
                <a:latin typeface="Liberation Sans"/>
                <a:cs typeface="Liberation Sans"/>
              </a:rPr>
              <a:t>structure</a:t>
            </a:r>
            <a:r>
              <a:rPr sz="1050" spc="-3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and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author's</a:t>
            </a:r>
            <a:r>
              <a:rPr sz="1050" spc="-3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craft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5182145" y="2898139"/>
            <a:ext cx="1674495" cy="11703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350" dirty="0">
                <a:solidFill>
                  <a:srgbClr val="2562EB"/>
                </a:solidFill>
                <a:latin typeface="Arial Black"/>
                <a:cs typeface="Arial Black"/>
              </a:rPr>
              <a:t>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Analysis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1D40AF"/>
                </a:solidFill>
                <a:latin typeface="Liberation Sans"/>
                <a:cs typeface="Liberation Sans"/>
              </a:rPr>
              <a:t>Examining</a:t>
            </a:r>
            <a:r>
              <a:rPr sz="1050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40AF"/>
                </a:solidFill>
                <a:latin typeface="Liberation Sans"/>
                <a:cs typeface="Liberation Sans"/>
              </a:rPr>
              <a:t>author's</a:t>
            </a:r>
            <a:r>
              <a:rPr sz="1050" spc="-45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Liberation Sans"/>
                <a:cs typeface="Liberation Sans"/>
              </a:rPr>
              <a:t>purpose </a:t>
            </a:r>
            <a:r>
              <a:rPr sz="1050" dirty="0">
                <a:solidFill>
                  <a:srgbClr val="1D40AF"/>
                </a:solidFill>
                <a:latin typeface="Liberation Sans"/>
                <a:cs typeface="Liberation Sans"/>
              </a:rPr>
              <a:t>and</a:t>
            </a:r>
            <a:r>
              <a:rPr sz="1050" spc="-2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40AF"/>
                </a:solidFill>
                <a:latin typeface="Liberation Sans"/>
                <a:cs typeface="Liberation Sans"/>
              </a:rPr>
              <a:t>text</a:t>
            </a:r>
            <a:r>
              <a:rPr sz="1050" spc="-2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D40AF"/>
                </a:solidFill>
                <a:latin typeface="Liberation Sans"/>
                <a:cs typeface="Liberation Sans"/>
              </a:rPr>
              <a:t>structure</a:t>
            </a:r>
            <a:r>
              <a:rPr sz="1050" spc="-2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D40AF"/>
                </a:solidFill>
                <a:latin typeface="Liberation Sans"/>
                <a:cs typeface="Liberation Sans"/>
              </a:rPr>
              <a:t>explicitly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7498655" y="2898139"/>
            <a:ext cx="1626870" cy="11703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b="1" spc="65" dirty="0">
                <a:solidFill>
                  <a:srgbClr val="7C3AEC"/>
                </a:solidFill>
                <a:latin typeface="DejaVu Sans"/>
                <a:cs typeface="DejaVu Sans"/>
              </a:rPr>
              <a:t>✏</a:t>
            </a:r>
            <a:endParaRPr sz="2000">
              <a:latin typeface="DejaVu Sans"/>
              <a:cs typeface="DejaVu Sans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spc="-10" dirty="0">
                <a:solidFill>
                  <a:srgbClr val="6D28D9"/>
                </a:solidFill>
                <a:latin typeface="Liberation Sans"/>
                <a:cs typeface="Liberation Sans"/>
              </a:rPr>
              <a:t>Composition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dirty="0">
                <a:solidFill>
                  <a:srgbClr val="5B20B5"/>
                </a:solidFill>
                <a:latin typeface="Liberation Sans"/>
                <a:cs typeface="Liberation Sans"/>
              </a:rPr>
              <a:t>Structured</a:t>
            </a:r>
            <a:r>
              <a:rPr sz="1050" spc="-50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5B20B5"/>
                </a:solidFill>
                <a:latin typeface="Liberation Sans"/>
                <a:cs typeface="Liberation Sans"/>
              </a:rPr>
              <a:t>response</a:t>
            </a:r>
            <a:r>
              <a:rPr sz="1050" spc="-45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5B20B5"/>
                </a:solidFill>
                <a:latin typeface="Liberation Sans"/>
                <a:cs typeface="Liberation Sans"/>
              </a:rPr>
              <a:t>using </a:t>
            </a:r>
            <a:r>
              <a:rPr sz="1050" dirty="0">
                <a:solidFill>
                  <a:srgbClr val="5B20B5"/>
                </a:solidFill>
                <a:latin typeface="Liberation Sans"/>
                <a:cs typeface="Liberation Sans"/>
              </a:rPr>
              <a:t>academic</a:t>
            </a:r>
            <a:r>
              <a:rPr sz="1050" spc="-45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5B20B5"/>
                </a:solidFill>
                <a:latin typeface="Liberation Sans"/>
                <a:cs typeface="Liberation Sans"/>
              </a:rPr>
              <a:t>language</a:t>
            </a:r>
            <a:r>
              <a:rPr sz="1050" spc="-45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5B20B5"/>
                </a:solidFill>
                <a:latin typeface="Liberation Sans"/>
                <a:cs typeface="Liberation Sans"/>
              </a:rPr>
              <a:t>frames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9815165" y="2898139"/>
            <a:ext cx="1404620" cy="11703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350" dirty="0">
                <a:solidFill>
                  <a:srgbClr val="D97705"/>
                </a:solidFill>
                <a:latin typeface="Arial Black"/>
                <a:cs typeface="Arial Black"/>
              </a:rPr>
              <a:t>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spc="-10" dirty="0">
                <a:solidFill>
                  <a:srgbClr val="B45309"/>
                </a:solidFill>
                <a:latin typeface="Liberation Sans"/>
                <a:cs typeface="Liberation Sans"/>
              </a:rPr>
              <a:t>Revision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65"/>
              </a:spcBef>
            </a:pPr>
            <a:r>
              <a:rPr sz="1050" spc="-20" dirty="0">
                <a:solidFill>
                  <a:srgbClr val="91400D"/>
                </a:solidFill>
                <a:latin typeface="Liberation Sans"/>
                <a:cs typeface="Liberation Sans"/>
              </a:rPr>
              <a:t>Targeted </a:t>
            </a:r>
            <a:r>
              <a:rPr sz="1050" dirty="0">
                <a:solidFill>
                  <a:srgbClr val="91400D"/>
                </a:solidFill>
                <a:latin typeface="Liberation Sans"/>
                <a:cs typeface="Liberation Sans"/>
              </a:rPr>
              <a:t>feedback</a:t>
            </a:r>
            <a:r>
              <a:rPr sz="1050" spc="-20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050" spc="-25" dirty="0">
                <a:solidFill>
                  <a:srgbClr val="91400D"/>
                </a:solidFill>
                <a:latin typeface="Liberation Sans"/>
                <a:cs typeface="Liberation Sans"/>
              </a:rPr>
              <a:t>and </a:t>
            </a:r>
            <a:r>
              <a:rPr sz="1050" dirty="0">
                <a:solidFill>
                  <a:srgbClr val="91400D"/>
                </a:solidFill>
                <a:latin typeface="Liberation Sans"/>
                <a:cs typeface="Liberation Sans"/>
              </a:rPr>
              <a:t>conventions</a:t>
            </a:r>
            <a:r>
              <a:rPr sz="1050" spc="-60" dirty="0">
                <a:solidFill>
                  <a:srgbClr val="91400D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91400D"/>
                </a:solidFill>
                <a:latin typeface="Liberation Sans"/>
                <a:cs typeface="Liberation Sans"/>
              </a:rPr>
              <a:t>refinement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8299" y="4511675"/>
            <a:ext cx="2998470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1C4ED8"/>
                </a:solidFill>
                <a:latin typeface="Liberation Sans"/>
                <a:cs typeface="Liberation Sans"/>
              </a:rPr>
              <a:t>Implementation </a:t>
            </a:r>
            <a:r>
              <a:rPr sz="1800" b="1" spc="-10" dirty="0">
                <a:solidFill>
                  <a:srgbClr val="1C4ED8"/>
                </a:solidFill>
                <a:latin typeface="Liberation Sans"/>
                <a:cs typeface="Liberation Sans"/>
              </a:rPr>
              <a:t>Framework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33" name="object 33"/>
          <p:cNvGrpSpPr/>
          <p:nvPr/>
        </p:nvGrpSpPr>
        <p:grpSpPr>
          <a:xfrm>
            <a:off x="326135" y="4983480"/>
            <a:ext cx="5709285" cy="1024255"/>
            <a:chOff x="326135" y="4983480"/>
            <a:chExt cx="5709285" cy="1024255"/>
          </a:xfrm>
        </p:grpSpPr>
        <p:sp>
          <p:nvSpPr>
            <p:cNvPr id="34" name="object 34"/>
            <p:cNvSpPr/>
            <p:nvPr/>
          </p:nvSpPr>
          <p:spPr>
            <a:xfrm>
              <a:off x="326135" y="4983480"/>
              <a:ext cx="5709285" cy="1024255"/>
            </a:xfrm>
            <a:custGeom>
              <a:avLst/>
              <a:gdLst/>
              <a:ahLst/>
              <a:cxnLst/>
              <a:rect l="l" t="t" r="r" b="b"/>
              <a:pathLst>
                <a:path w="5709285" h="1024254">
                  <a:moveTo>
                    <a:pt x="5708903" y="1024127"/>
                  </a:moveTo>
                  <a:lnTo>
                    <a:pt x="0" y="1024127"/>
                  </a:lnTo>
                  <a:lnTo>
                    <a:pt x="0" y="0"/>
                  </a:lnTo>
                  <a:lnTo>
                    <a:pt x="5708903" y="0"/>
                  </a:lnTo>
                  <a:lnTo>
                    <a:pt x="5708903" y="45719"/>
                  </a:lnTo>
                  <a:lnTo>
                    <a:pt x="131063" y="45719"/>
                  </a:lnTo>
                  <a:lnTo>
                    <a:pt x="124495" y="46037"/>
                  </a:lnTo>
                  <a:lnTo>
                    <a:pt x="88786" y="60828"/>
                  </a:lnTo>
                  <a:lnTo>
                    <a:pt x="67243" y="93068"/>
                  </a:lnTo>
                  <a:lnTo>
                    <a:pt x="64388" y="112394"/>
                  </a:lnTo>
                  <a:lnTo>
                    <a:pt x="64388" y="874394"/>
                  </a:lnTo>
                  <a:lnTo>
                    <a:pt x="75615" y="911444"/>
                  </a:lnTo>
                  <a:lnTo>
                    <a:pt x="105548" y="935994"/>
                  </a:lnTo>
                  <a:lnTo>
                    <a:pt x="131063" y="941069"/>
                  </a:lnTo>
                  <a:lnTo>
                    <a:pt x="5708903" y="941069"/>
                  </a:lnTo>
                  <a:lnTo>
                    <a:pt x="5708903" y="1024127"/>
                  </a:lnTo>
                  <a:close/>
                </a:path>
                <a:path w="5709285" h="1024254">
                  <a:moveTo>
                    <a:pt x="5708903" y="941069"/>
                  </a:moveTo>
                  <a:lnTo>
                    <a:pt x="5579363" y="941069"/>
                  </a:lnTo>
                  <a:lnTo>
                    <a:pt x="5585931" y="940752"/>
                  </a:lnTo>
                  <a:lnTo>
                    <a:pt x="5592373" y="939800"/>
                  </a:lnTo>
                  <a:lnTo>
                    <a:pt x="5626509" y="921541"/>
                  </a:lnTo>
                  <a:lnTo>
                    <a:pt x="5644769" y="887404"/>
                  </a:lnTo>
                  <a:lnTo>
                    <a:pt x="5646038" y="874394"/>
                  </a:lnTo>
                  <a:lnTo>
                    <a:pt x="5646038" y="112394"/>
                  </a:lnTo>
                  <a:lnTo>
                    <a:pt x="5634812" y="75344"/>
                  </a:lnTo>
                  <a:lnTo>
                    <a:pt x="5604878" y="50795"/>
                  </a:lnTo>
                  <a:lnTo>
                    <a:pt x="5579363" y="45719"/>
                  </a:lnTo>
                  <a:lnTo>
                    <a:pt x="5708903" y="45719"/>
                  </a:lnTo>
                  <a:lnTo>
                    <a:pt x="5708903" y="9410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380999" y="5019674"/>
              <a:ext cx="5600700" cy="914400"/>
            </a:xfrm>
            <a:custGeom>
              <a:avLst/>
              <a:gdLst/>
              <a:ahLst/>
              <a:cxnLst/>
              <a:rect l="l" t="t" r="r" b="b"/>
              <a:pathLst>
                <a:path w="5600700" h="914400">
                  <a:moveTo>
                    <a:pt x="55295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8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29502" y="0"/>
                  </a:lnTo>
                  <a:lnTo>
                    <a:pt x="5570993" y="15621"/>
                  </a:lnTo>
                  <a:lnTo>
                    <a:pt x="5596812" y="51661"/>
                  </a:lnTo>
                  <a:lnTo>
                    <a:pt x="5600699" y="71196"/>
                  </a:lnTo>
                  <a:lnTo>
                    <a:pt x="5600699" y="843203"/>
                  </a:lnTo>
                  <a:lnTo>
                    <a:pt x="5585076" y="884694"/>
                  </a:lnTo>
                  <a:lnTo>
                    <a:pt x="5549037" y="910513"/>
                  </a:lnTo>
                  <a:lnTo>
                    <a:pt x="5534457" y="913911"/>
                  </a:lnTo>
                  <a:lnTo>
                    <a:pt x="5529502" y="9143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33399" y="5172074"/>
              <a:ext cx="381000" cy="457200"/>
            </a:xfrm>
            <a:custGeom>
              <a:avLst/>
              <a:gdLst/>
              <a:ahLst/>
              <a:cxnLst/>
              <a:rect l="l" t="t" r="r" b="b"/>
              <a:pathLst>
                <a:path w="381000" h="457200">
                  <a:moveTo>
                    <a:pt x="190499" y="457199"/>
                  </a:moveTo>
                  <a:lnTo>
                    <a:pt x="144200" y="451488"/>
                  </a:lnTo>
                  <a:lnTo>
                    <a:pt x="100697" y="434707"/>
                  </a:lnTo>
                  <a:lnTo>
                    <a:pt x="62575" y="407859"/>
                  </a:lnTo>
                  <a:lnTo>
                    <a:pt x="32104" y="372535"/>
                  </a:lnTo>
                  <a:lnTo>
                    <a:pt x="11130" y="330866"/>
                  </a:lnTo>
                  <a:lnTo>
                    <a:pt x="915" y="285371"/>
                  </a:lnTo>
                  <a:lnTo>
                    <a:pt x="0" y="266699"/>
                  </a:lnTo>
                  <a:lnTo>
                    <a:pt x="0" y="190499"/>
                  </a:lnTo>
                  <a:lnTo>
                    <a:pt x="5710" y="144200"/>
                  </a:lnTo>
                  <a:lnTo>
                    <a:pt x="22491" y="100697"/>
                  </a:lnTo>
                  <a:lnTo>
                    <a:pt x="49340" y="62575"/>
                  </a:lnTo>
                  <a:lnTo>
                    <a:pt x="84663" y="32103"/>
                  </a:lnTo>
                  <a:lnTo>
                    <a:pt x="126332" y="11130"/>
                  </a:lnTo>
                  <a:lnTo>
                    <a:pt x="171827" y="915"/>
                  </a:lnTo>
                  <a:lnTo>
                    <a:pt x="190499" y="0"/>
                  </a:lnTo>
                  <a:lnTo>
                    <a:pt x="199858" y="228"/>
                  </a:lnTo>
                  <a:lnTo>
                    <a:pt x="245799" y="8200"/>
                  </a:lnTo>
                  <a:lnTo>
                    <a:pt x="288427" y="27095"/>
                  </a:lnTo>
                  <a:lnTo>
                    <a:pt x="325203" y="55796"/>
                  </a:lnTo>
                  <a:lnTo>
                    <a:pt x="353904" y="92572"/>
                  </a:lnTo>
                  <a:lnTo>
                    <a:pt x="372799" y="135199"/>
                  </a:lnTo>
                  <a:lnTo>
                    <a:pt x="380771" y="181141"/>
                  </a:lnTo>
                  <a:lnTo>
                    <a:pt x="380999" y="190499"/>
                  </a:lnTo>
                  <a:lnTo>
                    <a:pt x="380999" y="266699"/>
                  </a:lnTo>
                  <a:lnTo>
                    <a:pt x="375289" y="312997"/>
                  </a:lnTo>
                  <a:lnTo>
                    <a:pt x="358507" y="356500"/>
                  </a:lnTo>
                  <a:lnTo>
                    <a:pt x="331659" y="394623"/>
                  </a:lnTo>
                  <a:lnTo>
                    <a:pt x="296335" y="425094"/>
                  </a:lnTo>
                  <a:lnTo>
                    <a:pt x="254667" y="446067"/>
                  </a:lnTo>
                  <a:lnTo>
                    <a:pt x="209172" y="456284"/>
                  </a:lnTo>
                  <a:lnTo>
                    <a:pt x="190499" y="457199"/>
                  </a:lnTo>
                  <a:close/>
                </a:path>
              </a:pathLst>
            </a:custGeom>
            <a:solidFill>
              <a:srgbClr val="DAE9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634999" y="5264150"/>
            <a:ext cx="16827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75" dirty="0">
                <a:solidFill>
                  <a:srgbClr val="2562EB"/>
                </a:solidFill>
                <a:latin typeface="Arial Black"/>
                <a:cs typeface="Arial Black"/>
              </a:rPr>
              <a:t>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1054100" y="5116648"/>
            <a:ext cx="456946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1D40AF"/>
                </a:solidFill>
                <a:latin typeface="Liberation Sans"/>
                <a:cs typeface="Liberation Sans"/>
              </a:rPr>
              <a:t>Consistent </a:t>
            </a:r>
            <a:r>
              <a:rPr sz="12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Routines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Daily</a:t>
            </a:r>
            <a:r>
              <a:rPr sz="1050" spc="-5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iberation Sans"/>
                <a:cs typeface="Liberation Sans"/>
              </a:rPr>
              <a:t>30-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minute</a:t>
            </a:r>
            <a:r>
              <a:rPr sz="1050" spc="-3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structured</a:t>
            </a:r>
            <a:r>
              <a:rPr sz="1050" spc="-3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blocks</a:t>
            </a:r>
            <a:r>
              <a:rPr sz="1050" spc="-3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integrated</a:t>
            </a:r>
            <a:r>
              <a:rPr sz="1050" spc="-3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into</a:t>
            </a:r>
            <a:r>
              <a:rPr sz="1050" spc="-2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existing</a:t>
            </a:r>
            <a:r>
              <a:rPr sz="1050" spc="-3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iberation Sans"/>
                <a:cs typeface="Liberation Sans"/>
              </a:rPr>
              <a:t>ELA</a:t>
            </a:r>
            <a:r>
              <a:rPr sz="1050" spc="-6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instruction</a:t>
            </a:r>
            <a:r>
              <a:rPr sz="1050" spc="-2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20" dirty="0">
                <a:solidFill>
                  <a:srgbClr val="1C4ED8"/>
                </a:solidFill>
                <a:latin typeface="Liberation Sans"/>
                <a:cs typeface="Liberation Sans"/>
              </a:rPr>
              <a:t>with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explicit</a:t>
            </a:r>
            <a:r>
              <a:rPr sz="1050" spc="-3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iberation Sans"/>
                <a:cs typeface="Liberation Sans"/>
              </a:rPr>
              <a:t>connections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39" name="object 39"/>
          <p:cNvGrpSpPr/>
          <p:nvPr/>
        </p:nvGrpSpPr>
        <p:grpSpPr>
          <a:xfrm>
            <a:off x="326135" y="6050279"/>
            <a:ext cx="5709285" cy="1024255"/>
            <a:chOff x="326135" y="6050279"/>
            <a:chExt cx="5709285" cy="1024255"/>
          </a:xfrm>
        </p:grpSpPr>
        <p:sp>
          <p:nvSpPr>
            <p:cNvPr id="40" name="object 40"/>
            <p:cNvSpPr/>
            <p:nvPr/>
          </p:nvSpPr>
          <p:spPr>
            <a:xfrm>
              <a:off x="326135" y="6050279"/>
              <a:ext cx="5709285" cy="1024255"/>
            </a:xfrm>
            <a:custGeom>
              <a:avLst/>
              <a:gdLst/>
              <a:ahLst/>
              <a:cxnLst/>
              <a:rect l="l" t="t" r="r" b="b"/>
              <a:pathLst>
                <a:path w="5709285" h="1024254">
                  <a:moveTo>
                    <a:pt x="5708903" y="1024127"/>
                  </a:moveTo>
                  <a:lnTo>
                    <a:pt x="0" y="1024127"/>
                  </a:lnTo>
                  <a:lnTo>
                    <a:pt x="0" y="0"/>
                  </a:lnTo>
                  <a:lnTo>
                    <a:pt x="5708903" y="0"/>
                  </a:lnTo>
                  <a:lnTo>
                    <a:pt x="5708903" y="45719"/>
                  </a:lnTo>
                  <a:lnTo>
                    <a:pt x="131063" y="45719"/>
                  </a:lnTo>
                  <a:lnTo>
                    <a:pt x="124495" y="46037"/>
                  </a:lnTo>
                  <a:lnTo>
                    <a:pt x="88786" y="60828"/>
                  </a:lnTo>
                  <a:lnTo>
                    <a:pt x="67243" y="93068"/>
                  </a:lnTo>
                  <a:lnTo>
                    <a:pt x="64388" y="112394"/>
                  </a:lnTo>
                  <a:lnTo>
                    <a:pt x="64388" y="874394"/>
                  </a:lnTo>
                  <a:lnTo>
                    <a:pt x="75615" y="911443"/>
                  </a:lnTo>
                  <a:lnTo>
                    <a:pt x="105548" y="935994"/>
                  </a:lnTo>
                  <a:lnTo>
                    <a:pt x="131063" y="941069"/>
                  </a:lnTo>
                  <a:lnTo>
                    <a:pt x="5708903" y="941069"/>
                  </a:lnTo>
                  <a:lnTo>
                    <a:pt x="5708903" y="1024127"/>
                  </a:lnTo>
                  <a:close/>
                </a:path>
                <a:path w="5709285" h="1024254">
                  <a:moveTo>
                    <a:pt x="5708903" y="941069"/>
                  </a:moveTo>
                  <a:lnTo>
                    <a:pt x="5579363" y="941069"/>
                  </a:lnTo>
                  <a:lnTo>
                    <a:pt x="5585931" y="940752"/>
                  </a:lnTo>
                  <a:lnTo>
                    <a:pt x="5592373" y="939800"/>
                  </a:lnTo>
                  <a:lnTo>
                    <a:pt x="5626509" y="921540"/>
                  </a:lnTo>
                  <a:lnTo>
                    <a:pt x="5644769" y="887404"/>
                  </a:lnTo>
                  <a:lnTo>
                    <a:pt x="5646038" y="874394"/>
                  </a:lnTo>
                  <a:lnTo>
                    <a:pt x="5646038" y="112394"/>
                  </a:lnTo>
                  <a:lnTo>
                    <a:pt x="5634811" y="75344"/>
                  </a:lnTo>
                  <a:lnTo>
                    <a:pt x="5604878" y="50794"/>
                  </a:lnTo>
                  <a:lnTo>
                    <a:pt x="5579363" y="45719"/>
                  </a:lnTo>
                  <a:lnTo>
                    <a:pt x="5708903" y="45719"/>
                  </a:lnTo>
                  <a:lnTo>
                    <a:pt x="5708903" y="9410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380999" y="6086474"/>
              <a:ext cx="5600700" cy="914400"/>
            </a:xfrm>
            <a:custGeom>
              <a:avLst/>
              <a:gdLst/>
              <a:ahLst/>
              <a:cxnLst/>
              <a:rect l="l" t="t" r="r" b="b"/>
              <a:pathLst>
                <a:path w="5600700" h="914400">
                  <a:moveTo>
                    <a:pt x="5529502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7"/>
                  </a:lnTo>
                  <a:lnTo>
                    <a:pt x="3885" y="862736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29502" y="0"/>
                  </a:lnTo>
                  <a:lnTo>
                    <a:pt x="5570993" y="15620"/>
                  </a:lnTo>
                  <a:lnTo>
                    <a:pt x="5596812" y="51661"/>
                  </a:lnTo>
                  <a:lnTo>
                    <a:pt x="5600699" y="71196"/>
                  </a:lnTo>
                  <a:lnTo>
                    <a:pt x="5600699" y="843203"/>
                  </a:lnTo>
                  <a:lnTo>
                    <a:pt x="5585076" y="884692"/>
                  </a:lnTo>
                  <a:lnTo>
                    <a:pt x="5549037" y="910512"/>
                  </a:lnTo>
                  <a:lnTo>
                    <a:pt x="5534457" y="913911"/>
                  </a:lnTo>
                  <a:lnTo>
                    <a:pt x="5529502" y="9143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533399" y="6238874"/>
              <a:ext cx="419100" cy="457200"/>
            </a:xfrm>
            <a:custGeom>
              <a:avLst/>
              <a:gdLst/>
              <a:ahLst/>
              <a:cxnLst/>
              <a:rect l="l" t="t" r="r" b="b"/>
              <a:pathLst>
                <a:path w="419100" h="457200">
                  <a:moveTo>
                    <a:pt x="216413" y="457199"/>
                  </a:moveTo>
                  <a:lnTo>
                    <a:pt x="202686" y="457199"/>
                  </a:lnTo>
                  <a:lnTo>
                    <a:pt x="195840" y="456863"/>
                  </a:lnTo>
                  <a:lnTo>
                    <a:pt x="155288" y="450168"/>
                  </a:lnTo>
                  <a:lnTo>
                    <a:pt x="116821" y="435691"/>
                  </a:lnTo>
                  <a:lnTo>
                    <a:pt x="81918" y="413988"/>
                  </a:lnTo>
                  <a:lnTo>
                    <a:pt x="51919" y="385891"/>
                  </a:lnTo>
                  <a:lnTo>
                    <a:pt x="27978" y="352483"/>
                  </a:lnTo>
                  <a:lnTo>
                    <a:pt x="11015" y="315046"/>
                  </a:lnTo>
                  <a:lnTo>
                    <a:pt x="1681" y="275019"/>
                  </a:lnTo>
                  <a:lnTo>
                    <a:pt x="0" y="254513"/>
                  </a:lnTo>
                  <a:lnTo>
                    <a:pt x="0" y="247649"/>
                  </a:lnTo>
                  <a:lnTo>
                    <a:pt x="0" y="202687"/>
                  </a:lnTo>
                  <a:lnTo>
                    <a:pt x="5365" y="161937"/>
                  </a:lnTo>
                  <a:lnTo>
                    <a:pt x="18577" y="123018"/>
                  </a:lnTo>
                  <a:lnTo>
                    <a:pt x="39128" y="87423"/>
                  </a:lnTo>
                  <a:lnTo>
                    <a:pt x="66228" y="56522"/>
                  </a:lnTo>
                  <a:lnTo>
                    <a:pt x="98836" y="31502"/>
                  </a:lnTo>
                  <a:lnTo>
                    <a:pt x="135699" y="13324"/>
                  </a:lnTo>
                  <a:lnTo>
                    <a:pt x="175399" y="2688"/>
                  </a:lnTo>
                  <a:lnTo>
                    <a:pt x="202686" y="0"/>
                  </a:lnTo>
                  <a:lnTo>
                    <a:pt x="216413" y="0"/>
                  </a:lnTo>
                  <a:lnTo>
                    <a:pt x="257162" y="5365"/>
                  </a:lnTo>
                  <a:lnTo>
                    <a:pt x="296081" y="18577"/>
                  </a:lnTo>
                  <a:lnTo>
                    <a:pt x="331676" y="39128"/>
                  </a:lnTo>
                  <a:lnTo>
                    <a:pt x="362577" y="66228"/>
                  </a:lnTo>
                  <a:lnTo>
                    <a:pt x="387597" y="98835"/>
                  </a:lnTo>
                  <a:lnTo>
                    <a:pt x="405775" y="135698"/>
                  </a:lnTo>
                  <a:lnTo>
                    <a:pt x="416412" y="175399"/>
                  </a:lnTo>
                  <a:lnTo>
                    <a:pt x="419100" y="202687"/>
                  </a:lnTo>
                  <a:lnTo>
                    <a:pt x="419100" y="254513"/>
                  </a:lnTo>
                  <a:lnTo>
                    <a:pt x="413734" y="295262"/>
                  </a:lnTo>
                  <a:lnTo>
                    <a:pt x="400522" y="334180"/>
                  </a:lnTo>
                  <a:lnTo>
                    <a:pt x="379971" y="369776"/>
                  </a:lnTo>
                  <a:lnTo>
                    <a:pt x="352871" y="400677"/>
                  </a:lnTo>
                  <a:lnTo>
                    <a:pt x="320263" y="425697"/>
                  </a:lnTo>
                  <a:lnTo>
                    <a:pt x="283400" y="443875"/>
                  </a:lnTo>
                  <a:lnTo>
                    <a:pt x="243699" y="454511"/>
                  </a:lnTo>
                  <a:lnTo>
                    <a:pt x="223259" y="456863"/>
                  </a:lnTo>
                  <a:lnTo>
                    <a:pt x="216413" y="457199"/>
                  </a:lnTo>
                  <a:close/>
                </a:path>
              </a:pathLst>
            </a:custGeom>
            <a:solidFill>
              <a:srgbClr val="D0FAE4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3" name="object 43"/>
          <p:cNvSpPr txBox="1"/>
          <p:nvPr/>
        </p:nvSpPr>
        <p:spPr>
          <a:xfrm>
            <a:off x="634999" y="6330949"/>
            <a:ext cx="2159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00" dirty="0">
                <a:solidFill>
                  <a:srgbClr val="049569"/>
                </a:solidFill>
                <a:latin typeface="Arial Black"/>
                <a:cs typeface="Arial Black"/>
              </a:rPr>
              <a:t>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44" name="object 44"/>
          <p:cNvSpPr txBox="1"/>
          <p:nvPr/>
        </p:nvSpPr>
        <p:spPr>
          <a:xfrm>
            <a:off x="1092200" y="6183448"/>
            <a:ext cx="474726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055E45"/>
                </a:solidFill>
                <a:latin typeface="Liberation Sans"/>
                <a:cs typeface="Liberation Sans"/>
              </a:rPr>
              <a:t>Substitute</a:t>
            </a:r>
            <a:r>
              <a:rPr sz="1200" b="1" spc="-60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Coverage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Simplified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lesson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plans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with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visual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guides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for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substitutes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to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maintain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iberation Sans"/>
                <a:cs typeface="Liberation Sans"/>
              </a:rPr>
              <a:t>intervention continuity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45" name="object 45"/>
          <p:cNvGrpSpPr/>
          <p:nvPr/>
        </p:nvGrpSpPr>
        <p:grpSpPr>
          <a:xfrm>
            <a:off x="6156959" y="4983480"/>
            <a:ext cx="5709285" cy="1024255"/>
            <a:chOff x="6156959" y="4983480"/>
            <a:chExt cx="5709285" cy="1024255"/>
          </a:xfrm>
        </p:grpSpPr>
        <p:sp>
          <p:nvSpPr>
            <p:cNvPr id="46" name="object 46"/>
            <p:cNvSpPr/>
            <p:nvPr/>
          </p:nvSpPr>
          <p:spPr>
            <a:xfrm>
              <a:off x="6156959" y="4983480"/>
              <a:ext cx="5709285" cy="1024255"/>
            </a:xfrm>
            <a:custGeom>
              <a:avLst/>
              <a:gdLst/>
              <a:ahLst/>
              <a:cxnLst/>
              <a:rect l="l" t="t" r="r" b="b"/>
              <a:pathLst>
                <a:path w="5709284" h="1024254">
                  <a:moveTo>
                    <a:pt x="5708903" y="1024127"/>
                  </a:moveTo>
                  <a:lnTo>
                    <a:pt x="0" y="1024127"/>
                  </a:lnTo>
                  <a:lnTo>
                    <a:pt x="0" y="0"/>
                  </a:lnTo>
                  <a:lnTo>
                    <a:pt x="5708903" y="0"/>
                  </a:lnTo>
                  <a:lnTo>
                    <a:pt x="5708903" y="45719"/>
                  </a:lnTo>
                  <a:lnTo>
                    <a:pt x="129539" y="45719"/>
                  </a:lnTo>
                  <a:lnTo>
                    <a:pt x="122971" y="46037"/>
                  </a:lnTo>
                  <a:lnTo>
                    <a:pt x="87261" y="60828"/>
                  </a:lnTo>
                  <a:lnTo>
                    <a:pt x="65719" y="93068"/>
                  </a:lnTo>
                  <a:lnTo>
                    <a:pt x="62864" y="112394"/>
                  </a:lnTo>
                  <a:lnTo>
                    <a:pt x="62864" y="874394"/>
                  </a:lnTo>
                  <a:lnTo>
                    <a:pt x="74090" y="911444"/>
                  </a:lnTo>
                  <a:lnTo>
                    <a:pt x="104024" y="935994"/>
                  </a:lnTo>
                  <a:lnTo>
                    <a:pt x="129539" y="941069"/>
                  </a:lnTo>
                  <a:lnTo>
                    <a:pt x="5708903" y="941069"/>
                  </a:lnTo>
                  <a:lnTo>
                    <a:pt x="5708903" y="1024127"/>
                  </a:lnTo>
                  <a:close/>
                </a:path>
                <a:path w="5709284" h="1024254">
                  <a:moveTo>
                    <a:pt x="5708903" y="941069"/>
                  </a:moveTo>
                  <a:lnTo>
                    <a:pt x="5577839" y="941069"/>
                  </a:lnTo>
                  <a:lnTo>
                    <a:pt x="5584407" y="940752"/>
                  </a:lnTo>
                  <a:lnTo>
                    <a:pt x="5590849" y="939800"/>
                  </a:lnTo>
                  <a:lnTo>
                    <a:pt x="5624985" y="921541"/>
                  </a:lnTo>
                  <a:lnTo>
                    <a:pt x="5643245" y="887404"/>
                  </a:lnTo>
                  <a:lnTo>
                    <a:pt x="5644514" y="874394"/>
                  </a:lnTo>
                  <a:lnTo>
                    <a:pt x="5644514" y="112394"/>
                  </a:lnTo>
                  <a:lnTo>
                    <a:pt x="5633287" y="75344"/>
                  </a:lnTo>
                  <a:lnTo>
                    <a:pt x="5603353" y="50795"/>
                  </a:lnTo>
                  <a:lnTo>
                    <a:pt x="5577839" y="45719"/>
                  </a:lnTo>
                  <a:lnTo>
                    <a:pt x="5708903" y="45719"/>
                  </a:lnTo>
                  <a:lnTo>
                    <a:pt x="5708903" y="94106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210298" y="5019674"/>
              <a:ext cx="5600700" cy="914400"/>
            </a:xfrm>
            <a:custGeom>
              <a:avLst/>
              <a:gdLst/>
              <a:ahLst/>
              <a:cxnLst/>
              <a:rect l="l" t="t" r="r" b="b"/>
              <a:pathLst>
                <a:path w="5600700" h="914400">
                  <a:moveTo>
                    <a:pt x="5529503" y="914399"/>
                  </a:moveTo>
                  <a:lnTo>
                    <a:pt x="71196" y="914399"/>
                  </a:lnTo>
                  <a:lnTo>
                    <a:pt x="66241" y="913911"/>
                  </a:lnTo>
                  <a:lnTo>
                    <a:pt x="29705" y="898778"/>
                  </a:lnTo>
                  <a:lnTo>
                    <a:pt x="3885" y="862737"/>
                  </a:lnTo>
                  <a:lnTo>
                    <a:pt x="0" y="843203"/>
                  </a:lnTo>
                  <a:lnTo>
                    <a:pt x="0" y="8381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5529503" y="0"/>
                  </a:lnTo>
                  <a:lnTo>
                    <a:pt x="5570994" y="15621"/>
                  </a:lnTo>
                  <a:lnTo>
                    <a:pt x="5596814" y="51661"/>
                  </a:lnTo>
                  <a:lnTo>
                    <a:pt x="5600700" y="71196"/>
                  </a:lnTo>
                  <a:lnTo>
                    <a:pt x="5600700" y="843203"/>
                  </a:lnTo>
                  <a:lnTo>
                    <a:pt x="5585077" y="884694"/>
                  </a:lnTo>
                  <a:lnTo>
                    <a:pt x="5549038" y="910513"/>
                  </a:lnTo>
                  <a:lnTo>
                    <a:pt x="5534458" y="913911"/>
                  </a:lnTo>
                  <a:lnTo>
                    <a:pt x="5529503" y="9143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362699" y="5172074"/>
              <a:ext cx="419100" cy="457200"/>
            </a:xfrm>
            <a:custGeom>
              <a:avLst/>
              <a:gdLst/>
              <a:ahLst/>
              <a:cxnLst/>
              <a:rect l="l" t="t" r="r" b="b"/>
              <a:pathLst>
                <a:path w="419100" h="457200">
                  <a:moveTo>
                    <a:pt x="216412" y="457199"/>
                  </a:moveTo>
                  <a:lnTo>
                    <a:pt x="202687" y="457199"/>
                  </a:lnTo>
                  <a:lnTo>
                    <a:pt x="195840" y="456863"/>
                  </a:lnTo>
                  <a:lnTo>
                    <a:pt x="155287" y="450168"/>
                  </a:lnTo>
                  <a:lnTo>
                    <a:pt x="116820" y="435690"/>
                  </a:lnTo>
                  <a:lnTo>
                    <a:pt x="81917" y="413987"/>
                  </a:lnTo>
                  <a:lnTo>
                    <a:pt x="51919" y="385891"/>
                  </a:lnTo>
                  <a:lnTo>
                    <a:pt x="27978" y="352483"/>
                  </a:lnTo>
                  <a:lnTo>
                    <a:pt x="11014" y="315045"/>
                  </a:lnTo>
                  <a:lnTo>
                    <a:pt x="1681" y="275019"/>
                  </a:lnTo>
                  <a:lnTo>
                    <a:pt x="0" y="247649"/>
                  </a:lnTo>
                  <a:lnTo>
                    <a:pt x="0" y="202687"/>
                  </a:lnTo>
                  <a:lnTo>
                    <a:pt x="5364" y="161937"/>
                  </a:lnTo>
                  <a:lnTo>
                    <a:pt x="18576" y="123016"/>
                  </a:lnTo>
                  <a:lnTo>
                    <a:pt x="39127" y="87423"/>
                  </a:lnTo>
                  <a:lnTo>
                    <a:pt x="66227" y="56522"/>
                  </a:lnTo>
                  <a:lnTo>
                    <a:pt x="98835" y="31502"/>
                  </a:lnTo>
                  <a:lnTo>
                    <a:pt x="135698" y="13324"/>
                  </a:lnTo>
                  <a:lnTo>
                    <a:pt x="175399" y="2687"/>
                  </a:lnTo>
                  <a:lnTo>
                    <a:pt x="202687" y="0"/>
                  </a:lnTo>
                  <a:lnTo>
                    <a:pt x="216412" y="0"/>
                  </a:lnTo>
                  <a:lnTo>
                    <a:pt x="257161" y="5364"/>
                  </a:lnTo>
                  <a:lnTo>
                    <a:pt x="296081" y="18577"/>
                  </a:lnTo>
                  <a:lnTo>
                    <a:pt x="331675" y="39127"/>
                  </a:lnTo>
                  <a:lnTo>
                    <a:pt x="362576" y="66228"/>
                  </a:lnTo>
                  <a:lnTo>
                    <a:pt x="387596" y="98835"/>
                  </a:lnTo>
                  <a:lnTo>
                    <a:pt x="405774" y="135698"/>
                  </a:lnTo>
                  <a:lnTo>
                    <a:pt x="416411" y="175399"/>
                  </a:lnTo>
                  <a:lnTo>
                    <a:pt x="419100" y="202687"/>
                  </a:lnTo>
                  <a:lnTo>
                    <a:pt x="419100" y="254512"/>
                  </a:lnTo>
                  <a:lnTo>
                    <a:pt x="413734" y="295262"/>
                  </a:lnTo>
                  <a:lnTo>
                    <a:pt x="400521" y="334181"/>
                  </a:lnTo>
                  <a:lnTo>
                    <a:pt x="379970" y="369775"/>
                  </a:lnTo>
                  <a:lnTo>
                    <a:pt x="352870" y="400676"/>
                  </a:lnTo>
                  <a:lnTo>
                    <a:pt x="320262" y="425697"/>
                  </a:lnTo>
                  <a:lnTo>
                    <a:pt x="283400" y="443874"/>
                  </a:lnTo>
                  <a:lnTo>
                    <a:pt x="243699" y="454511"/>
                  </a:lnTo>
                  <a:lnTo>
                    <a:pt x="216412" y="457199"/>
                  </a:lnTo>
                  <a:close/>
                </a:path>
              </a:pathLst>
            </a:custGeom>
            <a:solidFill>
              <a:srgbClr val="ECE8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9" name="object 49"/>
          <p:cNvSpPr txBox="1"/>
          <p:nvPr/>
        </p:nvSpPr>
        <p:spPr>
          <a:xfrm>
            <a:off x="6464299" y="5264150"/>
            <a:ext cx="2159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200" dirty="0">
                <a:solidFill>
                  <a:srgbClr val="7C3AEC"/>
                </a:solidFill>
                <a:latin typeface="Arial Black"/>
                <a:cs typeface="Arial Black"/>
              </a:rPr>
              <a:t>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50" name="object 50"/>
          <p:cNvSpPr txBox="1"/>
          <p:nvPr/>
        </p:nvSpPr>
        <p:spPr>
          <a:xfrm>
            <a:off x="6921500" y="5116648"/>
            <a:ext cx="4725035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solidFill>
                  <a:srgbClr val="5B20B5"/>
                </a:solidFill>
                <a:latin typeface="Liberation Sans"/>
                <a:cs typeface="Liberation Sans"/>
              </a:rPr>
              <a:t>Digital</a:t>
            </a:r>
            <a:r>
              <a:rPr sz="1200" b="1" spc="-40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200" b="1" spc="-10" dirty="0">
                <a:solidFill>
                  <a:srgbClr val="5B20B5"/>
                </a:solidFill>
                <a:latin typeface="Liberation Sans"/>
                <a:cs typeface="Liberation Sans"/>
              </a:rPr>
              <a:t>Resources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solidFill>
                  <a:srgbClr val="6D28D9"/>
                </a:solidFill>
                <a:latin typeface="Liberation Sans"/>
                <a:cs typeface="Liberation Sans"/>
              </a:rPr>
              <a:t>Pre-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loaded</a:t>
            </a:r>
            <a:r>
              <a:rPr sz="1050" spc="-30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annotation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tools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and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response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frames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customized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to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text</a:t>
            </a:r>
            <a:r>
              <a:rPr sz="1050" spc="-2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6D28D9"/>
                </a:solidFill>
                <a:latin typeface="Liberation Sans"/>
                <a:cs typeface="Liberation Sans"/>
              </a:rPr>
              <a:t>complexity levels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51" name="object 51"/>
          <p:cNvSpPr/>
          <p:nvPr/>
        </p:nvSpPr>
        <p:spPr>
          <a:xfrm>
            <a:off x="6156959" y="6050279"/>
            <a:ext cx="5709285" cy="1024255"/>
          </a:xfrm>
          <a:custGeom>
            <a:avLst/>
            <a:gdLst/>
            <a:ahLst/>
            <a:cxnLst/>
            <a:rect l="l" t="t" r="r" b="b"/>
            <a:pathLst>
              <a:path w="5709284" h="1024254">
                <a:moveTo>
                  <a:pt x="5708903" y="1024127"/>
                </a:moveTo>
                <a:lnTo>
                  <a:pt x="0" y="1024127"/>
                </a:lnTo>
                <a:lnTo>
                  <a:pt x="0" y="0"/>
                </a:lnTo>
                <a:lnTo>
                  <a:pt x="5708903" y="0"/>
                </a:lnTo>
                <a:lnTo>
                  <a:pt x="5708903" y="36194"/>
                </a:lnTo>
                <a:lnTo>
                  <a:pt x="129539" y="36194"/>
                </a:lnTo>
                <a:lnTo>
                  <a:pt x="122033" y="36557"/>
                </a:lnTo>
                <a:lnTo>
                  <a:pt x="81221" y="53461"/>
                </a:lnTo>
                <a:lnTo>
                  <a:pt x="56602" y="90307"/>
                </a:lnTo>
                <a:lnTo>
                  <a:pt x="53339" y="112394"/>
                </a:lnTo>
                <a:lnTo>
                  <a:pt x="53339" y="874394"/>
                </a:lnTo>
                <a:lnTo>
                  <a:pt x="66169" y="916736"/>
                </a:lnTo>
                <a:lnTo>
                  <a:pt x="100378" y="944793"/>
                </a:lnTo>
                <a:lnTo>
                  <a:pt x="129539" y="950594"/>
                </a:lnTo>
                <a:lnTo>
                  <a:pt x="5708903" y="950594"/>
                </a:lnTo>
                <a:lnTo>
                  <a:pt x="5708903" y="1024127"/>
                </a:lnTo>
                <a:close/>
              </a:path>
              <a:path w="5709284" h="1024254">
                <a:moveTo>
                  <a:pt x="5708903" y="950594"/>
                </a:moveTo>
                <a:lnTo>
                  <a:pt x="5577839" y="950594"/>
                </a:lnTo>
                <a:lnTo>
                  <a:pt x="5585346" y="950232"/>
                </a:lnTo>
                <a:lnTo>
                  <a:pt x="5592708" y="949144"/>
                </a:lnTo>
                <a:lnTo>
                  <a:pt x="5631720" y="928275"/>
                </a:lnTo>
                <a:lnTo>
                  <a:pt x="5652589" y="889263"/>
                </a:lnTo>
                <a:lnTo>
                  <a:pt x="5654039" y="874394"/>
                </a:lnTo>
                <a:lnTo>
                  <a:pt x="5654039" y="112394"/>
                </a:lnTo>
                <a:lnTo>
                  <a:pt x="5641208" y="70052"/>
                </a:lnTo>
                <a:lnTo>
                  <a:pt x="5606999" y="41994"/>
                </a:lnTo>
                <a:lnTo>
                  <a:pt x="5577839" y="36194"/>
                </a:lnTo>
                <a:lnTo>
                  <a:pt x="5708903" y="36194"/>
                </a:lnTo>
                <a:lnTo>
                  <a:pt x="5708903" y="950594"/>
                </a:lnTo>
                <a:close/>
              </a:path>
            </a:pathLst>
          </a:custGeom>
          <a:solidFill>
            <a:srgbClr val="000000">
              <a:alpha val="101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 txBox="1"/>
          <p:nvPr/>
        </p:nvSpPr>
        <p:spPr>
          <a:xfrm>
            <a:off x="6464299" y="6330949"/>
            <a:ext cx="17780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spc="-100" dirty="0">
                <a:latin typeface="Arial Black"/>
                <a:cs typeface="Arial Black"/>
              </a:rPr>
              <a:t></a:t>
            </a:r>
            <a:endParaRPr sz="1350">
              <a:latin typeface="Arial Black"/>
              <a:cs typeface="Arial Black"/>
            </a:endParaRPr>
          </a:p>
        </p:txBody>
      </p:sp>
      <p:sp>
        <p:nvSpPr>
          <p:cNvPr id="53" name="object 53"/>
          <p:cNvSpPr txBox="1"/>
          <p:nvPr/>
        </p:nvSpPr>
        <p:spPr>
          <a:xfrm>
            <a:off x="6883400" y="6183448"/>
            <a:ext cx="4279900" cy="657225"/>
          </a:xfrm>
          <a:prstGeom prst="rect">
            <a:avLst/>
          </a:prstGeom>
        </p:spPr>
        <p:txBody>
          <a:bodyPr vert="horz" wrap="square" lIns="0" tIns="64769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509"/>
              </a:spcBef>
            </a:pPr>
            <a:r>
              <a:rPr sz="1200" b="1" dirty="0">
                <a:latin typeface="Liberation Sans"/>
                <a:cs typeface="Liberation Sans"/>
              </a:rPr>
              <a:t>Progress </a:t>
            </a:r>
            <a:r>
              <a:rPr sz="1200" b="1" spc="-10" dirty="0">
                <a:latin typeface="Liberation Sans"/>
                <a:cs typeface="Liberation Sans"/>
              </a:rPr>
              <a:t>Monitoring</a:t>
            </a:r>
            <a:endParaRPr sz="1200">
              <a:latin typeface="Liberation Sans"/>
              <a:cs typeface="Liberation Sans"/>
            </a:endParaRPr>
          </a:p>
          <a:p>
            <a:pPr marL="12700" marR="5080">
              <a:lnSpc>
                <a:spcPct val="119000"/>
              </a:lnSpc>
              <a:spcBef>
                <a:spcPts val="120"/>
              </a:spcBef>
            </a:pPr>
            <a:r>
              <a:rPr sz="1050" spc="-10" dirty="0">
                <a:latin typeface="Liberation Sans"/>
                <a:cs typeface="Liberation Sans"/>
              </a:rPr>
              <a:t>Bi-</a:t>
            </a:r>
            <a:r>
              <a:rPr sz="1050" dirty="0">
                <a:latin typeface="Liberation Sans"/>
                <a:cs typeface="Liberation Sans"/>
              </a:rPr>
              <a:t>weekly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skill-</a:t>
            </a:r>
            <a:r>
              <a:rPr sz="1050" dirty="0">
                <a:latin typeface="Liberation Sans"/>
                <a:cs typeface="Liberation Sans"/>
              </a:rPr>
              <a:t>specific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checks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with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rapid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feedback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loops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for</a:t>
            </a:r>
            <a:r>
              <a:rPr sz="1050" spc="-1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instructional adjustments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54" name="object 54"/>
          <p:cNvSpPr txBox="1"/>
          <p:nvPr/>
        </p:nvSpPr>
        <p:spPr>
          <a:xfrm>
            <a:off x="368299" y="7016750"/>
            <a:ext cx="411734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 Campus intervention framework,</a:t>
            </a:r>
            <a:r>
              <a:rPr sz="900" spc="-5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Academic language instruction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protocol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80999" y="857250"/>
            <a:ext cx="11430000" cy="38100"/>
          </a:xfrm>
          <a:custGeom>
            <a:avLst/>
            <a:gdLst/>
            <a:ahLst/>
            <a:cxnLst/>
            <a:rect l="l" t="t" r="r" b="b"/>
            <a:pathLst>
              <a:path w="11430000" h="38100">
                <a:moveTo>
                  <a:pt x="11429999" y="38099"/>
                </a:moveTo>
                <a:lnTo>
                  <a:pt x="0" y="38099"/>
                </a:lnTo>
                <a:lnTo>
                  <a:pt x="0" y="0"/>
                </a:lnTo>
                <a:lnTo>
                  <a:pt x="11429999" y="0"/>
                </a:lnTo>
                <a:lnTo>
                  <a:pt x="11429999" y="38099"/>
                </a:lnTo>
                <a:close/>
              </a:path>
            </a:pathLst>
          </a:custGeom>
          <a:solidFill>
            <a:srgbClr val="E67D2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80999" y="1667152"/>
            <a:ext cx="70485" cy="800100"/>
          </a:xfrm>
          <a:custGeom>
            <a:avLst/>
            <a:gdLst/>
            <a:ahLst/>
            <a:cxnLst/>
            <a:rect l="l" t="t" r="r" b="b"/>
            <a:pathLst>
              <a:path w="70484" h="800100">
                <a:moveTo>
                  <a:pt x="70449" y="799544"/>
                </a:moveTo>
                <a:lnTo>
                  <a:pt x="33857" y="786991"/>
                </a:lnTo>
                <a:lnTo>
                  <a:pt x="5800" y="752782"/>
                </a:lnTo>
                <a:lnTo>
                  <a:pt x="0" y="723622"/>
                </a:lnTo>
                <a:lnTo>
                  <a:pt x="0" y="75922"/>
                </a:lnTo>
                <a:lnTo>
                  <a:pt x="12830" y="33579"/>
                </a:lnTo>
                <a:lnTo>
                  <a:pt x="47039" y="5522"/>
                </a:lnTo>
                <a:lnTo>
                  <a:pt x="70449" y="0"/>
                </a:lnTo>
                <a:lnTo>
                  <a:pt x="66287" y="1655"/>
                </a:lnTo>
                <a:lnTo>
                  <a:pt x="56951" y="9389"/>
                </a:lnTo>
                <a:lnTo>
                  <a:pt x="41000" y="46761"/>
                </a:lnTo>
                <a:lnTo>
                  <a:pt x="38100" y="75922"/>
                </a:lnTo>
                <a:lnTo>
                  <a:pt x="38100" y="723622"/>
                </a:lnTo>
                <a:lnTo>
                  <a:pt x="44514" y="765964"/>
                </a:lnTo>
                <a:lnTo>
                  <a:pt x="66287" y="797888"/>
                </a:lnTo>
                <a:lnTo>
                  <a:pt x="70449" y="799544"/>
                </a:lnTo>
                <a:close/>
              </a:path>
            </a:pathLst>
          </a:custGeom>
          <a:solidFill>
            <a:srgbClr val="E4E7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Root</a:t>
            </a:r>
            <a:r>
              <a:rPr spc="-35" dirty="0"/>
              <a:t> </a:t>
            </a:r>
            <a:r>
              <a:rPr dirty="0"/>
              <a:t>Cause</a:t>
            </a:r>
            <a:r>
              <a:rPr spc="-13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368299" y="1120775"/>
            <a:ext cx="5589270" cy="11703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Identifying</a:t>
            </a:r>
            <a:r>
              <a:rPr sz="1800" b="1" spc="-4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key</a:t>
            </a:r>
            <a:r>
              <a:rPr sz="1800" b="1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factors</a:t>
            </a:r>
            <a:r>
              <a:rPr sz="1800" b="1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contributing</a:t>
            </a:r>
            <a:r>
              <a:rPr sz="1800" b="1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to</a:t>
            </a:r>
            <a:r>
              <a:rPr sz="1800" b="1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literacy</a:t>
            </a:r>
            <a:r>
              <a:rPr sz="1800" b="1" spc="-3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20" dirty="0">
                <a:solidFill>
                  <a:srgbClr val="374050"/>
                </a:solidFill>
                <a:latin typeface="Liberation Sans"/>
                <a:cs typeface="Liberation Sans"/>
              </a:rPr>
              <a:t>gaps</a:t>
            </a:r>
            <a:endParaRPr sz="18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1245"/>
              </a:spcBef>
            </a:pPr>
            <a:endParaRPr sz="18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</a:pPr>
            <a:r>
              <a:rPr sz="1500" b="1" spc="-10" dirty="0">
                <a:latin typeface="Liberation Sans"/>
                <a:cs typeface="Liberation Sans"/>
              </a:rPr>
              <a:t>Literacy</a:t>
            </a:r>
            <a:r>
              <a:rPr sz="1500" b="1" spc="-95" dirty="0">
                <a:latin typeface="Liberation Sans"/>
                <a:cs typeface="Liberation Sans"/>
              </a:rPr>
              <a:t> </a:t>
            </a:r>
            <a:r>
              <a:rPr sz="1500" b="1" dirty="0">
                <a:latin typeface="Liberation Sans"/>
                <a:cs typeface="Liberation Sans"/>
              </a:rPr>
              <a:t>Achievement</a:t>
            </a:r>
            <a:r>
              <a:rPr sz="1500" b="1" spc="-40" dirty="0">
                <a:latin typeface="Liberation Sans"/>
                <a:cs typeface="Liberation Sans"/>
              </a:rPr>
              <a:t> </a:t>
            </a:r>
            <a:r>
              <a:rPr sz="1500" b="1" spc="-25" dirty="0">
                <a:latin typeface="Liberation Sans"/>
                <a:cs typeface="Liberation Sans"/>
              </a:rPr>
              <a:t>Gap</a:t>
            </a:r>
            <a:endParaRPr sz="1500">
              <a:latin typeface="Liberation Sans"/>
              <a:cs typeface="Liberation Sans"/>
            </a:endParaRPr>
          </a:p>
          <a:p>
            <a:pPr marL="202565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Liberation Sans"/>
                <a:cs typeface="Liberation Sans"/>
              </a:rPr>
              <a:t>Multiple interconnected factors contributing to performance </a:t>
            </a:r>
            <a:r>
              <a:rPr sz="1200" spc="-10" dirty="0">
                <a:latin typeface="Liberation Sans"/>
                <a:cs typeface="Liberation Sans"/>
              </a:rPr>
              <a:t>disparities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6" name="object 6"/>
          <p:cNvGrpSpPr/>
          <p:nvPr/>
        </p:nvGrpSpPr>
        <p:grpSpPr>
          <a:xfrm>
            <a:off x="298703" y="2727960"/>
            <a:ext cx="3870960" cy="1706880"/>
            <a:chOff x="298703" y="2727960"/>
            <a:chExt cx="3870960" cy="1706880"/>
          </a:xfrm>
        </p:grpSpPr>
        <p:sp>
          <p:nvSpPr>
            <p:cNvPr id="7" name="object 7"/>
            <p:cNvSpPr/>
            <p:nvPr/>
          </p:nvSpPr>
          <p:spPr>
            <a:xfrm>
              <a:off x="298703" y="2727960"/>
              <a:ext cx="3870960" cy="1706880"/>
            </a:xfrm>
            <a:custGeom>
              <a:avLst/>
              <a:gdLst/>
              <a:ahLst/>
              <a:cxnLst/>
              <a:rect l="l" t="t" r="r" b="b"/>
              <a:pathLst>
                <a:path w="3870960" h="1706879">
                  <a:moveTo>
                    <a:pt x="3870959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3870959" y="0"/>
                  </a:lnTo>
                  <a:lnTo>
                    <a:pt x="3870959" y="53339"/>
                  </a:lnTo>
                  <a:lnTo>
                    <a:pt x="158495" y="53339"/>
                  </a:lnTo>
                  <a:lnTo>
                    <a:pt x="151927" y="53657"/>
                  </a:lnTo>
                  <a:lnTo>
                    <a:pt x="116218" y="68448"/>
                  </a:lnTo>
                  <a:lnTo>
                    <a:pt x="94675" y="100688"/>
                  </a:lnTo>
                  <a:lnTo>
                    <a:pt x="91820" y="120014"/>
                  </a:lnTo>
                  <a:lnTo>
                    <a:pt x="91820" y="1510664"/>
                  </a:lnTo>
                  <a:lnTo>
                    <a:pt x="103047" y="1547714"/>
                  </a:lnTo>
                  <a:lnTo>
                    <a:pt x="132980" y="1572263"/>
                  </a:lnTo>
                  <a:lnTo>
                    <a:pt x="158495" y="1577339"/>
                  </a:lnTo>
                  <a:lnTo>
                    <a:pt x="3870959" y="1577339"/>
                  </a:lnTo>
                  <a:lnTo>
                    <a:pt x="3870959" y="1706879"/>
                  </a:lnTo>
                  <a:close/>
                </a:path>
                <a:path w="3870960" h="1706879">
                  <a:moveTo>
                    <a:pt x="3870959" y="1577339"/>
                  </a:moveTo>
                  <a:lnTo>
                    <a:pt x="3711320" y="1577339"/>
                  </a:lnTo>
                  <a:lnTo>
                    <a:pt x="3717888" y="1577022"/>
                  </a:lnTo>
                  <a:lnTo>
                    <a:pt x="3724330" y="1576070"/>
                  </a:lnTo>
                  <a:lnTo>
                    <a:pt x="3758467" y="1557811"/>
                  </a:lnTo>
                  <a:lnTo>
                    <a:pt x="3776726" y="1523674"/>
                  </a:lnTo>
                  <a:lnTo>
                    <a:pt x="3777995" y="1510664"/>
                  </a:lnTo>
                  <a:lnTo>
                    <a:pt x="3777995" y="120014"/>
                  </a:lnTo>
                  <a:lnTo>
                    <a:pt x="3766769" y="82964"/>
                  </a:lnTo>
                  <a:lnTo>
                    <a:pt x="3736835" y="58415"/>
                  </a:lnTo>
                  <a:lnTo>
                    <a:pt x="3711320" y="53339"/>
                  </a:lnTo>
                  <a:lnTo>
                    <a:pt x="3870959" y="53339"/>
                  </a:lnTo>
                  <a:lnTo>
                    <a:pt x="3870959" y="157733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380999" y="2771775"/>
              <a:ext cx="3705225" cy="1543050"/>
            </a:xfrm>
            <a:custGeom>
              <a:avLst/>
              <a:gdLst/>
              <a:ahLst/>
              <a:cxnLst/>
              <a:rect l="l" t="t" r="r" b="b"/>
              <a:pathLst>
                <a:path w="3705225" h="1543050">
                  <a:moveTo>
                    <a:pt x="3634027" y="1543049"/>
                  </a:moveTo>
                  <a:lnTo>
                    <a:pt x="71196" y="1543049"/>
                  </a:lnTo>
                  <a:lnTo>
                    <a:pt x="66241" y="1542560"/>
                  </a:lnTo>
                  <a:lnTo>
                    <a:pt x="29705" y="1527426"/>
                  </a:lnTo>
                  <a:lnTo>
                    <a:pt x="3885" y="1491387"/>
                  </a:lnTo>
                  <a:lnTo>
                    <a:pt x="0" y="1471852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34027" y="0"/>
                  </a:lnTo>
                  <a:lnTo>
                    <a:pt x="3675519" y="15621"/>
                  </a:lnTo>
                  <a:lnTo>
                    <a:pt x="3701338" y="51661"/>
                  </a:lnTo>
                  <a:lnTo>
                    <a:pt x="3705224" y="71196"/>
                  </a:lnTo>
                  <a:lnTo>
                    <a:pt x="3705224" y="1471852"/>
                  </a:lnTo>
                  <a:lnTo>
                    <a:pt x="3689602" y="1513343"/>
                  </a:lnTo>
                  <a:lnTo>
                    <a:pt x="3653562" y="1539163"/>
                  </a:lnTo>
                  <a:lnTo>
                    <a:pt x="3638983" y="1542560"/>
                  </a:lnTo>
                  <a:lnTo>
                    <a:pt x="3634027" y="154304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" name="object 9"/>
          <p:cNvSpPr txBox="1"/>
          <p:nvPr/>
        </p:nvSpPr>
        <p:spPr>
          <a:xfrm>
            <a:off x="520700" y="2717164"/>
            <a:ext cx="2732405" cy="144272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50" dirty="0">
                <a:solidFill>
                  <a:srgbClr val="3B81F5"/>
                </a:solidFill>
                <a:latin typeface="Arial Black"/>
                <a:cs typeface="Arial Black"/>
              </a:rPr>
              <a:t>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1C4ED8"/>
                </a:solidFill>
                <a:latin typeface="Liberation Sans"/>
                <a:cs typeface="Liberation Sans"/>
              </a:rPr>
              <a:t>Curriculum </a:t>
            </a:r>
            <a:r>
              <a:rPr sz="1350" b="1" spc="-20" dirty="0">
                <a:solidFill>
                  <a:srgbClr val="1C4ED8"/>
                </a:solidFill>
                <a:latin typeface="Liberation Sans"/>
                <a:cs typeface="Liberation Sans"/>
              </a:rPr>
              <a:t>Gaps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Insufficient</a:t>
            </a:r>
            <a:r>
              <a:rPr sz="1250" b="1" spc="-60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explicit</a:t>
            </a:r>
            <a:r>
              <a:rPr sz="1050" spc="-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language </a:t>
            </a:r>
            <a:r>
              <a:rPr sz="1050" spc="-10" dirty="0">
                <a:latin typeface="Liberation Sans"/>
                <a:cs typeface="Liberation Sans"/>
              </a:rPr>
              <a:t>instruction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Limited</a:t>
            </a:r>
            <a:r>
              <a:rPr sz="1250" b="1" spc="-80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academic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vocabulary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focus</a:t>
            </a:r>
            <a:endParaRPr sz="10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</a:pP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32%</a:t>
            </a:r>
            <a:r>
              <a:rPr sz="1250" b="1" spc="-90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gap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in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accelerated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learning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assessment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4157471" y="2727960"/>
            <a:ext cx="3877310" cy="1706880"/>
            <a:chOff x="4157471" y="2727960"/>
            <a:chExt cx="3877310" cy="1706880"/>
          </a:xfrm>
        </p:grpSpPr>
        <p:sp>
          <p:nvSpPr>
            <p:cNvPr id="11" name="object 11"/>
            <p:cNvSpPr/>
            <p:nvPr/>
          </p:nvSpPr>
          <p:spPr>
            <a:xfrm>
              <a:off x="4157471" y="2727960"/>
              <a:ext cx="3877310" cy="1706880"/>
            </a:xfrm>
            <a:custGeom>
              <a:avLst/>
              <a:gdLst/>
              <a:ahLst/>
              <a:cxnLst/>
              <a:rect l="l" t="t" r="r" b="b"/>
              <a:pathLst>
                <a:path w="3877309" h="1706879">
                  <a:moveTo>
                    <a:pt x="3877055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3877055" y="0"/>
                  </a:lnTo>
                  <a:lnTo>
                    <a:pt x="3877055" y="53339"/>
                  </a:lnTo>
                  <a:lnTo>
                    <a:pt x="157352" y="53339"/>
                  </a:lnTo>
                  <a:lnTo>
                    <a:pt x="150784" y="53657"/>
                  </a:lnTo>
                  <a:lnTo>
                    <a:pt x="115075" y="68448"/>
                  </a:lnTo>
                  <a:lnTo>
                    <a:pt x="93532" y="100688"/>
                  </a:lnTo>
                  <a:lnTo>
                    <a:pt x="90677" y="120014"/>
                  </a:lnTo>
                  <a:lnTo>
                    <a:pt x="90677" y="1510664"/>
                  </a:lnTo>
                  <a:lnTo>
                    <a:pt x="101903" y="1547714"/>
                  </a:lnTo>
                  <a:lnTo>
                    <a:pt x="131837" y="1572263"/>
                  </a:lnTo>
                  <a:lnTo>
                    <a:pt x="157352" y="1577339"/>
                  </a:lnTo>
                  <a:lnTo>
                    <a:pt x="3877055" y="1577339"/>
                  </a:lnTo>
                  <a:lnTo>
                    <a:pt x="3877055" y="1706879"/>
                  </a:lnTo>
                  <a:close/>
                </a:path>
                <a:path w="3877309" h="1706879">
                  <a:moveTo>
                    <a:pt x="3877055" y="1577339"/>
                  </a:moveTo>
                  <a:lnTo>
                    <a:pt x="3719702" y="1577339"/>
                  </a:lnTo>
                  <a:lnTo>
                    <a:pt x="3726270" y="1577022"/>
                  </a:lnTo>
                  <a:lnTo>
                    <a:pt x="3732712" y="1576070"/>
                  </a:lnTo>
                  <a:lnTo>
                    <a:pt x="3766848" y="1557811"/>
                  </a:lnTo>
                  <a:lnTo>
                    <a:pt x="3785108" y="1523674"/>
                  </a:lnTo>
                  <a:lnTo>
                    <a:pt x="3786377" y="1510664"/>
                  </a:lnTo>
                  <a:lnTo>
                    <a:pt x="3786377" y="120014"/>
                  </a:lnTo>
                  <a:lnTo>
                    <a:pt x="3775150" y="82964"/>
                  </a:lnTo>
                  <a:lnTo>
                    <a:pt x="3745216" y="58415"/>
                  </a:lnTo>
                  <a:lnTo>
                    <a:pt x="3719702" y="53339"/>
                  </a:lnTo>
                  <a:lnTo>
                    <a:pt x="3877055" y="53339"/>
                  </a:lnTo>
                  <a:lnTo>
                    <a:pt x="3877055" y="157733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238624" y="2771775"/>
              <a:ext cx="3714750" cy="1543050"/>
            </a:xfrm>
            <a:custGeom>
              <a:avLst/>
              <a:gdLst/>
              <a:ahLst/>
              <a:cxnLst/>
              <a:rect l="l" t="t" r="r" b="b"/>
              <a:pathLst>
                <a:path w="3714750" h="1543050">
                  <a:moveTo>
                    <a:pt x="3643552" y="1543049"/>
                  </a:moveTo>
                  <a:lnTo>
                    <a:pt x="71196" y="1543049"/>
                  </a:lnTo>
                  <a:lnTo>
                    <a:pt x="66241" y="1542560"/>
                  </a:lnTo>
                  <a:lnTo>
                    <a:pt x="29705" y="1527426"/>
                  </a:lnTo>
                  <a:lnTo>
                    <a:pt x="3885" y="1491387"/>
                  </a:lnTo>
                  <a:lnTo>
                    <a:pt x="0" y="1471852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43552" y="0"/>
                  </a:lnTo>
                  <a:lnTo>
                    <a:pt x="3685043" y="15621"/>
                  </a:lnTo>
                  <a:lnTo>
                    <a:pt x="3710862" y="51661"/>
                  </a:lnTo>
                  <a:lnTo>
                    <a:pt x="3714749" y="71196"/>
                  </a:lnTo>
                  <a:lnTo>
                    <a:pt x="3714749" y="1471852"/>
                  </a:lnTo>
                  <a:lnTo>
                    <a:pt x="3699126" y="1513343"/>
                  </a:lnTo>
                  <a:lnTo>
                    <a:pt x="3663086" y="1539163"/>
                  </a:lnTo>
                  <a:lnTo>
                    <a:pt x="3648507" y="1542560"/>
                  </a:lnTo>
                  <a:lnTo>
                    <a:pt x="3643552" y="1543049"/>
                  </a:lnTo>
                  <a:close/>
                </a:path>
              </a:pathLst>
            </a:custGeom>
            <a:solidFill>
              <a:srgbClr val="FEF1F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/>
          <p:nvPr/>
        </p:nvSpPr>
        <p:spPr>
          <a:xfrm>
            <a:off x="4381450" y="2717164"/>
            <a:ext cx="2836545" cy="14370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350" dirty="0">
                <a:solidFill>
                  <a:srgbClr val="EF4444"/>
                </a:solidFill>
                <a:latin typeface="Arial Black"/>
                <a:cs typeface="Arial Black"/>
              </a:rPr>
              <a:t>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B91B1B"/>
                </a:solidFill>
                <a:latin typeface="Liberation Sans"/>
                <a:cs typeface="Liberation Sans"/>
              </a:rPr>
              <a:t>Pandemic </a:t>
            </a:r>
            <a:r>
              <a:rPr sz="1350" b="1" spc="-10" dirty="0">
                <a:solidFill>
                  <a:srgbClr val="B91B1B"/>
                </a:solidFill>
                <a:latin typeface="Liberation Sans"/>
                <a:cs typeface="Liberation Sans"/>
              </a:rPr>
              <a:t>Disruptions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05"/>
              </a:spcBef>
            </a:pPr>
            <a:r>
              <a:rPr sz="1050" dirty="0">
                <a:latin typeface="Liberation Sans"/>
                <a:cs typeface="Liberation Sans"/>
              </a:rPr>
              <a:t>Learning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loss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during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virtual</a:t>
            </a:r>
            <a:r>
              <a:rPr sz="1250" b="1" spc="-35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learning</a:t>
            </a:r>
            <a:endParaRPr sz="1250">
              <a:latin typeface="Liberation Sans"/>
              <a:cs typeface="Liberation Sans"/>
            </a:endParaRPr>
          </a:p>
          <a:p>
            <a:pPr marL="12700" marR="5080">
              <a:lnSpc>
                <a:spcPts val="1500"/>
              </a:lnSpc>
              <a:spcBef>
                <a:spcPts val="50"/>
              </a:spcBef>
            </a:pP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25%</a:t>
            </a:r>
            <a:r>
              <a:rPr sz="1250" b="1" spc="-85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of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students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in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disconnected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environments </a:t>
            </a:r>
            <a:r>
              <a:rPr sz="1050" dirty="0">
                <a:latin typeface="Liberation Sans"/>
                <a:cs typeface="Liberation Sans"/>
              </a:rPr>
              <a:t>Disrupted</a:t>
            </a:r>
            <a:r>
              <a:rPr sz="1050" spc="-4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learning</a:t>
            </a:r>
            <a:r>
              <a:rPr sz="1050" spc="-4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continuity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4" name="object 14"/>
          <p:cNvGrpSpPr/>
          <p:nvPr/>
        </p:nvGrpSpPr>
        <p:grpSpPr>
          <a:xfrm>
            <a:off x="8022335" y="2727960"/>
            <a:ext cx="3870960" cy="1706880"/>
            <a:chOff x="8022335" y="2727960"/>
            <a:chExt cx="3870960" cy="1706880"/>
          </a:xfrm>
        </p:grpSpPr>
        <p:sp>
          <p:nvSpPr>
            <p:cNvPr id="15" name="object 15"/>
            <p:cNvSpPr/>
            <p:nvPr/>
          </p:nvSpPr>
          <p:spPr>
            <a:xfrm>
              <a:off x="8022335" y="2727960"/>
              <a:ext cx="3870960" cy="1706880"/>
            </a:xfrm>
            <a:custGeom>
              <a:avLst/>
              <a:gdLst/>
              <a:ahLst/>
              <a:cxnLst/>
              <a:rect l="l" t="t" r="r" b="b"/>
              <a:pathLst>
                <a:path w="3870959" h="1706879">
                  <a:moveTo>
                    <a:pt x="3870959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3870959" y="0"/>
                  </a:lnTo>
                  <a:lnTo>
                    <a:pt x="3870959" y="53339"/>
                  </a:lnTo>
                  <a:lnTo>
                    <a:pt x="159638" y="53339"/>
                  </a:lnTo>
                  <a:lnTo>
                    <a:pt x="153070" y="53657"/>
                  </a:lnTo>
                  <a:lnTo>
                    <a:pt x="117360" y="68448"/>
                  </a:lnTo>
                  <a:lnTo>
                    <a:pt x="95817" y="100688"/>
                  </a:lnTo>
                  <a:lnTo>
                    <a:pt x="92963" y="120014"/>
                  </a:lnTo>
                  <a:lnTo>
                    <a:pt x="92963" y="1510664"/>
                  </a:lnTo>
                  <a:lnTo>
                    <a:pt x="104189" y="1547714"/>
                  </a:lnTo>
                  <a:lnTo>
                    <a:pt x="134123" y="1572263"/>
                  </a:lnTo>
                  <a:lnTo>
                    <a:pt x="159638" y="1577339"/>
                  </a:lnTo>
                  <a:lnTo>
                    <a:pt x="3870959" y="1577339"/>
                  </a:lnTo>
                  <a:lnTo>
                    <a:pt x="3870959" y="1706879"/>
                  </a:lnTo>
                  <a:close/>
                </a:path>
                <a:path w="3870959" h="1706879">
                  <a:moveTo>
                    <a:pt x="3870959" y="1577339"/>
                  </a:moveTo>
                  <a:lnTo>
                    <a:pt x="3712463" y="1577339"/>
                  </a:lnTo>
                  <a:lnTo>
                    <a:pt x="3719031" y="1577022"/>
                  </a:lnTo>
                  <a:lnTo>
                    <a:pt x="3725473" y="1576070"/>
                  </a:lnTo>
                  <a:lnTo>
                    <a:pt x="3759609" y="1557811"/>
                  </a:lnTo>
                  <a:lnTo>
                    <a:pt x="3777869" y="1523674"/>
                  </a:lnTo>
                  <a:lnTo>
                    <a:pt x="3779138" y="1510664"/>
                  </a:lnTo>
                  <a:lnTo>
                    <a:pt x="3779138" y="120014"/>
                  </a:lnTo>
                  <a:lnTo>
                    <a:pt x="3767911" y="82964"/>
                  </a:lnTo>
                  <a:lnTo>
                    <a:pt x="3737977" y="58415"/>
                  </a:lnTo>
                  <a:lnTo>
                    <a:pt x="3712463" y="53339"/>
                  </a:lnTo>
                  <a:lnTo>
                    <a:pt x="3870959" y="53339"/>
                  </a:lnTo>
                  <a:lnTo>
                    <a:pt x="3870959" y="157733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8105773" y="2771775"/>
              <a:ext cx="3705225" cy="1543050"/>
            </a:xfrm>
            <a:custGeom>
              <a:avLst/>
              <a:gdLst/>
              <a:ahLst/>
              <a:cxnLst/>
              <a:rect l="l" t="t" r="r" b="b"/>
              <a:pathLst>
                <a:path w="3705225" h="1543050">
                  <a:moveTo>
                    <a:pt x="3634028" y="1543049"/>
                  </a:moveTo>
                  <a:lnTo>
                    <a:pt x="71196" y="1543049"/>
                  </a:lnTo>
                  <a:lnTo>
                    <a:pt x="66241" y="1542560"/>
                  </a:lnTo>
                  <a:lnTo>
                    <a:pt x="29705" y="1527426"/>
                  </a:lnTo>
                  <a:lnTo>
                    <a:pt x="3885" y="1491387"/>
                  </a:lnTo>
                  <a:lnTo>
                    <a:pt x="0" y="1471852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34028" y="0"/>
                  </a:lnTo>
                  <a:lnTo>
                    <a:pt x="3675520" y="15621"/>
                  </a:lnTo>
                  <a:lnTo>
                    <a:pt x="3701339" y="51661"/>
                  </a:lnTo>
                  <a:lnTo>
                    <a:pt x="3705225" y="71196"/>
                  </a:lnTo>
                  <a:lnTo>
                    <a:pt x="3705225" y="1471852"/>
                  </a:lnTo>
                  <a:lnTo>
                    <a:pt x="3689602" y="1513343"/>
                  </a:lnTo>
                  <a:lnTo>
                    <a:pt x="3653563" y="1539163"/>
                  </a:lnTo>
                  <a:lnTo>
                    <a:pt x="3638983" y="1542560"/>
                  </a:lnTo>
                  <a:lnTo>
                    <a:pt x="3634028" y="154304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8242200" y="2717164"/>
            <a:ext cx="2688590" cy="14370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50" dirty="0">
                <a:solidFill>
                  <a:srgbClr val="0FB981"/>
                </a:solidFill>
                <a:latin typeface="Arial Black"/>
                <a:cs typeface="Arial Black"/>
              </a:rPr>
              <a:t>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047857"/>
                </a:solidFill>
                <a:latin typeface="Liberation Sans"/>
                <a:cs typeface="Liberation Sans"/>
              </a:rPr>
              <a:t>Staffing</a:t>
            </a:r>
            <a:r>
              <a:rPr sz="1350" b="1" spc="-5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047857"/>
                </a:solidFill>
                <a:latin typeface="Liberation Sans"/>
                <a:cs typeface="Liberation Sans"/>
              </a:rPr>
              <a:t>Instability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06700"/>
              </a:lnSpc>
              <a:spcBef>
                <a:spcPts val="705"/>
              </a:spcBef>
            </a:pP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First-</a:t>
            </a: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year</a:t>
            </a:r>
            <a:r>
              <a:rPr sz="1250" b="1" spc="-80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teachers</a:t>
            </a:r>
            <a:r>
              <a:rPr sz="1050" spc="-1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with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limited</a:t>
            </a:r>
            <a:r>
              <a:rPr sz="1050" spc="-1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experience </a:t>
            </a:r>
            <a:r>
              <a:rPr sz="1050" dirty="0">
                <a:latin typeface="Liberation Sans"/>
                <a:cs typeface="Liberation Sans"/>
              </a:rPr>
              <a:t>Sub</a:t>
            </a:r>
            <a:r>
              <a:rPr sz="1050" spc="-1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coverage:</a:t>
            </a:r>
            <a:r>
              <a:rPr sz="1050" spc="-5" dirty="0">
                <a:latin typeface="Liberation Sans"/>
                <a:cs typeface="Liberation Sans"/>
              </a:rPr>
              <a:t> </a:t>
            </a: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15</a:t>
            </a:r>
            <a:r>
              <a:rPr sz="1250" b="1" spc="-5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days/year</a:t>
            </a:r>
            <a:r>
              <a:rPr sz="1250" b="1" spc="-60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average </a:t>
            </a:r>
            <a:r>
              <a:rPr sz="1050" dirty="0">
                <a:latin typeface="Liberation Sans"/>
                <a:cs typeface="Liberation Sans"/>
              </a:rPr>
              <a:t>Inconsistent</a:t>
            </a:r>
            <a:r>
              <a:rPr sz="1050" spc="-6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instructional</a:t>
            </a:r>
            <a:r>
              <a:rPr sz="1050" spc="-5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approaches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298703" y="4422648"/>
            <a:ext cx="3870960" cy="1706880"/>
            <a:chOff x="298703" y="4422648"/>
            <a:chExt cx="3870960" cy="1706880"/>
          </a:xfrm>
        </p:grpSpPr>
        <p:sp>
          <p:nvSpPr>
            <p:cNvPr id="19" name="object 19"/>
            <p:cNvSpPr/>
            <p:nvPr/>
          </p:nvSpPr>
          <p:spPr>
            <a:xfrm>
              <a:off x="298703" y="4422648"/>
              <a:ext cx="3870960" cy="1706880"/>
            </a:xfrm>
            <a:custGeom>
              <a:avLst/>
              <a:gdLst/>
              <a:ahLst/>
              <a:cxnLst/>
              <a:rect l="l" t="t" r="r" b="b"/>
              <a:pathLst>
                <a:path w="3870960" h="1706879">
                  <a:moveTo>
                    <a:pt x="3870959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3870959" y="0"/>
                  </a:lnTo>
                  <a:lnTo>
                    <a:pt x="3870959" y="54101"/>
                  </a:lnTo>
                  <a:lnTo>
                    <a:pt x="158495" y="54101"/>
                  </a:lnTo>
                  <a:lnTo>
                    <a:pt x="151927" y="54419"/>
                  </a:lnTo>
                  <a:lnTo>
                    <a:pt x="116218" y="69210"/>
                  </a:lnTo>
                  <a:lnTo>
                    <a:pt x="94675" y="101450"/>
                  </a:lnTo>
                  <a:lnTo>
                    <a:pt x="91820" y="120776"/>
                  </a:lnTo>
                  <a:lnTo>
                    <a:pt x="91820" y="1511426"/>
                  </a:lnTo>
                  <a:lnTo>
                    <a:pt x="103047" y="1548475"/>
                  </a:lnTo>
                  <a:lnTo>
                    <a:pt x="132980" y="1573025"/>
                  </a:lnTo>
                  <a:lnTo>
                    <a:pt x="158495" y="1578101"/>
                  </a:lnTo>
                  <a:lnTo>
                    <a:pt x="3870959" y="1578101"/>
                  </a:lnTo>
                  <a:lnTo>
                    <a:pt x="3870959" y="1706879"/>
                  </a:lnTo>
                  <a:close/>
                </a:path>
                <a:path w="3870960" h="1706879">
                  <a:moveTo>
                    <a:pt x="3870959" y="1578101"/>
                  </a:moveTo>
                  <a:lnTo>
                    <a:pt x="3711320" y="1578101"/>
                  </a:lnTo>
                  <a:lnTo>
                    <a:pt x="3717888" y="1577784"/>
                  </a:lnTo>
                  <a:lnTo>
                    <a:pt x="3724330" y="1576832"/>
                  </a:lnTo>
                  <a:lnTo>
                    <a:pt x="3758467" y="1558572"/>
                  </a:lnTo>
                  <a:lnTo>
                    <a:pt x="3776726" y="1524436"/>
                  </a:lnTo>
                  <a:lnTo>
                    <a:pt x="3777995" y="1511426"/>
                  </a:lnTo>
                  <a:lnTo>
                    <a:pt x="3777995" y="120776"/>
                  </a:lnTo>
                  <a:lnTo>
                    <a:pt x="3766769" y="83726"/>
                  </a:lnTo>
                  <a:lnTo>
                    <a:pt x="3736835" y="59177"/>
                  </a:lnTo>
                  <a:lnTo>
                    <a:pt x="3711320" y="54101"/>
                  </a:lnTo>
                  <a:lnTo>
                    <a:pt x="3870959" y="54101"/>
                  </a:lnTo>
                  <a:lnTo>
                    <a:pt x="3870959" y="157810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80999" y="4467224"/>
              <a:ext cx="3705225" cy="1543050"/>
            </a:xfrm>
            <a:custGeom>
              <a:avLst/>
              <a:gdLst/>
              <a:ahLst/>
              <a:cxnLst/>
              <a:rect l="l" t="t" r="r" b="b"/>
              <a:pathLst>
                <a:path w="3705225" h="1543050">
                  <a:moveTo>
                    <a:pt x="3634027" y="1543049"/>
                  </a:moveTo>
                  <a:lnTo>
                    <a:pt x="71196" y="1543049"/>
                  </a:lnTo>
                  <a:lnTo>
                    <a:pt x="66241" y="1542561"/>
                  </a:lnTo>
                  <a:lnTo>
                    <a:pt x="29705" y="1527426"/>
                  </a:lnTo>
                  <a:lnTo>
                    <a:pt x="3885" y="1491387"/>
                  </a:lnTo>
                  <a:lnTo>
                    <a:pt x="0" y="1471852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34027" y="0"/>
                  </a:lnTo>
                  <a:lnTo>
                    <a:pt x="3675519" y="15621"/>
                  </a:lnTo>
                  <a:lnTo>
                    <a:pt x="3701338" y="51661"/>
                  </a:lnTo>
                  <a:lnTo>
                    <a:pt x="3705224" y="71196"/>
                  </a:lnTo>
                  <a:lnTo>
                    <a:pt x="3705224" y="1471852"/>
                  </a:lnTo>
                  <a:lnTo>
                    <a:pt x="3689602" y="1513344"/>
                  </a:lnTo>
                  <a:lnTo>
                    <a:pt x="3653562" y="1539163"/>
                  </a:lnTo>
                  <a:lnTo>
                    <a:pt x="3638983" y="1542561"/>
                  </a:lnTo>
                  <a:lnTo>
                    <a:pt x="3634027" y="154304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520700" y="4412614"/>
            <a:ext cx="2306320" cy="14370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950" dirty="0">
                <a:solidFill>
                  <a:srgbClr val="8B5CF5"/>
                </a:solidFill>
                <a:latin typeface="Arial Black"/>
                <a:cs typeface="Arial Black"/>
              </a:rPr>
              <a:t>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6D28D9"/>
                </a:solidFill>
                <a:latin typeface="Liberation Sans"/>
                <a:cs typeface="Liberation Sans"/>
              </a:rPr>
              <a:t>Student</a:t>
            </a:r>
            <a:r>
              <a:rPr sz="1350" b="1" spc="-5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6D28D9"/>
                </a:solidFill>
                <a:latin typeface="Liberation Sans"/>
                <a:cs typeface="Liberation Sans"/>
              </a:rPr>
              <a:t>Factors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06700"/>
              </a:lnSpc>
              <a:spcBef>
                <a:spcPts val="705"/>
              </a:spcBef>
            </a:pPr>
            <a:r>
              <a:rPr sz="1050" dirty="0">
                <a:latin typeface="Liberation Sans"/>
                <a:cs typeface="Liberation Sans"/>
              </a:rPr>
              <a:t>Reading</a:t>
            </a:r>
            <a:r>
              <a:rPr sz="1050" spc="-5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engagement</a:t>
            </a:r>
            <a:r>
              <a:rPr sz="1050" spc="-50" dirty="0">
                <a:latin typeface="Liberation Sans"/>
                <a:cs typeface="Liberation Sans"/>
              </a:rPr>
              <a:t> </a:t>
            </a: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declining </a:t>
            </a: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63%</a:t>
            </a:r>
            <a:r>
              <a:rPr sz="1250" b="1" spc="-90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below</a:t>
            </a:r>
            <a:r>
              <a:rPr sz="1050" spc="-2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grade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reading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volume </a:t>
            </a:r>
            <a:r>
              <a:rPr sz="1050" dirty="0">
                <a:latin typeface="Liberation Sans"/>
                <a:cs typeface="Liberation Sans"/>
              </a:rPr>
              <a:t>Motivation</a:t>
            </a:r>
            <a:r>
              <a:rPr sz="1050" spc="-3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and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self-</a:t>
            </a:r>
            <a:r>
              <a:rPr sz="1050" dirty="0">
                <a:latin typeface="Liberation Sans"/>
                <a:cs typeface="Liberation Sans"/>
              </a:rPr>
              <a:t>efficacy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challenges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157471" y="4422648"/>
            <a:ext cx="3877310" cy="1706880"/>
            <a:chOff x="4157471" y="4422648"/>
            <a:chExt cx="3877310" cy="1706880"/>
          </a:xfrm>
        </p:grpSpPr>
        <p:sp>
          <p:nvSpPr>
            <p:cNvPr id="23" name="object 23"/>
            <p:cNvSpPr/>
            <p:nvPr/>
          </p:nvSpPr>
          <p:spPr>
            <a:xfrm>
              <a:off x="4157471" y="4422648"/>
              <a:ext cx="3877310" cy="1706880"/>
            </a:xfrm>
            <a:custGeom>
              <a:avLst/>
              <a:gdLst/>
              <a:ahLst/>
              <a:cxnLst/>
              <a:rect l="l" t="t" r="r" b="b"/>
              <a:pathLst>
                <a:path w="3877309" h="1706879">
                  <a:moveTo>
                    <a:pt x="3877055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3877055" y="0"/>
                  </a:lnTo>
                  <a:lnTo>
                    <a:pt x="3877055" y="54101"/>
                  </a:lnTo>
                  <a:lnTo>
                    <a:pt x="157352" y="54101"/>
                  </a:lnTo>
                  <a:lnTo>
                    <a:pt x="150784" y="54419"/>
                  </a:lnTo>
                  <a:lnTo>
                    <a:pt x="115075" y="69210"/>
                  </a:lnTo>
                  <a:lnTo>
                    <a:pt x="93532" y="101450"/>
                  </a:lnTo>
                  <a:lnTo>
                    <a:pt x="90677" y="120776"/>
                  </a:lnTo>
                  <a:lnTo>
                    <a:pt x="90677" y="1511426"/>
                  </a:lnTo>
                  <a:lnTo>
                    <a:pt x="101903" y="1548475"/>
                  </a:lnTo>
                  <a:lnTo>
                    <a:pt x="131837" y="1573025"/>
                  </a:lnTo>
                  <a:lnTo>
                    <a:pt x="157352" y="1578101"/>
                  </a:lnTo>
                  <a:lnTo>
                    <a:pt x="3877055" y="1578101"/>
                  </a:lnTo>
                  <a:lnTo>
                    <a:pt x="3877055" y="1706879"/>
                  </a:lnTo>
                  <a:close/>
                </a:path>
                <a:path w="3877309" h="1706879">
                  <a:moveTo>
                    <a:pt x="3877055" y="1578101"/>
                  </a:moveTo>
                  <a:lnTo>
                    <a:pt x="3719702" y="1578101"/>
                  </a:lnTo>
                  <a:lnTo>
                    <a:pt x="3726270" y="1577784"/>
                  </a:lnTo>
                  <a:lnTo>
                    <a:pt x="3732712" y="1576832"/>
                  </a:lnTo>
                  <a:lnTo>
                    <a:pt x="3766848" y="1558572"/>
                  </a:lnTo>
                  <a:lnTo>
                    <a:pt x="3785108" y="1524436"/>
                  </a:lnTo>
                  <a:lnTo>
                    <a:pt x="3786377" y="1511426"/>
                  </a:lnTo>
                  <a:lnTo>
                    <a:pt x="3786377" y="120776"/>
                  </a:lnTo>
                  <a:lnTo>
                    <a:pt x="3775150" y="83726"/>
                  </a:lnTo>
                  <a:lnTo>
                    <a:pt x="3745216" y="59177"/>
                  </a:lnTo>
                  <a:lnTo>
                    <a:pt x="3719702" y="54101"/>
                  </a:lnTo>
                  <a:lnTo>
                    <a:pt x="3877055" y="54101"/>
                  </a:lnTo>
                  <a:lnTo>
                    <a:pt x="3877055" y="157810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238624" y="4467224"/>
              <a:ext cx="3714750" cy="1543050"/>
            </a:xfrm>
            <a:custGeom>
              <a:avLst/>
              <a:gdLst/>
              <a:ahLst/>
              <a:cxnLst/>
              <a:rect l="l" t="t" r="r" b="b"/>
              <a:pathLst>
                <a:path w="3714750" h="1543050">
                  <a:moveTo>
                    <a:pt x="3643552" y="1543049"/>
                  </a:moveTo>
                  <a:lnTo>
                    <a:pt x="71196" y="1543049"/>
                  </a:lnTo>
                  <a:lnTo>
                    <a:pt x="66241" y="1542561"/>
                  </a:lnTo>
                  <a:lnTo>
                    <a:pt x="29705" y="1527426"/>
                  </a:lnTo>
                  <a:lnTo>
                    <a:pt x="3885" y="1491387"/>
                  </a:lnTo>
                  <a:lnTo>
                    <a:pt x="0" y="1471852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43552" y="0"/>
                  </a:lnTo>
                  <a:lnTo>
                    <a:pt x="3685043" y="15621"/>
                  </a:lnTo>
                  <a:lnTo>
                    <a:pt x="3710862" y="51661"/>
                  </a:lnTo>
                  <a:lnTo>
                    <a:pt x="3714749" y="71196"/>
                  </a:lnTo>
                  <a:lnTo>
                    <a:pt x="3714749" y="1471852"/>
                  </a:lnTo>
                  <a:lnTo>
                    <a:pt x="3699126" y="1513344"/>
                  </a:lnTo>
                  <a:lnTo>
                    <a:pt x="3663086" y="1539163"/>
                  </a:lnTo>
                  <a:lnTo>
                    <a:pt x="3648507" y="1542561"/>
                  </a:lnTo>
                  <a:lnTo>
                    <a:pt x="3643552" y="1543049"/>
                  </a:lnTo>
                  <a:close/>
                </a:path>
              </a:pathLst>
            </a:custGeom>
            <a:solidFill>
              <a:srgbClr val="FFFA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5" name="object 25"/>
          <p:cNvSpPr txBox="1"/>
          <p:nvPr/>
        </p:nvSpPr>
        <p:spPr>
          <a:xfrm>
            <a:off x="4381450" y="4412614"/>
            <a:ext cx="2553335" cy="14370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650" dirty="0">
                <a:solidFill>
                  <a:srgbClr val="D97705"/>
                </a:solidFill>
                <a:latin typeface="Arial Black"/>
                <a:cs typeface="Arial Black"/>
              </a:rPr>
              <a:t>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B45309"/>
                </a:solidFill>
                <a:latin typeface="Liberation Sans"/>
                <a:cs typeface="Liberation Sans"/>
              </a:rPr>
              <a:t>Cross-curricular </a:t>
            </a:r>
            <a:r>
              <a:rPr sz="1350" b="1" spc="-10" dirty="0">
                <a:solidFill>
                  <a:srgbClr val="B45309"/>
                </a:solidFill>
                <a:latin typeface="Liberation Sans"/>
                <a:cs typeface="Liberation Sans"/>
              </a:rPr>
              <a:t>Misalignment</a:t>
            </a:r>
            <a:endParaRPr sz="135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1005"/>
              </a:spcBef>
            </a:pPr>
            <a:r>
              <a:rPr sz="1050" dirty="0">
                <a:latin typeface="Liberation Sans"/>
                <a:cs typeface="Liberation Sans"/>
              </a:rPr>
              <a:t>Isolated</a:t>
            </a:r>
            <a:r>
              <a:rPr sz="1050" spc="-4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literacy</a:t>
            </a:r>
            <a:r>
              <a:rPr sz="1050" spc="-3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practices</a:t>
            </a:r>
            <a:endParaRPr sz="1050">
              <a:latin typeface="Liberation Sans"/>
              <a:cs typeface="Liberation Sans"/>
            </a:endParaRPr>
          </a:p>
          <a:p>
            <a:pPr marL="12700" marR="5080">
              <a:lnSpc>
                <a:spcPts val="1500"/>
              </a:lnSpc>
              <a:spcBef>
                <a:spcPts val="90"/>
              </a:spcBef>
            </a:pPr>
            <a:r>
              <a:rPr sz="1250" b="1" spc="-10" dirty="0">
                <a:solidFill>
                  <a:srgbClr val="E74B3C"/>
                </a:solidFill>
                <a:latin typeface="Liberation Sans"/>
                <a:cs typeface="Liberation Sans"/>
              </a:rPr>
              <a:t>Limited</a:t>
            </a:r>
            <a:r>
              <a:rPr sz="1250" b="1" spc="-65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text</a:t>
            </a:r>
            <a:r>
              <a:rPr sz="1050" spc="-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use</a:t>
            </a:r>
            <a:r>
              <a:rPr sz="1050" spc="-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in</a:t>
            </a:r>
            <a:r>
              <a:rPr sz="1050" spc="-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content</a:t>
            </a:r>
            <a:r>
              <a:rPr sz="1050" spc="-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areas </a:t>
            </a:r>
            <a:r>
              <a:rPr sz="1050" dirty="0">
                <a:latin typeface="Liberation Sans"/>
                <a:cs typeface="Liberation Sans"/>
              </a:rPr>
              <a:t>Inconsistent</a:t>
            </a:r>
            <a:r>
              <a:rPr sz="1050" spc="-5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academic</a:t>
            </a:r>
            <a:r>
              <a:rPr sz="1050" spc="-5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language</a:t>
            </a:r>
            <a:r>
              <a:rPr sz="1050" spc="-45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standards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6" name="object 26"/>
          <p:cNvGrpSpPr/>
          <p:nvPr/>
        </p:nvGrpSpPr>
        <p:grpSpPr>
          <a:xfrm>
            <a:off x="8022335" y="4422648"/>
            <a:ext cx="3870960" cy="1706880"/>
            <a:chOff x="8022335" y="4422648"/>
            <a:chExt cx="3870960" cy="1706880"/>
          </a:xfrm>
        </p:grpSpPr>
        <p:sp>
          <p:nvSpPr>
            <p:cNvPr id="27" name="object 27"/>
            <p:cNvSpPr/>
            <p:nvPr/>
          </p:nvSpPr>
          <p:spPr>
            <a:xfrm>
              <a:off x="8022335" y="4422648"/>
              <a:ext cx="3870960" cy="1706880"/>
            </a:xfrm>
            <a:custGeom>
              <a:avLst/>
              <a:gdLst/>
              <a:ahLst/>
              <a:cxnLst/>
              <a:rect l="l" t="t" r="r" b="b"/>
              <a:pathLst>
                <a:path w="3870959" h="1706879">
                  <a:moveTo>
                    <a:pt x="3870959" y="1706879"/>
                  </a:moveTo>
                  <a:lnTo>
                    <a:pt x="0" y="1706879"/>
                  </a:lnTo>
                  <a:lnTo>
                    <a:pt x="0" y="0"/>
                  </a:lnTo>
                  <a:lnTo>
                    <a:pt x="3870959" y="0"/>
                  </a:lnTo>
                  <a:lnTo>
                    <a:pt x="3870959" y="54101"/>
                  </a:lnTo>
                  <a:lnTo>
                    <a:pt x="159638" y="54101"/>
                  </a:lnTo>
                  <a:lnTo>
                    <a:pt x="153070" y="54419"/>
                  </a:lnTo>
                  <a:lnTo>
                    <a:pt x="117360" y="69210"/>
                  </a:lnTo>
                  <a:lnTo>
                    <a:pt x="95817" y="101450"/>
                  </a:lnTo>
                  <a:lnTo>
                    <a:pt x="92963" y="120776"/>
                  </a:lnTo>
                  <a:lnTo>
                    <a:pt x="92963" y="1511426"/>
                  </a:lnTo>
                  <a:lnTo>
                    <a:pt x="104189" y="1548475"/>
                  </a:lnTo>
                  <a:lnTo>
                    <a:pt x="134123" y="1573025"/>
                  </a:lnTo>
                  <a:lnTo>
                    <a:pt x="159638" y="1578101"/>
                  </a:lnTo>
                  <a:lnTo>
                    <a:pt x="3870959" y="1578101"/>
                  </a:lnTo>
                  <a:lnTo>
                    <a:pt x="3870959" y="1706879"/>
                  </a:lnTo>
                  <a:close/>
                </a:path>
                <a:path w="3870959" h="1706879">
                  <a:moveTo>
                    <a:pt x="3870959" y="1578101"/>
                  </a:moveTo>
                  <a:lnTo>
                    <a:pt x="3712463" y="1578101"/>
                  </a:lnTo>
                  <a:lnTo>
                    <a:pt x="3719031" y="1577784"/>
                  </a:lnTo>
                  <a:lnTo>
                    <a:pt x="3725473" y="1576832"/>
                  </a:lnTo>
                  <a:lnTo>
                    <a:pt x="3759609" y="1558572"/>
                  </a:lnTo>
                  <a:lnTo>
                    <a:pt x="3777869" y="1524436"/>
                  </a:lnTo>
                  <a:lnTo>
                    <a:pt x="3779138" y="1511426"/>
                  </a:lnTo>
                  <a:lnTo>
                    <a:pt x="3779138" y="120776"/>
                  </a:lnTo>
                  <a:lnTo>
                    <a:pt x="3767911" y="83726"/>
                  </a:lnTo>
                  <a:lnTo>
                    <a:pt x="3737977" y="59177"/>
                  </a:lnTo>
                  <a:lnTo>
                    <a:pt x="3712463" y="54101"/>
                  </a:lnTo>
                  <a:lnTo>
                    <a:pt x="3870959" y="54101"/>
                  </a:lnTo>
                  <a:lnTo>
                    <a:pt x="3870959" y="1578101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8105773" y="4467224"/>
              <a:ext cx="3705225" cy="1543050"/>
            </a:xfrm>
            <a:custGeom>
              <a:avLst/>
              <a:gdLst/>
              <a:ahLst/>
              <a:cxnLst/>
              <a:rect l="l" t="t" r="r" b="b"/>
              <a:pathLst>
                <a:path w="3705225" h="1543050">
                  <a:moveTo>
                    <a:pt x="3634028" y="1543049"/>
                  </a:moveTo>
                  <a:lnTo>
                    <a:pt x="71196" y="1543049"/>
                  </a:lnTo>
                  <a:lnTo>
                    <a:pt x="66241" y="1542561"/>
                  </a:lnTo>
                  <a:lnTo>
                    <a:pt x="29705" y="1527426"/>
                  </a:lnTo>
                  <a:lnTo>
                    <a:pt x="3885" y="1491387"/>
                  </a:lnTo>
                  <a:lnTo>
                    <a:pt x="0" y="1471852"/>
                  </a:lnTo>
                  <a:lnTo>
                    <a:pt x="0" y="146684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634028" y="0"/>
                  </a:lnTo>
                  <a:lnTo>
                    <a:pt x="3675520" y="15621"/>
                  </a:lnTo>
                  <a:lnTo>
                    <a:pt x="3701339" y="51661"/>
                  </a:lnTo>
                  <a:lnTo>
                    <a:pt x="3705225" y="71196"/>
                  </a:lnTo>
                  <a:lnTo>
                    <a:pt x="3705225" y="1471852"/>
                  </a:lnTo>
                  <a:lnTo>
                    <a:pt x="3689602" y="1513344"/>
                  </a:lnTo>
                  <a:lnTo>
                    <a:pt x="3653563" y="1539163"/>
                  </a:lnTo>
                  <a:lnTo>
                    <a:pt x="3638983" y="1542561"/>
                  </a:lnTo>
                  <a:lnTo>
                    <a:pt x="3634028" y="1543049"/>
                  </a:lnTo>
                  <a:close/>
                </a:path>
              </a:pathLst>
            </a:custGeom>
            <a:solidFill>
              <a:srgbClr val="EDF1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/>
          <p:nvPr/>
        </p:nvSpPr>
        <p:spPr>
          <a:xfrm>
            <a:off x="8242200" y="4412614"/>
            <a:ext cx="2212340" cy="1437005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5"/>
              </a:spcBef>
            </a:pPr>
            <a:r>
              <a:rPr sz="2000" spc="350" dirty="0">
                <a:solidFill>
                  <a:srgbClr val="6266F1"/>
                </a:solidFill>
                <a:latin typeface="Arial Black"/>
                <a:cs typeface="Arial Black"/>
              </a:rPr>
              <a:t></a:t>
            </a:r>
            <a:endParaRPr sz="2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4237CA"/>
                </a:solidFill>
                <a:latin typeface="Liberation Sans"/>
                <a:cs typeface="Liberation Sans"/>
              </a:rPr>
              <a:t>Assessment </a:t>
            </a:r>
            <a:r>
              <a:rPr sz="1350" b="1" spc="-10" dirty="0">
                <a:solidFill>
                  <a:srgbClr val="4237CA"/>
                </a:solidFill>
                <a:latin typeface="Liberation Sans"/>
                <a:cs typeface="Liberation Sans"/>
              </a:rPr>
              <a:t>Misalignment</a:t>
            </a:r>
            <a:endParaRPr sz="1350">
              <a:latin typeface="Liberation Sans"/>
              <a:cs typeface="Liberation Sans"/>
            </a:endParaRPr>
          </a:p>
          <a:p>
            <a:pPr marL="12700" marR="5080">
              <a:lnSpc>
                <a:spcPct val="108300"/>
              </a:lnSpc>
              <a:spcBef>
                <a:spcPts val="900"/>
              </a:spcBef>
            </a:pPr>
            <a:r>
              <a:rPr sz="1050" dirty="0">
                <a:latin typeface="Liberation Sans"/>
                <a:cs typeface="Liberation Sans"/>
              </a:rPr>
              <a:t>Gap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between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taught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and</a:t>
            </a:r>
            <a:r>
              <a:rPr sz="1050" spc="-2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tested</a:t>
            </a:r>
            <a:r>
              <a:rPr sz="1050" spc="-3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skills </a:t>
            </a:r>
            <a:r>
              <a:rPr sz="1250" b="1" dirty="0">
                <a:solidFill>
                  <a:srgbClr val="E74B3C"/>
                </a:solidFill>
                <a:latin typeface="Liberation Sans"/>
                <a:cs typeface="Liberation Sans"/>
              </a:rPr>
              <a:t>42%</a:t>
            </a:r>
            <a:r>
              <a:rPr sz="1250" b="1" spc="-75" dirty="0">
                <a:solidFill>
                  <a:srgbClr val="E74B3C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item-</a:t>
            </a:r>
            <a:r>
              <a:rPr sz="1050" dirty="0">
                <a:latin typeface="Liberation Sans"/>
                <a:cs typeface="Liberation Sans"/>
              </a:rPr>
              <a:t>objective</a:t>
            </a:r>
            <a:r>
              <a:rPr sz="1050" spc="-10" dirty="0">
                <a:latin typeface="Liberation Sans"/>
                <a:cs typeface="Liberation Sans"/>
              </a:rPr>
              <a:t> misalignment </a:t>
            </a:r>
            <a:r>
              <a:rPr sz="1050" dirty="0">
                <a:latin typeface="Liberation Sans"/>
                <a:cs typeface="Liberation Sans"/>
              </a:rPr>
              <a:t>Insufficient</a:t>
            </a:r>
            <a:r>
              <a:rPr sz="1050" spc="-40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formative</a:t>
            </a:r>
            <a:r>
              <a:rPr sz="1050" spc="-35" dirty="0">
                <a:latin typeface="Liberation Sans"/>
                <a:cs typeface="Liberation Sans"/>
              </a:rPr>
              <a:t> </a:t>
            </a:r>
            <a:r>
              <a:rPr sz="1050" dirty="0">
                <a:latin typeface="Liberation Sans"/>
                <a:cs typeface="Liberation Sans"/>
              </a:rPr>
              <a:t>data</a:t>
            </a:r>
            <a:r>
              <a:rPr sz="1050" spc="-40" dirty="0">
                <a:latin typeface="Liberation Sans"/>
                <a:cs typeface="Liberation Sans"/>
              </a:rPr>
              <a:t> </a:t>
            </a:r>
            <a:r>
              <a:rPr sz="1050" spc="-10" dirty="0">
                <a:latin typeface="Liberation Sans"/>
                <a:cs typeface="Liberation Sans"/>
              </a:rPr>
              <a:t>collection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368299" y="6492874"/>
            <a:ext cx="466153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Campus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needs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assessment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2023-24,</a:t>
            </a:r>
            <a:r>
              <a:rPr sz="900" spc="-2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Teacher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surveys,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District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benchmark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analysis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34300"/>
          </a:xfrm>
          <a:custGeom>
            <a:avLst/>
            <a:gdLst/>
            <a:ahLst/>
            <a:cxnLst/>
            <a:rect l="l" t="t" r="r" b="b"/>
            <a:pathLst>
              <a:path w="12192000" h="7734300">
                <a:moveTo>
                  <a:pt x="12191999" y="7734299"/>
                </a:moveTo>
                <a:lnTo>
                  <a:pt x="0" y="773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7342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7629525"/>
            <a:chOff x="0" y="0"/>
            <a:chExt cx="12192000" cy="762952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629525"/>
            </a:xfrm>
            <a:custGeom>
              <a:avLst/>
              <a:gdLst/>
              <a:ahLst/>
              <a:cxnLst/>
              <a:rect l="l" t="t" r="r" b="b"/>
              <a:pathLst>
                <a:path w="12192000" h="7629525">
                  <a:moveTo>
                    <a:pt x="12191999" y="7629524"/>
                  </a:moveTo>
                  <a:lnTo>
                    <a:pt x="0" y="762952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2952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3398DA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 Skills Item</a:t>
            </a:r>
            <a:r>
              <a:rPr spc="-105" dirty="0"/>
              <a:t> </a:t>
            </a:r>
            <a:r>
              <a:rPr spc="-10" dirty="0"/>
              <a:t>Analysis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8299" y="1120775"/>
            <a:ext cx="6288405" cy="59880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Performance</a:t>
            </a:r>
            <a:r>
              <a:rPr sz="18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comparison</a:t>
            </a:r>
            <a:r>
              <a:rPr sz="18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on</a:t>
            </a:r>
            <a:r>
              <a:rPr sz="18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key reading</a:t>
            </a:r>
            <a:r>
              <a:rPr sz="18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TEKS</a:t>
            </a:r>
            <a:r>
              <a:rPr sz="18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standards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915"/>
              </a:spcBef>
            </a:pPr>
            <a:r>
              <a:rPr sz="1200" i="1" dirty="0">
                <a:solidFill>
                  <a:srgbClr val="444444"/>
                </a:solidFill>
                <a:latin typeface="Liberation Sans"/>
                <a:cs typeface="Liberation Sans"/>
              </a:rPr>
              <a:t>Strongest growth seen in Synthesizing Information and</a:t>
            </a:r>
            <a:r>
              <a:rPr sz="1200" i="1" spc="-45" dirty="0">
                <a:solidFill>
                  <a:srgbClr val="444444"/>
                </a:solidFill>
                <a:latin typeface="Liberation Sans"/>
                <a:cs typeface="Liberation Sans"/>
              </a:rPr>
              <a:t> </a:t>
            </a:r>
            <a:r>
              <a:rPr sz="1200" i="1" dirty="0">
                <a:solidFill>
                  <a:srgbClr val="444444"/>
                </a:solidFill>
                <a:latin typeface="Liberation Sans"/>
                <a:cs typeface="Liberation Sans"/>
              </a:rPr>
              <a:t>Author's Purpose </a:t>
            </a:r>
            <a:r>
              <a:rPr sz="1200" i="1" spc="-10" dirty="0">
                <a:solidFill>
                  <a:srgbClr val="444444"/>
                </a:solidFill>
                <a:latin typeface="Liberation Sans"/>
                <a:cs typeface="Liberation Sans"/>
              </a:rPr>
              <a:t>skills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98703" y="1933574"/>
            <a:ext cx="11512550" cy="5436870"/>
            <a:chOff x="298703" y="1933574"/>
            <a:chExt cx="11512550" cy="543687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1933574"/>
              <a:ext cx="11429999" cy="304799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98703" y="5242560"/>
              <a:ext cx="3822700" cy="2127885"/>
            </a:xfrm>
            <a:custGeom>
              <a:avLst/>
              <a:gdLst/>
              <a:ahLst/>
              <a:cxnLst/>
              <a:rect l="l" t="t" r="r" b="b"/>
              <a:pathLst>
                <a:path w="3822700" h="2127884">
                  <a:moveTo>
                    <a:pt x="3822191" y="2127503"/>
                  </a:moveTo>
                  <a:lnTo>
                    <a:pt x="0" y="2127503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3339"/>
                  </a:lnTo>
                  <a:lnTo>
                    <a:pt x="177545" y="53339"/>
                  </a:lnTo>
                  <a:lnTo>
                    <a:pt x="169101" y="53747"/>
                  </a:lnTo>
                  <a:lnTo>
                    <a:pt x="129910" y="67773"/>
                  </a:lnTo>
                  <a:lnTo>
                    <a:pt x="101954" y="98612"/>
                  </a:lnTo>
                  <a:lnTo>
                    <a:pt x="91820" y="139064"/>
                  </a:lnTo>
                  <a:lnTo>
                    <a:pt x="91820" y="1910714"/>
                  </a:lnTo>
                  <a:lnTo>
                    <a:pt x="101954" y="1951165"/>
                  </a:lnTo>
                  <a:lnTo>
                    <a:pt x="129910" y="1982004"/>
                  </a:lnTo>
                  <a:lnTo>
                    <a:pt x="169101" y="1996031"/>
                  </a:lnTo>
                  <a:lnTo>
                    <a:pt x="177545" y="1996439"/>
                  </a:lnTo>
                  <a:lnTo>
                    <a:pt x="3822191" y="1996439"/>
                  </a:lnTo>
                  <a:lnTo>
                    <a:pt x="3822191" y="2127503"/>
                  </a:lnTo>
                  <a:close/>
                </a:path>
                <a:path w="3822700" h="2127884">
                  <a:moveTo>
                    <a:pt x="3822191" y="1996439"/>
                  </a:moveTo>
                  <a:lnTo>
                    <a:pt x="3644645" y="1996439"/>
                  </a:lnTo>
                  <a:lnTo>
                    <a:pt x="3653090" y="1996031"/>
                  </a:lnTo>
                  <a:lnTo>
                    <a:pt x="3661372" y="1994807"/>
                  </a:lnTo>
                  <a:lnTo>
                    <a:pt x="3699002" y="1977013"/>
                  </a:lnTo>
                  <a:lnTo>
                    <a:pt x="3723844" y="1943519"/>
                  </a:lnTo>
                  <a:lnTo>
                    <a:pt x="3730370" y="1910714"/>
                  </a:lnTo>
                  <a:lnTo>
                    <a:pt x="3730370" y="139064"/>
                  </a:lnTo>
                  <a:lnTo>
                    <a:pt x="3720236" y="98612"/>
                  </a:lnTo>
                  <a:lnTo>
                    <a:pt x="3692280" y="67773"/>
                  </a:lnTo>
                  <a:lnTo>
                    <a:pt x="3653090" y="53747"/>
                  </a:lnTo>
                  <a:lnTo>
                    <a:pt x="3644645" y="53339"/>
                  </a:lnTo>
                  <a:lnTo>
                    <a:pt x="3822191" y="53339"/>
                  </a:lnTo>
                  <a:lnTo>
                    <a:pt x="3822191" y="199643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99" y="5286375"/>
              <a:ext cx="3657600" cy="1962150"/>
            </a:xfrm>
            <a:custGeom>
              <a:avLst/>
              <a:gdLst/>
              <a:ahLst/>
              <a:cxnLst/>
              <a:rect l="l" t="t" r="r" b="b"/>
              <a:pathLst>
                <a:path w="3657600" h="1962150">
                  <a:moveTo>
                    <a:pt x="3568603" y="1962148"/>
                  </a:moveTo>
                  <a:lnTo>
                    <a:pt x="88995" y="1962148"/>
                  </a:lnTo>
                  <a:lnTo>
                    <a:pt x="82801" y="1961538"/>
                  </a:lnTo>
                  <a:lnTo>
                    <a:pt x="37131" y="1942620"/>
                  </a:lnTo>
                  <a:lnTo>
                    <a:pt x="9643" y="1909126"/>
                  </a:lnTo>
                  <a:lnTo>
                    <a:pt x="0" y="1873153"/>
                  </a:lnTo>
                  <a:lnTo>
                    <a:pt x="0" y="186689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7"/>
                  </a:lnTo>
                  <a:lnTo>
                    <a:pt x="88995" y="0"/>
                  </a:lnTo>
                  <a:lnTo>
                    <a:pt x="3568603" y="0"/>
                  </a:lnTo>
                  <a:lnTo>
                    <a:pt x="3610066" y="12577"/>
                  </a:lnTo>
                  <a:lnTo>
                    <a:pt x="3645021" y="47530"/>
                  </a:lnTo>
                  <a:lnTo>
                    <a:pt x="3657599" y="88995"/>
                  </a:lnTo>
                  <a:lnTo>
                    <a:pt x="3657599" y="1873153"/>
                  </a:lnTo>
                  <a:lnTo>
                    <a:pt x="3645021" y="1914616"/>
                  </a:lnTo>
                  <a:lnTo>
                    <a:pt x="3610066" y="1949570"/>
                  </a:lnTo>
                  <a:lnTo>
                    <a:pt x="3574797" y="1961538"/>
                  </a:lnTo>
                  <a:lnTo>
                    <a:pt x="3568603" y="1962148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58800" y="5422264"/>
            <a:ext cx="207391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Synthesizing </a:t>
            </a:r>
            <a:r>
              <a:rPr sz="13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Information </a:t>
            </a: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(TEKS </a:t>
            </a:r>
            <a:r>
              <a:rPr sz="135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6.H)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3" name="object 13"/>
          <p:cNvSpPr/>
          <p:nvPr/>
        </p:nvSpPr>
        <p:spPr>
          <a:xfrm>
            <a:off x="3086099" y="5476874"/>
            <a:ext cx="762000" cy="381000"/>
          </a:xfrm>
          <a:custGeom>
            <a:avLst/>
            <a:gdLst/>
            <a:ahLst/>
            <a:cxnLst/>
            <a:rect l="l" t="t" r="r" b="b"/>
            <a:pathLst>
              <a:path w="762000" h="381000">
                <a:moveTo>
                  <a:pt x="571499" y="380999"/>
                </a:moveTo>
                <a:lnTo>
                  <a:pt x="190499" y="380999"/>
                </a:lnTo>
                <a:lnTo>
                  <a:pt x="181141" y="380770"/>
                </a:lnTo>
                <a:lnTo>
                  <a:pt x="135199" y="372798"/>
                </a:lnTo>
                <a:lnTo>
                  <a:pt x="92571" y="353902"/>
                </a:lnTo>
                <a:lnTo>
                  <a:pt x="55796" y="325203"/>
                </a:lnTo>
                <a:lnTo>
                  <a:pt x="27095" y="288426"/>
                </a:lnTo>
                <a:lnTo>
                  <a:pt x="8200" y="245798"/>
                </a:lnTo>
                <a:lnTo>
                  <a:pt x="228" y="199858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1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571499" y="0"/>
                </a:lnTo>
                <a:lnTo>
                  <a:pt x="617798" y="5710"/>
                </a:lnTo>
                <a:lnTo>
                  <a:pt x="661301" y="22491"/>
                </a:lnTo>
                <a:lnTo>
                  <a:pt x="699424" y="49340"/>
                </a:lnTo>
                <a:lnTo>
                  <a:pt x="729894" y="84663"/>
                </a:lnTo>
                <a:lnTo>
                  <a:pt x="750868" y="126332"/>
                </a:lnTo>
                <a:lnTo>
                  <a:pt x="761084" y="171827"/>
                </a:lnTo>
                <a:lnTo>
                  <a:pt x="761999" y="190499"/>
                </a:lnTo>
                <a:lnTo>
                  <a:pt x="761771" y="199858"/>
                </a:lnTo>
                <a:lnTo>
                  <a:pt x="753798" y="245798"/>
                </a:lnTo>
                <a:lnTo>
                  <a:pt x="734903" y="288426"/>
                </a:lnTo>
                <a:lnTo>
                  <a:pt x="706203" y="325203"/>
                </a:lnTo>
                <a:lnTo>
                  <a:pt x="669427" y="353902"/>
                </a:lnTo>
                <a:lnTo>
                  <a:pt x="626799" y="372798"/>
                </a:lnTo>
                <a:lnTo>
                  <a:pt x="580858" y="380770"/>
                </a:lnTo>
                <a:lnTo>
                  <a:pt x="571499" y="38099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3187402" y="5487034"/>
            <a:ext cx="425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1D40AF"/>
                </a:solidFill>
                <a:latin typeface="Liberation Sans"/>
                <a:cs typeface="Liberation Sans"/>
              </a:rPr>
              <a:t>Top </a:t>
            </a:r>
            <a:r>
              <a:rPr sz="9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Growth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558800" y="6059487"/>
            <a:ext cx="3202940" cy="990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b="1" dirty="0">
                <a:solidFill>
                  <a:srgbClr val="2562EB"/>
                </a:solidFill>
                <a:latin typeface="Liberation Sans"/>
                <a:cs typeface="Liberation Sans"/>
              </a:rPr>
              <a:t>86%</a:t>
            </a:r>
            <a:r>
              <a:rPr sz="2700" b="1" spc="-150" dirty="0">
                <a:solidFill>
                  <a:srgbClr val="2562EB"/>
                </a:solidFill>
                <a:latin typeface="Liberation Sans"/>
                <a:cs typeface="Liberation Sans"/>
              </a:rPr>
              <a:t> </a:t>
            </a:r>
            <a:r>
              <a:rPr sz="3000" spc="475" dirty="0">
                <a:solidFill>
                  <a:srgbClr val="2ECC70"/>
                </a:solidFill>
                <a:latin typeface="Arial Black"/>
                <a:cs typeface="Arial Black"/>
              </a:rPr>
              <a:t>↑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19000"/>
              </a:lnSpc>
              <a:spcBef>
                <a:spcPts val="960"/>
              </a:spcBef>
            </a:pP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Students</a:t>
            </a:r>
            <a:r>
              <a:rPr sz="1050" spc="-4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effectively</a:t>
            </a:r>
            <a:r>
              <a:rPr sz="1050" spc="-4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synthesizing</a:t>
            </a:r>
            <a:r>
              <a:rPr sz="1050" spc="-4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information</a:t>
            </a:r>
            <a:r>
              <a:rPr sz="1050" spc="-4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to</a:t>
            </a:r>
            <a:r>
              <a:rPr sz="1050" spc="-4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iberation Sans"/>
                <a:cs typeface="Liberation Sans"/>
              </a:rPr>
              <a:t>create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new</a:t>
            </a:r>
            <a:r>
              <a:rPr sz="1050" spc="-2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iberation Sans"/>
                <a:cs typeface="Liberation Sans"/>
              </a:rPr>
              <a:t>understanding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4184903" y="5242560"/>
            <a:ext cx="3822700" cy="2127885"/>
            <a:chOff x="4184903" y="5242560"/>
            <a:chExt cx="3822700" cy="2127885"/>
          </a:xfrm>
        </p:grpSpPr>
        <p:sp>
          <p:nvSpPr>
            <p:cNvPr id="17" name="object 17"/>
            <p:cNvSpPr/>
            <p:nvPr/>
          </p:nvSpPr>
          <p:spPr>
            <a:xfrm>
              <a:off x="4184903" y="5242560"/>
              <a:ext cx="3822700" cy="2127885"/>
            </a:xfrm>
            <a:custGeom>
              <a:avLst/>
              <a:gdLst/>
              <a:ahLst/>
              <a:cxnLst/>
              <a:rect l="l" t="t" r="r" b="b"/>
              <a:pathLst>
                <a:path w="3822700" h="2127884">
                  <a:moveTo>
                    <a:pt x="3822191" y="2127503"/>
                  </a:moveTo>
                  <a:lnTo>
                    <a:pt x="0" y="2127503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3339"/>
                  </a:lnTo>
                  <a:lnTo>
                    <a:pt x="177545" y="53339"/>
                  </a:lnTo>
                  <a:lnTo>
                    <a:pt x="169100" y="53747"/>
                  </a:lnTo>
                  <a:lnTo>
                    <a:pt x="129910" y="67773"/>
                  </a:lnTo>
                  <a:lnTo>
                    <a:pt x="101954" y="98612"/>
                  </a:lnTo>
                  <a:lnTo>
                    <a:pt x="91820" y="139064"/>
                  </a:lnTo>
                  <a:lnTo>
                    <a:pt x="91820" y="1910714"/>
                  </a:lnTo>
                  <a:lnTo>
                    <a:pt x="101954" y="1951165"/>
                  </a:lnTo>
                  <a:lnTo>
                    <a:pt x="129910" y="1982004"/>
                  </a:lnTo>
                  <a:lnTo>
                    <a:pt x="169100" y="1996031"/>
                  </a:lnTo>
                  <a:lnTo>
                    <a:pt x="177545" y="1996439"/>
                  </a:lnTo>
                  <a:lnTo>
                    <a:pt x="3822191" y="1996439"/>
                  </a:lnTo>
                  <a:lnTo>
                    <a:pt x="3822191" y="2127503"/>
                  </a:lnTo>
                  <a:close/>
                </a:path>
                <a:path w="3822700" h="2127884">
                  <a:moveTo>
                    <a:pt x="3822191" y="1996439"/>
                  </a:moveTo>
                  <a:lnTo>
                    <a:pt x="3644645" y="1996439"/>
                  </a:lnTo>
                  <a:lnTo>
                    <a:pt x="3653090" y="1996031"/>
                  </a:lnTo>
                  <a:lnTo>
                    <a:pt x="3661372" y="1994807"/>
                  </a:lnTo>
                  <a:lnTo>
                    <a:pt x="3699002" y="1977013"/>
                  </a:lnTo>
                  <a:lnTo>
                    <a:pt x="3723844" y="1943519"/>
                  </a:lnTo>
                  <a:lnTo>
                    <a:pt x="3730370" y="1910714"/>
                  </a:lnTo>
                  <a:lnTo>
                    <a:pt x="3730370" y="139064"/>
                  </a:lnTo>
                  <a:lnTo>
                    <a:pt x="3720236" y="98612"/>
                  </a:lnTo>
                  <a:lnTo>
                    <a:pt x="3692280" y="67773"/>
                  </a:lnTo>
                  <a:lnTo>
                    <a:pt x="3653090" y="53747"/>
                  </a:lnTo>
                  <a:lnTo>
                    <a:pt x="3644645" y="53339"/>
                  </a:lnTo>
                  <a:lnTo>
                    <a:pt x="3822191" y="53339"/>
                  </a:lnTo>
                  <a:lnTo>
                    <a:pt x="3822191" y="199643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4267199" y="5286375"/>
              <a:ext cx="3657600" cy="1962150"/>
            </a:xfrm>
            <a:custGeom>
              <a:avLst/>
              <a:gdLst/>
              <a:ahLst/>
              <a:cxnLst/>
              <a:rect l="l" t="t" r="r" b="b"/>
              <a:pathLst>
                <a:path w="3657600" h="1962150">
                  <a:moveTo>
                    <a:pt x="3568603" y="1962148"/>
                  </a:moveTo>
                  <a:lnTo>
                    <a:pt x="88995" y="1962148"/>
                  </a:lnTo>
                  <a:lnTo>
                    <a:pt x="82801" y="1961538"/>
                  </a:lnTo>
                  <a:lnTo>
                    <a:pt x="37131" y="1942620"/>
                  </a:lnTo>
                  <a:lnTo>
                    <a:pt x="9643" y="1909126"/>
                  </a:lnTo>
                  <a:lnTo>
                    <a:pt x="0" y="1873153"/>
                  </a:lnTo>
                  <a:lnTo>
                    <a:pt x="0" y="186689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1" y="12577"/>
                  </a:lnTo>
                  <a:lnTo>
                    <a:pt x="88995" y="0"/>
                  </a:lnTo>
                  <a:lnTo>
                    <a:pt x="3568603" y="0"/>
                  </a:lnTo>
                  <a:lnTo>
                    <a:pt x="3610066" y="12577"/>
                  </a:lnTo>
                  <a:lnTo>
                    <a:pt x="3645020" y="47530"/>
                  </a:lnTo>
                  <a:lnTo>
                    <a:pt x="3657599" y="88995"/>
                  </a:lnTo>
                  <a:lnTo>
                    <a:pt x="3657599" y="1873153"/>
                  </a:lnTo>
                  <a:lnTo>
                    <a:pt x="3645021" y="1914616"/>
                  </a:lnTo>
                  <a:lnTo>
                    <a:pt x="3610066" y="1949570"/>
                  </a:lnTo>
                  <a:lnTo>
                    <a:pt x="3574797" y="1961538"/>
                  </a:lnTo>
                  <a:lnTo>
                    <a:pt x="3568603" y="1962148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9" name="object 19"/>
          <p:cNvSpPr txBox="1"/>
          <p:nvPr/>
        </p:nvSpPr>
        <p:spPr>
          <a:xfrm>
            <a:off x="4445000" y="5422264"/>
            <a:ext cx="2019300" cy="558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9600"/>
              </a:lnSpc>
              <a:spcBef>
                <a:spcPts val="100"/>
              </a:spcBef>
            </a:pP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Author's</a:t>
            </a:r>
            <a:r>
              <a:rPr sz="1350" b="1" spc="-30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Purpose</a:t>
            </a:r>
            <a:r>
              <a:rPr sz="1350" b="1" spc="-2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(TEKS 10.A)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6877049" y="5476874"/>
            <a:ext cx="857250" cy="381000"/>
          </a:xfrm>
          <a:custGeom>
            <a:avLst/>
            <a:gdLst/>
            <a:ahLst/>
            <a:cxnLst/>
            <a:rect l="l" t="t" r="r" b="b"/>
            <a:pathLst>
              <a:path w="857250" h="381000">
                <a:moveTo>
                  <a:pt x="666749" y="380999"/>
                </a:moveTo>
                <a:lnTo>
                  <a:pt x="190499" y="380999"/>
                </a:lnTo>
                <a:lnTo>
                  <a:pt x="181141" y="380770"/>
                </a:lnTo>
                <a:lnTo>
                  <a:pt x="135199" y="372798"/>
                </a:lnTo>
                <a:lnTo>
                  <a:pt x="92572" y="353902"/>
                </a:lnTo>
                <a:lnTo>
                  <a:pt x="55796" y="325203"/>
                </a:lnTo>
                <a:lnTo>
                  <a:pt x="27095" y="288426"/>
                </a:lnTo>
                <a:lnTo>
                  <a:pt x="8200" y="245798"/>
                </a:lnTo>
                <a:lnTo>
                  <a:pt x="228" y="199858"/>
                </a:lnTo>
                <a:lnTo>
                  <a:pt x="0" y="190499"/>
                </a:lnTo>
                <a:lnTo>
                  <a:pt x="228" y="181141"/>
                </a:lnTo>
                <a:lnTo>
                  <a:pt x="8200" y="135199"/>
                </a:lnTo>
                <a:lnTo>
                  <a:pt x="27095" y="92571"/>
                </a:lnTo>
                <a:lnTo>
                  <a:pt x="55796" y="55796"/>
                </a:lnTo>
                <a:lnTo>
                  <a:pt x="92572" y="27095"/>
                </a:lnTo>
                <a:lnTo>
                  <a:pt x="135199" y="8200"/>
                </a:lnTo>
                <a:lnTo>
                  <a:pt x="181141" y="228"/>
                </a:lnTo>
                <a:lnTo>
                  <a:pt x="190499" y="0"/>
                </a:lnTo>
                <a:lnTo>
                  <a:pt x="666749" y="0"/>
                </a:lnTo>
                <a:lnTo>
                  <a:pt x="713047" y="5710"/>
                </a:lnTo>
                <a:lnTo>
                  <a:pt x="756551" y="22491"/>
                </a:lnTo>
                <a:lnTo>
                  <a:pt x="794673" y="49340"/>
                </a:lnTo>
                <a:lnTo>
                  <a:pt x="825143" y="84663"/>
                </a:lnTo>
                <a:lnTo>
                  <a:pt x="846117" y="126332"/>
                </a:lnTo>
                <a:lnTo>
                  <a:pt x="856334" y="171827"/>
                </a:lnTo>
                <a:lnTo>
                  <a:pt x="857249" y="190499"/>
                </a:lnTo>
                <a:lnTo>
                  <a:pt x="857020" y="199858"/>
                </a:lnTo>
                <a:lnTo>
                  <a:pt x="849048" y="245798"/>
                </a:lnTo>
                <a:lnTo>
                  <a:pt x="830152" y="288426"/>
                </a:lnTo>
                <a:lnTo>
                  <a:pt x="801452" y="325203"/>
                </a:lnTo>
                <a:lnTo>
                  <a:pt x="764676" y="353902"/>
                </a:lnTo>
                <a:lnTo>
                  <a:pt x="722048" y="372798"/>
                </a:lnTo>
                <a:lnTo>
                  <a:pt x="676108" y="380770"/>
                </a:lnTo>
                <a:lnTo>
                  <a:pt x="666749" y="38099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6977012" y="5487034"/>
            <a:ext cx="425450" cy="3302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11100"/>
              </a:lnSpc>
              <a:spcBef>
                <a:spcPts val="100"/>
              </a:spcBef>
            </a:pPr>
            <a:r>
              <a:rPr sz="900" b="1" spc="-25" dirty="0">
                <a:solidFill>
                  <a:srgbClr val="055E45"/>
                </a:solidFill>
                <a:latin typeface="Liberation Sans"/>
                <a:cs typeface="Liberation Sans"/>
              </a:rPr>
              <a:t>Key </a:t>
            </a:r>
            <a:r>
              <a:rPr sz="90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Growth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4445000" y="6059487"/>
            <a:ext cx="1245870" cy="48831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b="1" dirty="0">
                <a:solidFill>
                  <a:srgbClr val="049569"/>
                </a:solidFill>
                <a:latin typeface="Liberation Sans"/>
                <a:cs typeface="Liberation Sans"/>
              </a:rPr>
              <a:t>+17%</a:t>
            </a:r>
            <a:r>
              <a:rPr sz="2700" b="1" spc="-150" dirty="0">
                <a:solidFill>
                  <a:srgbClr val="049569"/>
                </a:solidFill>
                <a:latin typeface="Liberation Sans"/>
                <a:cs typeface="Liberation Sans"/>
              </a:rPr>
              <a:t> </a:t>
            </a:r>
            <a:r>
              <a:rPr sz="3000" spc="475" dirty="0">
                <a:solidFill>
                  <a:srgbClr val="2ECC70"/>
                </a:solidFill>
                <a:latin typeface="Arial Black"/>
                <a:cs typeface="Arial Black"/>
              </a:rPr>
              <a:t>↑</a:t>
            </a:r>
            <a:endParaRPr sz="3000">
              <a:latin typeface="Arial Black"/>
              <a:cs typeface="Arial Black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419600" y="6469062"/>
            <a:ext cx="2705735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r>
              <a:rPr sz="3525" spc="667" baseline="-27186" dirty="0">
                <a:solidFill>
                  <a:srgbClr val="2ECC70"/>
                </a:solidFill>
                <a:latin typeface="Arial Black"/>
                <a:cs typeface="Arial Black"/>
              </a:rPr>
              <a:t></a:t>
            </a:r>
            <a:r>
              <a:rPr sz="3525" spc="-300" baseline="-27186" dirty="0">
                <a:solidFill>
                  <a:srgbClr val="2ECC70"/>
                </a:solidFill>
                <a:latin typeface="Arial Black"/>
                <a:cs typeface="Arial Black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Students</a:t>
            </a:r>
            <a:r>
              <a:rPr sz="1050" spc="-6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identify</a:t>
            </a:r>
            <a:r>
              <a:rPr sz="1050" spc="-2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author's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purpose</a:t>
            </a:r>
            <a:r>
              <a:rPr sz="1050" spc="-25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spc="-90" dirty="0">
                <a:solidFill>
                  <a:srgbClr val="047857"/>
                </a:solidFill>
                <a:latin typeface="Liberation Sans"/>
                <a:cs typeface="Liberation Sans"/>
              </a:rPr>
              <a:t>with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4787899" y="6826250"/>
            <a:ext cx="1871345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significantly</a:t>
            </a:r>
            <a:r>
              <a:rPr sz="1050" spc="-5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improved</a:t>
            </a:r>
            <a:r>
              <a:rPr sz="1050" spc="-5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iberation Sans"/>
                <a:cs typeface="Liberation Sans"/>
              </a:rPr>
              <a:t>accuracy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71103" y="5242560"/>
            <a:ext cx="3822700" cy="2127885"/>
            <a:chOff x="8071103" y="5242560"/>
            <a:chExt cx="3822700" cy="2127885"/>
          </a:xfrm>
        </p:grpSpPr>
        <p:sp>
          <p:nvSpPr>
            <p:cNvPr id="26" name="object 26"/>
            <p:cNvSpPr/>
            <p:nvPr/>
          </p:nvSpPr>
          <p:spPr>
            <a:xfrm>
              <a:off x="8071103" y="5242560"/>
              <a:ext cx="3822700" cy="2127885"/>
            </a:xfrm>
            <a:custGeom>
              <a:avLst/>
              <a:gdLst/>
              <a:ahLst/>
              <a:cxnLst/>
              <a:rect l="l" t="t" r="r" b="b"/>
              <a:pathLst>
                <a:path w="3822700" h="2127884">
                  <a:moveTo>
                    <a:pt x="3822191" y="2127503"/>
                  </a:moveTo>
                  <a:lnTo>
                    <a:pt x="0" y="2127503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3339"/>
                  </a:lnTo>
                  <a:lnTo>
                    <a:pt x="177545" y="53339"/>
                  </a:lnTo>
                  <a:lnTo>
                    <a:pt x="169101" y="53747"/>
                  </a:lnTo>
                  <a:lnTo>
                    <a:pt x="129909" y="67773"/>
                  </a:lnTo>
                  <a:lnTo>
                    <a:pt x="101953" y="98612"/>
                  </a:lnTo>
                  <a:lnTo>
                    <a:pt x="91820" y="139064"/>
                  </a:lnTo>
                  <a:lnTo>
                    <a:pt x="91820" y="1910714"/>
                  </a:lnTo>
                  <a:lnTo>
                    <a:pt x="101953" y="1951165"/>
                  </a:lnTo>
                  <a:lnTo>
                    <a:pt x="129909" y="1982004"/>
                  </a:lnTo>
                  <a:lnTo>
                    <a:pt x="169101" y="1996031"/>
                  </a:lnTo>
                  <a:lnTo>
                    <a:pt x="177545" y="1996439"/>
                  </a:lnTo>
                  <a:lnTo>
                    <a:pt x="3822191" y="1996439"/>
                  </a:lnTo>
                  <a:lnTo>
                    <a:pt x="3822191" y="2127503"/>
                  </a:lnTo>
                  <a:close/>
                </a:path>
                <a:path w="3822700" h="2127884">
                  <a:moveTo>
                    <a:pt x="3822191" y="1996439"/>
                  </a:moveTo>
                  <a:lnTo>
                    <a:pt x="3644645" y="1996439"/>
                  </a:lnTo>
                  <a:lnTo>
                    <a:pt x="3653089" y="1996031"/>
                  </a:lnTo>
                  <a:lnTo>
                    <a:pt x="3661372" y="1994807"/>
                  </a:lnTo>
                  <a:lnTo>
                    <a:pt x="3699002" y="1977013"/>
                  </a:lnTo>
                  <a:lnTo>
                    <a:pt x="3723844" y="1943519"/>
                  </a:lnTo>
                  <a:lnTo>
                    <a:pt x="3730370" y="1910714"/>
                  </a:lnTo>
                  <a:lnTo>
                    <a:pt x="3730370" y="139064"/>
                  </a:lnTo>
                  <a:lnTo>
                    <a:pt x="3720235" y="98612"/>
                  </a:lnTo>
                  <a:lnTo>
                    <a:pt x="3692280" y="67773"/>
                  </a:lnTo>
                  <a:lnTo>
                    <a:pt x="3653089" y="53747"/>
                  </a:lnTo>
                  <a:lnTo>
                    <a:pt x="3644645" y="53339"/>
                  </a:lnTo>
                  <a:lnTo>
                    <a:pt x="3822191" y="53339"/>
                  </a:lnTo>
                  <a:lnTo>
                    <a:pt x="3822191" y="199643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53398" y="5286375"/>
              <a:ext cx="3657600" cy="1962150"/>
            </a:xfrm>
            <a:custGeom>
              <a:avLst/>
              <a:gdLst/>
              <a:ahLst/>
              <a:cxnLst/>
              <a:rect l="l" t="t" r="r" b="b"/>
              <a:pathLst>
                <a:path w="3657600" h="1962150">
                  <a:moveTo>
                    <a:pt x="3568604" y="1962148"/>
                  </a:moveTo>
                  <a:lnTo>
                    <a:pt x="88996" y="1962148"/>
                  </a:lnTo>
                  <a:lnTo>
                    <a:pt x="82801" y="1961538"/>
                  </a:lnTo>
                  <a:lnTo>
                    <a:pt x="37132" y="1942620"/>
                  </a:lnTo>
                  <a:lnTo>
                    <a:pt x="9643" y="1909126"/>
                  </a:lnTo>
                  <a:lnTo>
                    <a:pt x="0" y="1873153"/>
                  </a:lnTo>
                  <a:lnTo>
                    <a:pt x="0" y="1866899"/>
                  </a:lnTo>
                  <a:lnTo>
                    <a:pt x="0" y="88995"/>
                  </a:lnTo>
                  <a:lnTo>
                    <a:pt x="12577" y="47530"/>
                  </a:lnTo>
                  <a:lnTo>
                    <a:pt x="47532" y="12577"/>
                  </a:lnTo>
                  <a:lnTo>
                    <a:pt x="88996" y="0"/>
                  </a:lnTo>
                  <a:lnTo>
                    <a:pt x="3568604" y="0"/>
                  </a:lnTo>
                  <a:lnTo>
                    <a:pt x="3610065" y="12577"/>
                  </a:lnTo>
                  <a:lnTo>
                    <a:pt x="3645021" y="47530"/>
                  </a:lnTo>
                  <a:lnTo>
                    <a:pt x="3657600" y="88995"/>
                  </a:lnTo>
                  <a:lnTo>
                    <a:pt x="3657600" y="1873153"/>
                  </a:lnTo>
                  <a:lnTo>
                    <a:pt x="3645021" y="1914616"/>
                  </a:lnTo>
                  <a:lnTo>
                    <a:pt x="3610065" y="1949570"/>
                  </a:lnTo>
                  <a:lnTo>
                    <a:pt x="3574798" y="1961538"/>
                  </a:lnTo>
                  <a:lnTo>
                    <a:pt x="3568604" y="1962148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331200" y="5483224"/>
            <a:ext cx="1750060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5B20B5"/>
                </a:solidFill>
                <a:latin typeface="Liberation Sans"/>
                <a:cs typeface="Liberation Sans"/>
              </a:rPr>
              <a:t>Overall Skills </a:t>
            </a:r>
            <a:r>
              <a:rPr sz="1350" b="1" spc="-10" dirty="0">
                <a:solidFill>
                  <a:srgbClr val="5B20B5"/>
                </a:solidFill>
                <a:latin typeface="Liberation Sans"/>
                <a:cs typeface="Liberation Sans"/>
              </a:rPr>
              <a:t>Growth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0525124" y="5476874"/>
            <a:ext cx="1095375" cy="228600"/>
          </a:xfrm>
          <a:custGeom>
            <a:avLst/>
            <a:gdLst/>
            <a:ahLst/>
            <a:cxnLst/>
            <a:rect l="l" t="t" r="r" b="b"/>
            <a:pathLst>
              <a:path w="1095375" h="228600">
                <a:moveTo>
                  <a:pt x="988580" y="228599"/>
                </a:moveTo>
                <a:lnTo>
                  <a:pt x="106794" y="228599"/>
                </a:lnTo>
                <a:lnTo>
                  <a:pt x="99361" y="227867"/>
                </a:lnTo>
                <a:lnTo>
                  <a:pt x="57038" y="213506"/>
                </a:lnTo>
                <a:lnTo>
                  <a:pt x="23432" y="184041"/>
                </a:lnTo>
                <a:lnTo>
                  <a:pt x="3660" y="143958"/>
                </a:lnTo>
                <a:lnTo>
                  <a:pt x="0" y="121804"/>
                </a:lnTo>
                <a:lnTo>
                  <a:pt x="0" y="114299"/>
                </a:lnTo>
                <a:lnTo>
                  <a:pt x="0" y="106795"/>
                </a:lnTo>
                <a:lnTo>
                  <a:pt x="11571" y="63624"/>
                </a:lnTo>
                <a:lnTo>
                  <a:pt x="38784" y="28170"/>
                </a:lnTo>
                <a:lnTo>
                  <a:pt x="77491" y="5828"/>
                </a:lnTo>
                <a:lnTo>
                  <a:pt x="106794" y="0"/>
                </a:lnTo>
                <a:lnTo>
                  <a:pt x="988580" y="0"/>
                </a:lnTo>
                <a:lnTo>
                  <a:pt x="1031748" y="11572"/>
                </a:lnTo>
                <a:lnTo>
                  <a:pt x="1067203" y="38784"/>
                </a:lnTo>
                <a:lnTo>
                  <a:pt x="1089546" y="77492"/>
                </a:lnTo>
                <a:lnTo>
                  <a:pt x="1095374" y="106795"/>
                </a:lnTo>
                <a:lnTo>
                  <a:pt x="1095374" y="121804"/>
                </a:lnTo>
                <a:lnTo>
                  <a:pt x="1083801" y="164974"/>
                </a:lnTo>
                <a:lnTo>
                  <a:pt x="1056590" y="200429"/>
                </a:lnTo>
                <a:lnTo>
                  <a:pt x="1017880" y="222771"/>
                </a:lnTo>
                <a:lnTo>
                  <a:pt x="996012" y="227867"/>
                </a:lnTo>
                <a:lnTo>
                  <a:pt x="988580" y="22859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0623301" y="5502274"/>
            <a:ext cx="895985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b="1" dirty="0">
                <a:solidFill>
                  <a:srgbClr val="5B20B5"/>
                </a:solidFill>
                <a:latin typeface="Liberation Sans"/>
                <a:cs typeface="Liberation Sans"/>
              </a:rPr>
              <a:t>Program </a:t>
            </a:r>
            <a:r>
              <a:rPr sz="900" b="1" spc="-10" dirty="0">
                <a:solidFill>
                  <a:srgbClr val="5B20B5"/>
                </a:solidFill>
                <a:latin typeface="Liberation Sans"/>
                <a:cs typeface="Liberation Sans"/>
              </a:rPr>
              <a:t>Impact</a:t>
            </a:r>
            <a:endParaRPr sz="9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8331200" y="5792787"/>
            <a:ext cx="3299460" cy="99060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2700" b="1" dirty="0">
                <a:solidFill>
                  <a:srgbClr val="7C3AEC"/>
                </a:solidFill>
                <a:latin typeface="Liberation Sans"/>
                <a:cs typeface="Liberation Sans"/>
              </a:rPr>
              <a:t>+9.5</a:t>
            </a:r>
            <a:r>
              <a:rPr sz="2700" b="1" spc="-150" dirty="0">
                <a:solidFill>
                  <a:srgbClr val="7C3AEC"/>
                </a:solidFill>
                <a:latin typeface="Liberation Sans"/>
                <a:cs typeface="Liberation Sans"/>
              </a:rPr>
              <a:t> </a:t>
            </a:r>
            <a:r>
              <a:rPr sz="3000" spc="475" dirty="0">
                <a:solidFill>
                  <a:srgbClr val="2ECC70"/>
                </a:solidFill>
                <a:latin typeface="Arial Black"/>
                <a:cs typeface="Arial Black"/>
              </a:rPr>
              <a:t>↑</a:t>
            </a:r>
            <a:endParaRPr sz="3000">
              <a:latin typeface="Arial Black"/>
              <a:cs typeface="Arial Black"/>
            </a:endParaRPr>
          </a:p>
          <a:p>
            <a:pPr marL="12700" marR="5080">
              <a:lnSpc>
                <a:spcPct val="119000"/>
              </a:lnSpc>
              <a:spcBef>
                <a:spcPts val="960"/>
              </a:spcBef>
            </a:pP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Average</a:t>
            </a:r>
            <a:r>
              <a:rPr sz="1050" spc="-4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improvement</a:t>
            </a:r>
            <a:r>
              <a:rPr sz="1050" spc="-40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across</a:t>
            </a:r>
            <a:r>
              <a:rPr sz="1050" spc="-40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all</a:t>
            </a:r>
            <a:r>
              <a:rPr sz="1050" spc="-40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measured</a:t>
            </a:r>
            <a:r>
              <a:rPr sz="1050" spc="-4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reading</a:t>
            </a:r>
            <a:r>
              <a:rPr sz="1050" spc="-40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spc="-20" dirty="0">
                <a:solidFill>
                  <a:srgbClr val="6D28D9"/>
                </a:solidFill>
                <a:latin typeface="Liberation Sans"/>
                <a:cs typeface="Liberation Sans"/>
              </a:rPr>
              <a:t>skill </a:t>
            </a:r>
            <a:r>
              <a:rPr sz="1050" spc="-10" dirty="0">
                <a:solidFill>
                  <a:srgbClr val="6D28D9"/>
                </a:solidFill>
                <a:latin typeface="Liberation Sans"/>
                <a:cs typeface="Liberation Sans"/>
              </a:rPr>
              <a:t>domains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368299" y="7264400"/>
            <a:ext cx="414655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 Campus assessment results 2023-24,</a:t>
            </a:r>
            <a:r>
              <a:rPr sz="900" spc="-2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TEKS standard alignment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analysis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8696325"/>
          </a:xfrm>
          <a:custGeom>
            <a:avLst/>
            <a:gdLst/>
            <a:ahLst/>
            <a:cxnLst/>
            <a:rect l="l" t="t" r="r" b="b"/>
            <a:pathLst>
              <a:path w="12192000" h="8696325">
                <a:moveTo>
                  <a:pt x="12191999" y="8696324"/>
                </a:moveTo>
                <a:lnTo>
                  <a:pt x="0" y="8696324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8696324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8601075"/>
            <a:chOff x="0" y="0"/>
            <a:chExt cx="12192000" cy="8601075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8601075"/>
            </a:xfrm>
            <a:custGeom>
              <a:avLst/>
              <a:gdLst/>
              <a:ahLst/>
              <a:cxnLst/>
              <a:rect l="l" t="t" r="r" b="b"/>
              <a:pathLst>
                <a:path w="12192000" h="8601075">
                  <a:moveTo>
                    <a:pt x="12191999" y="8601074"/>
                  </a:moveTo>
                  <a:lnTo>
                    <a:pt x="0" y="8601074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8601074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298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404812" y="6543674"/>
              <a:ext cx="11406505" cy="1676400"/>
            </a:xfrm>
            <a:custGeom>
              <a:avLst/>
              <a:gdLst/>
              <a:ahLst/>
              <a:cxnLst/>
              <a:rect l="l" t="t" r="r" b="b"/>
              <a:pathLst>
                <a:path w="11406505" h="1676400">
                  <a:moveTo>
                    <a:pt x="11317190" y="1676399"/>
                  </a:moveTo>
                  <a:lnTo>
                    <a:pt x="66746" y="1676399"/>
                  </a:lnTo>
                  <a:lnTo>
                    <a:pt x="62101" y="1675789"/>
                  </a:lnTo>
                  <a:lnTo>
                    <a:pt x="27848" y="1656871"/>
                  </a:lnTo>
                  <a:lnTo>
                    <a:pt x="7232" y="1623377"/>
                  </a:lnTo>
                  <a:lnTo>
                    <a:pt x="0" y="1587403"/>
                  </a:lnTo>
                  <a:lnTo>
                    <a:pt x="0" y="1581149"/>
                  </a:lnTo>
                  <a:lnTo>
                    <a:pt x="0" y="88995"/>
                  </a:lnTo>
                  <a:lnTo>
                    <a:pt x="9433" y="47531"/>
                  </a:lnTo>
                  <a:lnTo>
                    <a:pt x="35649" y="12577"/>
                  </a:lnTo>
                  <a:lnTo>
                    <a:pt x="66746" y="0"/>
                  </a:lnTo>
                  <a:lnTo>
                    <a:pt x="11317190" y="0"/>
                  </a:lnTo>
                  <a:lnTo>
                    <a:pt x="11358652" y="12577"/>
                  </a:lnTo>
                  <a:lnTo>
                    <a:pt x="11393608" y="47531"/>
                  </a:lnTo>
                  <a:lnTo>
                    <a:pt x="11406186" y="88995"/>
                  </a:lnTo>
                  <a:lnTo>
                    <a:pt x="11406186" y="1587403"/>
                  </a:lnTo>
                  <a:lnTo>
                    <a:pt x="11393608" y="1628866"/>
                  </a:lnTo>
                  <a:lnTo>
                    <a:pt x="11358652" y="1663820"/>
                  </a:lnTo>
                  <a:lnTo>
                    <a:pt x="11323384" y="1675789"/>
                  </a:lnTo>
                  <a:lnTo>
                    <a:pt x="11317190" y="1676399"/>
                  </a:lnTo>
                  <a:close/>
                </a:path>
              </a:pathLst>
            </a:custGeom>
            <a:solidFill>
              <a:srgbClr val="EDF1F6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6544021"/>
              <a:ext cx="88265" cy="1675764"/>
            </a:xfrm>
            <a:custGeom>
              <a:avLst/>
              <a:gdLst/>
              <a:ahLst/>
              <a:cxnLst/>
              <a:rect l="l" t="t" r="r" b="b"/>
              <a:pathLst>
                <a:path w="88265" h="1675764">
                  <a:moveTo>
                    <a:pt x="88062" y="1675705"/>
                  </a:moveTo>
                  <a:lnTo>
                    <a:pt x="50303" y="1664791"/>
                  </a:lnTo>
                  <a:lnTo>
                    <a:pt x="16037" y="1633729"/>
                  </a:lnTo>
                  <a:lnTo>
                    <a:pt x="453" y="1590185"/>
                  </a:lnTo>
                  <a:lnTo>
                    <a:pt x="0" y="1580802"/>
                  </a:lnTo>
                  <a:lnTo>
                    <a:pt x="0" y="94902"/>
                  </a:lnTo>
                  <a:lnTo>
                    <a:pt x="11259" y="49956"/>
                  </a:lnTo>
                  <a:lnTo>
                    <a:pt x="42321" y="15689"/>
                  </a:lnTo>
                  <a:lnTo>
                    <a:pt x="85866" y="106"/>
                  </a:lnTo>
                  <a:lnTo>
                    <a:pt x="88061" y="0"/>
                  </a:lnTo>
                  <a:lnTo>
                    <a:pt x="82859" y="2069"/>
                  </a:lnTo>
                  <a:lnTo>
                    <a:pt x="77024" y="6903"/>
                  </a:lnTo>
                  <a:lnTo>
                    <a:pt x="55643" y="41974"/>
                  </a:lnTo>
                  <a:lnTo>
                    <a:pt x="47851" y="85519"/>
                  </a:lnTo>
                  <a:lnTo>
                    <a:pt x="47625" y="94902"/>
                  </a:lnTo>
                  <a:lnTo>
                    <a:pt x="47625" y="1580802"/>
                  </a:lnTo>
                  <a:lnTo>
                    <a:pt x="53254" y="1625747"/>
                  </a:lnTo>
                  <a:lnTo>
                    <a:pt x="72776" y="1664791"/>
                  </a:lnTo>
                  <a:lnTo>
                    <a:pt x="82859" y="1673635"/>
                  </a:lnTo>
                  <a:lnTo>
                    <a:pt x="88062" y="1675705"/>
                  </a:lnTo>
                  <a:close/>
                </a:path>
              </a:pathLst>
            </a:custGeom>
            <a:solidFill>
              <a:srgbClr val="2980B9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Accelerated Learning </a:t>
            </a:r>
            <a:r>
              <a:rPr spc="-10" dirty="0"/>
              <a:t>Performance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368299" y="991235"/>
            <a:ext cx="6426835" cy="732155"/>
          </a:xfrm>
          <a:prstGeom prst="rect">
            <a:avLst/>
          </a:prstGeom>
        </p:spPr>
        <p:txBody>
          <a:bodyPr vert="horz" wrap="square" lIns="0" tIns="142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12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Growth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trajectory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students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requiring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additional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support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1350" spc="240" dirty="0">
                <a:solidFill>
                  <a:srgbClr val="7E8B8C"/>
                </a:solidFill>
                <a:latin typeface="Arial Black"/>
                <a:cs typeface="Arial Black"/>
              </a:rPr>
              <a:t></a:t>
            </a:r>
            <a:r>
              <a:rPr sz="1350" spc="180" dirty="0">
                <a:solidFill>
                  <a:srgbClr val="7E8B8C"/>
                </a:solidFill>
                <a:latin typeface="Arial Black"/>
                <a:cs typeface="Arial Black"/>
              </a:rPr>
              <a:t> </a:t>
            </a:r>
            <a:r>
              <a:rPr sz="1200" i="1" dirty="0">
                <a:solidFill>
                  <a:srgbClr val="7E8B8C"/>
                </a:solidFill>
                <a:latin typeface="Liberation Sans"/>
                <a:cs typeface="Liberation Sans"/>
              </a:rPr>
              <a:t>Note: 5th grade students showed significantly stronger response to </a:t>
            </a:r>
            <a:r>
              <a:rPr sz="1200" i="1" spc="-10" dirty="0">
                <a:solidFill>
                  <a:srgbClr val="7E8B8C"/>
                </a:solidFill>
                <a:latin typeface="Liberation Sans"/>
                <a:cs typeface="Liberation Sans"/>
              </a:rPr>
              <a:t>intervention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298703" y="1933575"/>
            <a:ext cx="11512550" cy="4424680"/>
            <a:chOff x="298703" y="1933575"/>
            <a:chExt cx="11512550" cy="4424680"/>
          </a:xfrm>
        </p:grpSpPr>
        <p:pic>
          <p:nvPicPr>
            <p:cNvPr id="11" name="object 11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0999" y="1933575"/>
              <a:ext cx="11429999" cy="2666999"/>
            </a:xfrm>
            <a:prstGeom prst="rect">
              <a:avLst/>
            </a:prstGeom>
          </p:spPr>
        </p:pic>
        <p:sp>
          <p:nvSpPr>
            <p:cNvPr id="12" name="object 12"/>
            <p:cNvSpPr/>
            <p:nvPr/>
          </p:nvSpPr>
          <p:spPr>
            <a:xfrm>
              <a:off x="298703" y="4785359"/>
              <a:ext cx="3822700" cy="1572895"/>
            </a:xfrm>
            <a:custGeom>
              <a:avLst/>
              <a:gdLst/>
              <a:ahLst/>
              <a:cxnLst/>
              <a:rect l="l" t="t" r="r" b="b"/>
              <a:pathLst>
                <a:path w="3822700" h="1572895">
                  <a:moveTo>
                    <a:pt x="3822191" y="1572767"/>
                  </a:moveTo>
                  <a:lnTo>
                    <a:pt x="0" y="1572767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3339"/>
                  </a:lnTo>
                  <a:lnTo>
                    <a:pt x="158495" y="53339"/>
                  </a:lnTo>
                  <a:lnTo>
                    <a:pt x="151927" y="53657"/>
                  </a:lnTo>
                  <a:lnTo>
                    <a:pt x="116218" y="68448"/>
                  </a:lnTo>
                  <a:lnTo>
                    <a:pt x="94675" y="100688"/>
                  </a:lnTo>
                  <a:lnTo>
                    <a:pt x="91820" y="120014"/>
                  </a:lnTo>
                  <a:lnTo>
                    <a:pt x="91820" y="1377314"/>
                  </a:lnTo>
                  <a:lnTo>
                    <a:pt x="103047" y="1414363"/>
                  </a:lnTo>
                  <a:lnTo>
                    <a:pt x="132980" y="1438913"/>
                  </a:lnTo>
                  <a:lnTo>
                    <a:pt x="158495" y="1443989"/>
                  </a:lnTo>
                  <a:lnTo>
                    <a:pt x="3822191" y="1443989"/>
                  </a:lnTo>
                  <a:lnTo>
                    <a:pt x="3822191" y="1572767"/>
                  </a:lnTo>
                  <a:close/>
                </a:path>
                <a:path w="3822700" h="1572895">
                  <a:moveTo>
                    <a:pt x="3822191" y="1443989"/>
                  </a:moveTo>
                  <a:lnTo>
                    <a:pt x="3663695" y="1443989"/>
                  </a:lnTo>
                  <a:lnTo>
                    <a:pt x="3670263" y="1443672"/>
                  </a:lnTo>
                  <a:lnTo>
                    <a:pt x="3676705" y="1442720"/>
                  </a:lnTo>
                  <a:lnTo>
                    <a:pt x="3710842" y="1424460"/>
                  </a:lnTo>
                  <a:lnTo>
                    <a:pt x="3729101" y="1390324"/>
                  </a:lnTo>
                  <a:lnTo>
                    <a:pt x="3730370" y="1377314"/>
                  </a:lnTo>
                  <a:lnTo>
                    <a:pt x="3730370" y="120014"/>
                  </a:lnTo>
                  <a:lnTo>
                    <a:pt x="3719144" y="82964"/>
                  </a:lnTo>
                  <a:lnTo>
                    <a:pt x="3689210" y="58415"/>
                  </a:lnTo>
                  <a:lnTo>
                    <a:pt x="3663695" y="53339"/>
                  </a:lnTo>
                  <a:lnTo>
                    <a:pt x="3822191" y="53339"/>
                  </a:lnTo>
                  <a:lnTo>
                    <a:pt x="3822191" y="144398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80999" y="4829174"/>
              <a:ext cx="3657600" cy="1409700"/>
            </a:xfrm>
            <a:custGeom>
              <a:avLst/>
              <a:gdLst/>
              <a:ahLst/>
              <a:cxnLst/>
              <a:rect l="l" t="t" r="r" b="b"/>
              <a:pathLst>
                <a:path w="3657600" h="1409700">
                  <a:moveTo>
                    <a:pt x="3586402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5" y="1394077"/>
                  </a:lnTo>
                  <a:lnTo>
                    <a:pt x="3885" y="1358037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2" y="0"/>
                  </a:lnTo>
                  <a:lnTo>
                    <a:pt x="3627893" y="15621"/>
                  </a:lnTo>
                  <a:lnTo>
                    <a:pt x="3653713" y="51661"/>
                  </a:lnTo>
                  <a:lnTo>
                    <a:pt x="3657599" y="71196"/>
                  </a:lnTo>
                  <a:lnTo>
                    <a:pt x="3657599" y="1338503"/>
                  </a:lnTo>
                  <a:lnTo>
                    <a:pt x="3641977" y="1379993"/>
                  </a:lnTo>
                  <a:lnTo>
                    <a:pt x="3605937" y="1405812"/>
                  </a:lnTo>
                  <a:lnTo>
                    <a:pt x="3591358" y="1409210"/>
                  </a:lnTo>
                  <a:lnTo>
                    <a:pt x="3586402" y="1409699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511175" y="4978399"/>
            <a:ext cx="14738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4th Grade </a:t>
            </a:r>
            <a:r>
              <a:rPr sz="13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Growth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615628" y="5359400"/>
            <a:ext cx="11887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1C4ED8"/>
                </a:solidFill>
                <a:latin typeface="Liberation Sans"/>
                <a:cs typeface="Liberation Sans"/>
              </a:rPr>
              <a:t>25%</a:t>
            </a:r>
            <a:r>
              <a:rPr sz="1650" b="1" spc="14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2250" spc="450" baseline="5555" dirty="0">
                <a:solidFill>
                  <a:srgbClr val="3B81F5"/>
                </a:solidFill>
                <a:latin typeface="Arial Black"/>
                <a:cs typeface="Arial Black"/>
              </a:rPr>
              <a:t></a:t>
            </a:r>
            <a:r>
              <a:rPr sz="2250" spc="142" baseline="5555" dirty="0">
                <a:solidFill>
                  <a:srgbClr val="3B81F5"/>
                </a:solidFill>
                <a:latin typeface="Arial Black"/>
                <a:cs typeface="Arial Black"/>
              </a:rPr>
              <a:t> </a:t>
            </a:r>
            <a:r>
              <a:rPr sz="1650" b="1" spc="-130" dirty="0">
                <a:solidFill>
                  <a:srgbClr val="1C4ED8"/>
                </a:solidFill>
                <a:latin typeface="Liberation Sans"/>
                <a:cs typeface="Liberation Sans"/>
              </a:rPr>
              <a:t>29%</a:t>
            </a:r>
            <a:endParaRPr sz="1650">
              <a:latin typeface="Liberation Sans"/>
              <a:cs typeface="Liberation Sans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733549" y="5781674"/>
            <a:ext cx="952500" cy="314325"/>
          </a:xfrm>
          <a:custGeom>
            <a:avLst/>
            <a:gdLst/>
            <a:ahLst/>
            <a:cxnLst/>
            <a:rect l="l" t="t" r="r" b="b"/>
            <a:pathLst>
              <a:path w="952500" h="314325">
                <a:moveTo>
                  <a:pt x="809624" y="314324"/>
                </a:moveTo>
                <a:lnTo>
                  <a:pt x="142874" y="314324"/>
                </a:lnTo>
                <a:lnTo>
                  <a:pt x="135855" y="314153"/>
                </a:lnTo>
                <a:lnTo>
                  <a:pt x="94749" y="305976"/>
                </a:lnTo>
                <a:lnTo>
                  <a:pt x="57756" y="286202"/>
                </a:lnTo>
                <a:lnTo>
                  <a:pt x="28120" y="256567"/>
                </a:lnTo>
                <a:lnTo>
                  <a:pt x="8347" y="219574"/>
                </a:lnTo>
                <a:lnTo>
                  <a:pt x="171" y="178468"/>
                </a:lnTo>
                <a:lnTo>
                  <a:pt x="0" y="171449"/>
                </a:lnTo>
                <a:lnTo>
                  <a:pt x="0" y="142874"/>
                </a:lnTo>
                <a:lnTo>
                  <a:pt x="6150" y="101399"/>
                </a:lnTo>
                <a:lnTo>
                  <a:pt x="24078" y="63497"/>
                </a:lnTo>
                <a:lnTo>
                  <a:pt x="52234" y="32429"/>
                </a:lnTo>
                <a:lnTo>
                  <a:pt x="88198" y="10875"/>
                </a:lnTo>
                <a:lnTo>
                  <a:pt x="128870" y="686"/>
                </a:lnTo>
                <a:lnTo>
                  <a:pt x="142874" y="0"/>
                </a:lnTo>
                <a:lnTo>
                  <a:pt x="809624" y="0"/>
                </a:lnTo>
                <a:lnTo>
                  <a:pt x="851099" y="6150"/>
                </a:lnTo>
                <a:lnTo>
                  <a:pt x="889001" y="24078"/>
                </a:lnTo>
                <a:lnTo>
                  <a:pt x="920070" y="52234"/>
                </a:lnTo>
                <a:lnTo>
                  <a:pt x="941623" y="88198"/>
                </a:lnTo>
                <a:lnTo>
                  <a:pt x="951813" y="128870"/>
                </a:lnTo>
                <a:lnTo>
                  <a:pt x="952499" y="142874"/>
                </a:lnTo>
                <a:lnTo>
                  <a:pt x="952499" y="171449"/>
                </a:lnTo>
                <a:lnTo>
                  <a:pt x="946349" y="212924"/>
                </a:lnTo>
                <a:lnTo>
                  <a:pt x="928421" y="250825"/>
                </a:lnTo>
                <a:lnTo>
                  <a:pt x="900264" y="281894"/>
                </a:lnTo>
                <a:lnTo>
                  <a:pt x="864300" y="303448"/>
                </a:lnTo>
                <a:lnTo>
                  <a:pt x="823629" y="313638"/>
                </a:lnTo>
                <a:lnTo>
                  <a:pt x="809624" y="314324"/>
                </a:lnTo>
                <a:close/>
              </a:path>
            </a:pathLst>
          </a:custGeom>
          <a:solidFill>
            <a:srgbClr val="2ECC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/>
          <p:nvPr/>
        </p:nvSpPr>
        <p:spPr>
          <a:xfrm>
            <a:off x="1818332" y="5807075"/>
            <a:ext cx="78295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26AE60"/>
                </a:solidFill>
                <a:latin typeface="Liberation Sans"/>
                <a:cs typeface="Liberation Sans"/>
              </a:rPr>
              <a:t>+4 </a:t>
            </a:r>
            <a:r>
              <a:rPr sz="1350" b="1" spc="-10" dirty="0">
                <a:solidFill>
                  <a:srgbClr val="26AE60"/>
                </a:solidFill>
                <a:latin typeface="Liberation Sans"/>
                <a:cs typeface="Liberation Sans"/>
              </a:rPr>
              <a:t>points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18" name="object 18"/>
          <p:cNvGrpSpPr/>
          <p:nvPr/>
        </p:nvGrpSpPr>
        <p:grpSpPr>
          <a:xfrm>
            <a:off x="4184903" y="4785359"/>
            <a:ext cx="3822700" cy="1572895"/>
            <a:chOff x="4184903" y="4785359"/>
            <a:chExt cx="3822700" cy="1572895"/>
          </a:xfrm>
        </p:grpSpPr>
        <p:sp>
          <p:nvSpPr>
            <p:cNvPr id="19" name="object 19"/>
            <p:cNvSpPr/>
            <p:nvPr/>
          </p:nvSpPr>
          <p:spPr>
            <a:xfrm>
              <a:off x="4184903" y="4785359"/>
              <a:ext cx="3822700" cy="1572895"/>
            </a:xfrm>
            <a:custGeom>
              <a:avLst/>
              <a:gdLst/>
              <a:ahLst/>
              <a:cxnLst/>
              <a:rect l="l" t="t" r="r" b="b"/>
              <a:pathLst>
                <a:path w="3822700" h="1572895">
                  <a:moveTo>
                    <a:pt x="3822191" y="1572767"/>
                  </a:moveTo>
                  <a:lnTo>
                    <a:pt x="0" y="1572767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3339"/>
                  </a:lnTo>
                  <a:lnTo>
                    <a:pt x="158495" y="53339"/>
                  </a:lnTo>
                  <a:lnTo>
                    <a:pt x="151927" y="53657"/>
                  </a:lnTo>
                  <a:lnTo>
                    <a:pt x="116217" y="68448"/>
                  </a:lnTo>
                  <a:lnTo>
                    <a:pt x="94675" y="100688"/>
                  </a:lnTo>
                  <a:lnTo>
                    <a:pt x="91820" y="120014"/>
                  </a:lnTo>
                  <a:lnTo>
                    <a:pt x="91820" y="1377314"/>
                  </a:lnTo>
                  <a:lnTo>
                    <a:pt x="103046" y="1414363"/>
                  </a:lnTo>
                  <a:lnTo>
                    <a:pt x="132980" y="1438913"/>
                  </a:lnTo>
                  <a:lnTo>
                    <a:pt x="158495" y="1443989"/>
                  </a:lnTo>
                  <a:lnTo>
                    <a:pt x="3822191" y="1443989"/>
                  </a:lnTo>
                  <a:lnTo>
                    <a:pt x="3822191" y="1572767"/>
                  </a:lnTo>
                  <a:close/>
                </a:path>
                <a:path w="3822700" h="1572895">
                  <a:moveTo>
                    <a:pt x="3822191" y="1443989"/>
                  </a:moveTo>
                  <a:lnTo>
                    <a:pt x="3663695" y="1443989"/>
                  </a:lnTo>
                  <a:lnTo>
                    <a:pt x="3670263" y="1443672"/>
                  </a:lnTo>
                  <a:lnTo>
                    <a:pt x="3676705" y="1442720"/>
                  </a:lnTo>
                  <a:lnTo>
                    <a:pt x="3710841" y="1424460"/>
                  </a:lnTo>
                  <a:lnTo>
                    <a:pt x="3729101" y="1390324"/>
                  </a:lnTo>
                  <a:lnTo>
                    <a:pt x="3730370" y="1377314"/>
                  </a:lnTo>
                  <a:lnTo>
                    <a:pt x="3730370" y="120014"/>
                  </a:lnTo>
                  <a:lnTo>
                    <a:pt x="3719143" y="82964"/>
                  </a:lnTo>
                  <a:lnTo>
                    <a:pt x="3689210" y="58415"/>
                  </a:lnTo>
                  <a:lnTo>
                    <a:pt x="3663695" y="53339"/>
                  </a:lnTo>
                  <a:lnTo>
                    <a:pt x="3822191" y="53339"/>
                  </a:lnTo>
                  <a:lnTo>
                    <a:pt x="3822191" y="144398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267199" y="4829174"/>
              <a:ext cx="3657600" cy="1409700"/>
            </a:xfrm>
            <a:custGeom>
              <a:avLst/>
              <a:gdLst/>
              <a:ahLst/>
              <a:cxnLst/>
              <a:rect l="l" t="t" r="r" b="b"/>
              <a:pathLst>
                <a:path w="3657600" h="1409700">
                  <a:moveTo>
                    <a:pt x="3586403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5" y="1394077"/>
                  </a:lnTo>
                  <a:lnTo>
                    <a:pt x="3885" y="1358037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3" y="15621"/>
                  </a:lnTo>
                  <a:lnTo>
                    <a:pt x="3653713" y="51661"/>
                  </a:lnTo>
                  <a:lnTo>
                    <a:pt x="3657599" y="71196"/>
                  </a:lnTo>
                  <a:lnTo>
                    <a:pt x="3657599" y="1338503"/>
                  </a:lnTo>
                  <a:lnTo>
                    <a:pt x="3641977" y="1379993"/>
                  </a:lnTo>
                  <a:lnTo>
                    <a:pt x="3605936" y="1405812"/>
                  </a:lnTo>
                  <a:lnTo>
                    <a:pt x="3591358" y="1409210"/>
                  </a:lnTo>
                  <a:lnTo>
                    <a:pt x="3586403" y="1409699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4397375" y="4978399"/>
            <a:ext cx="147383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5th Grade </a:t>
            </a:r>
            <a:r>
              <a:rPr sz="135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Growth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5501828" y="5359400"/>
            <a:ext cx="1188720" cy="2768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650" b="1" dirty="0">
                <a:solidFill>
                  <a:srgbClr val="047857"/>
                </a:solidFill>
                <a:latin typeface="Liberation Sans"/>
                <a:cs typeface="Liberation Sans"/>
              </a:rPr>
              <a:t>35%</a:t>
            </a:r>
            <a:r>
              <a:rPr sz="1650" b="1" spc="14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2250" spc="450" baseline="5555" dirty="0">
                <a:solidFill>
                  <a:srgbClr val="0FB981"/>
                </a:solidFill>
                <a:latin typeface="Arial Black"/>
                <a:cs typeface="Arial Black"/>
              </a:rPr>
              <a:t></a:t>
            </a:r>
            <a:r>
              <a:rPr sz="2250" spc="142" baseline="5555" dirty="0">
                <a:solidFill>
                  <a:srgbClr val="0FB981"/>
                </a:solidFill>
                <a:latin typeface="Arial Black"/>
                <a:cs typeface="Arial Black"/>
              </a:rPr>
              <a:t> </a:t>
            </a:r>
            <a:r>
              <a:rPr sz="1650" b="1" spc="-130" dirty="0">
                <a:solidFill>
                  <a:srgbClr val="047857"/>
                </a:solidFill>
                <a:latin typeface="Liberation Sans"/>
                <a:cs typeface="Liberation Sans"/>
              </a:rPr>
              <a:t>47%</a:t>
            </a:r>
            <a:endParaRPr sz="16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5572124" y="5781674"/>
            <a:ext cx="1047750" cy="314325"/>
          </a:xfrm>
          <a:custGeom>
            <a:avLst/>
            <a:gdLst/>
            <a:ahLst/>
            <a:cxnLst/>
            <a:rect l="l" t="t" r="r" b="b"/>
            <a:pathLst>
              <a:path w="1047750" h="314325">
                <a:moveTo>
                  <a:pt x="904874" y="314324"/>
                </a:moveTo>
                <a:lnTo>
                  <a:pt x="142874" y="314324"/>
                </a:lnTo>
                <a:lnTo>
                  <a:pt x="135855" y="314153"/>
                </a:lnTo>
                <a:lnTo>
                  <a:pt x="94748" y="305976"/>
                </a:lnTo>
                <a:lnTo>
                  <a:pt x="57756" y="286202"/>
                </a:lnTo>
                <a:lnTo>
                  <a:pt x="28120" y="256567"/>
                </a:lnTo>
                <a:lnTo>
                  <a:pt x="8347" y="219574"/>
                </a:lnTo>
                <a:lnTo>
                  <a:pt x="171" y="178468"/>
                </a:lnTo>
                <a:lnTo>
                  <a:pt x="0" y="171449"/>
                </a:lnTo>
                <a:lnTo>
                  <a:pt x="0" y="142874"/>
                </a:lnTo>
                <a:lnTo>
                  <a:pt x="6150" y="101399"/>
                </a:lnTo>
                <a:lnTo>
                  <a:pt x="24078" y="63497"/>
                </a:lnTo>
                <a:lnTo>
                  <a:pt x="52234" y="32429"/>
                </a:lnTo>
                <a:lnTo>
                  <a:pt x="88198" y="10875"/>
                </a:lnTo>
                <a:lnTo>
                  <a:pt x="128869" y="686"/>
                </a:lnTo>
                <a:lnTo>
                  <a:pt x="142874" y="0"/>
                </a:lnTo>
                <a:lnTo>
                  <a:pt x="904874" y="0"/>
                </a:lnTo>
                <a:lnTo>
                  <a:pt x="946348" y="6150"/>
                </a:lnTo>
                <a:lnTo>
                  <a:pt x="984250" y="24078"/>
                </a:lnTo>
                <a:lnTo>
                  <a:pt x="1015319" y="52234"/>
                </a:lnTo>
                <a:lnTo>
                  <a:pt x="1036873" y="88198"/>
                </a:lnTo>
                <a:lnTo>
                  <a:pt x="1047063" y="128870"/>
                </a:lnTo>
                <a:lnTo>
                  <a:pt x="1047749" y="142874"/>
                </a:lnTo>
                <a:lnTo>
                  <a:pt x="1047749" y="171449"/>
                </a:lnTo>
                <a:lnTo>
                  <a:pt x="1041598" y="212924"/>
                </a:lnTo>
                <a:lnTo>
                  <a:pt x="1023671" y="250825"/>
                </a:lnTo>
                <a:lnTo>
                  <a:pt x="995514" y="281894"/>
                </a:lnTo>
                <a:lnTo>
                  <a:pt x="959549" y="303448"/>
                </a:lnTo>
                <a:lnTo>
                  <a:pt x="918879" y="313638"/>
                </a:lnTo>
                <a:lnTo>
                  <a:pt x="904874" y="314324"/>
                </a:lnTo>
                <a:close/>
              </a:path>
            </a:pathLst>
          </a:custGeom>
          <a:solidFill>
            <a:srgbClr val="2ECC70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5656907" y="5807075"/>
            <a:ext cx="878205" cy="2311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350" b="1" dirty="0">
                <a:solidFill>
                  <a:srgbClr val="26AE60"/>
                </a:solidFill>
                <a:latin typeface="Liberation Sans"/>
                <a:cs typeface="Liberation Sans"/>
              </a:rPr>
              <a:t>+12 </a:t>
            </a:r>
            <a:r>
              <a:rPr sz="1350" b="1" spc="-10" dirty="0">
                <a:solidFill>
                  <a:srgbClr val="26AE60"/>
                </a:solidFill>
                <a:latin typeface="Liberation Sans"/>
                <a:cs typeface="Liberation Sans"/>
              </a:rPr>
              <a:t>points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8071103" y="4785359"/>
            <a:ext cx="3822700" cy="1572895"/>
            <a:chOff x="8071103" y="4785359"/>
            <a:chExt cx="3822700" cy="1572895"/>
          </a:xfrm>
        </p:grpSpPr>
        <p:sp>
          <p:nvSpPr>
            <p:cNvPr id="26" name="object 26"/>
            <p:cNvSpPr/>
            <p:nvPr/>
          </p:nvSpPr>
          <p:spPr>
            <a:xfrm>
              <a:off x="8071103" y="4785359"/>
              <a:ext cx="3822700" cy="1572895"/>
            </a:xfrm>
            <a:custGeom>
              <a:avLst/>
              <a:gdLst/>
              <a:ahLst/>
              <a:cxnLst/>
              <a:rect l="l" t="t" r="r" b="b"/>
              <a:pathLst>
                <a:path w="3822700" h="1572895">
                  <a:moveTo>
                    <a:pt x="3822191" y="1572767"/>
                  </a:moveTo>
                  <a:lnTo>
                    <a:pt x="0" y="1572767"/>
                  </a:lnTo>
                  <a:lnTo>
                    <a:pt x="0" y="0"/>
                  </a:lnTo>
                  <a:lnTo>
                    <a:pt x="3822191" y="0"/>
                  </a:lnTo>
                  <a:lnTo>
                    <a:pt x="3822191" y="53339"/>
                  </a:lnTo>
                  <a:lnTo>
                    <a:pt x="158495" y="53339"/>
                  </a:lnTo>
                  <a:lnTo>
                    <a:pt x="151927" y="53657"/>
                  </a:lnTo>
                  <a:lnTo>
                    <a:pt x="116217" y="68448"/>
                  </a:lnTo>
                  <a:lnTo>
                    <a:pt x="94674" y="100688"/>
                  </a:lnTo>
                  <a:lnTo>
                    <a:pt x="91820" y="120014"/>
                  </a:lnTo>
                  <a:lnTo>
                    <a:pt x="91820" y="1377314"/>
                  </a:lnTo>
                  <a:lnTo>
                    <a:pt x="103045" y="1414363"/>
                  </a:lnTo>
                  <a:lnTo>
                    <a:pt x="132979" y="1438913"/>
                  </a:lnTo>
                  <a:lnTo>
                    <a:pt x="158495" y="1443989"/>
                  </a:lnTo>
                  <a:lnTo>
                    <a:pt x="3822191" y="1443989"/>
                  </a:lnTo>
                  <a:lnTo>
                    <a:pt x="3822191" y="1572767"/>
                  </a:lnTo>
                  <a:close/>
                </a:path>
                <a:path w="3822700" h="1572895">
                  <a:moveTo>
                    <a:pt x="3822191" y="1443989"/>
                  </a:moveTo>
                  <a:lnTo>
                    <a:pt x="3663695" y="1443989"/>
                  </a:lnTo>
                  <a:lnTo>
                    <a:pt x="3670263" y="1443672"/>
                  </a:lnTo>
                  <a:lnTo>
                    <a:pt x="3676705" y="1442720"/>
                  </a:lnTo>
                  <a:lnTo>
                    <a:pt x="3710841" y="1424460"/>
                  </a:lnTo>
                  <a:lnTo>
                    <a:pt x="3729101" y="1390324"/>
                  </a:lnTo>
                  <a:lnTo>
                    <a:pt x="3730370" y="1377314"/>
                  </a:lnTo>
                  <a:lnTo>
                    <a:pt x="3730370" y="120014"/>
                  </a:lnTo>
                  <a:lnTo>
                    <a:pt x="3719143" y="82964"/>
                  </a:lnTo>
                  <a:lnTo>
                    <a:pt x="3689209" y="58415"/>
                  </a:lnTo>
                  <a:lnTo>
                    <a:pt x="3663695" y="53339"/>
                  </a:lnTo>
                  <a:lnTo>
                    <a:pt x="3822191" y="53339"/>
                  </a:lnTo>
                  <a:lnTo>
                    <a:pt x="3822191" y="1443989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8153398" y="4829174"/>
              <a:ext cx="3657600" cy="1409700"/>
            </a:xfrm>
            <a:custGeom>
              <a:avLst/>
              <a:gdLst/>
              <a:ahLst/>
              <a:cxnLst/>
              <a:rect l="l" t="t" r="r" b="b"/>
              <a:pathLst>
                <a:path w="3657600" h="1409700">
                  <a:moveTo>
                    <a:pt x="3586403" y="1409699"/>
                  </a:moveTo>
                  <a:lnTo>
                    <a:pt x="71196" y="1409699"/>
                  </a:lnTo>
                  <a:lnTo>
                    <a:pt x="66241" y="1409210"/>
                  </a:lnTo>
                  <a:lnTo>
                    <a:pt x="29706" y="1394077"/>
                  </a:lnTo>
                  <a:lnTo>
                    <a:pt x="3885" y="1358037"/>
                  </a:lnTo>
                  <a:lnTo>
                    <a:pt x="0" y="1338503"/>
                  </a:lnTo>
                  <a:lnTo>
                    <a:pt x="0" y="1333499"/>
                  </a:lnTo>
                  <a:lnTo>
                    <a:pt x="0" y="71196"/>
                  </a:lnTo>
                  <a:lnTo>
                    <a:pt x="15621" y="29704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5" y="15621"/>
                  </a:lnTo>
                  <a:lnTo>
                    <a:pt x="3653714" y="51661"/>
                  </a:lnTo>
                  <a:lnTo>
                    <a:pt x="3657600" y="71196"/>
                  </a:lnTo>
                  <a:lnTo>
                    <a:pt x="3657600" y="1338503"/>
                  </a:lnTo>
                  <a:lnTo>
                    <a:pt x="3641977" y="1379993"/>
                  </a:lnTo>
                  <a:lnTo>
                    <a:pt x="3605938" y="1405812"/>
                  </a:lnTo>
                  <a:lnTo>
                    <a:pt x="3591358" y="1409210"/>
                  </a:lnTo>
                  <a:lnTo>
                    <a:pt x="3586403" y="1409699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8"/>
          <p:cNvSpPr txBox="1"/>
          <p:nvPr/>
        </p:nvSpPr>
        <p:spPr>
          <a:xfrm>
            <a:off x="8283575" y="4896103"/>
            <a:ext cx="2799715" cy="1058545"/>
          </a:xfrm>
          <a:prstGeom prst="rect">
            <a:avLst/>
          </a:prstGeom>
        </p:spPr>
        <p:txBody>
          <a:bodyPr vert="horz" wrap="square" lIns="0" tIns="9461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745"/>
              </a:spcBef>
            </a:pPr>
            <a:r>
              <a:rPr sz="1350" b="1" dirty="0">
                <a:solidFill>
                  <a:srgbClr val="5B20B5"/>
                </a:solidFill>
                <a:latin typeface="Liberation Sans"/>
                <a:cs typeface="Liberation Sans"/>
              </a:rPr>
              <a:t>Overall</a:t>
            </a:r>
            <a:r>
              <a:rPr sz="1350" b="1" spc="-55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5B20B5"/>
                </a:solidFill>
                <a:latin typeface="Liberation Sans"/>
                <a:cs typeface="Liberation Sans"/>
              </a:rPr>
              <a:t>Acceleration</a:t>
            </a:r>
            <a:endParaRPr sz="1350">
              <a:latin typeface="Liberation Sans"/>
              <a:cs typeface="Liberation Sans"/>
            </a:endParaRPr>
          </a:p>
          <a:p>
            <a:pPr marL="596900" algn="ctr">
              <a:lnSpc>
                <a:spcPct val="100000"/>
              </a:lnSpc>
              <a:spcBef>
                <a:spcPts val="1080"/>
              </a:spcBef>
            </a:pPr>
            <a:r>
              <a:rPr sz="2250" b="1" spc="-25" dirty="0">
                <a:solidFill>
                  <a:srgbClr val="6D28D9"/>
                </a:solidFill>
                <a:latin typeface="Liberation Sans"/>
                <a:cs typeface="Liberation Sans"/>
              </a:rPr>
              <a:t>+8%</a:t>
            </a:r>
            <a:endParaRPr sz="2250">
              <a:latin typeface="Liberation Sans"/>
              <a:cs typeface="Liberation Sans"/>
            </a:endParaRPr>
          </a:p>
          <a:p>
            <a:pPr marL="597535" algn="ctr">
              <a:lnSpc>
                <a:spcPct val="100000"/>
              </a:lnSpc>
              <a:spcBef>
                <a:spcPts val="825"/>
              </a:spcBef>
            </a:pPr>
            <a:r>
              <a:rPr sz="1050" dirty="0">
                <a:solidFill>
                  <a:srgbClr val="7C3AEC"/>
                </a:solidFill>
                <a:latin typeface="Liberation Sans"/>
                <a:cs typeface="Liberation Sans"/>
              </a:rPr>
              <a:t>Average</a:t>
            </a:r>
            <a:r>
              <a:rPr sz="1050" spc="-50" dirty="0">
                <a:solidFill>
                  <a:srgbClr val="7C3AE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7C3AEC"/>
                </a:solidFill>
                <a:latin typeface="Liberation Sans"/>
                <a:cs typeface="Liberation Sans"/>
              </a:rPr>
              <a:t>improvement</a:t>
            </a:r>
            <a:r>
              <a:rPr sz="1050" spc="-50" dirty="0">
                <a:solidFill>
                  <a:srgbClr val="7C3AEC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7C3AEC"/>
                </a:solidFill>
                <a:latin typeface="Liberation Sans"/>
                <a:cs typeface="Liberation Sans"/>
              </a:rPr>
              <a:t>across</a:t>
            </a:r>
            <a:r>
              <a:rPr sz="1050" spc="-45" dirty="0">
                <a:solidFill>
                  <a:srgbClr val="7C3AEC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7C3AEC"/>
                </a:solidFill>
                <a:latin typeface="Liberation Sans"/>
                <a:cs typeface="Liberation Sans"/>
              </a:rPr>
              <a:t>grades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606424" y="6707187"/>
            <a:ext cx="5286375" cy="129921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5"/>
              </a:spcBef>
            </a:pPr>
            <a:r>
              <a:rPr sz="1650" dirty="0">
                <a:solidFill>
                  <a:srgbClr val="F59D0A"/>
                </a:solidFill>
                <a:latin typeface="Arial Black"/>
                <a:cs typeface="Arial Black"/>
              </a:rPr>
              <a:t></a:t>
            </a:r>
            <a:r>
              <a:rPr sz="1650" spc="-70" dirty="0">
                <a:solidFill>
                  <a:srgbClr val="F59D0A"/>
                </a:solidFill>
                <a:latin typeface="Arial Black"/>
                <a:cs typeface="Arial Black"/>
              </a:rPr>
              <a:t> </a:t>
            </a: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Key</a:t>
            </a:r>
            <a:r>
              <a:rPr sz="1500" b="1" spc="-80" dirty="0">
                <a:solidFill>
                  <a:srgbClr val="1D40AF"/>
                </a:solidFill>
                <a:latin typeface="Liberation Sans"/>
                <a:cs typeface="Liberation Sans"/>
              </a:rPr>
              <a:t> 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Insights</a:t>
            </a:r>
            <a:endParaRPr sz="1500">
              <a:latin typeface="Liberation Sans"/>
              <a:cs typeface="Liberation Sans"/>
            </a:endParaRPr>
          </a:p>
          <a:p>
            <a:pPr marL="12700" marR="5080">
              <a:lnSpc>
                <a:spcPct val="125000"/>
              </a:lnSpc>
              <a:spcBef>
                <a:spcPts val="810"/>
              </a:spcBef>
            </a:pPr>
            <a:r>
              <a:rPr sz="1200" b="1" dirty="0">
                <a:solidFill>
                  <a:srgbClr val="374050"/>
                </a:solidFill>
                <a:latin typeface="Liberation Sans"/>
                <a:cs typeface="Liberation Sans"/>
              </a:rPr>
              <a:t>Developmental Factors:</a:t>
            </a:r>
            <a:r>
              <a:rPr sz="1200" b="1" spc="-2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The accelerated learning population showed </a:t>
            </a:r>
            <a:r>
              <a:rPr sz="1200" spc="-20" dirty="0">
                <a:solidFill>
                  <a:srgbClr val="374050"/>
                </a:solidFill>
                <a:latin typeface="Liberation Sans"/>
                <a:cs typeface="Liberation Sans"/>
              </a:rPr>
              <a:t>more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significant growth in 5th grade (+12 points) compared to 4th grade (+4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points),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suggesting developmental readiness factors may influence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intervention effectiveness.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0" name="object 30"/>
          <p:cNvSpPr txBox="1"/>
          <p:nvPr/>
        </p:nvSpPr>
        <p:spPr>
          <a:xfrm>
            <a:off x="6183312" y="7112000"/>
            <a:ext cx="510476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dirty="0">
                <a:solidFill>
                  <a:srgbClr val="374050"/>
                </a:solidFill>
                <a:latin typeface="Liberation Sans"/>
                <a:cs typeface="Liberation Sans"/>
              </a:rPr>
              <a:t>Performance Levels: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Students transitioning from "approaching" to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"meets"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1" name="object 31"/>
          <p:cNvSpPr txBox="1"/>
          <p:nvPr/>
        </p:nvSpPr>
        <p:spPr>
          <a:xfrm>
            <a:off x="10001249" y="7372349"/>
            <a:ext cx="457200" cy="161925"/>
          </a:xfrm>
          <a:prstGeom prst="rect">
            <a:avLst/>
          </a:prstGeom>
          <a:solidFill>
            <a:srgbClr val="DAE9FE"/>
          </a:solidFill>
        </p:spPr>
        <p:txBody>
          <a:bodyPr vert="horz" wrap="square" lIns="0" tIns="0" rIns="0" bIns="0" rtlCol="0">
            <a:spAutoFit/>
          </a:bodyPr>
          <a:lstStyle/>
          <a:p>
            <a:pPr marL="74295">
              <a:lnSpc>
                <a:spcPts val="1275"/>
              </a:lnSpc>
            </a:pPr>
            <a:r>
              <a:rPr sz="1200" spc="-25" dirty="0">
                <a:solidFill>
                  <a:srgbClr val="374050"/>
                </a:solidFill>
                <a:latin typeface="Liberation Sans"/>
                <a:cs typeface="Liberation Sans"/>
              </a:rPr>
              <a:t>68%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2" name="object 32"/>
          <p:cNvSpPr txBox="1"/>
          <p:nvPr/>
        </p:nvSpPr>
        <p:spPr>
          <a:xfrm>
            <a:off x="6183312" y="7340600"/>
            <a:ext cx="5286375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4315460" algn="l"/>
              </a:tabLst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standards represented the largest growth segment, </a:t>
            </a:r>
            <a:r>
              <a:rPr sz="1200" spc="-20" dirty="0">
                <a:solidFill>
                  <a:srgbClr val="374050"/>
                </a:solidFill>
                <a:latin typeface="Liberation Sans"/>
                <a:cs typeface="Liberation Sans"/>
              </a:rPr>
              <a:t>with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	of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 accelerated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3" name="object 33"/>
          <p:cNvSpPr txBox="1"/>
          <p:nvPr/>
        </p:nvSpPr>
        <p:spPr>
          <a:xfrm>
            <a:off x="6183312" y="7523479"/>
            <a:ext cx="4947920" cy="4826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5000"/>
              </a:lnSpc>
              <a:spcBef>
                <a:spcPts val="100"/>
              </a:spcBef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learners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advancing at least one performance level during the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intervention period.</a:t>
            </a:r>
            <a:endParaRPr sz="1200">
              <a:latin typeface="Liberation Sans"/>
              <a:cs typeface="Liberation Sans"/>
            </a:endParaRPr>
          </a:p>
        </p:txBody>
      </p:sp>
      <p:sp>
        <p:nvSpPr>
          <p:cNvPr id="34" name="object 34"/>
          <p:cNvSpPr txBox="1"/>
          <p:nvPr/>
        </p:nvSpPr>
        <p:spPr>
          <a:xfrm>
            <a:off x="368299" y="8235950"/>
            <a:ext cx="4263390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 Campus accelerated learning data 2023-24, Intervention monitoring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system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68299" y="330200"/>
            <a:ext cx="5671820" cy="4368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700" b="1" spc="-10" dirty="0">
                <a:solidFill>
                  <a:srgbClr val="2B3D4F"/>
                </a:solidFill>
                <a:latin typeface="Liberation Sans"/>
                <a:cs typeface="Liberation Sans"/>
              </a:rPr>
              <a:t>Subgroup</a:t>
            </a:r>
            <a:r>
              <a:rPr sz="2700" b="1" spc="-130" dirty="0">
                <a:solidFill>
                  <a:srgbClr val="2B3D4F"/>
                </a:solidFill>
                <a:latin typeface="Liberation Sans"/>
                <a:cs typeface="Liberation Sans"/>
              </a:rPr>
              <a:t> </a:t>
            </a:r>
            <a:r>
              <a:rPr sz="2700" b="1" dirty="0">
                <a:solidFill>
                  <a:srgbClr val="2B3D4F"/>
                </a:solidFill>
                <a:latin typeface="Liberation Sans"/>
                <a:cs typeface="Liberation Sans"/>
              </a:rPr>
              <a:t>Acceleration</a:t>
            </a:r>
            <a:r>
              <a:rPr sz="2700" b="1" spc="-25" dirty="0">
                <a:solidFill>
                  <a:srgbClr val="2B3D4F"/>
                </a:solidFill>
                <a:latin typeface="Liberation Sans"/>
                <a:cs typeface="Liberation Sans"/>
              </a:rPr>
              <a:t> </a:t>
            </a:r>
            <a:r>
              <a:rPr sz="2700" b="1" spc="-10" dirty="0">
                <a:solidFill>
                  <a:srgbClr val="2B3D4F"/>
                </a:solidFill>
                <a:latin typeface="Liberation Sans"/>
                <a:cs typeface="Liberation Sans"/>
              </a:rPr>
              <a:t>Dashboard</a:t>
            </a:r>
            <a:endParaRPr sz="2700">
              <a:latin typeface="Liberation Sans"/>
              <a:cs typeface="Liberation Sans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368299" y="1120775"/>
            <a:ext cx="582993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Performance</a:t>
            </a:r>
            <a:r>
              <a:rPr sz="1800" b="1" spc="-2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growth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for</a:t>
            </a:r>
            <a:r>
              <a:rPr sz="1800" b="1" spc="-2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targeted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student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populations</a:t>
            </a:r>
            <a:endParaRPr sz="1800">
              <a:latin typeface="Liberation Sans"/>
              <a:cs typeface="Liberation Sans"/>
            </a:endParaRPr>
          </a:p>
        </p:txBody>
      </p:sp>
      <p:grpSp>
        <p:nvGrpSpPr>
          <p:cNvPr id="4" name="object 4"/>
          <p:cNvGrpSpPr/>
          <p:nvPr/>
        </p:nvGrpSpPr>
        <p:grpSpPr>
          <a:xfrm>
            <a:off x="249936" y="1572768"/>
            <a:ext cx="3870960" cy="5552440"/>
            <a:chOff x="249936" y="1572768"/>
            <a:chExt cx="3870960" cy="5552440"/>
          </a:xfrm>
        </p:grpSpPr>
        <p:sp>
          <p:nvSpPr>
            <p:cNvPr id="5" name="object 5"/>
            <p:cNvSpPr/>
            <p:nvPr/>
          </p:nvSpPr>
          <p:spPr>
            <a:xfrm>
              <a:off x="619124" y="6667500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236086" y="457199"/>
                  </a:moveTo>
                  <a:lnTo>
                    <a:pt x="221113" y="457199"/>
                  </a:lnTo>
                  <a:lnTo>
                    <a:pt x="213644" y="456832"/>
                  </a:lnTo>
                  <a:lnTo>
                    <a:pt x="169405" y="449528"/>
                  </a:lnTo>
                  <a:lnTo>
                    <a:pt x="127441" y="433734"/>
                  </a:lnTo>
                  <a:lnTo>
                    <a:pt x="89365" y="410058"/>
                  </a:lnTo>
                  <a:lnTo>
                    <a:pt x="56639" y="379409"/>
                  </a:lnTo>
                  <a:lnTo>
                    <a:pt x="30522" y="342962"/>
                  </a:lnTo>
                  <a:lnTo>
                    <a:pt x="12016" y="302122"/>
                  </a:lnTo>
                  <a:lnTo>
                    <a:pt x="1834" y="258457"/>
                  </a:lnTo>
                  <a:lnTo>
                    <a:pt x="0" y="236086"/>
                  </a:lnTo>
                  <a:lnTo>
                    <a:pt x="0" y="221112"/>
                  </a:lnTo>
                  <a:lnTo>
                    <a:pt x="5853" y="176657"/>
                  </a:lnTo>
                  <a:lnTo>
                    <a:pt x="20266" y="134200"/>
                  </a:lnTo>
                  <a:lnTo>
                    <a:pt x="42685" y="95370"/>
                  </a:lnTo>
                  <a:lnTo>
                    <a:pt x="72249" y="61660"/>
                  </a:lnTo>
                  <a:lnTo>
                    <a:pt x="107821" y="34364"/>
                  </a:lnTo>
                  <a:lnTo>
                    <a:pt x="148035" y="14535"/>
                  </a:lnTo>
                  <a:lnTo>
                    <a:pt x="191345" y="2931"/>
                  </a:lnTo>
                  <a:lnTo>
                    <a:pt x="221113" y="0"/>
                  </a:lnTo>
                  <a:lnTo>
                    <a:pt x="236086" y="0"/>
                  </a:lnTo>
                  <a:lnTo>
                    <a:pt x="280540" y="5852"/>
                  </a:lnTo>
                  <a:lnTo>
                    <a:pt x="322998" y="20265"/>
                  </a:lnTo>
                  <a:lnTo>
                    <a:pt x="361828" y="42684"/>
                  </a:lnTo>
                  <a:lnTo>
                    <a:pt x="395538" y="72248"/>
                  </a:lnTo>
                  <a:lnTo>
                    <a:pt x="422833" y="107820"/>
                  </a:lnTo>
                  <a:lnTo>
                    <a:pt x="442663" y="148034"/>
                  </a:lnTo>
                  <a:lnTo>
                    <a:pt x="454268" y="191344"/>
                  </a:lnTo>
                  <a:lnTo>
                    <a:pt x="457200" y="221112"/>
                  </a:lnTo>
                  <a:lnTo>
                    <a:pt x="457199" y="228599"/>
                  </a:lnTo>
                  <a:lnTo>
                    <a:pt x="457200" y="236086"/>
                  </a:lnTo>
                  <a:lnTo>
                    <a:pt x="451346" y="280539"/>
                  </a:lnTo>
                  <a:lnTo>
                    <a:pt x="436933" y="322997"/>
                  </a:lnTo>
                  <a:lnTo>
                    <a:pt x="414514" y="361827"/>
                  </a:lnTo>
                  <a:lnTo>
                    <a:pt x="384950" y="395538"/>
                  </a:lnTo>
                  <a:lnTo>
                    <a:pt x="349378" y="422832"/>
                  </a:lnTo>
                  <a:lnTo>
                    <a:pt x="309164" y="442663"/>
                  </a:lnTo>
                  <a:lnTo>
                    <a:pt x="265854" y="454267"/>
                  </a:lnTo>
                  <a:lnTo>
                    <a:pt x="243555" y="456832"/>
                  </a:lnTo>
                  <a:lnTo>
                    <a:pt x="236086" y="457199"/>
                  </a:lnTo>
                  <a:close/>
                </a:path>
              </a:pathLst>
            </a:custGeom>
            <a:solidFill>
              <a:srgbClr val="DDD5F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249936" y="1572768"/>
              <a:ext cx="3870960" cy="4386580"/>
            </a:xfrm>
            <a:custGeom>
              <a:avLst/>
              <a:gdLst/>
              <a:ahLst/>
              <a:cxnLst/>
              <a:rect l="l" t="t" r="r" b="b"/>
              <a:pathLst>
                <a:path w="3870960" h="4386580">
                  <a:moveTo>
                    <a:pt x="3870959" y="4386071"/>
                  </a:moveTo>
                  <a:lnTo>
                    <a:pt x="0" y="4386071"/>
                  </a:lnTo>
                  <a:lnTo>
                    <a:pt x="0" y="0"/>
                  </a:lnTo>
                  <a:lnTo>
                    <a:pt x="3870959" y="0"/>
                  </a:lnTo>
                  <a:lnTo>
                    <a:pt x="3870959" y="103631"/>
                  </a:lnTo>
                  <a:lnTo>
                    <a:pt x="245363" y="103631"/>
                  </a:lnTo>
                  <a:lnTo>
                    <a:pt x="235042" y="104130"/>
                  </a:lnTo>
                  <a:lnTo>
                    <a:pt x="195923" y="116017"/>
                  </a:lnTo>
                  <a:lnTo>
                    <a:pt x="164331" y="141970"/>
                  </a:lnTo>
                  <a:lnTo>
                    <a:pt x="145075" y="178037"/>
                  </a:lnTo>
                  <a:lnTo>
                    <a:pt x="140588" y="208406"/>
                  </a:lnTo>
                  <a:lnTo>
                    <a:pt x="140588" y="4104131"/>
                  </a:lnTo>
                  <a:lnTo>
                    <a:pt x="148564" y="4144226"/>
                  </a:lnTo>
                  <a:lnTo>
                    <a:pt x="171276" y="4178219"/>
                  </a:lnTo>
                  <a:lnTo>
                    <a:pt x="205268" y="4200930"/>
                  </a:lnTo>
                  <a:lnTo>
                    <a:pt x="245363" y="4208906"/>
                  </a:lnTo>
                  <a:lnTo>
                    <a:pt x="3870959" y="4208906"/>
                  </a:lnTo>
                  <a:lnTo>
                    <a:pt x="3870959" y="4386071"/>
                  </a:lnTo>
                  <a:close/>
                </a:path>
                <a:path w="3870960" h="4386580">
                  <a:moveTo>
                    <a:pt x="3870959" y="4208906"/>
                  </a:moveTo>
                  <a:lnTo>
                    <a:pt x="3626738" y="4208906"/>
                  </a:lnTo>
                  <a:lnTo>
                    <a:pt x="3637059" y="4208408"/>
                  </a:lnTo>
                  <a:lnTo>
                    <a:pt x="3647182" y="4206912"/>
                  </a:lnTo>
                  <a:lnTo>
                    <a:pt x="3684958" y="4191264"/>
                  </a:lnTo>
                  <a:lnTo>
                    <a:pt x="3713871" y="4162352"/>
                  </a:lnTo>
                  <a:lnTo>
                    <a:pt x="3729519" y="4124575"/>
                  </a:lnTo>
                  <a:lnTo>
                    <a:pt x="3731513" y="4104131"/>
                  </a:lnTo>
                  <a:lnTo>
                    <a:pt x="3731513" y="208406"/>
                  </a:lnTo>
                  <a:lnTo>
                    <a:pt x="3723537" y="168311"/>
                  </a:lnTo>
                  <a:lnTo>
                    <a:pt x="3700825" y="134319"/>
                  </a:lnTo>
                  <a:lnTo>
                    <a:pt x="3666833" y="111607"/>
                  </a:lnTo>
                  <a:lnTo>
                    <a:pt x="3626738" y="103631"/>
                  </a:lnTo>
                  <a:lnTo>
                    <a:pt x="3870959" y="103631"/>
                  </a:lnTo>
                  <a:lnTo>
                    <a:pt x="3870959" y="420890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80999" y="1666875"/>
              <a:ext cx="3609975" cy="4124325"/>
            </a:xfrm>
            <a:custGeom>
              <a:avLst/>
              <a:gdLst/>
              <a:ahLst/>
              <a:cxnLst/>
              <a:rect l="l" t="t" r="r" b="b"/>
              <a:pathLst>
                <a:path w="3609975" h="4124325">
                  <a:moveTo>
                    <a:pt x="3503179" y="4124323"/>
                  </a:moveTo>
                  <a:lnTo>
                    <a:pt x="106794" y="4124323"/>
                  </a:lnTo>
                  <a:lnTo>
                    <a:pt x="99361" y="4123592"/>
                  </a:lnTo>
                  <a:lnTo>
                    <a:pt x="57038" y="4109230"/>
                  </a:lnTo>
                  <a:lnTo>
                    <a:pt x="23432" y="4079765"/>
                  </a:lnTo>
                  <a:lnTo>
                    <a:pt x="3660" y="4039683"/>
                  </a:lnTo>
                  <a:lnTo>
                    <a:pt x="0" y="4017529"/>
                  </a:lnTo>
                  <a:lnTo>
                    <a:pt x="0" y="401002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4" y="0"/>
                  </a:lnTo>
                  <a:lnTo>
                    <a:pt x="3503179" y="0"/>
                  </a:lnTo>
                  <a:lnTo>
                    <a:pt x="3546348" y="11572"/>
                  </a:lnTo>
                  <a:lnTo>
                    <a:pt x="3581803" y="38784"/>
                  </a:lnTo>
                  <a:lnTo>
                    <a:pt x="3604146" y="77492"/>
                  </a:lnTo>
                  <a:lnTo>
                    <a:pt x="3609974" y="106794"/>
                  </a:lnTo>
                  <a:lnTo>
                    <a:pt x="3609974" y="4017529"/>
                  </a:lnTo>
                  <a:lnTo>
                    <a:pt x="3598401" y="4060698"/>
                  </a:lnTo>
                  <a:lnTo>
                    <a:pt x="3571189" y="4096152"/>
                  </a:lnTo>
                  <a:lnTo>
                    <a:pt x="3532481" y="4118495"/>
                  </a:lnTo>
                  <a:lnTo>
                    <a:pt x="3510612" y="4123592"/>
                  </a:lnTo>
                  <a:lnTo>
                    <a:pt x="3503179" y="4124323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/>
          <p:nvPr/>
        </p:nvSpPr>
        <p:spPr>
          <a:xfrm>
            <a:off x="558800" y="1451997"/>
            <a:ext cx="2661920" cy="1142365"/>
          </a:xfrm>
          <a:prstGeom prst="rect">
            <a:avLst/>
          </a:prstGeom>
        </p:spPr>
        <p:txBody>
          <a:bodyPr vert="horz" wrap="square" lIns="0" tIns="27495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165"/>
              </a:spcBef>
            </a:pPr>
            <a:r>
              <a:rPr sz="3350" b="1" spc="-459" dirty="0">
                <a:solidFill>
                  <a:srgbClr val="0FB981"/>
                </a:solidFill>
                <a:latin typeface="Lato Black"/>
                <a:cs typeface="Lato Black"/>
              </a:rPr>
              <a:t>$</a:t>
            </a:r>
            <a:endParaRPr sz="3350">
              <a:latin typeface="Lato Black"/>
              <a:cs typeface="Lato Black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sz="1500" b="1" dirty="0">
                <a:solidFill>
                  <a:srgbClr val="055E45"/>
                </a:solidFill>
                <a:latin typeface="Liberation Sans"/>
                <a:cs typeface="Liberation Sans"/>
              </a:rPr>
              <a:t>Economically </a:t>
            </a:r>
            <a:r>
              <a:rPr sz="150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Disadvantaged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558800" y="5292725"/>
            <a:ext cx="6781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Initial:</a:t>
            </a:r>
            <a:r>
              <a:rPr sz="1050" spc="-3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b="1" spc="-25" dirty="0">
                <a:solidFill>
                  <a:srgbClr val="047857"/>
                </a:solidFill>
                <a:latin typeface="Liberation Sans"/>
                <a:cs typeface="Liberation Sans"/>
              </a:rPr>
              <a:t>49%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1812676" y="5292725"/>
            <a:ext cx="8115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Current:</a:t>
            </a:r>
            <a:r>
              <a:rPr sz="1050" spc="-4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b="1" spc="-25" dirty="0">
                <a:solidFill>
                  <a:srgbClr val="047857"/>
                </a:solidFill>
                <a:latin typeface="Liberation Sans"/>
                <a:cs typeface="Liberation Sans"/>
              </a:rPr>
              <a:t>80%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1" name="object 11"/>
          <p:cNvSpPr/>
          <p:nvPr/>
        </p:nvSpPr>
        <p:spPr>
          <a:xfrm>
            <a:off x="3209924" y="5276849"/>
            <a:ext cx="590550" cy="323850"/>
          </a:xfrm>
          <a:custGeom>
            <a:avLst/>
            <a:gdLst/>
            <a:ahLst/>
            <a:cxnLst/>
            <a:rect l="l" t="t" r="r" b="b"/>
            <a:pathLst>
              <a:path w="590550" h="323850">
                <a:moveTo>
                  <a:pt x="428624" y="323849"/>
                </a:moveTo>
                <a:lnTo>
                  <a:pt x="161924" y="323849"/>
                </a:lnTo>
                <a:lnTo>
                  <a:pt x="153970" y="323655"/>
                </a:lnTo>
                <a:lnTo>
                  <a:pt x="114919" y="316879"/>
                </a:lnTo>
                <a:lnTo>
                  <a:pt x="78686" y="300818"/>
                </a:lnTo>
                <a:lnTo>
                  <a:pt x="47426" y="276423"/>
                </a:lnTo>
                <a:lnTo>
                  <a:pt x="23031" y="245163"/>
                </a:lnTo>
                <a:lnTo>
                  <a:pt x="6970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70" y="114919"/>
                </a:lnTo>
                <a:lnTo>
                  <a:pt x="23030" y="78686"/>
                </a:lnTo>
                <a:lnTo>
                  <a:pt x="47426" y="47426"/>
                </a:lnTo>
                <a:lnTo>
                  <a:pt x="78686" y="23031"/>
                </a:lnTo>
                <a:lnTo>
                  <a:pt x="114919" y="6970"/>
                </a:lnTo>
                <a:lnTo>
                  <a:pt x="153970" y="194"/>
                </a:lnTo>
                <a:lnTo>
                  <a:pt x="161924" y="0"/>
                </a:lnTo>
                <a:lnTo>
                  <a:pt x="428624" y="0"/>
                </a:lnTo>
                <a:lnTo>
                  <a:pt x="467978" y="4853"/>
                </a:lnTo>
                <a:lnTo>
                  <a:pt x="504956" y="19118"/>
                </a:lnTo>
                <a:lnTo>
                  <a:pt x="537360" y="41939"/>
                </a:lnTo>
                <a:lnTo>
                  <a:pt x="563260" y="71964"/>
                </a:lnTo>
                <a:lnTo>
                  <a:pt x="581088" y="107382"/>
                </a:lnTo>
                <a:lnTo>
                  <a:pt x="589772" y="146052"/>
                </a:lnTo>
                <a:lnTo>
                  <a:pt x="590549" y="161924"/>
                </a:lnTo>
                <a:lnTo>
                  <a:pt x="590355" y="169879"/>
                </a:lnTo>
                <a:lnTo>
                  <a:pt x="583578" y="208929"/>
                </a:lnTo>
                <a:lnTo>
                  <a:pt x="567518" y="245162"/>
                </a:lnTo>
                <a:lnTo>
                  <a:pt x="543123" y="276423"/>
                </a:lnTo>
                <a:lnTo>
                  <a:pt x="511863" y="300817"/>
                </a:lnTo>
                <a:lnTo>
                  <a:pt x="475629" y="316879"/>
                </a:lnTo>
                <a:lnTo>
                  <a:pt x="436579" y="323655"/>
                </a:lnTo>
                <a:lnTo>
                  <a:pt x="428624" y="323849"/>
                </a:lnTo>
                <a:close/>
              </a:path>
            </a:pathLst>
          </a:custGeom>
          <a:solidFill>
            <a:srgbClr val="D0FAE4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 txBox="1"/>
          <p:nvPr/>
        </p:nvSpPr>
        <p:spPr>
          <a:xfrm>
            <a:off x="3295153" y="5321300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055E45"/>
                </a:solidFill>
                <a:latin typeface="Liberation Sans"/>
                <a:cs typeface="Liberation Sans"/>
              </a:rPr>
              <a:t>+31%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571500" y="1572768"/>
            <a:ext cx="7457440" cy="4386580"/>
            <a:chOff x="571500" y="1572768"/>
            <a:chExt cx="7457440" cy="4386580"/>
          </a:xfrm>
        </p:grpSpPr>
        <p:pic>
          <p:nvPicPr>
            <p:cNvPr id="14" name="object 1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571500" y="2800350"/>
              <a:ext cx="3219449" cy="2190749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4163567" y="1572768"/>
              <a:ext cx="3865245" cy="4386580"/>
            </a:xfrm>
            <a:custGeom>
              <a:avLst/>
              <a:gdLst/>
              <a:ahLst/>
              <a:cxnLst/>
              <a:rect l="l" t="t" r="r" b="b"/>
              <a:pathLst>
                <a:path w="3865245" h="4386580">
                  <a:moveTo>
                    <a:pt x="3864863" y="4386071"/>
                  </a:moveTo>
                  <a:lnTo>
                    <a:pt x="0" y="4386071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103631"/>
                  </a:lnTo>
                  <a:lnTo>
                    <a:pt x="246506" y="103631"/>
                  </a:lnTo>
                  <a:lnTo>
                    <a:pt x="236185" y="104130"/>
                  </a:lnTo>
                  <a:lnTo>
                    <a:pt x="197066" y="116017"/>
                  </a:lnTo>
                  <a:lnTo>
                    <a:pt x="165473" y="141970"/>
                  </a:lnTo>
                  <a:lnTo>
                    <a:pt x="146217" y="178037"/>
                  </a:lnTo>
                  <a:lnTo>
                    <a:pt x="141731" y="208406"/>
                  </a:lnTo>
                  <a:lnTo>
                    <a:pt x="141731" y="4104131"/>
                  </a:lnTo>
                  <a:lnTo>
                    <a:pt x="149706" y="4144226"/>
                  </a:lnTo>
                  <a:lnTo>
                    <a:pt x="172419" y="4178219"/>
                  </a:lnTo>
                  <a:lnTo>
                    <a:pt x="206411" y="4200930"/>
                  </a:lnTo>
                  <a:lnTo>
                    <a:pt x="246506" y="4208906"/>
                  </a:lnTo>
                  <a:lnTo>
                    <a:pt x="3864863" y="4208906"/>
                  </a:lnTo>
                  <a:lnTo>
                    <a:pt x="3864863" y="4386071"/>
                  </a:lnTo>
                  <a:close/>
                </a:path>
                <a:path w="3865245" h="4386580">
                  <a:moveTo>
                    <a:pt x="3864863" y="4208906"/>
                  </a:moveTo>
                  <a:lnTo>
                    <a:pt x="3618356" y="4208906"/>
                  </a:lnTo>
                  <a:lnTo>
                    <a:pt x="3628678" y="4208408"/>
                  </a:lnTo>
                  <a:lnTo>
                    <a:pt x="3638800" y="4206912"/>
                  </a:lnTo>
                  <a:lnTo>
                    <a:pt x="3676576" y="4191264"/>
                  </a:lnTo>
                  <a:lnTo>
                    <a:pt x="3705489" y="4162352"/>
                  </a:lnTo>
                  <a:lnTo>
                    <a:pt x="3721137" y="4124575"/>
                  </a:lnTo>
                  <a:lnTo>
                    <a:pt x="3723131" y="4104131"/>
                  </a:lnTo>
                  <a:lnTo>
                    <a:pt x="3723131" y="208406"/>
                  </a:lnTo>
                  <a:lnTo>
                    <a:pt x="3715155" y="168311"/>
                  </a:lnTo>
                  <a:lnTo>
                    <a:pt x="3692443" y="134319"/>
                  </a:lnTo>
                  <a:lnTo>
                    <a:pt x="3658451" y="111607"/>
                  </a:lnTo>
                  <a:lnTo>
                    <a:pt x="3618356" y="103631"/>
                  </a:lnTo>
                  <a:lnTo>
                    <a:pt x="3864863" y="103631"/>
                  </a:lnTo>
                  <a:lnTo>
                    <a:pt x="3864863" y="420890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4295774" y="1666875"/>
              <a:ext cx="3600450" cy="4124325"/>
            </a:xfrm>
            <a:custGeom>
              <a:avLst/>
              <a:gdLst/>
              <a:ahLst/>
              <a:cxnLst/>
              <a:rect l="l" t="t" r="r" b="b"/>
              <a:pathLst>
                <a:path w="3600450" h="4124325">
                  <a:moveTo>
                    <a:pt x="3493654" y="4124323"/>
                  </a:moveTo>
                  <a:lnTo>
                    <a:pt x="106795" y="4124323"/>
                  </a:lnTo>
                  <a:lnTo>
                    <a:pt x="99362" y="4123592"/>
                  </a:lnTo>
                  <a:lnTo>
                    <a:pt x="57038" y="4109230"/>
                  </a:lnTo>
                  <a:lnTo>
                    <a:pt x="23432" y="4079765"/>
                  </a:lnTo>
                  <a:lnTo>
                    <a:pt x="3660" y="4039683"/>
                  </a:lnTo>
                  <a:lnTo>
                    <a:pt x="0" y="4017529"/>
                  </a:lnTo>
                  <a:lnTo>
                    <a:pt x="0" y="4010024"/>
                  </a:lnTo>
                  <a:lnTo>
                    <a:pt x="0" y="106794"/>
                  </a:lnTo>
                  <a:lnTo>
                    <a:pt x="11572" y="63625"/>
                  </a:lnTo>
                  <a:lnTo>
                    <a:pt x="38784" y="28170"/>
                  </a:lnTo>
                  <a:lnTo>
                    <a:pt x="77493" y="5828"/>
                  </a:lnTo>
                  <a:lnTo>
                    <a:pt x="106795" y="0"/>
                  </a:lnTo>
                  <a:lnTo>
                    <a:pt x="3493654" y="0"/>
                  </a:lnTo>
                  <a:lnTo>
                    <a:pt x="3536824" y="11572"/>
                  </a:lnTo>
                  <a:lnTo>
                    <a:pt x="3572278" y="38784"/>
                  </a:lnTo>
                  <a:lnTo>
                    <a:pt x="3594620" y="77492"/>
                  </a:lnTo>
                  <a:lnTo>
                    <a:pt x="3600449" y="106794"/>
                  </a:lnTo>
                  <a:lnTo>
                    <a:pt x="3600449" y="4017529"/>
                  </a:lnTo>
                  <a:lnTo>
                    <a:pt x="3588875" y="4060698"/>
                  </a:lnTo>
                  <a:lnTo>
                    <a:pt x="3561664" y="4096152"/>
                  </a:lnTo>
                  <a:lnTo>
                    <a:pt x="3522955" y="4118495"/>
                  </a:lnTo>
                  <a:lnTo>
                    <a:pt x="3501087" y="4123592"/>
                  </a:lnTo>
                  <a:lnTo>
                    <a:pt x="3493654" y="4124323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7" name="object 17"/>
          <p:cNvSpPr txBox="1"/>
          <p:nvPr/>
        </p:nvSpPr>
        <p:spPr>
          <a:xfrm>
            <a:off x="4470300" y="1505370"/>
            <a:ext cx="1571625" cy="108902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000" spc="1450" dirty="0">
                <a:solidFill>
                  <a:srgbClr val="3B81F5"/>
                </a:solidFill>
                <a:latin typeface="Arial Black"/>
                <a:cs typeface="Arial Black"/>
              </a:rPr>
              <a:t>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b="1" dirty="0">
                <a:solidFill>
                  <a:srgbClr val="1D40AF"/>
                </a:solidFill>
                <a:latin typeface="Liberation Sans"/>
                <a:cs typeface="Liberation Sans"/>
              </a:rPr>
              <a:t>English </a:t>
            </a:r>
            <a:r>
              <a:rPr sz="150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Learners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4470300" y="5292725"/>
            <a:ext cx="6781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Initial:</a:t>
            </a:r>
            <a:r>
              <a:rPr sz="1050" spc="-3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b="1" spc="-25" dirty="0">
                <a:solidFill>
                  <a:srgbClr val="1C4ED8"/>
                </a:solidFill>
                <a:latin typeface="Liberation Sans"/>
                <a:cs typeface="Liberation Sans"/>
              </a:rPr>
              <a:t>37%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5724177" y="5292725"/>
            <a:ext cx="8115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Current:</a:t>
            </a:r>
            <a:r>
              <a:rPr sz="1050" spc="-4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b="1" spc="-25" dirty="0">
                <a:solidFill>
                  <a:srgbClr val="1C4ED8"/>
                </a:solidFill>
                <a:latin typeface="Liberation Sans"/>
                <a:cs typeface="Liberation Sans"/>
              </a:rPr>
              <a:t>69%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0" name="object 20"/>
          <p:cNvSpPr/>
          <p:nvPr/>
        </p:nvSpPr>
        <p:spPr>
          <a:xfrm>
            <a:off x="7124699" y="5276849"/>
            <a:ext cx="581025" cy="323850"/>
          </a:xfrm>
          <a:custGeom>
            <a:avLst/>
            <a:gdLst/>
            <a:ahLst/>
            <a:cxnLst/>
            <a:rect l="l" t="t" r="r" b="b"/>
            <a:pathLst>
              <a:path w="581025" h="323850">
                <a:moveTo>
                  <a:pt x="419099" y="323849"/>
                </a:moveTo>
                <a:lnTo>
                  <a:pt x="161924" y="323849"/>
                </a:lnTo>
                <a:lnTo>
                  <a:pt x="153969" y="323655"/>
                </a:lnTo>
                <a:lnTo>
                  <a:pt x="114919" y="316879"/>
                </a:lnTo>
                <a:lnTo>
                  <a:pt x="78685" y="300818"/>
                </a:lnTo>
                <a:lnTo>
                  <a:pt x="47426" y="276423"/>
                </a:lnTo>
                <a:lnTo>
                  <a:pt x="23030" y="245163"/>
                </a:lnTo>
                <a:lnTo>
                  <a:pt x="6969" y="208929"/>
                </a:lnTo>
                <a:lnTo>
                  <a:pt x="194" y="169879"/>
                </a:lnTo>
                <a:lnTo>
                  <a:pt x="0" y="161924"/>
                </a:lnTo>
                <a:lnTo>
                  <a:pt x="194" y="153969"/>
                </a:lnTo>
                <a:lnTo>
                  <a:pt x="6969" y="114919"/>
                </a:lnTo>
                <a:lnTo>
                  <a:pt x="23030" y="78686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19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419099" y="0"/>
                </a:lnTo>
                <a:lnTo>
                  <a:pt x="458453" y="4853"/>
                </a:lnTo>
                <a:lnTo>
                  <a:pt x="495431" y="19118"/>
                </a:lnTo>
                <a:lnTo>
                  <a:pt x="527835" y="41939"/>
                </a:lnTo>
                <a:lnTo>
                  <a:pt x="553734" y="71964"/>
                </a:lnTo>
                <a:lnTo>
                  <a:pt x="571563" y="107382"/>
                </a:lnTo>
                <a:lnTo>
                  <a:pt x="580246" y="146052"/>
                </a:lnTo>
                <a:lnTo>
                  <a:pt x="581024" y="161924"/>
                </a:lnTo>
                <a:lnTo>
                  <a:pt x="580830" y="169879"/>
                </a:lnTo>
                <a:lnTo>
                  <a:pt x="574053" y="208929"/>
                </a:lnTo>
                <a:lnTo>
                  <a:pt x="557992" y="245162"/>
                </a:lnTo>
                <a:lnTo>
                  <a:pt x="533597" y="276423"/>
                </a:lnTo>
                <a:lnTo>
                  <a:pt x="502337" y="300817"/>
                </a:lnTo>
                <a:lnTo>
                  <a:pt x="466104" y="316879"/>
                </a:lnTo>
                <a:lnTo>
                  <a:pt x="427054" y="323655"/>
                </a:lnTo>
                <a:lnTo>
                  <a:pt x="419099" y="323849"/>
                </a:lnTo>
                <a:close/>
              </a:path>
            </a:pathLst>
          </a:custGeom>
          <a:solidFill>
            <a:srgbClr val="DAE9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object 21"/>
          <p:cNvSpPr txBox="1"/>
          <p:nvPr/>
        </p:nvSpPr>
        <p:spPr>
          <a:xfrm>
            <a:off x="7206654" y="5321300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1D40AF"/>
                </a:solidFill>
                <a:latin typeface="Liberation Sans"/>
                <a:cs typeface="Liberation Sans"/>
              </a:rPr>
              <a:t>+32%</a:t>
            </a:r>
            <a:endParaRPr sz="1200">
              <a:latin typeface="Liberation Sans"/>
              <a:cs typeface="Liberation Sans"/>
            </a:endParaRPr>
          </a:p>
        </p:txBody>
      </p:sp>
      <p:grpSp>
        <p:nvGrpSpPr>
          <p:cNvPr id="22" name="object 22"/>
          <p:cNvGrpSpPr/>
          <p:nvPr/>
        </p:nvGrpSpPr>
        <p:grpSpPr>
          <a:xfrm>
            <a:off x="4486275" y="1572768"/>
            <a:ext cx="7456170" cy="4386580"/>
            <a:chOff x="4486275" y="1572768"/>
            <a:chExt cx="7456170" cy="4386580"/>
          </a:xfrm>
        </p:grpSpPr>
        <p:pic>
          <p:nvPicPr>
            <p:cNvPr id="23" name="object 23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486275" y="2800350"/>
              <a:ext cx="3219449" cy="2190749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8071103" y="1572768"/>
              <a:ext cx="3870960" cy="4386580"/>
            </a:xfrm>
            <a:custGeom>
              <a:avLst/>
              <a:gdLst/>
              <a:ahLst/>
              <a:cxnLst/>
              <a:rect l="l" t="t" r="r" b="b"/>
              <a:pathLst>
                <a:path w="3870959" h="4386580">
                  <a:moveTo>
                    <a:pt x="3870959" y="4386071"/>
                  </a:moveTo>
                  <a:lnTo>
                    <a:pt x="0" y="4386071"/>
                  </a:lnTo>
                  <a:lnTo>
                    <a:pt x="0" y="0"/>
                  </a:lnTo>
                  <a:lnTo>
                    <a:pt x="3870959" y="0"/>
                  </a:lnTo>
                  <a:lnTo>
                    <a:pt x="3870959" y="103631"/>
                  </a:lnTo>
                  <a:lnTo>
                    <a:pt x="244220" y="103631"/>
                  </a:lnTo>
                  <a:lnTo>
                    <a:pt x="233898" y="104130"/>
                  </a:lnTo>
                  <a:lnTo>
                    <a:pt x="194779" y="116017"/>
                  </a:lnTo>
                  <a:lnTo>
                    <a:pt x="163186" y="141970"/>
                  </a:lnTo>
                  <a:lnTo>
                    <a:pt x="143931" y="178037"/>
                  </a:lnTo>
                  <a:lnTo>
                    <a:pt x="139445" y="208406"/>
                  </a:lnTo>
                  <a:lnTo>
                    <a:pt x="139445" y="4104131"/>
                  </a:lnTo>
                  <a:lnTo>
                    <a:pt x="147420" y="4144226"/>
                  </a:lnTo>
                  <a:lnTo>
                    <a:pt x="170132" y="4178219"/>
                  </a:lnTo>
                  <a:lnTo>
                    <a:pt x="204124" y="4200930"/>
                  </a:lnTo>
                  <a:lnTo>
                    <a:pt x="244220" y="4208906"/>
                  </a:lnTo>
                  <a:lnTo>
                    <a:pt x="3870959" y="4208906"/>
                  </a:lnTo>
                  <a:lnTo>
                    <a:pt x="3870959" y="4386071"/>
                  </a:lnTo>
                  <a:close/>
                </a:path>
                <a:path w="3870959" h="4386580">
                  <a:moveTo>
                    <a:pt x="3870959" y="4208906"/>
                  </a:moveTo>
                  <a:lnTo>
                    <a:pt x="3625595" y="4208906"/>
                  </a:lnTo>
                  <a:lnTo>
                    <a:pt x="3635916" y="4208408"/>
                  </a:lnTo>
                  <a:lnTo>
                    <a:pt x="3646039" y="4206912"/>
                  </a:lnTo>
                  <a:lnTo>
                    <a:pt x="3683815" y="4191264"/>
                  </a:lnTo>
                  <a:lnTo>
                    <a:pt x="3712728" y="4162352"/>
                  </a:lnTo>
                  <a:lnTo>
                    <a:pt x="3728376" y="4124575"/>
                  </a:lnTo>
                  <a:lnTo>
                    <a:pt x="3730370" y="4104131"/>
                  </a:lnTo>
                  <a:lnTo>
                    <a:pt x="3730370" y="208406"/>
                  </a:lnTo>
                  <a:lnTo>
                    <a:pt x="3722394" y="168311"/>
                  </a:lnTo>
                  <a:lnTo>
                    <a:pt x="3699682" y="134319"/>
                  </a:lnTo>
                  <a:lnTo>
                    <a:pt x="3665689" y="111607"/>
                  </a:lnTo>
                  <a:lnTo>
                    <a:pt x="3625595" y="103631"/>
                  </a:lnTo>
                  <a:lnTo>
                    <a:pt x="3870959" y="103631"/>
                  </a:lnTo>
                  <a:lnTo>
                    <a:pt x="3870959" y="4208906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8201023" y="1666875"/>
              <a:ext cx="3609975" cy="4124325"/>
            </a:xfrm>
            <a:custGeom>
              <a:avLst/>
              <a:gdLst/>
              <a:ahLst/>
              <a:cxnLst/>
              <a:rect l="l" t="t" r="r" b="b"/>
              <a:pathLst>
                <a:path w="3609975" h="4124325">
                  <a:moveTo>
                    <a:pt x="3503180" y="4124323"/>
                  </a:moveTo>
                  <a:lnTo>
                    <a:pt x="106795" y="4124323"/>
                  </a:lnTo>
                  <a:lnTo>
                    <a:pt x="99361" y="4123592"/>
                  </a:lnTo>
                  <a:lnTo>
                    <a:pt x="57037" y="4109230"/>
                  </a:lnTo>
                  <a:lnTo>
                    <a:pt x="23432" y="4079765"/>
                  </a:lnTo>
                  <a:lnTo>
                    <a:pt x="3660" y="4039683"/>
                  </a:lnTo>
                  <a:lnTo>
                    <a:pt x="0" y="4017529"/>
                  </a:lnTo>
                  <a:lnTo>
                    <a:pt x="0" y="4010024"/>
                  </a:lnTo>
                  <a:lnTo>
                    <a:pt x="0" y="106794"/>
                  </a:lnTo>
                  <a:lnTo>
                    <a:pt x="11571" y="63625"/>
                  </a:lnTo>
                  <a:lnTo>
                    <a:pt x="38784" y="28170"/>
                  </a:lnTo>
                  <a:lnTo>
                    <a:pt x="77492" y="5828"/>
                  </a:lnTo>
                  <a:lnTo>
                    <a:pt x="106795" y="0"/>
                  </a:lnTo>
                  <a:lnTo>
                    <a:pt x="3503180" y="0"/>
                  </a:lnTo>
                  <a:lnTo>
                    <a:pt x="3546347" y="11572"/>
                  </a:lnTo>
                  <a:lnTo>
                    <a:pt x="3581803" y="38784"/>
                  </a:lnTo>
                  <a:lnTo>
                    <a:pt x="3604146" y="77492"/>
                  </a:lnTo>
                  <a:lnTo>
                    <a:pt x="3609975" y="106794"/>
                  </a:lnTo>
                  <a:lnTo>
                    <a:pt x="3609975" y="4017529"/>
                  </a:lnTo>
                  <a:lnTo>
                    <a:pt x="3598401" y="4060698"/>
                  </a:lnTo>
                  <a:lnTo>
                    <a:pt x="3571190" y="4096152"/>
                  </a:lnTo>
                  <a:lnTo>
                    <a:pt x="3532481" y="4118495"/>
                  </a:lnTo>
                  <a:lnTo>
                    <a:pt x="3510612" y="4123592"/>
                  </a:lnTo>
                  <a:lnTo>
                    <a:pt x="3503180" y="4124323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6" name="object 26"/>
          <p:cNvSpPr txBox="1"/>
          <p:nvPr/>
        </p:nvSpPr>
        <p:spPr>
          <a:xfrm>
            <a:off x="8381950" y="1505370"/>
            <a:ext cx="1666239" cy="1089025"/>
          </a:xfrm>
          <a:prstGeom prst="rect">
            <a:avLst/>
          </a:prstGeom>
        </p:spPr>
        <p:txBody>
          <a:bodyPr vert="horz" wrap="square" lIns="0" tIns="266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sz="3000" spc="1450" dirty="0">
                <a:solidFill>
                  <a:srgbClr val="8B5CF5"/>
                </a:solidFill>
                <a:latin typeface="Arial Black"/>
                <a:cs typeface="Arial Black"/>
              </a:rPr>
              <a:t></a:t>
            </a:r>
            <a:endParaRPr sz="30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  <a:spcBef>
                <a:spcPts val="975"/>
              </a:spcBef>
            </a:pPr>
            <a:r>
              <a:rPr sz="1500" b="1" dirty="0">
                <a:solidFill>
                  <a:srgbClr val="5B20B5"/>
                </a:solidFill>
                <a:latin typeface="Liberation Sans"/>
                <a:cs typeface="Liberation Sans"/>
              </a:rPr>
              <a:t>Special </a:t>
            </a:r>
            <a:r>
              <a:rPr sz="1500" b="1" spc="-10" dirty="0">
                <a:solidFill>
                  <a:srgbClr val="5B20B5"/>
                </a:solidFill>
                <a:latin typeface="Liberation Sans"/>
                <a:cs typeface="Liberation Sans"/>
              </a:rPr>
              <a:t>Education</a:t>
            </a:r>
            <a:endParaRPr sz="1500">
              <a:latin typeface="Liberation Sans"/>
              <a:cs typeface="Liberation Sans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8381950" y="5292725"/>
            <a:ext cx="67818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Initial:</a:t>
            </a:r>
            <a:r>
              <a:rPr sz="1050" spc="-3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b="1" spc="-25" dirty="0">
                <a:solidFill>
                  <a:srgbClr val="6D28D9"/>
                </a:solidFill>
                <a:latin typeface="Liberation Sans"/>
                <a:cs typeface="Liberation Sans"/>
              </a:rPr>
              <a:t>35%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9635826" y="5292725"/>
            <a:ext cx="81153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4A5462"/>
                </a:solidFill>
                <a:latin typeface="Liberation Sans"/>
                <a:cs typeface="Liberation Sans"/>
              </a:rPr>
              <a:t>Current:</a:t>
            </a:r>
            <a:r>
              <a:rPr sz="1050" spc="-40" dirty="0">
                <a:solidFill>
                  <a:srgbClr val="4A5462"/>
                </a:solidFill>
                <a:latin typeface="Liberation Sans"/>
                <a:cs typeface="Liberation Sans"/>
              </a:rPr>
              <a:t> </a:t>
            </a:r>
            <a:r>
              <a:rPr sz="1050" b="1" spc="-25" dirty="0">
                <a:solidFill>
                  <a:srgbClr val="6D28D9"/>
                </a:solidFill>
                <a:latin typeface="Liberation Sans"/>
                <a:cs typeface="Liberation Sans"/>
              </a:rPr>
              <a:t>77%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9" name="object 29"/>
          <p:cNvSpPr/>
          <p:nvPr/>
        </p:nvSpPr>
        <p:spPr>
          <a:xfrm>
            <a:off x="11039473" y="5276849"/>
            <a:ext cx="581025" cy="323850"/>
          </a:xfrm>
          <a:custGeom>
            <a:avLst/>
            <a:gdLst/>
            <a:ahLst/>
            <a:cxnLst/>
            <a:rect l="l" t="t" r="r" b="b"/>
            <a:pathLst>
              <a:path w="581025" h="323850">
                <a:moveTo>
                  <a:pt x="419099" y="323849"/>
                </a:moveTo>
                <a:lnTo>
                  <a:pt x="161924" y="323849"/>
                </a:lnTo>
                <a:lnTo>
                  <a:pt x="153969" y="323655"/>
                </a:lnTo>
                <a:lnTo>
                  <a:pt x="114918" y="316879"/>
                </a:lnTo>
                <a:lnTo>
                  <a:pt x="78685" y="300818"/>
                </a:lnTo>
                <a:lnTo>
                  <a:pt x="47426" y="276423"/>
                </a:lnTo>
                <a:lnTo>
                  <a:pt x="23029" y="245163"/>
                </a:lnTo>
                <a:lnTo>
                  <a:pt x="6969" y="208929"/>
                </a:lnTo>
                <a:lnTo>
                  <a:pt x="193" y="169879"/>
                </a:lnTo>
                <a:lnTo>
                  <a:pt x="0" y="161924"/>
                </a:lnTo>
                <a:lnTo>
                  <a:pt x="193" y="153969"/>
                </a:lnTo>
                <a:lnTo>
                  <a:pt x="6969" y="114919"/>
                </a:lnTo>
                <a:lnTo>
                  <a:pt x="23029" y="78686"/>
                </a:lnTo>
                <a:lnTo>
                  <a:pt x="47426" y="47426"/>
                </a:lnTo>
                <a:lnTo>
                  <a:pt x="78685" y="23031"/>
                </a:lnTo>
                <a:lnTo>
                  <a:pt x="114918" y="6970"/>
                </a:lnTo>
                <a:lnTo>
                  <a:pt x="153969" y="194"/>
                </a:lnTo>
                <a:lnTo>
                  <a:pt x="161924" y="0"/>
                </a:lnTo>
                <a:lnTo>
                  <a:pt x="419099" y="0"/>
                </a:lnTo>
                <a:lnTo>
                  <a:pt x="458452" y="4853"/>
                </a:lnTo>
                <a:lnTo>
                  <a:pt x="495431" y="19118"/>
                </a:lnTo>
                <a:lnTo>
                  <a:pt x="527835" y="41939"/>
                </a:lnTo>
                <a:lnTo>
                  <a:pt x="553735" y="71964"/>
                </a:lnTo>
                <a:lnTo>
                  <a:pt x="571563" y="107382"/>
                </a:lnTo>
                <a:lnTo>
                  <a:pt x="580246" y="146052"/>
                </a:lnTo>
                <a:lnTo>
                  <a:pt x="581024" y="161924"/>
                </a:lnTo>
                <a:lnTo>
                  <a:pt x="580830" y="169879"/>
                </a:lnTo>
                <a:lnTo>
                  <a:pt x="574053" y="208929"/>
                </a:lnTo>
                <a:lnTo>
                  <a:pt x="557993" y="245162"/>
                </a:lnTo>
                <a:lnTo>
                  <a:pt x="533598" y="276423"/>
                </a:lnTo>
                <a:lnTo>
                  <a:pt x="502337" y="300817"/>
                </a:lnTo>
                <a:lnTo>
                  <a:pt x="466103" y="316879"/>
                </a:lnTo>
                <a:lnTo>
                  <a:pt x="427054" y="323655"/>
                </a:lnTo>
                <a:lnTo>
                  <a:pt x="419099" y="323849"/>
                </a:lnTo>
                <a:close/>
              </a:path>
            </a:pathLst>
          </a:custGeom>
          <a:solidFill>
            <a:srgbClr val="ECE8F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 txBox="1"/>
          <p:nvPr/>
        </p:nvSpPr>
        <p:spPr>
          <a:xfrm>
            <a:off x="11118303" y="5321300"/>
            <a:ext cx="419734" cy="20827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200" b="1" spc="-20" dirty="0">
                <a:solidFill>
                  <a:srgbClr val="5B20B5"/>
                </a:solidFill>
                <a:latin typeface="Liberation Sans"/>
                <a:cs typeface="Liberation Sans"/>
              </a:rPr>
              <a:t>+42%</a:t>
            </a:r>
            <a:endParaRPr sz="1200">
              <a:latin typeface="Liberation Sans"/>
              <a:cs typeface="Liberation Sans"/>
            </a:endParaRPr>
          </a:p>
        </p:txBody>
      </p:sp>
      <p:pic>
        <p:nvPicPr>
          <p:cNvPr id="31" name="object 31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8391525" y="2800350"/>
            <a:ext cx="3219449" cy="2190749"/>
          </a:xfrm>
          <a:prstGeom prst="rect">
            <a:avLst/>
          </a:prstGeom>
        </p:spPr>
      </p:pic>
      <p:sp>
        <p:nvSpPr>
          <p:cNvPr id="32" name="object 32"/>
          <p:cNvSpPr txBox="1"/>
          <p:nvPr/>
        </p:nvSpPr>
        <p:spPr>
          <a:xfrm>
            <a:off x="355599" y="6233795"/>
            <a:ext cx="11168380" cy="1488440"/>
          </a:xfrm>
          <a:prstGeom prst="rect">
            <a:avLst/>
          </a:prstGeom>
        </p:spPr>
        <p:txBody>
          <a:bodyPr vert="horz" wrap="square" lIns="0" tIns="52704" rIns="0" bIns="0" rtlCol="0">
            <a:spAutoFit/>
          </a:bodyPr>
          <a:lstStyle/>
          <a:p>
            <a:pPr marL="262890">
              <a:lnSpc>
                <a:spcPct val="100000"/>
              </a:lnSpc>
              <a:spcBef>
                <a:spcPts val="414"/>
              </a:spcBef>
            </a:pPr>
            <a:r>
              <a:rPr sz="1800" b="1" dirty="0">
                <a:solidFill>
                  <a:srgbClr val="4B1C94"/>
                </a:solidFill>
                <a:latin typeface="Liberation Sans"/>
                <a:cs typeface="Liberation Sans"/>
              </a:rPr>
              <a:t>Key </a:t>
            </a:r>
            <a:r>
              <a:rPr sz="1800" b="1" spc="-10" dirty="0">
                <a:solidFill>
                  <a:srgbClr val="4B1C94"/>
                </a:solidFill>
                <a:latin typeface="Liberation Sans"/>
                <a:cs typeface="Liberation Sans"/>
              </a:rPr>
              <a:t>Findings</a:t>
            </a:r>
            <a:endParaRPr sz="1800">
              <a:latin typeface="Liberation Sans"/>
              <a:cs typeface="Liberation Sans"/>
            </a:endParaRPr>
          </a:p>
          <a:p>
            <a:pPr marL="196215">
              <a:lnSpc>
                <a:spcPct val="100000"/>
              </a:lnSpc>
              <a:spcBef>
                <a:spcPts val="315"/>
              </a:spcBef>
            </a:pPr>
            <a:r>
              <a:rPr sz="2700" b="1" baseline="-35493" dirty="0">
                <a:solidFill>
                  <a:srgbClr val="5B20B5"/>
                </a:solidFill>
                <a:latin typeface="Liberation Sans"/>
                <a:cs typeface="Liberation Sans"/>
              </a:rPr>
              <a:t>+35%</a:t>
            </a:r>
            <a:r>
              <a:rPr sz="2700" b="1" spc="240" baseline="-35493" dirty="0">
                <a:solidFill>
                  <a:srgbClr val="5B20B5"/>
                </a:solidFill>
                <a:latin typeface="Liberation Sans"/>
                <a:cs typeface="Liberation Sans"/>
              </a:rPr>
              <a:t> </a:t>
            </a:r>
            <a:r>
              <a:rPr sz="1200" b="1" dirty="0">
                <a:solidFill>
                  <a:srgbClr val="374050"/>
                </a:solidFill>
                <a:latin typeface="Liberation Sans"/>
                <a:cs typeface="Liberation Sans"/>
              </a:rPr>
              <a:t>Average Improvement</a:t>
            </a:r>
            <a:r>
              <a:rPr sz="1200" b="1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-</a:t>
            </a:r>
            <a:r>
              <a:rPr sz="1200" spc="-7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All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targeted subgroups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demonstrated significant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improvement, with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Special Education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students showing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the greatest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growth </a:t>
            </a:r>
            <a:r>
              <a:rPr sz="1200" spc="-25" dirty="0">
                <a:solidFill>
                  <a:srgbClr val="374050"/>
                </a:solidFill>
                <a:latin typeface="Liberation Sans"/>
                <a:cs typeface="Liberation Sans"/>
              </a:rPr>
              <a:t>at</a:t>
            </a:r>
            <a:endParaRPr sz="1200">
              <a:latin typeface="Liberation Sans"/>
              <a:cs typeface="Liberation Sans"/>
            </a:endParaRPr>
          </a:p>
          <a:p>
            <a:pPr marL="872490" marR="82550">
              <a:lnSpc>
                <a:spcPts val="1800"/>
              </a:lnSpc>
            </a:pP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+42</a:t>
            </a:r>
            <a:r>
              <a:rPr sz="1200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percentage points.</a:t>
            </a:r>
            <a:r>
              <a:rPr sz="1200" spc="-3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These results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exceed district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equity goals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by an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average of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18 percentage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points and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demonstrate effective</a:t>
            </a:r>
            <a:r>
              <a:rPr sz="1200" spc="-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differentiation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within </a:t>
            </a:r>
            <a:r>
              <a:rPr sz="1200" dirty="0">
                <a:solidFill>
                  <a:srgbClr val="374050"/>
                </a:solidFill>
                <a:latin typeface="Liberation Sans"/>
                <a:cs typeface="Liberation Sans"/>
              </a:rPr>
              <a:t>the academic language </a:t>
            </a:r>
            <a:r>
              <a:rPr sz="1200" spc="-10" dirty="0">
                <a:solidFill>
                  <a:srgbClr val="374050"/>
                </a:solidFill>
                <a:latin typeface="Liberation Sans"/>
                <a:cs typeface="Liberation Sans"/>
              </a:rPr>
              <a:t>intervention.</a:t>
            </a:r>
            <a:endParaRPr sz="1200">
              <a:latin typeface="Liberation Sans"/>
              <a:cs typeface="Liberation Sans"/>
            </a:endParaRPr>
          </a:p>
          <a:p>
            <a:pPr>
              <a:lnSpc>
                <a:spcPct val="100000"/>
              </a:lnSpc>
              <a:spcBef>
                <a:spcPts val="509"/>
              </a:spcBef>
            </a:pPr>
            <a:endParaRPr sz="1200">
              <a:latin typeface="Liberation Sans"/>
              <a:cs typeface="Liberation Sans"/>
            </a:endParaRPr>
          </a:p>
          <a:p>
            <a:pPr marL="25400">
              <a:lnSpc>
                <a:spcPct val="100000"/>
              </a:lnSpc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 Campus subgroup performance data 2023-24,</a:t>
            </a:r>
            <a:r>
              <a:rPr sz="900" spc="-50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Accelerated Learning progress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monitoring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92000" cy="7734300"/>
          </a:xfrm>
          <a:custGeom>
            <a:avLst/>
            <a:gdLst/>
            <a:ahLst/>
            <a:cxnLst/>
            <a:rect l="l" t="t" r="r" b="b"/>
            <a:pathLst>
              <a:path w="12192000" h="7734300">
                <a:moveTo>
                  <a:pt x="12191999" y="7734299"/>
                </a:moveTo>
                <a:lnTo>
                  <a:pt x="0" y="7734299"/>
                </a:lnTo>
                <a:lnTo>
                  <a:pt x="0" y="0"/>
                </a:lnTo>
                <a:lnTo>
                  <a:pt x="12191999" y="0"/>
                </a:lnTo>
                <a:lnTo>
                  <a:pt x="12191999" y="7734299"/>
                </a:lnTo>
                <a:close/>
              </a:path>
            </a:pathLst>
          </a:custGeom>
          <a:solidFill>
            <a:srgbClr val="F7F9FA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0" y="0"/>
            <a:ext cx="12192000" cy="7639050"/>
            <a:chOff x="0" y="0"/>
            <a:chExt cx="12192000" cy="7639050"/>
          </a:xfrm>
        </p:grpSpPr>
        <p:sp>
          <p:nvSpPr>
            <p:cNvPr id="4" name="object 4"/>
            <p:cNvSpPr/>
            <p:nvPr/>
          </p:nvSpPr>
          <p:spPr>
            <a:xfrm>
              <a:off x="0" y="0"/>
              <a:ext cx="12192000" cy="7639050"/>
            </a:xfrm>
            <a:custGeom>
              <a:avLst/>
              <a:gdLst/>
              <a:ahLst/>
              <a:cxnLst/>
              <a:rect l="l" t="t" r="r" b="b"/>
              <a:pathLst>
                <a:path w="12192000" h="7639050">
                  <a:moveTo>
                    <a:pt x="12191999" y="7639049"/>
                  </a:moveTo>
                  <a:lnTo>
                    <a:pt x="0" y="7639049"/>
                  </a:lnTo>
                  <a:lnTo>
                    <a:pt x="0" y="0"/>
                  </a:lnTo>
                  <a:lnTo>
                    <a:pt x="12191999" y="0"/>
                  </a:lnTo>
                  <a:lnTo>
                    <a:pt x="12191999" y="7639049"/>
                  </a:lnTo>
                  <a:close/>
                </a:path>
              </a:pathLst>
            </a:custGeom>
            <a:solidFill>
              <a:srgbClr val="FFFF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80999" y="857249"/>
              <a:ext cx="11430000" cy="38100"/>
            </a:xfrm>
            <a:custGeom>
              <a:avLst/>
              <a:gdLst/>
              <a:ahLst/>
              <a:cxnLst/>
              <a:rect l="l" t="t" r="r" b="b"/>
              <a:pathLst>
                <a:path w="11430000" h="38100">
                  <a:moveTo>
                    <a:pt x="11429999" y="38099"/>
                  </a:moveTo>
                  <a:lnTo>
                    <a:pt x="0" y="38099"/>
                  </a:lnTo>
                  <a:lnTo>
                    <a:pt x="0" y="0"/>
                  </a:lnTo>
                  <a:lnTo>
                    <a:pt x="11429999" y="0"/>
                  </a:lnTo>
                  <a:lnTo>
                    <a:pt x="11429999" y="38099"/>
                  </a:lnTo>
                  <a:close/>
                </a:path>
              </a:pathLst>
            </a:custGeom>
            <a:solidFill>
              <a:srgbClr val="26AE6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/>
              <a:t>Reading</a:t>
            </a:r>
            <a:r>
              <a:rPr spc="-35" dirty="0"/>
              <a:t> </a:t>
            </a:r>
            <a:r>
              <a:rPr dirty="0"/>
              <a:t>Comprehension</a:t>
            </a:r>
            <a:r>
              <a:rPr spc="-30" dirty="0"/>
              <a:t> </a:t>
            </a:r>
            <a:r>
              <a:rPr dirty="0"/>
              <a:t>Growth</a:t>
            </a:r>
            <a:r>
              <a:rPr spc="-30" dirty="0"/>
              <a:t> </a:t>
            </a:r>
            <a:r>
              <a:rPr spc="-10" dirty="0"/>
              <a:t>Trajectory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368299" y="997161"/>
            <a:ext cx="6529705" cy="759460"/>
          </a:xfrm>
          <a:prstGeom prst="rect">
            <a:avLst/>
          </a:prstGeom>
        </p:spPr>
        <p:txBody>
          <a:bodyPr vert="horz" wrap="square" lIns="0" tIns="13589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70"/>
              </a:spcBef>
            </a:pP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Cohort</a:t>
            </a:r>
            <a:r>
              <a:rPr sz="1800" b="1" spc="-15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C: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4th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Grade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(2023)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to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5th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Grade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</a:t>
            </a:r>
            <a:r>
              <a:rPr sz="1800" b="1" dirty="0">
                <a:solidFill>
                  <a:srgbClr val="374050"/>
                </a:solidFill>
                <a:latin typeface="Liberation Sans"/>
                <a:cs typeface="Liberation Sans"/>
              </a:rPr>
              <a:t>(2024)</a:t>
            </a:r>
            <a:r>
              <a:rPr sz="1800" b="1" spc="-10" dirty="0">
                <a:solidFill>
                  <a:srgbClr val="374050"/>
                </a:solidFill>
                <a:latin typeface="Liberation Sans"/>
                <a:cs typeface="Liberation Sans"/>
              </a:rPr>
              <a:t> Performance</a:t>
            </a:r>
            <a:endParaRPr sz="1800">
              <a:latin typeface="Liberation Sans"/>
              <a:cs typeface="Liberation Sans"/>
            </a:endParaRPr>
          </a:p>
          <a:p>
            <a:pPr marL="12700">
              <a:lnSpc>
                <a:spcPct val="100000"/>
              </a:lnSpc>
              <a:spcBef>
                <a:spcPts val="840"/>
              </a:spcBef>
            </a:pPr>
            <a:r>
              <a:rPr sz="1500" spc="525" dirty="0">
                <a:solidFill>
                  <a:srgbClr val="047857"/>
                </a:solidFill>
                <a:latin typeface="Arial Black"/>
                <a:cs typeface="Arial Black"/>
              </a:rPr>
              <a:t></a:t>
            </a:r>
            <a:r>
              <a:rPr sz="1500" spc="400" dirty="0">
                <a:solidFill>
                  <a:srgbClr val="047857"/>
                </a:solidFill>
                <a:latin typeface="Arial Black"/>
                <a:cs typeface="Arial Black"/>
              </a:rPr>
              <a:t> </a:t>
            </a:r>
            <a:r>
              <a:rPr sz="1350" dirty="0">
                <a:solidFill>
                  <a:srgbClr val="047857"/>
                </a:solidFill>
                <a:latin typeface="Liberation Sans"/>
                <a:cs typeface="Liberation Sans"/>
              </a:rPr>
              <a:t>All performance bands showed improvement after </a:t>
            </a:r>
            <a:r>
              <a:rPr sz="1350" spc="-10" dirty="0">
                <a:solidFill>
                  <a:srgbClr val="047857"/>
                </a:solidFill>
                <a:latin typeface="Liberation Sans"/>
                <a:cs typeface="Liberation Sans"/>
              </a:rPr>
              <a:t>intervention</a:t>
            </a:r>
            <a:endParaRPr sz="1350">
              <a:latin typeface="Liberation Sans"/>
              <a:cs typeface="Liberation Sans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277368" y="2009774"/>
            <a:ext cx="11534140" cy="5391150"/>
            <a:chOff x="277368" y="2009774"/>
            <a:chExt cx="11534140" cy="5391150"/>
          </a:xfrm>
        </p:grpSpPr>
        <p:pic>
          <p:nvPicPr>
            <p:cNvPr id="9" name="object 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81000" y="2009774"/>
              <a:ext cx="11429999" cy="3333749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77368" y="5583936"/>
              <a:ext cx="3865245" cy="1816735"/>
            </a:xfrm>
            <a:custGeom>
              <a:avLst/>
              <a:gdLst/>
              <a:ahLst/>
              <a:cxnLst/>
              <a:rect l="l" t="t" r="r" b="b"/>
              <a:pathLst>
                <a:path w="3865245" h="1816734">
                  <a:moveTo>
                    <a:pt x="3864863" y="1816607"/>
                  </a:moveTo>
                  <a:lnTo>
                    <a:pt x="0" y="1816607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73913"/>
                  </a:lnTo>
                  <a:lnTo>
                    <a:pt x="179831" y="73913"/>
                  </a:lnTo>
                  <a:lnTo>
                    <a:pt x="173263" y="74231"/>
                  </a:lnTo>
                  <a:lnTo>
                    <a:pt x="137554" y="89022"/>
                  </a:lnTo>
                  <a:lnTo>
                    <a:pt x="116011" y="121262"/>
                  </a:lnTo>
                  <a:lnTo>
                    <a:pt x="113156" y="140588"/>
                  </a:lnTo>
                  <a:lnTo>
                    <a:pt x="113156" y="1597913"/>
                  </a:lnTo>
                  <a:lnTo>
                    <a:pt x="124383" y="1634962"/>
                  </a:lnTo>
                  <a:lnTo>
                    <a:pt x="154316" y="1659513"/>
                  </a:lnTo>
                  <a:lnTo>
                    <a:pt x="179831" y="1664588"/>
                  </a:lnTo>
                  <a:lnTo>
                    <a:pt x="3864863" y="1664588"/>
                  </a:lnTo>
                  <a:lnTo>
                    <a:pt x="3864863" y="1816607"/>
                  </a:lnTo>
                  <a:close/>
                </a:path>
                <a:path w="3865245" h="1816734">
                  <a:moveTo>
                    <a:pt x="3864863" y="1664588"/>
                  </a:moveTo>
                  <a:lnTo>
                    <a:pt x="3685031" y="1664588"/>
                  </a:lnTo>
                  <a:lnTo>
                    <a:pt x="3691599" y="1664271"/>
                  </a:lnTo>
                  <a:lnTo>
                    <a:pt x="3698041" y="1663319"/>
                  </a:lnTo>
                  <a:lnTo>
                    <a:pt x="3732178" y="1645059"/>
                  </a:lnTo>
                  <a:lnTo>
                    <a:pt x="3750437" y="1610923"/>
                  </a:lnTo>
                  <a:lnTo>
                    <a:pt x="3751706" y="1597913"/>
                  </a:lnTo>
                  <a:lnTo>
                    <a:pt x="3751706" y="140588"/>
                  </a:lnTo>
                  <a:lnTo>
                    <a:pt x="3740480" y="103538"/>
                  </a:lnTo>
                  <a:lnTo>
                    <a:pt x="3710546" y="78988"/>
                  </a:lnTo>
                  <a:lnTo>
                    <a:pt x="3685031" y="73913"/>
                  </a:lnTo>
                  <a:lnTo>
                    <a:pt x="3864863" y="73913"/>
                  </a:lnTo>
                  <a:lnTo>
                    <a:pt x="3864863" y="16645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80999" y="5648324"/>
              <a:ext cx="3657600" cy="1609725"/>
            </a:xfrm>
            <a:custGeom>
              <a:avLst/>
              <a:gdLst/>
              <a:ahLst/>
              <a:cxnLst/>
              <a:rect l="l" t="t" r="r" b="b"/>
              <a:pathLst>
                <a:path w="3657600" h="1609725">
                  <a:moveTo>
                    <a:pt x="3586402" y="1609724"/>
                  </a:moveTo>
                  <a:lnTo>
                    <a:pt x="71196" y="1609724"/>
                  </a:lnTo>
                  <a:lnTo>
                    <a:pt x="66241" y="1609237"/>
                  </a:lnTo>
                  <a:lnTo>
                    <a:pt x="29705" y="1594103"/>
                  </a:lnTo>
                  <a:lnTo>
                    <a:pt x="3885" y="1558062"/>
                  </a:lnTo>
                  <a:lnTo>
                    <a:pt x="0" y="1538528"/>
                  </a:lnTo>
                  <a:lnTo>
                    <a:pt x="0" y="1533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2" y="0"/>
                  </a:lnTo>
                  <a:lnTo>
                    <a:pt x="3627893" y="15621"/>
                  </a:lnTo>
                  <a:lnTo>
                    <a:pt x="3653713" y="51661"/>
                  </a:lnTo>
                  <a:lnTo>
                    <a:pt x="3657599" y="71196"/>
                  </a:lnTo>
                  <a:lnTo>
                    <a:pt x="3657599" y="1538528"/>
                  </a:lnTo>
                  <a:lnTo>
                    <a:pt x="3641977" y="1580019"/>
                  </a:lnTo>
                  <a:lnTo>
                    <a:pt x="3605937" y="1605838"/>
                  </a:lnTo>
                  <a:lnTo>
                    <a:pt x="3591358" y="1609236"/>
                  </a:lnTo>
                  <a:lnTo>
                    <a:pt x="3586402" y="1609724"/>
                  </a:lnTo>
                  <a:close/>
                </a:path>
              </a:pathLst>
            </a:custGeom>
            <a:solidFill>
              <a:srgbClr val="EFF5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596006" y="5631814"/>
            <a:ext cx="3227705" cy="14274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2000" spc="350" dirty="0">
                <a:solidFill>
                  <a:srgbClr val="3B81F5"/>
                </a:solidFill>
                <a:latin typeface="Arial Black"/>
                <a:cs typeface="Arial Black"/>
              </a:rPr>
              <a:t>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1D40AF"/>
                </a:solidFill>
                <a:latin typeface="Liberation Sans"/>
                <a:cs typeface="Liberation Sans"/>
              </a:rPr>
              <a:t>Overall </a:t>
            </a:r>
            <a:r>
              <a:rPr sz="1350" b="1" spc="-10" dirty="0">
                <a:solidFill>
                  <a:srgbClr val="1D40AF"/>
                </a:solidFill>
                <a:latin typeface="Liberation Sans"/>
                <a:cs typeface="Liberation Sans"/>
              </a:rPr>
              <a:t>Growth</a:t>
            </a:r>
            <a:endParaRPr sz="13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100" b="1" spc="-10" dirty="0">
                <a:solidFill>
                  <a:srgbClr val="2562EB"/>
                </a:solidFill>
                <a:latin typeface="Liberation Sans"/>
                <a:cs typeface="Liberation Sans"/>
              </a:rPr>
              <a:t>+12.3</a:t>
            </a:r>
            <a:endParaRPr sz="21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points</a:t>
            </a:r>
            <a:r>
              <a:rPr sz="1050" spc="-4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average</a:t>
            </a:r>
            <a:r>
              <a:rPr sz="1050" spc="-3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increase</a:t>
            </a:r>
            <a:r>
              <a:rPr sz="1050" spc="-3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across</a:t>
            </a:r>
            <a:r>
              <a:rPr sz="1050" spc="-3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all</a:t>
            </a:r>
            <a:r>
              <a:rPr sz="1050" spc="-40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1C4ED8"/>
                </a:solidFill>
                <a:latin typeface="Liberation Sans"/>
                <a:cs typeface="Liberation Sans"/>
              </a:rPr>
              <a:t>performance</a:t>
            </a:r>
            <a:r>
              <a:rPr sz="1050" spc="-35" dirty="0">
                <a:solidFill>
                  <a:srgbClr val="1C4ED8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1C4ED8"/>
                </a:solidFill>
                <a:latin typeface="Liberation Sans"/>
                <a:cs typeface="Liberation Sans"/>
              </a:rPr>
              <a:t>bands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4163567" y="5583935"/>
            <a:ext cx="3865245" cy="1816735"/>
            <a:chOff x="4163567" y="5583935"/>
            <a:chExt cx="3865245" cy="1816735"/>
          </a:xfrm>
        </p:grpSpPr>
        <p:sp>
          <p:nvSpPr>
            <p:cNvPr id="14" name="object 14"/>
            <p:cNvSpPr/>
            <p:nvPr/>
          </p:nvSpPr>
          <p:spPr>
            <a:xfrm>
              <a:off x="4163567" y="5583935"/>
              <a:ext cx="3865245" cy="1816735"/>
            </a:xfrm>
            <a:custGeom>
              <a:avLst/>
              <a:gdLst/>
              <a:ahLst/>
              <a:cxnLst/>
              <a:rect l="l" t="t" r="r" b="b"/>
              <a:pathLst>
                <a:path w="3865245" h="1816734">
                  <a:moveTo>
                    <a:pt x="3864863" y="1816607"/>
                  </a:moveTo>
                  <a:lnTo>
                    <a:pt x="0" y="1816607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73913"/>
                  </a:lnTo>
                  <a:lnTo>
                    <a:pt x="179831" y="73913"/>
                  </a:lnTo>
                  <a:lnTo>
                    <a:pt x="173263" y="74231"/>
                  </a:lnTo>
                  <a:lnTo>
                    <a:pt x="137553" y="89022"/>
                  </a:lnTo>
                  <a:lnTo>
                    <a:pt x="116011" y="121262"/>
                  </a:lnTo>
                  <a:lnTo>
                    <a:pt x="113156" y="140588"/>
                  </a:lnTo>
                  <a:lnTo>
                    <a:pt x="113156" y="1597913"/>
                  </a:lnTo>
                  <a:lnTo>
                    <a:pt x="124382" y="1634962"/>
                  </a:lnTo>
                  <a:lnTo>
                    <a:pt x="154316" y="1659513"/>
                  </a:lnTo>
                  <a:lnTo>
                    <a:pt x="179831" y="1664588"/>
                  </a:lnTo>
                  <a:lnTo>
                    <a:pt x="3864863" y="1664588"/>
                  </a:lnTo>
                  <a:lnTo>
                    <a:pt x="3864863" y="1816607"/>
                  </a:lnTo>
                  <a:close/>
                </a:path>
                <a:path w="3865245" h="1816734">
                  <a:moveTo>
                    <a:pt x="3864863" y="1664588"/>
                  </a:moveTo>
                  <a:lnTo>
                    <a:pt x="3685031" y="1664588"/>
                  </a:lnTo>
                  <a:lnTo>
                    <a:pt x="3691599" y="1664271"/>
                  </a:lnTo>
                  <a:lnTo>
                    <a:pt x="3698041" y="1663319"/>
                  </a:lnTo>
                  <a:lnTo>
                    <a:pt x="3732177" y="1645059"/>
                  </a:lnTo>
                  <a:lnTo>
                    <a:pt x="3750437" y="1610923"/>
                  </a:lnTo>
                  <a:lnTo>
                    <a:pt x="3751706" y="1597913"/>
                  </a:lnTo>
                  <a:lnTo>
                    <a:pt x="3751706" y="140588"/>
                  </a:lnTo>
                  <a:lnTo>
                    <a:pt x="3740479" y="103538"/>
                  </a:lnTo>
                  <a:lnTo>
                    <a:pt x="3710546" y="78988"/>
                  </a:lnTo>
                  <a:lnTo>
                    <a:pt x="3685031" y="73913"/>
                  </a:lnTo>
                  <a:lnTo>
                    <a:pt x="3864863" y="73913"/>
                  </a:lnTo>
                  <a:lnTo>
                    <a:pt x="3864863" y="16645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4267199" y="5648324"/>
              <a:ext cx="3657600" cy="1609725"/>
            </a:xfrm>
            <a:custGeom>
              <a:avLst/>
              <a:gdLst/>
              <a:ahLst/>
              <a:cxnLst/>
              <a:rect l="l" t="t" r="r" b="b"/>
              <a:pathLst>
                <a:path w="3657600" h="1609725">
                  <a:moveTo>
                    <a:pt x="3586403" y="1609724"/>
                  </a:moveTo>
                  <a:lnTo>
                    <a:pt x="71196" y="1609724"/>
                  </a:lnTo>
                  <a:lnTo>
                    <a:pt x="66241" y="1609237"/>
                  </a:lnTo>
                  <a:lnTo>
                    <a:pt x="29705" y="1594103"/>
                  </a:lnTo>
                  <a:lnTo>
                    <a:pt x="3885" y="1558062"/>
                  </a:lnTo>
                  <a:lnTo>
                    <a:pt x="0" y="1538528"/>
                  </a:lnTo>
                  <a:lnTo>
                    <a:pt x="0" y="1533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3" y="15621"/>
                  </a:lnTo>
                  <a:lnTo>
                    <a:pt x="3653713" y="51661"/>
                  </a:lnTo>
                  <a:lnTo>
                    <a:pt x="3657599" y="71196"/>
                  </a:lnTo>
                  <a:lnTo>
                    <a:pt x="3657599" y="1538528"/>
                  </a:lnTo>
                  <a:lnTo>
                    <a:pt x="3641977" y="1580019"/>
                  </a:lnTo>
                  <a:lnTo>
                    <a:pt x="3605936" y="1605838"/>
                  </a:lnTo>
                  <a:lnTo>
                    <a:pt x="3591358" y="1609236"/>
                  </a:lnTo>
                  <a:lnTo>
                    <a:pt x="3586403" y="1609724"/>
                  </a:lnTo>
                  <a:close/>
                </a:path>
              </a:pathLst>
            </a:custGeom>
            <a:solidFill>
              <a:srgbClr val="ECFDF5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/>
          <p:nvPr/>
        </p:nvSpPr>
        <p:spPr>
          <a:xfrm>
            <a:off x="4579242" y="5631814"/>
            <a:ext cx="3033395" cy="142748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205"/>
              </a:spcBef>
            </a:pPr>
            <a:r>
              <a:rPr sz="2000" spc="650" dirty="0">
                <a:solidFill>
                  <a:srgbClr val="0FB981"/>
                </a:solidFill>
                <a:latin typeface="Arial Black"/>
                <a:cs typeface="Arial Black"/>
              </a:rPr>
              <a:t></a:t>
            </a:r>
            <a:endParaRPr sz="2000">
              <a:latin typeface="Arial Black"/>
              <a:cs typeface="Arial Black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Most</a:t>
            </a:r>
            <a:r>
              <a:rPr sz="1350" b="1" spc="-20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350" b="1" dirty="0">
                <a:solidFill>
                  <a:srgbClr val="055E45"/>
                </a:solidFill>
                <a:latin typeface="Liberation Sans"/>
                <a:cs typeface="Liberation Sans"/>
              </a:rPr>
              <a:t>Significant</a:t>
            </a:r>
            <a:r>
              <a:rPr sz="1350" b="1" spc="-15" dirty="0">
                <a:solidFill>
                  <a:srgbClr val="055E45"/>
                </a:solidFill>
                <a:latin typeface="Liberation Sans"/>
                <a:cs typeface="Liberation Sans"/>
              </a:rPr>
              <a:t> </a:t>
            </a:r>
            <a:r>
              <a:rPr sz="1350" b="1" spc="-10" dirty="0">
                <a:solidFill>
                  <a:srgbClr val="055E45"/>
                </a:solidFill>
                <a:latin typeface="Liberation Sans"/>
                <a:cs typeface="Liberation Sans"/>
              </a:rPr>
              <a:t>Growth</a:t>
            </a:r>
            <a:endParaRPr sz="135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480"/>
              </a:spcBef>
            </a:pPr>
            <a:r>
              <a:rPr sz="2100" b="1" spc="-25" dirty="0">
                <a:solidFill>
                  <a:srgbClr val="049569"/>
                </a:solidFill>
                <a:latin typeface="Liberation Sans"/>
                <a:cs typeface="Liberation Sans"/>
              </a:rPr>
              <a:t>+20</a:t>
            </a:r>
            <a:endParaRPr sz="2100">
              <a:latin typeface="Liberation Sans"/>
              <a:cs typeface="Liberation Sans"/>
            </a:endParaRPr>
          </a:p>
          <a:p>
            <a:pPr algn="ctr">
              <a:lnSpc>
                <a:spcPct val="100000"/>
              </a:lnSpc>
              <a:spcBef>
                <a:spcPts val="930"/>
              </a:spcBef>
            </a:pP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percentage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points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in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"Meets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Grade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047857"/>
                </a:solidFill>
                <a:latin typeface="Liberation Sans"/>
                <a:cs typeface="Liberation Sans"/>
              </a:rPr>
              <a:t>Level"</a:t>
            </a:r>
            <a:r>
              <a:rPr sz="1050" spc="-30" dirty="0">
                <a:solidFill>
                  <a:srgbClr val="047857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047857"/>
                </a:solidFill>
                <a:latin typeface="Liberation Sans"/>
                <a:cs typeface="Liberation Sans"/>
              </a:rPr>
              <a:t>category</a:t>
            </a:r>
            <a:endParaRPr sz="1050">
              <a:latin typeface="Liberation Sans"/>
              <a:cs typeface="Liberation Sans"/>
            </a:endParaRPr>
          </a:p>
        </p:txBody>
      </p:sp>
      <p:grpSp>
        <p:nvGrpSpPr>
          <p:cNvPr id="17" name="object 17"/>
          <p:cNvGrpSpPr/>
          <p:nvPr/>
        </p:nvGrpSpPr>
        <p:grpSpPr>
          <a:xfrm>
            <a:off x="8049767" y="5583935"/>
            <a:ext cx="3865245" cy="1816735"/>
            <a:chOff x="8049767" y="5583935"/>
            <a:chExt cx="3865245" cy="1816735"/>
          </a:xfrm>
        </p:grpSpPr>
        <p:sp>
          <p:nvSpPr>
            <p:cNvPr id="18" name="object 18"/>
            <p:cNvSpPr/>
            <p:nvPr/>
          </p:nvSpPr>
          <p:spPr>
            <a:xfrm>
              <a:off x="8049767" y="5583935"/>
              <a:ext cx="3865245" cy="1816735"/>
            </a:xfrm>
            <a:custGeom>
              <a:avLst/>
              <a:gdLst/>
              <a:ahLst/>
              <a:cxnLst/>
              <a:rect l="l" t="t" r="r" b="b"/>
              <a:pathLst>
                <a:path w="3865245" h="1816734">
                  <a:moveTo>
                    <a:pt x="3864863" y="1816607"/>
                  </a:moveTo>
                  <a:lnTo>
                    <a:pt x="0" y="1816607"/>
                  </a:lnTo>
                  <a:lnTo>
                    <a:pt x="0" y="0"/>
                  </a:lnTo>
                  <a:lnTo>
                    <a:pt x="3864863" y="0"/>
                  </a:lnTo>
                  <a:lnTo>
                    <a:pt x="3864863" y="73913"/>
                  </a:lnTo>
                  <a:lnTo>
                    <a:pt x="179831" y="73913"/>
                  </a:lnTo>
                  <a:lnTo>
                    <a:pt x="173263" y="74231"/>
                  </a:lnTo>
                  <a:lnTo>
                    <a:pt x="137553" y="89022"/>
                  </a:lnTo>
                  <a:lnTo>
                    <a:pt x="116010" y="121262"/>
                  </a:lnTo>
                  <a:lnTo>
                    <a:pt x="113156" y="140588"/>
                  </a:lnTo>
                  <a:lnTo>
                    <a:pt x="113156" y="1597913"/>
                  </a:lnTo>
                  <a:lnTo>
                    <a:pt x="124381" y="1634962"/>
                  </a:lnTo>
                  <a:lnTo>
                    <a:pt x="154315" y="1659513"/>
                  </a:lnTo>
                  <a:lnTo>
                    <a:pt x="179831" y="1664588"/>
                  </a:lnTo>
                  <a:lnTo>
                    <a:pt x="3864863" y="1664588"/>
                  </a:lnTo>
                  <a:lnTo>
                    <a:pt x="3864863" y="1816607"/>
                  </a:lnTo>
                  <a:close/>
                </a:path>
                <a:path w="3865245" h="1816734">
                  <a:moveTo>
                    <a:pt x="3864863" y="1664588"/>
                  </a:moveTo>
                  <a:lnTo>
                    <a:pt x="3685031" y="1664588"/>
                  </a:lnTo>
                  <a:lnTo>
                    <a:pt x="3691599" y="1664271"/>
                  </a:lnTo>
                  <a:lnTo>
                    <a:pt x="3698041" y="1663319"/>
                  </a:lnTo>
                  <a:lnTo>
                    <a:pt x="3732177" y="1645059"/>
                  </a:lnTo>
                  <a:lnTo>
                    <a:pt x="3750437" y="1610923"/>
                  </a:lnTo>
                  <a:lnTo>
                    <a:pt x="3751706" y="1597913"/>
                  </a:lnTo>
                  <a:lnTo>
                    <a:pt x="3751706" y="140588"/>
                  </a:lnTo>
                  <a:lnTo>
                    <a:pt x="3740479" y="103538"/>
                  </a:lnTo>
                  <a:lnTo>
                    <a:pt x="3710545" y="78988"/>
                  </a:lnTo>
                  <a:lnTo>
                    <a:pt x="3685031" y="73913"/>
                  </a:lnTo>
                  <a:lnTo>
                    <a:pt x="3864863" y="73913"/>
                  </a:lnTo>
                  <a:lnTo>
                    <a:pt x="3864863" y="1664588"/>
                  </a:lnTo>
                  <a:close/>
                </a:path>
              </a:pathLst>
            </a:custGeom>
            <a:solidFill>
              <a:srgbClr val="000000">
                <a:alpha val="101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8153398" y="5648324"/>
              <a:ext cx="3657600" cy="1609725"/>
            </a:xfrm>
            <a:custGeom>
              <a:avLst/>
              <a:gdLst/>
              <a:ahLst/>
              <a:cxnLst/>
              <a:rect l="l" t="t" r="r" b="b"/>
              <a:pathLst>
                <a:path w="3657600" h="1609725">
                  <a:moveTo>
                    <a:pt x="3586403" y="1609724"/>
                  </a:moveTo>
                  <a:lnTo>
                    <a:pt x="71196" y="1609724"/>
                  </a:lnTo>
                  <a:lnTo>
                    <a:pt x="66241" y="1609237"/>
                  </a:lnTo>
                  <a:lnTo>
                    <a:pt x="29706" y="1594103"/>
                  </a:lnTo>
                  <a:lnTo>
                    <a:pt x="3885" y="1558062"/>
                  </a:lnTo>
                  <a:lnTo>
                    <a:pt x="0" y="1538528"/>
                  </a:lnTo>
                  <a:lnTo>
                    <a:pt x="0" y="1533524"/>
                  </a:lnTo>
                  <a:lnTo>
                    <a:pt x="0" y="71196"/>
                  </a:lnTo>
                  <a:lnTo>
                    <a:pt x="15621" y="29705"/>
                  </a:lnTo>
                  <a:lnTo>
                    <a:pt x="51661" y="3885"/>
                  </a:lnTo>
                  <a:lnTo>
                    <a:pt x="71196" y="0"/>
                  </a:lnTo>
                  <a:lnTo>
                    <a:pt x="3586403" y="0"/>
                  </a:lnTo>
                  <a:lnTo>
                    <a:pt x="3627895" y="15621"/>
                  </a:lnTo>
                  <a:lnTo>
                    <a:pt x="3653714" y="51661"/>
                  </a:lnTo>
                  <a:lnTo>
                    <a:pt x="3657600" y="71196"/>
                  </a:lnTo>
                  <a:lnTo>
                    <a:pt x="3657600" y="1538528"/>
                  </a:lnTo>
                  <a:lnTo>
                    <a:pt x="3641977" y="1580019"/>
                  </a:lnTo>
                  <a:lnTo>
                    <a:pt x="3605938" y="1605838"/>
                  </a:lnTo>
                  <a:lnTo>
                    <a:pt x="3591358" y="1609236"/>
                  </a:lnTo>
                  <a:lnTo>
                    <a:pt x="3586403" y="1609724"/>
                  </a:lnTo>
                  <a:close/>
                </a:path>
              </a:pathLst>
            </a:custGeom>
            <a:solidFill>
              <a:srgbClr val="F5F2FF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0" name="object 20"/>
          <p:cNvSpPr txBox="1"/>
          <p:nvPr/>
        </p:nvSpPr>
        <p:spPr>
          <a:xfrm>
            <a:off x="9062888" y="5631814"/>
            <a:ext cx="1838960" cy="768350"/>
          </a:xfrm>
          <a:prstGeom prst="rect">
            <a:avLst/>
          </a:prstGeom>
        </p:spPr>
        <p:txBody>
          <a:bodyPr vert="horz" wrap="square" lIns="0" tIns="153035" rIns="0" bIns="0" rtlCol="0">
            <a:spAutoFit/>
          </a:bodyPr>
          <a:lstStyle/>
          <a:p>
            <a:pPr marR="11430" algn="ctr">
              <a:lnSpc>
                <a:spcPct val="100000"/>
              </a:lnSpc>
              <a:spcBef>
                <a:spcPts val="1205"/>
              </a:spcBef>
            </a:pPr>
            <a:r>
              <a:rPr sz="2000" spc="85" dirty="0">
                <a:solidFill>
                  <a:srgbClr val="8B5CF5"/>
                </a:solidFill>
                <a:latin typeface="Segoe UI Symbol"/>
                <a:cs typeface="Segoe UI Symbol"/>
              </a:rPr>
              <a:t>⭐</a:t>
            </a:r>
            <a:endParaRPr sz="2000">
              <a:latin typeface="Segoe UI Symbol"/>
              <a:cs typeface="Segoe UI Symbol"/>
            </a:endParaRPr>
          </a:p>
          <a:p>
            <a:pPr algn="ctr">
              <a:lnSpc>
                <a:spcPct val="100000"/>
              </a:lnSpc>
              <a:spcBef>
                <a:spcPts val="725"/>
              </a:spcBef>
            </a:pPr>
            <a:r>
              <a:rPr sz="1350" b="1" dirty="0">
                <a:solidFill>
                  <a:srgbClr val="5B20B5"/>
                </a:solidFill>
                <a:latin typeface="Liberation Sans"/>
                <a:cs typeface="Liberation Sans"/>
              </a:rPr>
              <a:t>Performance </a:t>
            </a:r>
            <a:r>
              <a:rPr sz="1350" b="1" spc="-10" dirty="0">
                <a:solidFill>
                  <a:srgbClr val="5B20B5"/>
                </a:solidFill>
                <a:latin typeface="Liberation Sans"/>
                <a:cs typeface="Liberation Sans"/>
              </a:rPr>
              <a:t>Highlight</a:t>
            </a:r>
            <a:endParaRPr sz="1350">
              <a:latin typeface="Liberation Sans"/>
              <a:cs typeface="Liberation Sans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9865517" y="6402387"/>
            <a:ext cx="233679" cy="385445"/>
          </a:xfrm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10"/>
              </a:spcBef>
            </a:pPr>
            <a:r>
              <a:rPr sz="2350" b="1" spc="-570" dirty="0">
                <a:solidFill>
                  <a:srgbClr val="7C3AEC"/>
                </a:solidFill>
                <a:latin typeface="BIZ UDPGothic"/>
                <a:cs typeface="BIZ UDPGothic"/>
              </a:rPr>
              <a:t>✓</a:t>
            </a:r>
            <a:endParaRPr sz="2350">
              <a:latin typeface="BIZ UDPGothic"/>
              <a:cs typeface="BIZ UDPGothic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8529339" y="6873875"/>
            <a:ext cx="2905760" cy="1854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>
              <a:lnSpc>
                <a:spcPct val="100000"/>
              </a:lnSpc>
              <a:spcBef>
                <a:spcPts val="100"/>
              </a:spcBef>
            </a:pP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Improved</a:t>
            </a:r>
            <a:r>
              <a:rPr sz="1050" spc="-40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outcomes</a:t>
            </a:r>
            <a:r>
              <a:rPr sz="1050" spc="-3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across</a:t>
            </a:r>
            <a:r>
              <a:rPr sz="1050" spc="-3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all</a:t>
            </a:r>
            <a:r>
              <a:rPr sz="1050" spc="-3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dirty="0">
                <a:solidFill>
                  <a:srgbClr val="6D28D9"/>
                </a:solidFill>
                <a:latin typeface="Liberation Sans"/>
                <a:cs typeface="Liberation Sans"/>
              </a:rPr>
              <a:t>student</a:t>
            </a:r>
            <a:r>
              <a:rPr sz="1050" spc="-35" dirty="0">
                <a:solidFill>
                  <a:srgbClr val="6D28D9"/>
                </a:solidFill>
                <a:latin typeface="Liberation Sans"/>
                <a:cs typeface="Liberation Sans"/>
              </a:rPr>
              <a:t> </a:t>
            </a:r>
            <a:r>
              <a:rPr sz="1050" spc="-10" dirty="0">
                <a:solidFill>
                  <a:srgbClr val="6D28D9"/>
                </a:solidFill>
                <a:latin typeface="Liberation Sans"/>
                <a:cs typeface="Liberation Sans"/>
              </a:rPr>
              <a:t>subgroups</a:t>
            </a:r>
            <a:endParaRPr sz="1050">
              <a:latin typeface="Liberation Sans"/>
              <a:cs typeface="Liberation San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368299" y="7273925"/>
            <a:ext cx="3856354" cy="1625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Source: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Campus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assessment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data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2023-24, District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dirty="0">
                <a:solidFill>
                  <a:srgbClr val="7E8B8C"/>
                </a:solidFill>
                <a:latin typeface="Liberation Sans"/>
                <a:cs typeface="Liberation Sans"/>
              </a:rPr>
              <a:t>benchmark</a:t>
            </a:r>
            <a:r>
              <a:rPr sz="900" spc="-5" dirty="0">
                <a:solidFill>
                  <a:srgbClr val="7E8B8C"/>
                </a:solidFill>
                <a:latin typeface="Liberation Sans"/>
                <a:cs typeface="Liberation Sans"/>
              </a:rPr>
              <a:t> </a:t>
            </a:r>
            <a:r>
              <a:rPr sz="900" spc="-10" dirty="0">
                <a:solidFill>
                  <a:srgbClr val="7E8B8C"/>
                </a:solidFill>
                <a:latin typeface="Liberation Sans"/>
                <a:cs typeface="Liberation Sans"/>
              </a:rPr>
              <a:t>comparison</a:t>
            </a:r>
            <a:endParaRPr sz="900">
              <a:latin typeface="Liberation Sans"/>
              <a:cs typeface="Liberation San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Words>1349</Words>
  <Application>Microsoft Office PowerPoint</Application>
  <PresentationFormat>Custom</PresentationFormat>
  <Paragraphs>243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 Black</vt:lpstr>
      <vt:lpstr>BIZ UDPGothic</vt:lpstr>
      <vt:lpstr>Calibri</vt:lpstr>
      <vt:lpstr>DejaVu Sans</vt:lpstr>
      <vt:lpstr>Lato Black</vt:lpstr>
      <vt:lpstr>Liberation Sans</vt:lpstr>
      <vt:lpstr>Segoe UI Symbol</vt:lpstr>
      <vt:lpstr>Office Theme</vt:lpstr>
      <vt:lpstr>Problem Identification - Literacy Gap Analysis</vt:lpstr>
      <vt:lpstr>Next Steps &amp; Continuous Improvement</vt:lpstr>
      <vt:lpstr>Writing Performance Distribution</vt:lpstr>
      <vt:lpstr>Intervention Strategy Framework</vt:lpstr>
      <vt:lpstr>Root Cause Analysis</vt:lpstr>
      <vt:lpstr>Reading Skills Item Analysis</vt:lpstr>
      <vt:lpstr>Accelerated Learning Performance</vt:lpstr>
      <vt:lpstr>PowerPoint Presentation</vt:lpstr>
      <vt:lpstr>Reading Comprehension Growth Trajectory</vt:lpstr>
      <vt:lpstr>Writing Conventions Analysis</vt:lpstr>
      <vt:lpstr>Cohort Comparison Analysis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Marlitha Williams</cp:lastModifiedBy>
  <cp:revision>1</cp:revision>
  <dcterms:created xsi:type="dcterms:W3CDTF">2025-04-28T21:21:22Z</dcterms:created>
  <dcterms:modified xsi:type="dcterms:W3CDTF">2025-04-28T21:24:39Z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2025-04-28T00:00:00Z</vt:filetime>
  </property>
  <property fmtid="{D5CDD505-2E9C-101B-9397-08002B2CF9AE}" pid="3" name="Producer">
    <vt:lpwstr>pypdf</vt:lpwstr>
  </property>
  <property fmtid="{D5CDD505-2E9C-101B-9397-08002B2CF9AE}" pid="4" name="LastSaved">
    <vt:filetime>2025-04-28T00:00:00Z</vt:filetime>
  </property>
</Properties>
</file>