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2380-6AD6-0143-D97B-4E7B4487C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BF74B-5A0C-1C48-23E4-7F83AF36D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D344-F7E8-5DD6-8FFD-20B4C290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ECFBA-D6E1-5F3F-FBA3-D4ED7E5D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E2E3-1EDC-BDD6-092D-DD9DCC70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C344-7495-D062-7B10-B244AD925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8DB1B-3474-251B-A3F8-9B3FAD44D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6A749-C426-B6DB-7922-3E9499E8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228A-472F-EF6F-6903-CD246B47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12C07-BA5E-3519-40B1-12BF8192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5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751F8-8C27-0F39-0857-E7A11852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35282-BFD8-ACE2-B503-FDAAB3F95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8289C-0E43-6B37-E40C-888FDB21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3FA6B-8D09-4944-BDB4-436FADD0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DCD6-C8E3-D307-FC03-7A7777F8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DDB6-090A-9DAE-5453-B4DFD51A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E791-8B81-A366-5257-EB35475E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19A5-CE97-5CFE-6602-A400679E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6515-3D96-0D7E-F35D-8CDB1695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53D5-11B1-D1BE-4318-7FFE4A5A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5941-497C-977A-EEA9-06FB7426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115A4-661B-720B-964A-EBFCDB01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16850-151A-9A98-0ACA-046976BC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641D-30E1-4FBD-D1E6-53FABCBE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F4C9-1AC5-7701-CDF5-E6E173DE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D45E-8999-AEAE-6FDC-9090FB5C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7A23-8C6D-64CD-3059-EBF500DF4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E7158-2EAE-4B08-B6BE-02949A4F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A1C73-F925-72C0-D573-DBA7940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E1545-24B3-7FE7-8126-0E821F5E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1B386-D4AF-2E9A-4F2B-5A394A2F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8DFE-7491-1F33-452F-508196F8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5E68D-4E8B-4B20-40C7-17562AB8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D8A43-398D-2388-CB54-F566C74D6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036D7-07DC-0A0F-D725-D2A2418BB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A0D64-9D67-5290-BF6A-66F7897DA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BEB7F-D667-B568-6A96-C9DEF861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9E8A9-BD1A-5290-A82F-236A059A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DFB01-C8AE-8D29-62AE-58191E0F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97A-B8F0-6C36-247C-14712BB8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65502-6C34-A11F-F1F9-CDB40A2F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F92EF-B6BB-3096-7107-76FCBDEB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90A-EA00-5A00-3558-D03E4A01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4FD4C-288D-BBD4-455B-78239B74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0F9A3-94AA-5EB2-BD2A-7E9A33B6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A53B8-7D15-F3F5-49D2-BBCE0301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94DE-4081-893C-F2D8-2284DFF23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4572-22B9-93ED-1299-3CFF6C9B4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D2E2-D40D-B2C3-33D6-DC9C2E44D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D94E9-2267-9749-6FB9-90DBFA7E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778B-788E-92E5-F9C6-0B92CBBA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8F8C1-1F7D-9238-19A2-6FBB6BEA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7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67CB-DA86-D1EA-AE7A-D2E60F96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F3FA1-3876-23F0-4F1B-D01C8A492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5C856-A38B-A59A-6BC2-92E3630EE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D107D-9C74-D75E-9B81-826902CA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2C48-2360-0B53-8573-8D36E647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2576A-9E26-9FC7-6FFE-238367A4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5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B9680-82B3-9051-7EA4-B8D5C78D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37F57-709B-304E-E3F6-87220D31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D60DB-FB61-50BC-2829-CD75594C9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B0A4-BA1F-421C-A932-23A9289143DF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07E3A-4083-8A7A-0A9F-E45292B6D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4DC9-3BCD-3A47-07DA-3C19193C3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A256-941F-46B9-AED0-0017A7C8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llonsimoes/tech-leadership-prog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marllonsimoes/tech-leadership-prog/blob/main/module-1/decision%20log.md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374F-ABA7-ED42-5B62-8596638DB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Leadership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D3A39-AA9B-D926-7DE3-558324790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Module-1</a:t>
            </a:r>
          </a:p>
        </p:txBody>
      </p:sp>
    </p:spTree>
    <p:extLst>
      <p:ext uri="{BB962C8B-B14F-4D97-AF65-F5344CB8AC3E}">
        <p14:creationId xmlns:p14="http://schemas.microsoft.com/office/powerpoint/2010/main" val="5682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84DE-2351-032F-6D8A-AAAEBE2D9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94" y="365125"/>
            <a:ext cx="11093594" cy="658019"/>
          </a:xfrm>
        </p:spPr>
        <p:txBody>
          <a:bodyPr>
            <a:normAutofit fontScale="90000"/>
          </a:bodyPr>
          <a:lstStyle/>
          <a:p>
            <a:r>
              <a:rPr lang="en-US" dirty="0"/>
              <a:t>Task 1, subtask 1.1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2DF5D-5A4B-2304-E550-17F88C1F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618" y="1023144"/>
            <a:ext cx="11093594" cy="658019"/>
          </a:xfrm>
        </p:spPr>
        <p:txBody>
          <a:bodyPr anchor="ctr" anchorCtr="0">
            <a:normAutofit/>
          </a:bodyPr>
          <a:lstStyle/>
          <a:p>
            <a:r>
              <a:rPr lang="en-US" sz="2000" dirty="0"/>
              <a:t>Detailed log decision can be found at </a:t>
            </a:r>
            <a:r>
              <a:rPr lang="en-US" sz="2000" dirty="0" err="1">
                <a:hlinkClick r:id="rId2"/>
              </a:rPr>
              <a:t>marllonsimoes</a:t>
            </a:r>
            <a:r>
              <a:rPr lang="en-US" sz="2000" dirty="0">
                <a:hlinkClick r:id="rId2"/>
              </a:rPr>
              <a:t>/tech-leadership-prog (github.com)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2DEC1-0A13-C07C-BD21-A52635FE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618" y="1597892"/>
            <a:ext cx="7232073" cy="5006108"/>
          </a:xfrm>
        </p:spPr>
        <p:txBody>
          <a:bodyPr>
            <a:noAutofit/>
          </a:bodyPr>
          <a:lstStyle/>
          <a:p>
            <a:pPr>
              <a:lnSpc>
                <a:spcPct val="60000"/>
              </a:lnSpc>
            </a:pPr>
            <a:r>
              <a:rPr lang="en-US" sz="1200" dirty="0"/>
              <a:t>Sub-task 1.1 - </a:t>
            </a:r>
            <a:r>
              <a:rPr lang="en-US" sz="1200" dirty="0" err="1"/>
              <a:t>analyse</a:t>
            </a:r>
            <a:r>
              <a:rPr lang="en-US" sz="1200" dirty="0"/>
              <a:t> requirements</a:t>
            </a:r>
          </a:p>
          <a:p>
            <a:pPr lvl="1">
              <a:lnSpc>
                <a:spcPct val="60000"/>
              </a:lnSpc>
            </a:pPr>
            <a:r>
              <a:rPr lang="en-US" sz="1200" dirty="0"/>
              <a:t>Read the requirements below</a:t>
            </a:r>
          </a:p>
          <a:p>
            <a:pPr lvl="1">
              <a:lnSpc>
                <a:spcPct val="60000"/>
              </a:lnSpc>
            </a:pPr>
            <a:r>
              <a:rPr lang="en-US" sz="1200" dirty="0"/>
              <a:t>Build a list of any gaps/unclear requirements</a:t>
            </a:r>
          </a:p>
          <a:p>
            <a:pPr>
              <a:lnSpc>
                <a:spcPct val="60000"/>
              </a:lnSpc>
            </a:pPr>
            <a:r>
              <a:rPr lang="en-US" sz="1200" dirty="0"/>
              <a:t>Requirements</a:t>
            </a:r>
          </a:p>
          <a:p>
            <a:pPr lvl="1">
              <a:lnSpc>
                <a:spcPct val="60000"/>
              </a:lnSpc>
            </a:pPr>
            <a:r>
              <a:rPr lang="en-US" sz="1200" dirty="0"/>
              <a:t>Development team is going to elaborate REST Service manipulating Event resource.</a:t>
            </a:r>
            <a:br>
              <a:rPr lang="en-US" sz="1200" dirty="0"/>
            </a:br>
            <a:r>
              <a:rPr lang="en-US" sz="1200" dirty="0"/>
              <a:t>Event entity contains following fields: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 id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Title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Place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Speaker</a:t>
            </a:r>
          </a:p>
          <a:p>
            <a:pPr lvl="2">
              <a:lnSpc>
                <a:spcPct val="60000"/>
              </a:lnSpc>
            </a:pPr>
            <a:r>
              <a:rPr lang="en-US" sz="1200" dirty="0" err="1"/>
              <a:t>eventType</a:t>
            </a:r>
            <a:endParaRPr lang="en-US" sz="1200" dirty="0"/>
          </a:p>
          <a:p>
            <a:pPr lvl="2">
              <a:lnSpc>
                <a:spcPct val="60000"/>
              </a:lnSpc>
            </a:pPr>
            <a:r>
              <a:rPr lang="en-US" sz="1200" dirty="0" err="1"/>
              <a:t>dateTime</a:t>
            </a:r>
            <a:endParaRPr lang="en-US" sz="1200" dirty="0"/>
          </a:p>
          <a:p>
            <a:pPr lvl="1">
              <a:lnSpc>
                <a:spcPct val="60000"/>
              </a:lnSpc>
            </a:pPr>
            <a:r>
              <a:rPr lang="en-US" sz="1200" dirty="0"/>
              <a:t>Team leader should choose the most suitable data storage implementation for REST Service providing following functionality: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CRUD operations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Filtering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Search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Sorting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Aggregation by specified field value</a:t>
            </a:r>
          </a:p>
          <a:p>
            <a:pPr lvl="1">
              <a:lnSpc>
                <a:spcPct val="60000"/>
              </a:lnSpc>
            </a:pPr>
            <a:r>
              <a:rPr lang="en-US" sz="1200" dirty="0"/>
              <a:t>Take into account the following: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Data storage for REST service should provide support multi-tenant content storage.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Data Storage should scale so that:  up to 100 000 000 of records are stored  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CRUD operations and typical search queries should execute within 1 second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Data storage should support automated data backup every 30 days.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Event Model for Data Storage Schema mapping complexity should be minimized.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Data storage should support detailed logging for troubleshooting.</a:t>
            </a:r>
          </a:p>
          <a:p>
            <a:pPr lvl="2">
              <a:lnSpc>
                <a:spcPct val="60000"/>
              </a:lnSpc>
            </a:pPr>
            <a:r>
              <a:rPr lang="en-US" sz="1200" dirty="0"/>
              <a:t>The infrastructure should support two European regions: east and west.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4AE904-71A6-2D6E-36CA-9B6428ECA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0691" y="1681163"/>
            <a:ext cx="3864697" cy="49228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3132-C9A3-8C84-CCD2-47501088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1.1 – Gaps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5BF-3C66-6D46-BB3D-03B7A145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information about login/</a:t>
            </a:r>
            <a:r>
              <a:rPr lang="en-US" dirty="0" err="1"/>
              <a:t>pii</a:t>
            </a:r>
            <a:r>
              <a:rPr lang="en-US" dirty="0"/>
              <a:t> or security in this service, only that it should support multi-tenant. </a:t>
            </a:r>
          </a:p>
          <a:p>
            <a:r>
              <a:rPr lang="en-US" dirty="0"/>
              <a:t>The model, even though it’s not explicitly disclosed, is quite understandable and the field types can be inferred, however, clarification would be needed.</a:t>
            </a:r>
          </a:p>
          <a:p>
            <a:r>
              <a:rPr lang="en-US" dirty="0"/>
              <a:t>Even though it’s not disclosed, it seems the application will run on a cloud environment. The fact that it requires 2 different zones to run but no clarification on what it means exactly (cloud, hybrid, multi-cloud, cluster made of 2 different AZs) makes it difficult to assure the solution without too many changes.</a:t>
            </a:r>
          </a:p>
        </p:txBody>
      </p:sp>
    </p:spTree>
    <p:extLst>
      <p:ext uri="{BB962C8B-B14F-4D97-AF65-F5344CB8AC3E}">
        <p14:creationId xmlns:p14="http://schemas.microsoft.com/office/powerpoint/2010/main" val="108726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2D41-9A3F-E695-FCEC-B3B8A20B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1.1 - Rationale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2868F-7973-CF6D-EC10-6D5025576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1927" y="1496291"/>
            <a:ext cx="6903461" cy="469337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Points taken into consideration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dev environment with same capabilities as production</a:t>
            </a:r>
          </a:p>
          <a:p>
            <a:pPr lvl="1"/>
            <a:r>
              <a:rPr lang="en-US" dirty="0"/>
              <a:t>no vendor </a:t>
            </a:r>
            <a:r>
              <a:rPr lang="en-US" dirty="0" err="1"/>
              <a:t>lockin</a:t>
            </a:r>
            <a:endParaRPr lang="en-US" dirty="0"/>
          </a:p>
          <a:p>
            <a:pPr lvl="1"/>
            <a:r>
              <a:rPr lang="en-US" dirty="0"/>
              <a:t>migration to a different platform</a:t>
            </a:r>
          </a:p>
          <a:p>
            <a:pPr lvl="1"/>
            <a:r>
              <a:rPr lang="en-US" dirty="0"/>
              <a:t>Community</a:t>
            </a:r>
          </a:p>
          <a:p>
            <a:pPr lvl="1"/>
            <a:r>
              <a:rPr lang="en-US" dirty="0" err="1"/>
              <a:t>pontual</a:t>
            </a:r>
            <a:r>
              <a:rPr lang="en-US" dirty="0"/>
              <a:t> paid support (to reduce costs)</a:t>
            </a:r>
          </a:p>
          <a:p>
            <a:pPr lvl="1"/>
            <a:r>
              <a:rPr lang="en-US" dirty="0"/>
              <a:t>other components that can be part of the ecosystem</a:t>
            </a:r>
          </a:p>
          <a:p>
            <a:pPr lvl="1"/>
            <a:r>
              <a:rPr lang="en-US" dirty="0"/>
              <a:t>previous knowledge/experience</a:t>
            </a:r>
          </a:p>
          <a:p>
            <a:r>
              <a:rPr lang="en-US" dirty="0"/>
              <a:t>Application requirements</a:t>
            </a:r>
          </a:p>
          <a:p>
            <a:pPr lvl="1"/>
            <a:r>
              <a:rPr lang="en-US" dirty="0"/>
              <a:t>CRUD operations</a:t>
            </a:r>
          </a:p>
          <a:p>
            <a:pPr lvl="1"/>
            <a:r>
              <a:rPr lang="en-US" dirty="0"/>
              <a:t>Filtering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Aggregation by specified field value</a:t>
            </a:r>
          </a:p>
          <a:p>
            <a:pPr lvl="1"/>
            <a:r>
              <a:rPr lang="en-US" dirty="0"/>
              <a:t>Data storage for REST service should provide support multi-tenant content storage.</a:t>
            </a:r>
          </a:p>
          <a:p>
            <a:pPr lvl="1"/>
            <a:r>
              <a:rPr lang="en-US" dirty="0"/>
              <a:t>Data Storage should scale so that:  </a:t>
            </a:r>
          </a:p>
          <a:p>
            <a:pPr lvl="2"/>
            <a:r>
              <a:rPr lang="en-US" dirty="0"/>
              <a:t>up to 100 000 000 of records are stored  </a:t>
            </a:r>
          </a:p>
          <a:p>
            <a:pPr lvl="2"/>
            <a:r>
              <a:rPr lang="en-US" dirty="0"/>
              <a:t>CRUD operations and typical search queries should execute within 1 second</a:t>
            </a:r>
          </a:p>
          <a:p>
            <a:pPr lvl="2"/>
            <a:r>
              <a:rPr lang="en-US" dirty="0"/>
              <a:t>The infrastructure should support two European regions: east and west.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63A6AC-4AE7-7238-2B07-103BA49955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82" y="1787584"/>
            <a:ext cx="687354" cy="708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3484B250-4A3F-6190-7F31-2840DE73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52" y="1815796"/>
            <a:ext cx="1440151" cy="9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573EBAE-FB5F-336B-FA7E-815B12BEB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015" y="5976767"/>
            <a:ext cx="1981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defined">
            <a:extLst>
              <a:ext uri="{FF2B5EF4-FFF2-40B4-BE49-F238E27FC236}">
                <a16:creationId xmlns:a16="http://schemas.microsoft.com/office/drawing/2014/main" id="{2ECCA7D4-F80D-821D-28A2-458246033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3" y="5239690"/>
            <a:ext cx="1607127" cy="40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E1FFDC3-3E20-9EAD-C541-13B295FC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5" y="3579432"/>
            <a:ext cx="24384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67632DA-3327-5AEE-7B48-38573BB41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352" y="4101597"/>
            <a:ext cx="1256004" cy="11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9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C92A6B-7221-D3A5-3764-65C692EE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1.1 - Decision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D577E8-AF78-7430-C77C-46184540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1473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PgSQL</a:t>
            </a:r>
            <a:r>
              <a:rPr lang="en-US" dirty="0"/>
              <a:t> offers indexes, partitions, and other techniques to segregate the data based on any need users may have.</a:t>
            </a:r>
          </a:p>
          <a:p>
            <a:r>
              <a:rPr lang="en-US" dirty="0" err="1"/>
              <a:t>PgSQL</a:t>
            </a:r>
            <a:r>
              <a:rPr lang="en-US" dirty="0"/>
              <a:t> offers several different tools to perform backups, dumps and copy of data to a file or  another database</a:t>
            </a:r>
          </a:p>
          <a:p>
            <a:r>
              <a:rPr lang="en-US" dirty="0" err="1"/>
              <a:t>PgSQL</a:t>
            </a:r>
            <a:r>
              <a:rPr lang="en-US" dirty="0"/>
              <a:t> has integration with OS events and can be monitored using available market tools such as Prometheus, Zabbix, new relic and others</a:t>
            </a:r>
          </a:p>
          <a:p>
            <a:r>
              <a:rPr lang="en-US" dirty="0"/>
              <a:t>Despite the fact this requirement is not yet as clear, </a:t>
            </a:r>
            <a:r>
              <a:rPr lang="en-US" dirty="0" err="1"/>
              <a:t>PgSQL</a:t>
            </a:r>
            <a:r>
              <a:rPr lang="en-US" dirty="0"/>
              <a:t> can be </a:t>
            </a:r>
            <a:r>
              <a:rPr lang="en-US" dirty="0" err="1"/>
              <a:t>depoyed</a:t>
            </a:r>
            <a:r>
              <a:rPr lang="en-US" dirty="0"/>
              <a:t> and replicated manually to as many instances as required. When it comes to Distributed database (if this would be the way to go with this requirement), </a:t>
            </a:r>
            <a:r>
              <a:rPr lang="en-US" dirty="0" err="1"/>
              <a:t>cockroachdb</a:t>
            </a:r>
            <a:r>
              <a:rPr lang="en-US" dirty="0"/>
              <a:t> might be the optimal option for such case. It can be replicated between regions, zones, bare-metal or cloud.</a:t>
            </a:r>
          </a:p>
          <a:p>
            <a:r>
              <a:rPr lang="en-US" dirty="0"/>
              <a:t>When it comes to team knowledge, </a:t>
            </a:r>
            <a:r>
              <a:rPr lang="en-US" dirty="0" err="1"/>
              <a:t>pgsql</a:t>
            </a:r>
            <a:r>
              <a:rPr lang="en-US" dirty="0"/>
              <a:t>,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 are in the top of the list. </a:t>
            </a:r>
          </a:p>
          <a:p>
            <a:r>
              <a:rPr lang="en-US" dirty="0"/>
              <a:t>Given the requirements, budget, extensibility, the possibility of migration to a different platform, and the involvement of other teams, we chose </a:t>
            </a:r>
            <a:r>
              <a:rPr lang="en-US" dirty="0" err="1"/>
              <a:t>Postgresql</a:t>
            </a:r>
            <a:r>
              <a:rPr lang="en-US" dirty="0"/>
              <a:t> as a database storage because of:</a:t>
            </a:r>
          </a:p>
          <a:p>
            <a:pPr lvl="1"/>
            <a:r>
              <a:rPr lang="en-US" dirty="0"/>
              <a:t> The dev environment can be very similar to production, given a sample of production data</a:t>
            </a:r>
          </a:p>
          <a:p>
            <a:pPr lvl="1"/>
            <a:r>
              <a:rPr lang="en-US" dirty="0"/>
              <a:t>no vendor lock-in as it doesn´t require any proprietary technology or language or platform to execute maintenance. Scripts and data can be migrated to any other provider that supports market standards.</a:t>
            </a:r>
          </a:p>
          <a:p>
            <a:pPr lvl="1"/>
            <a:r>
              <a:rPr lang="en-US" dirty="0"/>
              <a:t> The community is big enough and very active</a:t>
            </a:r>
          </a:p>
          <a:p>
            <a:pPr lvl="1"/>
            <a:r>
              <a:rPr lang="en-US" dirty="0"/>
              <a:t>offers support plans and there are plenty of evangelists here and there who can also offer support</a:t>
            </a:r>
          </a:p>
          <a:p>
            <a:pPr lvl="1"/>
            <a:r>
              <a:rPr lang="en-US" dirty="0"/>
              <a:t>it is the core of several different RDBMS such as cockroach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yugabyteDB</a:t>
            </a:r>
            <a:r>
              <a:rPr lang="en-US" dirty="0"/>
              <a:t>, and others, that provide distributed scalability.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AA4CE53-65B7-8DDD-E87C-9FC8BDCD7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2770027"/>
            <a:ext cx="1277721" cy="131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82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E233-D26A-09BB-9B2F-EB67A2BC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1.2 -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328BE-E586-2650-6C5E-37855B0DC2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3140" y="1825625"/>
            <a:ext cx="3071719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39146-1724-6775-45DC-6A16E5B04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Rest service will follow the onion architecture style, modularized, making the maintenance easy and effortless.</a:t>
            </a:r>
          </a:p>
          <a:p>
            <a:r>
              <a:rPr lang="en-US" dirty="0"/>
              <a:t>Java is the technology of choice for building the domain layer</a:t>
            </a:r>
          </a:p>
          <a:p>
            <a:r>
              <a:rPr lang="en-US" dirty="0"/>
              <a:t>The port layer will use Micronaut as it fits better the purpose of such a small microservice.</a:t>
            </a:r>
          </a:p>
          <a:p>
            <a:r>
              <a:rPr lang="en-US" dirty="0"/>
              <a:t> The repository layer should be as simple as possible, using </a:t>
            </a:r>
            <a:r>
              <a:rPr lang="en-US" dirty="0" err="1"/>
              <a:t>Jooq</a:t>
            </a:r>
            <a:r>
              <a:rPr lang="en-US" dirty="0"/>
              <a:t> as ORM.</a:t>
            </a:r>
          </a:p>
        </p:txBody>
      </p:sp>
    </p:spTree>
    <p:extLst>
      <p:ext uri="{BB962C8B-B14F-4D97-AF65-F5344CB8AC3E}">
        <p14:creationId xmlns:p14="http://schemas.microsoft.com/office/powerpoint/2010/main" val="418422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B03A-9967-19FE-C65B-E73CC676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Subtask 1.3 - Flow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AB16B4-DAEF-992A-0F48-A1012AD07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5996" y="1530561"/>
            <a:ext cx="6691075" cy="496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8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3193-D5C1-CF0E-EDCF-C8EAAECE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DB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7BBBB-F774-4699-A7A2-5E938944E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05400" cy="4048964"/>
          </a:xfrm>
        </p:spPr>
        <p:txBody>
          <a:bodyPr>
            <a:normAutofit/>
          </a:bodyPr>
          <a:lstStyle/>
          <a:p>
            <a:r>
              <a:rPr lang="en-US" sz="2000" dirty="0"/>
              <a:t>As described previously, the chosen database storage is </a:t>
            </a:r>
            <a:r>
              <a:rPr lang="en-US" sz="2000" dirty="0" err="1"/>
              <a:t>Postgresql</a:t>
            </a:r>
            <a:r>
              <a:rPr lang="en-US" sz="2000" dirty="0"/>
              <a:t> by its resilience, performance, and customizability. </a:t>
            </a:r>
          </a:p>
          <a:p>
            <a:r>
              <a:rPr lang="en-US" sz="2000" dirty="0"/>
              <a:t>More details on the decision can be seen here </a:t>
            </a:r>
            <a:r>
              <a:rPr lang="en-US" sz="1400" dirty="0">
                <a:hlinkClick r:id="rId2"/>
              </a:rPr>
              <a:t>(</a:t>
            </a:r>
            <a:r>
              <a:rPr lang="en-US" sz="1400" dirty="0" err="1">
                <a:hlinkClick r:id="rId2"/>
              </a:rPr>
              <a:t>github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marllonsimoes</a:t>
            </a:r>
            <a:r>
              <a:rPr lang="en-US" sz="1400" dirty="0">
                <a:hlinkClick r:id="rId2"/>
              </a:rPr>
              <a:t>) tech-leadership-prog/blob/main/module-1/decision log.md</a:t>
            </a:r>
            <a:endParaRPr 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CD7672-2279-1989-DEA1-77514DE4BFE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811" y="1080615"/>
            <a:ext cx="4001429" cy="509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1095F0-23E8-F1D5-E42C-06A3DEFAC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39" y="4859017"/>
            <a:ext cx="1277721" cy="131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14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BF4A-2BCF-75B0-F1F7-02EB0C7C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(optional) Context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7FC7FF-86A0-33A3-E316-198847EE5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8317" y="1521787"/>
            <a:ext cx="3126871" cy="4971088"/>
          </a:xfrm>
        </p:spPr>
      </p:pic>
    </p:spTree>
    <p:extLst>
      <p:ext uri="{BB962C8B-B14F-4D97-AF65-F5344CB8AC3E}">
        <p14:creationId xmlns:p14="http://schemas.microsoft.com/office/powerpoint/2010/main" val="61099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827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Tech Leadership program</vt:lpstr>
      <vt:lpstr>Task 1, subtask 1.1</vt:lpstr>
      <vt:lpstr>Subtask 1.1 – Gaps identified</vt:lpstr>
      <vt:lpstr>Subtask 1.1 - Rationale</vt:lpstr>
      <vt:lpstr>Subtask 1.1 - Decision</vt:lpstr>
      <vt:lpstr>Subtask 1.2 - Components</vt:lpstr>
      <vt:lpstr>Subtask 1.3 - Flow</vt:lpstr>
      <vt:lpstr>Task 2 – DB Choice</vt:lpstr>
      <vt:lpstr>Task 2 (optional)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Leadership program</dc:title>
  <dc:creator>Marllon Simoes</dc:creator>
  <cp:lastModifiedBy>Marllon Simoes</cp:lastModifiedBy>
  <cp:revision>1</cp:revision>
  <dcterms:created xsi:type="dcterms:W3CDTF">2023-10-21T12:36:11Z</dcterms:created>
  <dcterms:modified xsi:type="dcterms:W3CDTF">2023-10-21T14:00:41Z</dcterms:modified>
</cp:coreProperties>
</file>