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Poppins Bold" charset="1" panose="00000800000000000000"/>
      <p:regular r:id="rId15"/>
    </p:embeddedFont>
    <p:embeddedFont>
      <p:font typeface="Open Sans Bold" charset="1" panose="020B08060305040202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71429" y="3667591"/>
            <a:ext cx="10345143" cy="165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880"/>
              </a:lnSpc>
              <a:spcBef>
                <a:spcPct val="0"/>
              </a:spcBef>
            </a:pPr>
            <a:r>
              <a:rPr lang="en-US" b="true" sz="9200">
                <a:solidFill>
                  <a:srgbClr val="5271FF"/>
                </a:solidFill>
                <a:latin typeface="Poppins Bold"/>
                <a:ea typeface="Poppins Bold"/>
                <a:cs typeface="Poppins Bold"/>
                <a:sym typeface="Poppins Bold"/>
              </a:rPr>
              <a:t>Setor Alimentício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166624" y="5435448"/>
            <a:ext cx="1954752" cy="1594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41"/>
              </a:lnSpc>
              <a:spcBef>
                <a:spcPct val="0"/>
              </a:spcBef>
            </a:pPr>
            <a:r>
              <a:rPr lang="en-US" b="true" sz="1815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integrantes:</a:t>
            </a:r>
          </a:p>
          <a:p>
            <a:pPr algn="ctr" marL="0" indent="0" lvl="0">
              <a:lnSpc>
                <a:spcPts val="2541"/>
              </a:lnSpc>
              <a:spcBef>
                <a:spcPct val="0"/>
              </a:spcBef>
            </a:pPr>
            <a:r>
              <a:rPr lang="en-US" b="true" sz="1815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Caio Borsato</a:t>
            </a:r>
          </a:p>
          <a:p>
            <a:pPr algn="ctr" marL="0" indent="0" lvl="0">
              <a:lnSpc>
                <a:spcPts val="2541"/>
              </a:lnSpc>
              <a:spcBef>
                <a:spcPct val="0"/>
              </a:spcBef>
            </a:pPr>
            <a:r>
              <a:rPr lang="en-US" b="true" sz="1815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Marlon Lara</a:t>
            </a:r>
          </a:p>
          <a:p>
            <a:pPr algn="ctr" marL="0" indent="0" lvl="0">
              <a:lnSpc>
                <a:spcPts val="2541"/>
              </a:lnSpc>
              <a:spcBef>
                <a:spcPct val="0"/>
              </a:spcBef>
            </a:pPr>
            <a:r>
              <a:rPr lang="en-US" b="true" sz="1815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Miguel Macedo</a:t>
            </a:r>
          </a:p>
          <a:p>
            <a:pPr algn="ctr" marL="0" indent="0" lvl="0">
              <a:lnSpc>
                <a:spcPts val="2541"/>
              </a:lnSpc>
              <a:spcBef>
                <a:spcPct val="0"/>
              </a:spcBef>
            </a:pPr>
            <a:r>
              <a:rPr lang="en-US" b="true" sz="1815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Pedro Vogel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613459" y="962025"/>
            <a:ext cx="1645841" cy="457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55"/>
              </a:lnSpc>
              <a:spcBef>
                <a:spcPct val="0"/>
              </a:spcBef>
            </a:pPr>
            <a:r>
              <a:rPr lang="en-US" b="true" sz="2611">
                <a:solidFill>
                  <a:srgbClr val="5271FF"/>
                </a:solidFill>
                <a:latin typeface="Poppins Bold"/>
                <a:ea typeface="Poppins Bold"/>
                <a:cs typeface="Poppins Bold"/>
                <a:sym typeface="Poppins Bold"/>
              </a:rPr>
              <a:t>Senai</a:t>
            </a:r>
            <a:r>
              <a:rPr lang="en-US" b="true" sz="261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Sesi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76448" y="4114670"/>
            <a:ext cx="12135104" cy="3723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77"/>
              </a:lnSpc>
              <a:spcBef>
                <a:spcPct val="0"/>
              </a:spcBef>
            </a:pPr>
            <a:r>
              <a:rPr lang="en-US" b="true" sz="3055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Modelos principais:</a:t>
            </a:r>
          </a:p>
          <a:p>
            <a:pPr algn="ctr">
              <a:lnSpc>
                <a:spcPts val="4277"/>
              </a:lnSpc>
              <a:spcBef>
                <a:spcPct val="0"/>
              </a:spcBef>
            </a:pPr>
            <a:r>
              <a:rPr lang="en-US" b="true" sz="3055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Não perecíveis: Produtos industrializados, logística simples.</a:t>
            </a:r>
          </a:p>
          <a:p>
            <a:pPr algn="ctr">
              <a:lnSpc>
                <a:spcPts val="4277"/>
              </a:lnSpc>
              <a:spcBef>
                <a:spcPct val="0"/>
              </a:spcBef>
            </a:pPr>
            <a:r>
              <a:rPr lang="en-US" b="true" sz="3055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Perecíveis: Alimentos frescos, exige transporte refrigerado.</a:t>
            </a:r>
          </a:p>
          <a:p>
            <a:pPr algn="ctr">
              <a:lnSpc>
                <a:spcPts val="4277"/>
              </a:lnSpc>
              <a:spcBef>
                <a:spcPct val="0"/>
              </a:spcBef>
            </a:pPr>
            <a:r>
              <a:rPr lang="en-US" b="true" sz="3055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Refeições prontas: Delivery rápido via apps.</a:t>
            </a:r>
          </a:p>
          <a:p>
            <a:pPr algn="ctr">
              <a:lnSpc>
                <a:spcPts val="4277"/>
              </a:lnSpc>
              <a:spcBef>
                <a:spcPct val="0"/>
              </a:spcBef>
            </a:pPr>
            <a:r>
              <a:rPr lang="en-US" b="true" sz="3055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Assinaturas: Cestas periódicas, fidelização.</a:t>
            </a:r>
          </a:p>
          <a:p>
            <a:pPr algn="ctr">
              <a:lnSpc>
                <a:spcPts val="4277"/>
              </a:lnSpc>
              <a:spcBef>
                <a:spcPct val="0"/>
              </a:spcBef>
            </a:pPr>
          </a:p>
          <a:p>
            <a:pPr algn="ctr">
              <a:lnSpc>
                <a:spcPts val="4277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151216" y="904875"/>
            <a:ext cx="7985568" cy="2169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711"/>
              </a:lnSpc>
              <a:spcBef>
                <a:spcPct val="0"/>
              </a:spcBef>
            </a:pPr>
            <a:r>
              <a:rPr lang="en-US" b="true" sz="6222">
                <a:solidFill>
                  <a:srgbClr val="5271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E-commerce no Sistema Alimenticío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613459" y="962025"/>
            <a:ext cx="1645841" cy="457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55"/>
              </a:lnSpc>
              <a:spcBef>
                <a:spcPct val="0"/>
              </a:spcBef>
            </a:pPr>
            <a:r>
              <a:rPr lang="en-US" b="true" sz="2611">
                <a:solidFill>
                  <a:srgbClr val="5271FF"/>
                </a:solidFill>
                <a:latin typeface="Poppins Bold"/>
                <a:ea typeface="Poppins Bold"/>
                <a:cs typeface="Poppins Bold"/>
                <a:sym typeface="Poppins Bold"/>
              </a:rPr>
              <a:t>Senai</a:t>
            </a:r>
            <a:r>
              <a:rPr lang="en-US" b="true" sz="261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Sesi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883025"/>
            <a:ext cx="7218024" cy="245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Diferenciais: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Controle de validade e frescor.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Logística especializada.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Atendimento ágil.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376892" y="3883025"/>
            <a:ext cx="6059488" cy="245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Vantagens: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Expansão de mercado.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Comodidade para o cliente.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Personalização de ofertas.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687332" y="942975"/>
            <a:ext cx="6913337" cy="771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00"/>
              </a:lnSpc>
              <a:spcBef>
                <a:spcPct val="0"/>
              </a:spcBef>
            </a:pPr>
            <a:r>
              <a:rPr lang="en-US" b="true" sz="4500">
                <a:solidFill>
                  <a:srgbClr val="5271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E-commerce Alimenticío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613459" y="962025"/>
            <a:ext cx="1645841" cy="457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55"/>
              </a:lnSpc>
              <a:spcBef>
                <a:spcPct val="0"/>
              </a:spcBef>
            </a:pPr>
            <a:r>
              <a:rPr lang="en-US" b="true" sz="2611">
                <a:solidFill>
                  <a:srgbClr val="5271FF"/>
                </a:solidFill>
                <a:latin typeface="Poppins Bold"/>
                <a:ea typeface="Poppins Bold"/>
                <a:cs typeface="Poppins Bold"/>
                <a:sym typeface="Poppins Bold"/>
              </a:rPr>
              <a:t>Senai</a:t>
            </a:r>
            <a:r>
              <a:rPr lang="en-US" b="true" sz="261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Sesi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2837" y="4188778"/>
            <a:ext cx="4962327" cy="165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Códigos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613459" y="962025"/>
            <a:ext cx="1645841" cy="457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55"/>
              </a:lnSpc>
              <a:spcBef>
                <a:spcPct val="0"/>
              </a:spcBef>
            </a:pPr>
            <a:r>
              <a:rPr lang="en-US" b="true" sz="2611">
                <a:solidFill>
                  <a:srgbClr val="5271FF"/>
                </a:solidFill>
                <a:latin typeface="Poppins Bold"/>
                <a:ea typeface="Poppins Bold"/>
                <a:cs typeface="Poppins Bold"/>
                <a:sym typeface="Poppins Bold"/>
              </a:rPr>
              <a:t>Senai</a:t>
            </a:r>
            <a:r>
              <a:rPr lang="en-US" b="true" sz="261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Sesi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76230" y="2584219"/>
            <a:ext cx="12335540" cy="5118563"/>
          </a:xfrm>
          <a:custGeom>
            <a:avLst/>
            <a:gdLst/>
            <a:ahLst/>
            <a:cxnLst/>
            <a:rect r="r" b="b" t="t" l="l"/>
            <a:pathLst>
              <a:path h="5118563" w="12335540">
                <a:moveTo>
                  <a:pt x="0" y="0"/>
                </a:moveTo>
                <a:lnTo>
                  <a:pt x="12335540" y="0"/>
                </a:lnTo>
                <a:lnTo>
                  <a:pt x="12335540" y="5118562"/>
                </a:lnTo>
                <a:lnTo>
                  <a:pt x="0" y="51185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514748" y="1470112"/>
            <a:ext cx="7258503" cy="749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7"/>
              </a:lnSpc>
            </a:pPr>
            <a:r>
              <a:rPr lang="en-US" sz="4355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log in e log out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613459" y="962025"/>
            <a:ext cx="1645841" cy="457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55"/>
              </a:lnSpc>
              <a:spcBef>
                <a:spcPct val="0"/>
              </a:spcBef>
            </a:pPr>
            <a:r>
              <a:rPr lang="en-US" b="true" sz="2611">
                <a:solidFill>
                  <a:srgbClr val="5271FF"/>
                </a:solidFill>
                <a:latin typeface="Poppins Bold"/>
                <a:ea typeface="Poppins Bold"/>
                <a:cs typeface="Poppins Bold"/>
                <a:sym typeface="Poppins Bold"/>
              </a:rPr>
              <a:t>Senai</a:t>
            </a:r>
            <a:r>
              <a:rPr lang="en-US" b="true" sz="261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Sesi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22730" y="2693988"/>
            <a:ext cx="10461300" cy="4899024"/>
          </a:xfrm>
          <a:custGeom>
            <a:avLst/>
            <a:gdLst/>
            <a:ahLst/>
            <a:cxnLst/>
            <a:rect r="r" b="b" t="t" l="l"/>
            <a:pathLst>
              <a:path h="4899024" w="10461300">
                <a:moveTo>
                  <a:pt x="0" y="0"/>
                </a:moveTo>
                <a:lnTo>
                  <a:pt x="10461299" y="0"/>
                </a:lnTo>
                <a:lnTo>
                  <a:pt x="10461299" y="4899024"/>
                </a:lnTo>
                <a:lnTo>
                  <a:pt x="0" y="48990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41570" y="430183"/>
            <a:ext cx="7423619" cy="1811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gerenciamento de pagamento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613459" y="962025"/>
            <a:ext cx="1645841" cy="457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55"/>
              </a:lnSpc>
              <a:spcBef>
                <a:spcPct val="0"/>
              </a:spcBef>
            </a:pPr>
            <a:r>
              <a:rPr lang="en-US" b="true" sz="2611">
                <a:solidFill>
                  <a:srgbClr val="5271FF"/>
                </a:solidFill>
                <a:latin typeface="Poppins Bold"/>
                <a:ea typeface="Poppins Bold"/>
                <a:cs typeface="Poppins Bold"/>
                <a:sym typeface="Poppins Bold"/>
              </a:rPr>
              <a:t>Senai</a:t>
            </a:r>
            <a:r>
              <a:rPr lang="en-US" b="true" sz="261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Sesi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83563" y="1535284"/>
            <a:ext cx="10920874" cy="8179814"/>
          </a:xfrm>
          <a:custGeom>
            <a:avLst/>
            <a:gdLst/>
            <a:ahLst/>
            <a:cxnLst/>
            <a:rect r="r" b="b" t="t" l="l"/>
            <a:pathLst>
              <a:path h="8179814" w="10920874">
                <a:moveTo>
                  <a:pt x="0" y="0"/>
                </a:moveTo>
                <a:lnTo>
                  <a:pt x="10920874" y="0"/>
                </a:lnTo>
                <a:lnTo>
                  <a:pt x="10920874" y="8179814"/>
                </a:lnTo>
                <a:lnTo>
                  <a:pt x="0" y="81798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" t="0" r="-1252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434049" y="305719"/>
            <a:ext cx="6088559" cy="887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Lista dos produtos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613459" y="962025"/>
            <a:ext cx="1645841" cy="457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55"/>
              </a:lnSpc>
              <a:spcBef>
                <a:spcPct val="0"/>
              </a:spcBef>
            </a:pPr>
            <a:r>
              <a:rPr lang="en-US" b="true" sz="2611">
                <a:solidFill>
                  <a:srgbClr val="5271FF"/>
                </a:solidFill>
                <a:latin typeface="Poppins Bold"/>
                <a:ea typeface="Poppins Bold"/>
                <a:cs typeface="Poppins Bold"/>
                <a:sym typeface="Poppins Bold"/>
              </a:rPr>
              <a:t>Senai</a:t>
            </a:r>
            <a:r>
              <a:rPr lang="en-US" b="true" sz="261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Sesi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9052" y="639440"/>
            <a:ext cx="8510184" cy="9008120"/>
          </a:xfrm>
          <a:custGeom>
            <a:avLst/>
            <a:gdLst/>
            <a:ahLst/>
            <a:cxnLst/>
            <a:rect r="r" b="b" t="t" l="l"/>
            <a:pathLst>
              <a:path h="9008120" w="8510184">
                <a:moveTo>
                  <a:pt x="0" y="0"/>
                </a:moveTo>
                <a:lnTo>
                  <a:pt x="8510183" y="0"/>
                </a:lnTo>
                <a:lnTo>
                  <a:pt x="8510183" y="9008120"/>
                </a:lnTo>
                <a:lnTo>
                  <a:pt x="0" y="90081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774957" y="4190338"/>
            <a:ext cx="4536658" cy="1811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Carrinho de compras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613459" y="962025"/>
            <a:ext cx="1645841" cy="457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55"/>
              </a:lnSpc>
              <a:spcBef>
                <a:spcPct val="0"/>
              </a:spcBef>
            </a:pPr>
            <a:r>
              <a:rPr lang="en-US" b="true" sz="2611">
                <a:solidFill>
                  <a:srgbClr val="5271FF"/>
                </a:solidFill>
                <a:latin typeface="Poppins Bold"/>
                <a:ea typeface="Poppins Bold"/>
                <a:cs typeface="Poppins Bold"/>
                <a:sym typeface="Poppins Bold"/>
              </a:rPr>
              <a:t>Senai</a:t>
            </a:r>
            <a:r>
              <a:rPr lang="en-US" b="true" sz="261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Sesi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35738" y="1316895"/>
            <a:ext cx="5112283" cy="3826605"/>
          </a:xfrm>
          <a:custGeom>
            <a:avLst/>
            <a:gdLst/>
            <a:ahLst/>
            <a:cxnLst/>
            <a:rect r="r" b="b" t="t" l="l"/>
            <a:pathLst>
              <a:path h="3826605" w="5112283">
                <a:moveTo>
                  <a:pt x="0" y="0"/>
                </a:moveTo>
                <a:lnTo>
                  <a:pt x="5112283" y="0"/>
                </a:lnTo>
                <a:lnTo>
                  <a:pt x="5112283" y="3826605"/>
                </a:lnTo>
                <a:lnTo>
                  <a:pt x="0" y="38266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639979" y="4991100"/>
            <a:ext cx="5008043" cy="1373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78"/>
              </a:lnSpc>
            </a:pPr>
            <a:r>
              <a:rPr lang="en-US" sz="8055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Obrigado!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DAGpY1ExNYg</dc:identifier>
  <dcterms:modified xsi:type="dcterms:W3CDTF">2011-08-01T06:04:30Z</dcterms:modified>
  <cp:revision>1</cp:revision>
  <dc:title>Inserir um título</dc:title>
</cp:coreProperties>
</file>