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0"/>
  </p:notesMasterIdLst>
  <p:sldIdLst>
    <p:sldId id="256" r:id="rId2"/>
    <p:sldId id="308" r:id="rId3"/>
    <p:sldId id="309" r:id="rId4"/>
    <p:sldId id="310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25" r:id="rId1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Lucida Sans Unicode" pitchFamily="34" charset="0"/>
        <a:cs typeface="Lucida Sans Unicode" pitchFamily="34" charset="0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Lucida Sans Unicode" pitchFamily="34" charset="0"/>
        <a:cs typeface="Lucida Sans Unicode" pitchFamily="34" charset="0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Lucida Sans Unicode" pitchFamily="34" charset="0"/>
        <a:cs typeface="Lucida Sans Unicode" pitchFamily="34" charset="0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Lucida Sans Unicode" pitchFamily="34" charset="0"/>
        <a:cs typeface="Lucida Sans Unicode" pitchFamily="34" charset="0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Lucida Sans Unicode" pitchFamily="34" charset="0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90" y="5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ea typeface="+mn-ea"/>
              <a:cs typeface="Lucida Sans Unicode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127069A0-6DF6-4C30-ABBB-CB52026297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00E6418-7220-4B12-91F1-A6E03B3BF986}" type="slidenum">
              <a:rPr lang="pt-BR" smtClean="0"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pt-BR" smtClean="0"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D5D519-6478-4D09-AE81-C71752F36075}" type="slidenum">
              <a:rPr lang="pt-BR" smtClean="0">
                <a:latin typeface="Times New Roman" pitchFamily="18" charset="0"/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pt-BR" smtClean="0">
              <a:latin typeface="Times New Roman" pitchFamily="18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nto_slide_IFR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3335338"/>
            <a:ext cx="4643437" cy="35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Logo IFR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49275"/>
            <a:ext cx="6227763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588" y="3148013"/>
            <a:ext cx="9145588" cy="84137"/>
          </a:xfrm>
          <a:prstGeom prst="rect">
            <a:avLst/>
          </a:prstGeom>
          <a:gradFill rotWithShape="1">
            <a:gsLst>
              <a:gs pos="0">
                <a:schemeClr val="tx1">
                  <a:alpha val="85001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ea typeface="+mn-ea"/>
              <a:cs typeface="Lucida Sans Unicode" charset="0"/>
            </a:endParaRPr>
          </a:p>
        </p:txBody>
      </p:sp>
      <p:pic>
        <p:nvPicPr>
          <p:cNvPr id="7" name="Picture 7" descr="Logo cor vertic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0" y="558800"/>
            <a:ext cx="19510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rect">
            <a:avLst/>
          </a:prstGeom>
          <a:solidFill>
            <a:srgbClr val="3333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ea typeface="+mn-ea"/>
              <a:cs typeface="Lucida Sans Unicode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5157788"/>
            <a:ext cx="6400800" cy="1536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357563"/>
            <a:ext cx="7772400" cy="1470025"/>
          </a:xfrm>
        </p:spPr>
        <p:txBody>
          <a:bodyPr anchor="ctr"/>
          <a:lstStyle>
            <a:lvl1pPr>
              <a:defRPr>
                <a:solidFill>
                  <a:srgbClr val="669900"/>
                </a:solidFill>
                <a:latin typeface="Arial" charset="0"/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083BF-DD01-4BC5-8B60-0A24671F7C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11988" y="214313"/>
            <a:ext cx="1943100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82688" y="214313"/>
            <a:ext cx="5676900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0B81B-829A-4152-B050-9D5DB29EE1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685087" cy="14620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87748-DD25-4A9E-B56C-F22FC8F37F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A9AD4-6859-404A-B99A-16F9802209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3BF77-0995-497D-B205-8A364E24D5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8C7E7-4572-4C16-8F58-B1F31B6514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1855D-1353-4597-B63A-A2013C90E5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95344-27DE-4610-BDF8-8284423CE9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1951D-1CE7-4253-919F-0E5E85313D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3131B-F68D-4BD8-92F6-3C69F3E5FC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55320-B047-4A94-8AC1-EB06FFE3A7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canto_slide_IFR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00563" y="3335338"/>
            <a:ext cx="4643437" cy="352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0" y="0"/>
            <a:ext cx="9144000" cy="17002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54A800">
                  <a:alpha val="7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ea typeface="+mn-ea"/>
              <a:cs typeface="Lucida Sans Unicode" charset="0"/>
            </a:endParaRP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214313"/>
            <a:ext cx="76850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Cfcfcf</a:t>
            </a:r>
          </a:p>
          <a:p>
            <a:pPr lvl="2"/>
            <a:r>
              <a:rPr lang="pt-BR" smtClean="0"/>
              <a:t>Fff	</a:t>
            </a:r>
          </a:p>
          <a:p>
            <a:pPr lvl="3"/>
            <a:r>
              <a:rPr lang="pt-BR" smtClean="0"/>
              <a:t>fsfsf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57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86460072-E426-4C5B-8A6F-3543450D0C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3175" y="1690688"/>
            <a:ext cx="9140825" cy="84137"/>
          </a:xfrm>
          <a:prstGeom prst="rect">
            <a:avLst/>
          </a:prstGeom>
          <a:gradFill rotWithShape="1">
            <a:gsLst>
              <a:gs pos="0">
                <a:schemeClr val="tx1">
                  <a:alpha val="99001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ea typeface="+mn-ea"/>
              <a:cs typeface="Lucida Sans Unicode" charset="0"/>
            </a:endParaRP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28575" y="73025"/>
          <a:ext cx="1169988" cy="1555750"/>
        </p:xfrm>
        <a:graphic>
          <a:graphicData uri="http://schemas.openxmlformats.org/presentationml/2006/ole">
            <p:oleObj spid="_x0000_s1026" name="Imagem de bitmap" r:id="rId16" imgW="2771429" imgH="3685714" progId="PBrush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4A800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4B900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FF66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om.ufu.br/~gustavo/IC/Programacao/Apostila_Algoritmo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323850" y="2708275"/>
            <a:ext cx="8424614" cy="1922463"/>
          </a:xfrm>
        </p:spPr>
        <p:txBody>
          <a:bodyPr lIns="90000" tIns="46800" rIns="90000" bIns="46800" anchor="b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Curso:	        Técnico Integrado em Informática </a:t>
            </a:r>
            <a:b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Disciplina : Fundamentos de Lógica e Algoritmo</a:t>
            </a:r>
            <a:endParaRPr lang="pt-BR" sz="4000" b="1" dirty="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971600" y="4941888"/>
            <a:ext cx="7272807" cy="1516062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/>
              <a:t>Formas de Representação de Algoritmos</a:t>
            </a:r>
            <a:endParaRPr lang="pt-BR" b="1" dirty="0" smtClean="0"/>
          </a:p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b="1" dirty="0" smtClean="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403350" y="5876925"/>
            <a:ext cx="6400800" cy="600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203848" y="6165304"/>
            <a:ext cx="363462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dirty="0" err="1" smtClean="0">
                <a:solidFill>
                  <a:srgbClr val="000000"/>
                </a:solidFill>
              </a:rPr>
              <a:t>Profª</a:t>
            </a:r>
            <a:r>
              <a:rPr lang="pt-BR" sz="1600" b="1" dirty="0" smtClean="0">
                <a:solidFill>
                  <a:srgbClr val="000000"/>
                </a:solidFill>
              </a:rPr>
              <a:t>. </a:t>
            </a:r>
            <a:r>
              <a:rPr lang="pt-BR" sz="1600" b="1" dirty="0" err="1" smtClean="0">
                <a:solidFill>
                  <a:srgbClr val="000000"/>
                </a:solidFill>
              </a:rPr>
              <a:t>Katiuscia</a:t>
            </a:r>
            <a:r>
              <a:rPr lang="pt-BR" sz="1600" b="1" dirty="0" smtClean="0">
                <a:solidFill>
                  <a:srgbClr val="000000"/>
                </a:solidFill>
              </a:rPr>
              <a:t> Lopes dos Santos</a:t>
            </a:r>
            <a:endParaRPr lang="pt-BR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01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Caracterize com suas próprias palavras uma descrição narrativa.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Faça um algoritmo que descreva alguma situação do seu dia a dia (como tomar banho ou ir à escola, por exemplo) e construa um fluxograma contendo os símbolos que você viu no Quadro 1.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 smtClean="0"/>
              <a:t>Pseudocódigo (ou </a:t>
            </a:r>
            <a:r>
              <a:rPr lang="pt-BR" sz="3600" b="1" dirty="0" err="1" smtClean="0"/>
              <a:t>portugol</a:t>
            </a:r>
            <a:r>
              <a:rPr lang="pt-BR" sz="3600" b="1" dirty="0" smtClean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Se você for pesquisar em outras fontes, verá que além desses termos (pseudocódigo ou </a:t>
            </a:r>
            <a:r>
              <a:rPr lang="pt-BR" sz="2000" dirty="0" err="1" smtClean="0"/>
              <a:t>portugol</a:t>
            </a:r>
            <a:r>
              <a:rPr lang="pt-BR" sz="2000" dirty="0" smtClean="0"/>
              <a:t>), podemos nos referir a essa forma de representação de outras maneiras, como: português estruturado, linguagem estruturada ou pseudolinguagem.</a:t>
            </a:r>
          </a:p>
          <a:p>
            <a:r>
              <a:rPr lang="pt-BR" sz="2000" dirty="0" smtClean="0"/>
              <a:t>O pseudocódigo obedece a regras predefinidas de estrutura para descrever um algoritmo. Vimos que a descrição narrativa pode ser interpretada de diversas maneiras. Isso pode gerar ambiguidades. Já o fluxograma tem maior precisão, mas é pouco descritivo, o que pode torná-lo insuficiente, além de complicar-se, conforme o crescimento do algoritmo.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 smtClean="0"/>
              <a:t>Pseudocódigo (ou </a:t>
            </a:r>
            <a:r>
              <a:rPr lang="pt-BR" sz="3600" b="1" dirty="0" err="1" smtClean="0"/>
              <a:t>portugol</a:t>
            </a:r>
            <a:r>
              <a:rPr lang="pt-BR" sz="3600" b="1" dirty="0" smtClean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2688" y="1844824"/>
            <a:ext cx="7772400" cy="4287689"/>
          </a:xfrm>
        </p:spPr>
        <p:txBody>
          <a:bodyPr/>
          <a:lstStyle/>
          <a:p>
            <a:r>
              <a:rPr lang="pt-BR" sz="1800" dirty="0" smtClean="0"/>
              <a:t>O pseudocódigo é uma combinação das melhores características das duas formas de representação anteriores.A principal vantagem da utilização do pseudocódigo é que, mesmo sendo independente de qualquer linguagem de programação, sua estruturação facilita a transcrição do algoritmo criado para o código dessas linguagens (logo mais você verá que aspectos da pseudolinguagem facilitam essa transcrição). Outras vantagens: pode definir quais os dados a serem utilizados e como eles vão estar estruturados, além de utilizar o português como base.</a:t>
            </a:r>
          </a:p>
          <a:p>
            <a:r>
              <a:rPr lang="pt-BR" sz="1800" dirty="0" smtClean="0"/>
              <a:t>A desvantagem é que precisamos aprender as regras dessa forma de representação. Também figura como desvantagem a não padronização de sua estruturação. Isso quer dizer que você encontrará um mesmo termo descrito de formas diferentes em diferentes literaturas.O pseudocódigo será a forma de representação utilizada durante o estudo dessa disciplina. Vamos ver como funciona a estruturação de algoritmos com pseudocódigo. Observe o exemplo a seguir , também com o cálculo da média de um aluno.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 smtClean="0"/>
              <a:t>Pseudocódigo (ou </a:t>
            </a:r>
            <a:r>
              <a:rPr lang="pt-BR" sz="3600" b="1" dirty="0" err="1" smtClean="0"/>
              <a:t>portugol</a:t>
            </a:r>
            <a:r>
              <a:rPr lang="pt-BR" sz="3600" b="1" dirty="0" smtClean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1400" dirty="0" smtClean="0"/>
              <a:t>Observação: Vamos utilizar, em nossos exemplos, a notação utilizada na ferramenta </a:t>
            </a:r>
            <a:r>
              <a:rPr lang="pt-BR" sz="1400" i="1" dirty="0" err="1" smtClean="0"/>
              <a:t>VisuAlg</a:t>
            </a:r>
            <a:r>
              <a:rPr lang="pt-BR" sz="1400" dirty="0" smtClean="0"/>
              <a:t>.</a:t>
            </a:r>
          </a:p>
          <a:p>
            <a:pPr>
              <a:buNone/>
            </a:pPr>
            <a:r>
              <a:rPr lang="pt-BR" sz="1400" b="1" dirty="0" smtClean="0"/>
              <a:t>	algoritmo</a:t>
            </a:r>
            <a:r>
              <a:rPr lang="pt-BR" sz="1400" dirty="0" smtClean="0"/>
              <a:t> </a:t>
            </a:r>
            <a:r>
              <a:rPr lang="pt-BR" sz="1400" dirty="0" smtClean="0"/>
              <a:t>"Média" //aqui, definimos o nome do algoritmo.</a:t>
            </a:r>
          </a:p>
          <a:p>
            <a:pPr>
              <a:buNone/>
            </a:pPr>
            <a:r>
              <a:rPr lang="pt-BR" sz="1400" b="1" dirty="0" smtClean="0"/>
              <a:t>	var</a:t>
            </a:r>
            <a:r>
              <a:rPr lang="pt-BR" sz="1400" i="1" dirty="0" smtClean="0"/>
              <a:t>//início das declarações das variáveis.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nota1 : </a:t>
            </a:r>
            <a:r>
              <a:rPr lang="pt-BR" sz="1400" b="1" dirty="0" smtClean="0"/>
              <a:t>real</a:t>
            </a:r>
            <a:r>
              <a:rPr lang="pt-BR" sz="1400" i="1" dirty="0" smtClean="0"/>
              <a:t>//aqui, é definida a entrada da primeira nota do aluno.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nota2 : </a:t>
            </a:r>
            <a:r>
              <a:rPr lang="pt-BR" sz="1400" b="1" dirty="0" smtClean="0"/>
              <a:t>real</a:t>
            </a:r>
            <a:r>
              <a:rPr lang="pt-BR" sz="1400" i="1" dirty="0" smtClean="0"/>
              <a:t>// aqui, é definida a entrada da segunda nota do aluno.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media : </a:t>
            </a:r>
            <a:r>
              <a:rPr lang="pt-BR" sz="1400" b="1" dirty="0" smtClean="0"/>
              <a:t>real</a:t>
            </a:r>
            <a:r>
              <a:rPr lang="pt-BR" sz="1400" i="1" dirty="0" smtClean="0"/>
              <a:t>//declaração da variável em que será armazenado o resultado do cálculo da média.</a:t>
            </a:r>
            <a:endParaRPr lang="pt-BR" sz="1400" dirty="0" smtClean="0"/>
          </a:p>
          <a:p>
            <a:pPr>
              <a:buNone/>
            </a:pPr>
            <a:r>
              <a:rPr lang="pt-BR" sz="1400" b="1" dirty="0" smtClean="0"/>
              <a:t>	Inicio</a:t>
            </a:r>
            <a:r>
              <a:rPr lang="pt-BR" sz="1400" i="1" dirty="0" smtClean="0"/>
              <a:t> </a:t>
            </a:r>
            <a:r>
              <a:rPr lang="pt-BR" sz="1400" i="1" dirty="0" smtClean="0"/>
              <a:t>//início do bloco de execução (local onde instruímos o computador a executar os comandos).</a:t>
            </a:r>
            <a:endParaRPr lang="pt-BR" sz="1400" dirty="0" smtClean="0"/>
          </a:p>
          <a:p>
            <a:pPr>
              <a:buNone/>
            </a:pPr>
            <a:r>
              <a:rPr lang="pt-BR" sz="1400" b="1" dirty="0" smtClean="0"/>
              <a:t>	escreva</a:t>
            </a:r>
            <a:r>
              <a:rPr lang="pt-BR" sz="1400" dirty="0" smtClean="0"/>
              <a:t> </a:t>
            </a:r>
            <a:r>
              <a:rPr lang="pt-BR" sz="1400" dirty="0" smtClean="0"/>
              <a:t>("Digite o valor da primeira nota: ")</a:t>
            </a:r>
            <a:r>
              <a:rPr lang="pt-BR" sz="1400" i="1" dirty="0" smtClean="0"/>
              <a:t> //o programa exibe na tela o texto entre aspas.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b="1" dirty="0" smtClean="0"/>
              <a:t>leia</a:t>
            </a:r>
            <a:r>
              <a:rPr lang="pt-BR" sz="1400" dirty="0" smtClean="0"/>
              <a:t> (nota1) </a:t>
            </a:r>
            <a:r>
              <a:rPr lang="pt-BR" sz="1400" i="1" dirty="0" smtClean="0"/>
              <a:t>// o programa lê o que o usuário escreveu: a primeira nota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b="1" dirty="0" smtClean="0"/>
              <a:t>escreva</a:t>
            </a:r>
            <a:r>
              <a:rPr lang="pt-BR" sz="1400" dirty="0" smtClean="0"/>
              <a:t> ("Digite o valor da segunda nota: ") </a:t>
            </a:r>
            <a:r>
              <a:rPr lang="pt-BR" sz="1400" i="1" dirty="0" smtClean="0"/>
              <a:t>//o programa exibe na tela o texto entre aspas.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b="1" dirty="0" smtClean="0"/>
              <a:t>leia</a:t>
            </a:r>
            <a:r>
              <a:rPr lang="pt-BR" sz="1400" dirty="0" smtClean="0"/>
              <a:t> (nota2)</a:t>
            </a:r>
            <a:r>
              <a:rPr lang="pt-BR" sz="1400" i="1" dirty="0" smtClean="0"/>
              <a:t> // o programa lê o que o usuário escreveu: a segunda nota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b="1" dirty="0" smtClean="0"/>
              <a:t>media</a:t>
            </a:r>
            <a:r>
              <a:rPr lang="pt-BR" sz="1400" dirty="0" smtClean="0"/>
              <a:t> &lt;- (nota1 + nota2)/2 </a:t>
            </a:r>
            <a:r>
              <a:rPr lang="pt-BR" sz="1400" i="1" dirty="0" smtClean="0"/>
              <a:t>//é realizado o cálculo da média.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b="1" dirty="0" smtClean="0"/>
              <a:t>escreva</a:t>
            </a:r>
            <a:r>
              <a:rPr lang="pt-BR" sz="1400" dirty="0" smtClean="0"/>
              <a:t> ("A média do aluno é: ", media)</a:t>
            </a:r>
            <a:r>
              <a:rPr lang="pt-BR" sz="1400" i="1" dirty="0" smtClean="0"/>
              <a:t> //o valor encontrado é exibido na tel.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b="1" dirty="0" err="1" smtClean="0"/>
              <a:t>fimalgoritmo</a:t>
            </a:r>
            <a:r>
              <a:rPr lang="pt-BR" sz="1400" i="1" dirty="0" smtClean="0"/>
              <a:t> //fim do algoritmo.</a:t>
            </a:r>
            <a:endParaRPr lang="pt-BR" sz="1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 smtClean="0"/>
              <a:t>Pseudocódigo (ou </a:t>
            </a:r>
            <a:r>
              <a:rPr lang="pt-BR" sz="3600" b="1" dirty="0" err="1" smtClean="0"/>
              <a:t>portugol</a:t>
            </a:r>
            <a:r>
              <a:rPr lang="pt-BR" sz="3600" b="1" dirty="0" smtClean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 smtClean="0"/>
              <a:t>Vamos chamar as instruções que estão entre as palavras </a:t>
            </a:r>
            <a:r>
              <a:rPr lang="pt-BR" sz="1600" b="1" dirty="0" smtClean="0"/>
              <a:t>início</a:t>
            </a:r>
            <a:r>
              <a:rPr lang="pt-BR" sz="1600" dirty="0" smtClean="0"/>
              <a:t> e </a:t>
            </a:r>
            <a:r>
              <a:rPr lang="pt-BR" sz="1600" b="1" dirty="0" err="1" smtClean="0"/>
              <a:t>fimalgoritmo</a:t>
            </a:r>
            <a:r>
              <a:rPr lang="pt-BR" sz="1600" dirty="0" smtClean="0"/>
              <a:t> de </a:t>
            </a:r>
            <a:r>
              <a:rPr lang="pt-BR" sz="1600" b="1" dirty="0" smtClean="0"/>
              <a:t>bloco de execução</a:t>
            </a:r>
            <a:r>
              <a:rPr lang="pt-BR" sz="1600" dirty="0" smtClean="0"/>
              <a:t> do algoritmo. Veja que o bloco de execução não está posicionado no mesmo alinhamento das palavras </a:t>
            </a:r>
            <a:r>
              <a:rPr lang="pt-BR" sz="1600" b="1" dirty="0" smtClean="0"/>
              <a:t>início</a:t>
            </a:r>
            <a:r>
              <a:rPr lang="pt-BR" sz="1600" dirty="0" smtClean="0"/>
              <a:t> e </a:t>
            </a:r>
            <a:r>
              <a:rPr lang="pt-BR" sz="1600" b="1" dirty="0" err="1" smtClean="0"/>
              <a:t>fimalgoritmo</a:t>
            </a:r>
            <a:r>
              <a:rPr lang="pt-BR" sz="1600" dirty="0" smtClean="0"/>
              <a:t>. Chamamos esse recuo de </a:t>
            </a:r>
            <a:r>
              <a:rPr lang="pt-BR" sz="1600" dirty="0" err="1" smtClean="0"/>
              <a:t>identação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A </a:t>
            </a:r>
            <a:r>
              <a:rPr lang="pt-BR" sz="1600" dirty="0" err="1" smtClean="0"/>
              <a:t>identação</a:t>
            </a:r>
            <a:r>
              <a:rPr lang="pt-BR" sz="1600" dirty="0" smtClean="0"/>
              <a:t> não é obrigatória, mas é uma prática recomendada, que torna o código mais legível, pois facilita a visualização da delimitação dos blocos de execução de qualquer algoritmo.Nesse algoritmo, só há um bloco de execução entre o início e o fim. Por isso, talvez você só compreenda a importância da </a:t>
            </a:r>
            <a:r>
              <a:rPr lang="pt-BR" sz="1600" dirty="0" err="1" smtClean="0"/>
              <a:t>identação</a:t>
            </a:r>
            <a:r>
              <a:rPr lang="pt-BR" sz="1600" dirty="0" smtClean="0"/>
              <a:t>, quando começar a construir algoritmos mais complexos com diversos blocos de execução entre o início e o fim.</a:t>
            </a:r>
          </a:p>
          <a:p>
            <a:r>
              <a:rPr lang="pt-BR" sz="1600" dirty="0" smtClean="0"/>
              <a:t>As palavras em negrito, no código do algoritmo, são as palavras reservadas da </a:t>
            </a:r>
            <a:r>
              <a:rPr lang="pt-BR" sz="1600" b="1" dirty="0" smtClean="0"/>
              <a:t>linguagem</a:t>
            </a:r>
            <a:r>
              <a:rPr lang="pt-BR" sz="1600" dirty="0" smtClean="0"/>
              <a:t>. Palavras reservadas são os comandos fornecidos pelas linguagens de programação que permitem a expressão dos algoritmos. Alguns exemplos de palavras reservadas são comandos de escrita ou leitura de dados e a declaração de variáveis (que é a definição dos dados de entrada), entre outras coisas.</a:t>
            </a:r>
          </a:p>
          <a:p>
            <a:r>
              <a:rPr lang="pt-BR" sz="1600" dirty="0" smtClean="0"/>
              <a:t>Leia os comentários (o texto verde, em itálico), que explicam o que é executado em cada linha do algoritmo.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02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Conceitue as três principais formas de representação de algoritmos.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2000" dirty="0" smtClean="0"/>
              <a:t>Descreva algumas das principais vantagens e desvantagens da utilização do pseudocódigo.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Nesta aula, você compreendeu os conceitos referentes às três principais formas de representação dos algoritmos. Você viu também as vantagens e desvantagens de cada uma dessas formas de representação e aprendeu (e exercitou) a construção de algoritmos utilizando as três formas, sobretudo, o pseudocódigo, que será a forma de representação mais utilizada em nossas aulas. Percebemos que construir algoritmos nem sempre é uma tarefa simples. Contudo, o treino constante, através da prática de exercícios, não só auxilia no aprendizado das regras e técnicas, como também treina o raciocínio.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Autoavaliação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1800" dirty="0" smtClean="0"/>
              <a:t>Vamos treinar a construção de algoritmos nas três formas de representação que vimos nesta aula. </a:t>
            </a:r>
          </a:p>
          <a:p>
            <a:pPr>
              <a:buFont typeface="+mj-lt"/>
              <a:buAutoNum type="arabicPeriod"/>
            </a:pPr>
            <a:r>
              <a:rPr lang="pt-BR" sz="1800" dirty="0" smtClean="0"/>
              <a:t>Implemente </a:t>
            </a:r>
            <a:r>
              <a:rPr lang="pt-BR" sz="1800" dirty="0" smtClean="0"/>
              <a:t>o algoritmo da receita de bolo na forma de representação fluxograma. Ao concluir, responda:</a:t>
            </a:r>
          </a:p>
          <a:p>
            <a:pPr>
              <a:buNone/>
            </a:pPr>
            <a:r>
              <a:rPr lang="pt-BR" sz="1800" dirty="0" smtClean="0"/>
              <a:t>a. O algoritmo ficou descrito de forma clara e legível?</a:t>
            </a:r>
          </a:p>
          <a:p>
            <a:pPr>
              <a:buNone/>
            </a:pPr>
            <a:r>
              <a:rPr lang="pt-BR" sz="1800" dirty="0" smtClean="0"/>
              <a:t>b. Qualquer indivíduo seria capaz de executar a receita de bolo descrita com essa forma de representação? Justifique sua resposta.</a:t>
            </a:r>
          </a:p>
          <a:p>
            <a:pPr>
              <a:buFont typeface="+mj-lt"/>
              <a:buAutoNum type="arabicPeriod" startAt="2"/>
            </a:pPr>
            <a:r>
              <a:rPr lang="pt-BR" sz="1800" dirty="0" smtClean="0"/>
              <a:t>Agora</a:t>
            </a:r>
            <a:r>
              <a:rPr lang="pt-BR" sz="1800" dirty="0" smtClean="0"/>
              <a:t>, implemente, em pseudocódigo, um algoritmo que, dados dois números inteiros, some esses números e multiplique pelo primeiro número, exibindo, em seguida, o resultado obtido. Depois, responda:</a:t>
            </a:r>
          </a:p>
          <a:p>
            <a:pPr>
              <a:buNone/>
            </a:pPr>
            <a:r>
              <a:rPr lang="pt-BR" sz="1800" dirty="0" smtClean="0"/>
              <a:t>a. Você encontrou dificuldades para construir o algoritmo? Se sim, quais?</a:t>
            </a:r>
          </a:p>
          <a:p>
            <a:pPr>
              <a:buNone/>
            </a:pPr>
            <a:r>
              <a:rPr lang="pt-BR" sz="1800" dirty="0" smtClean="0"/>
              <a:t>b. Por que você acha que teve essas dificuldades?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BIBLIOGRAFIA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/>
              <a:t>ASCENCIO, Ana F Gomes; CAMPOS, </a:t>
            </a:r>
            <a:r>
              <a:rPr lang="pt-BR" sz="1800" dirty="0" err="1" smtClean="0"/>
              <a:t>Edilene</a:t>
            </a:r>
            <a:r>
              <a:rPr lang="pt-BR" sz="1800" dirty="0" smtClean="0"/>
              <a:t> A. V. de. </a:t>
            </a:r>
            <a:r>
              <a:rPr lang="pt-BR" sz="1800" b="1" dirty="0" smtClean="0"/>
              <a:t>Fundamentos de programação de computadores</a:t>
            </a:r>
            <a:r>
              <a:rPr lang="pt-BR" sz="1800" dirty="0" smtClean="0"/>
              <a:t>: algoritmos, Pascal e C/C++. São Paulo: </a:t>
            </a:r>
            <a:r>
              <a:rPr lang="pt-BR" sz="1800" dirty="0" err="1" smtClean="0"/>
              <a:t>Prentice</a:t>
            </a:r>
            <a:r>
              <a:rPr lang="pt-BR" sz="1800" dirty="0" smtClean="0"/>
              <a:t> Hall, 2002</a:t>
            </a:r>
            <a:r>
              <a:rPr lang="pt-BR" sz="1800" dirty="0" smtClean="0"/>
              <a:t>.</a:t>
            </a:r>
          </a:p>
          <a:p>
            <a:endParaRPr lang="pt-BR" sz="1800" dirty="0" smtClean="0"/>
          </a:p>
          <a:p>
            <a:r>
              <a:rPr lang="pt-BR" sz="1800" dirty="0" smtClean="0"/>
              <a:t>MARTINS</a:t>
            </a:r>
            <a:r>
              <a:rPr lang="pt-BR" sz="1800" dirty="0" smtClean="0"/>
              <a:t>, Luiz G. A. </a:t>
            </a:r>
            <a:r>
              <a:rPr lang="pt-BR" sz="1800" b="1" dirty="0" smtClean="0"/>
              <a:t>Introdução a algoritmos</a:t>
            </a:r>
            <a:r>
              <a:rPr lang="pt-BR" sz="1800" dirty="0" smtClean="0"/>
              <a:t>. Uberlândia: UFU, 2009. Disponível em:&lt;</a:t>
            </a:r>
            <a:r>
              <a:rPr lang="pt-BR" sz="1800" dirty="0" smtClean="0">
                <a:hlinkClick r:id="rId2"/>
              </a:rPr>
              <a:t>http://www.facom.ufu.br/~gustavo/IC/Programacao/Apostila_Algoritmos.pdf</a:t>
            </a:r>
            <a:r>
              <a:rPr lang="pt-BR" sz="1800" dirty="0" smtClean="0"/>
              <a:t>&gt;. Acesso em: 27 out. 2009.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A734BD-0F6C-4D2F-B25C-2E440B1A68D4}" type="slidenum">
              <a:rPr lang="pt-BR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pt-BR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857375"/>
            <a:ext cx="7772400" cy="5000625"/>
          </a:xfrm>
        </p:spPr>
        <p:txBody>
          <a:bodyPr lIns="90000" tIns="46800" rIns="90000" bIns="46800"/>
          <a:lstStyle/>
          <a:p>
            <a:pPr>
              <a:buNone/>
            </a:pPr>
            <a:r>
              <a:rPr lang="pt-BR" sz="2000" dirty="0" smtClean="0"/>
              <a:t>Ao final desta aula, você será capaz de:</a:t>
            </a:r>
          </a:p>
          <a:p>
            <a:r>
              <a:rPr lang="pt-BR" sz="2000" dirty="0" smtClean="0"/>
              <a:t>Identificar as três principais formas de representação de algoritmos.</a:t>
            </a:r>
          </a:p>
          <a:p>
            <a:r>
              <a:rPr lang="pt-BR" sz="2000" dirty="0" smtClean="0"/>
              <a:t>Identificar as principais vantagens e desvantagens de cada uma dessas três formas de representação.</a:t>
            </a:r>
          </a:p>
          <a:p>
            <a:r>
              <a:rPr lang="pt-BR" sz="2000" dirty="0" smtClean="0"/>
              <a:t>Construir algoritmos utilizando as três formas de representação.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0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1403350" y="836613"/>
            <a:ext cx="396081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4000" dirty="0">
                <a:latin typeface="+mj-lt"/>
                <a:cs typeface="Times New Roman" pitchFamily="18" charset="0"/>
              </a:rPr>
              <a:t>Objetivo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</a:t>
            </a:r>
            <a:r>
              <a:rPr lang="pt-BR" sz="2000" dirty="0" smtClean="0"/>
              <a:t>aremos </a:t>
            </a:r>
            <a:r>
              <a:rPr lang="pt-BR" sz="2000" dirty="0" smtClean="0"/>
              <a:t>continuidade ao estudo dos algoritmos, identificando as suas principais formas de representação: a descrição narrativa, o fluxograma e o pseudocódigo (ou </a:t>
            </a:r>
            <a:r>
              <a:rPr lang="pt-BR" sz="2000" dirty="0" err="1" smtClean="0"/>
              <a:t>portugol</a:t>
            </a:r>
            <a:r>
              <a:rPr lang="pt-BR" sz="2000" dirty="0" smtClean="0"/>
              <a:t>). Refletiremos sobre as principais vantagens e desvantagens de cada uma, veremos exemplos e exercitaremos a construção de algoritmos nessas três formas de representação.</a:t>
            </a:r>
            <a:endParaRPr lang="pt-B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 smtClean="0"/>
              <a:t>Descrição narrativa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A descrição narrativa é a forma de representação de algoritmos que utilizamos na nossa primeira aula. Nessa forma de representação, analisamos o enunciado do problema e, simplesmente, descrevemos a sequência de passos em nossa língua nativa (em nosso caso, o português). </a:t>
            </a:r>
          </a:p>
          <a:p>
            <a:r>
              <a:rPr lang="pt-BR" sz="2000" dirty="0" smtClean="0"/>
              <a:t>A vantagem de se utilizar esse procedimento é que não precisamos aprender nenhum conceito novo, pois já temos domínio sobre a nossa língua nativa. </a:t>
            </a:r>
          </a:p>
          <a:p>
            <a:r>
              <a:rPr lang="pt-BR" sz="2000" dirty="0" smtClean="0"/>
              <a:t>A desvantagem é que a língua natural pode ser interpretada de diferentes maneiras. Em comparação com uma linguagem de programação, a linguagem natural é abstrata, imprecisa e pouco confiável. Isso poderia trazer problemas na hora de transcrever o algoritmo para o programa (em uma linguagem de programação).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Descrição narrativa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772816"/>
            <a:ext cx="8775576" cy="4824535"/>
          </a:xfrm>
        </p:spPr>
        <p:txBody>
          <a:bodyPr numCol="2"/>
          <a:lstStyle/>
          <a:p>
            <a:pPr>
              <a:buNone/>
            </a:pPr>
            <a:r>
              <a:rPr lang="pt-BR" sz="1200" b="1" dirty="0" smtClean="0"/>
              <a:t>RECEITA DE BOLO COMUM DE </a:t>
            </a:r>
            <a:r>
              <a:rPr lang="pt-BR" sz="1200" b="1" dirty="0" smtClean="0"/>
              <a:t>OVOS</a:t>
            </a:r>
          </a:p>
          <a:p>
            <a:pPr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b="1" dirty="0" smtClean="0"/>
              <a:t>INÍCIO</a:t>
            </a:r>
            <a:endParaRPr lang="pt-BR" sz="1200" dirty="0" smtClean="0"/>
          </a:p>
          <a:p>
            <a:pPr>
              <a:buNone/>
            </a:pPr>
            <a:r>
              <a:rPr lang="pt-BR" sz="1200" b="1" dirty="0" smtClean="0"/>
              <a:t>	Passo </a:t>
            </a:r>
            <a:r>
              <a:rPr lang="pt-BR" sz="1200" b="1" dirty="0" smtClean="0"/>
              <a:t>1:</a:t>
            </a:r>
            <a:r>
              <a:rPr lang="pt-BR" sz="1200" dirty="0" smtClean="0"/>
              <a:t> Receber os ingredientes</a:t>
            </a:r>
            <a:br>
              <a:rPr lang="pt-BR" sz="1200" dirty="0" smtClean="0"/>
            </a:b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Ingredientes:</a:t>
            </a:r>
          </a:p>
          <a:p>
            <a:r>
              <a:rPr lang="pt-BR" sz="1200" dirty="0" smtClean="0"/>
              <a:t>2 xícaras de açúcar;</a:t>
            </a:r>
          </a:p>
          <a:p>
            <a:r>
              <a:rPr lang="pt-BR" sz="1200" dirty="0" smtClean="0"/>
              <a:t>3 ovos;</a:t>
            </a:r>
          </a:p>
          <a:p>
            <a:r>
              <a:rPr lang="pt-BR" sz="1200" dirty="0" smtClean="0"/>
              <a:t>250g de margarina;</a:t>
            </a:r>
          </a:p>
          <a:p>
            <a:r>
              <a:rPr lang="pt-BR" sz="1200" dirty="0" smtClean="0"/>
              <a:t>3 xícaras de farinha de trigo; </a:t>
            </a:r>
          </a:p>
          <a:p>
            <a:r>
              <a:rPr lang="pt-BR" sz="1200" dirty="0" smtClean="0"/>
              <a:t>1 e ½ colher de fermento;</a:t>
            </a:r>
          </a:p>
          <a:p>
            <a:r>
              <a:rPr lang="pt-BR" sz="1200" dirty="0" smtClean="0"/>
              <a:t>1 xícara de leite.</a:t>
            </a:r>
          </a:p>
          <a:p>
            <a:pPr>
              <a:buNone/>
            </a:pPr>
            <a:r>
              <a:rPr lang="pt-BR" sz="1200" dirty="0" smtClean="0"/>
              <a:t>	</a:t>
            </a:r>
          </a:p>
          <a:p>
            <a:pPr>
              <a:buNone/>
            </a:pPr>
            <a:r>
              <a:rPr lang="pt-BR" sz="1200" dirty="0" smtClean="0"/>
              <a:t>	</a:t>
            </a:r>
            <a:r>
              <a:rPr lang="pt-BR" sz="1200" dirty="0" smtClean="0"/>
              <a:t>Modo </a:t>
            </a:r>
            <a:r>
              <a:rPr lang="pt-BR" sz="1200" dirty="0" smtClean="0"/>
              <a:t>de preparo:</a:t>
            </a:r>
            <a:br>
              <a:rPr lang="pt-BR" sz="1200" dirty="0" smtClean="0"/>
            </a:b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b="1" dirty="0" smtClean="0"/>
              <a:t>Passo 2</a:t>
            </a:r>
            <a:r>
              <a:rPr lang="pt-BR" sz="1200" dirty="0" smtClean="0"/>
              <a:t>: Aqueça o forno a 180 graus;</a:t>
            </a:r>
            <a:br>
              <a:rPr lang="pt-BR" sz="1200" dirty="0" smtClean="0"/>
            </a:br>
            <a:r>
              <a:rPr lang="pt-BR" sz="1200" b="1" dirty="0" smtClean="0"/>
              <a:t>Passo 3</a:t>
            </a:r>
            <a:r>
              <a:rPr lang="pt-BR" sz="1200" dirty="0" smtClean="0"/>
              <a:t>: Bata as claras em neve e reserve;</a:t>
            </a:r>
            <a:br>
              <a:rPr lang="pt-BR" sz="1200" dirty="0" smtClean="0"/>
            </a:br>
            <a:r>
              <a:rPr lang="pt-BR" sz="1200" b="1" dirty="0" smtClean="0"/>
              <a:t>Passo 4</a:t>
            </a:r>
            <a:r>
              <a:rPr lang="pt-BR" sz="1200" dirty="0" smtClean="0"/>
              <a:t>: Em uma travessa, bata o açúcar, a manteiga e as gemas;</a:t>
            </a:r>
            <a:br>
              <a:rPr lang="pt-BR" sz="1200" dirty="0" smtClean="0"/>
            </a:br>
            <a:r>
              <a:rPr lang="pt-BR" sz="1200" b="1" dirty="0" smtClean="0"/>
              <a:t>Passo 5</a:t>
            </a:r>
            <a:r>
              <a:rPr lang="pt-BR" sz="1200" dirty="0" smtClean="0"/>
              <a:t>: Misture a farinha e o leite;</a:t>
            </a:r>
            <a:br>
              <a:rPr lang="pt-BR" sz="1200" dirty="0" smtClean="0"/>
            </a:br>
            <a:r>
              <a:rPr lang="pt-BR" sz="1200" b="1" dirty="0" smtClean="0"/>
              <a:t>Passo 6</a:t>
            </a:r>
            <a:r>
              <a:rPr lang="pt-BR" sz="1200" dirty="0" smtClean="0"/>
              <a:t>: Bata bem, até ficar bem homogêneo;</a:t>
            </a:r>
            <a:br>
              <a:rPr lang="pt-BR" sz="1200" dirty="0" smtClean="0"/>
            </a:br>
            <a:r>
              <a:rPr lang="pt-BR" sz="1200" b="1" dirty="0" smtClean="0"/>
              <a:t>Passo 7</a:t>
            </a:r>
            <a:r>
              <a:rPr lang="pt-BR" sz="1200" dirty="0" smtClean="0"/>
              <a:t>: Com a ajuda de uma colher, acrescente o fermento</a:t>
            </a:r>
            <a:r>
              <a:rPr lang="pt-BR" sz="1200" dirty="0" smtClean="0"/>
              <a:t>;</a:t>
            </a:r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endParaRPr lang="pt-BR" sz="1200" dirty="0" smtClean="0"/>
          </a:p>
          <a:p>
            <a:pPr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b="1" dirty="0" smtClean="0"/>
              <a:t>Passo 8</a:t>
            </a:r>
            <a:r>
              <a:rPr lang="pt-BR" sz="1200" dirty="0" smtClean="0"/>
              <a:t>: Por último, adicione as claras em neve e mexa cuidadosamente;</a:t>
            </a:r>
            <a:br>
              <a:rPr lang="pt-BR" sz="1200" dirty="0" smtClean="0"/>
            </a:br>
            <a:r>
              <a:rPr lang="pt-BR" sz="1200" b="1" dirty="0" smtClean="0"/>
              <a:t>Passo 9</a:t>
            </a:r>
            <a:r>
              <a:rPr lang="pt-BR" sz="1200" dirty="0" smtClean="0"/>
              <a:t>: Coloque em uma forma untada com manteiga e farinha de trigo e leve ao forno médio para assar por aproximadamente 35 minutos ou até que, ao espetar um palito, esse saia seco;</a:t>
            </a:r>
            <a:br>
              <a:rPr lang="pt-BR" sz="1200" dirty="0" smtClean="0"/>
            </a:br>
            <a:r>
              <a:rPr lang="pt-BR" sz="1200" b="1" dirty="0" smtClean="0"/>
              <a:t>Passo 10</a:t>
            </a:r>
            <a:r>
              <a:rPr lang="pt-BR" sz="1200" dirty="0" smtClean="0"/>
              <a:t>: Após assado, desligue o forno e deixe o bolo esfriar;</a:t>
            </a:r>
            <a:br>
              <a:rPr lang="pt-BR" sz="1200" dirty="0" smtClean="0"/>
            </a:br>
            <a:r>
              <a:rPr lang="pt-BR" sz="1200" b="1" dirty="0" smtClean="0"/>
              <a:t>Passo 11</a:t>
            </a:r>
            <a:r>
              <a:rPr lang="pt-BR" sz="1200" dirty="0" smtClean="0"/>
              <a:t>: Desenforme e saboreie.</a:t>
            </a:r>
          </a:p>
          <a:p>
            <a:pPr>
              <a:buNone/>
            </a:pP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É fato que a receita contém passos simples de entender, por ser escrita em nossa linguagem natural.</a:t>
            </a:r>
            <a:br>
              <a:rPr lang="pt-BR" sz="1200" dirty="0" smtClean="0"/>
            </a:br>
            <a:r>
              <a:rPr lang="pt-BR" sz="1200" dirty="0" smtClean="0"/>
              <a:t>Agora, vamos reler o passo 9 da receita</a:t>
            </a:r>
            <a:r>
              <a:rPr lang="pt-BR" sz="1200" dirty="0" smtClean="0"/>
              <a:t>: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b="1" dirty="0" smtClean="0"/>
              <a:t>Passo 9</a:t>
            </a:r>
            <a:r>
              <a:rPr lang="pt-BR" sz="1200" dirty="0" smtClean="0"/>
              <a:t>: Coloque em uma forma untada com </a:t>
            </a:r>
            <a:r>
              <a:rPr lang="pt-BR" sz="1200" b="1" dirty="0" smtClean="0"/>
              <a:t>manteiga e farinha de trigo</a:t>
            </a:r>
            <a:r>
              <a:rPr lang="pt-BR" sz="1200" dirty="0" smtClean="0"/>
              <a:t> e leve ao forno médio para assar por </a:t>
            </a:r>
            <a:r>
              <a:rPr lang="pt-BR" sz="1200" b="1" dirty="0" smtClean="0"/>
              <a:t>aproximadamente</a:t>
            </a:r>
            <a:r>
              <a:rPr lang="pt-BR" sz="1200" dirty="0" smtClean="0"/>
              <a:t> 35 minutos ou até que, ao espetar um palito, esse saia seco</a:t>
            </a:r>
            <a:r>
              <a:rPr lang="pt-BR" sz="1200" dirty="0" smtClean="0"/>
              <a:t>;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A informação em negrito é imprecisa e pode ser interpretada de diferentes formas por diferentes pessoas. Ou seja, "aproximadamente 35 minutos" pode ser um pouco menos que 35 minutos pra uma pessoa e um pouco mais que 35 minutos pra outra pessoa executando a mesma receita. Além disso, não fica clara a quantidade de manteiga e farinha de trigo que deve ser aplicada na forma.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 smtClean="0"/>
              <a:t>Nessa forma de representação, escrevemos o algoritmo utilizando símbolos gráficos predefinidos, enfatizando os passos individuais e suas interconexões. Observe, no Quadro 1, os símbolos que são utilizados no fluxograma e o que cada um deles representa no algoritmo.</a:t>
            </a:r>
            <a:endParaRPr lang="pt-BR" sz="1600" dirty="0"/>
          </a:p>
        </p:txBody>
      </p:sp>
      <p:pic>
        <p:nvPicPr>
          <p:cNvPr id="2050" name="Picture 2" descr="C:\Users\Katiuscia\Desktop\IFRN\Metropoli Digital\logica_programacao\aula02\log_prog_a02_q01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3" y="3048000"/>
            <a:ext cx="4476162" cy="326132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123728" y="6309320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Quadro 1 - </a:t>
            </a:r>
            <a:r>
              <a:rPr lang="pt-BR" sz="1400" dirty="0" smtClean="0"/>
              <a:t>Símbolos utilizados em um Fluxograma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Fluxograma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A principal vantagem de se utilizar fluxogramas para construir algoritmos é que é mais fácil entender um conteúdo descrito de forma gráfica do que um descrito textualmente. Além disso, os fluxogramas obedecem a um padrão mundial quanto à simbologia.</a:t>
            </a:r>
          </a:p>
          <a:p>
            <a:r>
              <a:rPr lang="pt-BR" sz="2000" dirty="0" smtClean="0"/>
              <a:t>Já as desvantagens são as seguintes: os dados podem não ser suficientemente detalhados, dificultando, assim, a transcrição do algoritmo para o programa a ser desenvolvido; é necessário aprender a simbologia dos fluxogramas; e, para algoritmos mais extensos, a construção do fluxograma pode se tornar mais complicada.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Fluxograma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sz="1800" dirty="0" smtClean="0"/>
              <a:t>Vamos escrever o exemplo do cálculo da média da aula anterior sob a forma de fluxograma:</a:t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600" b="1" dirty="0" smtClean="0"/>
              <a:t>ALGORITMO PARA CALCULAR A MÉDIA ARITMÉTICA DE UM ALUNO</a:t>
            </a:r>
          </a:p>
          <a:p>
            <a:endParaRPr lang="pt-BR" dirty="0"/>
          </a:p>
        </p:txBody>
      </p:sp>
      <p:pic>
        <p:nvPicPr>
          <p:cNvPr id="24578" name="Picture 2" descr="C:\Users\Katiuscia\Desktop\IFRN\Metropoli Digital\logica_programacao\aula02\log_prog_a02_i01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140967"/>
            <a:ext cx="5271232" cy="3717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As entradas para a execução do algoritmo são a primeira e a segunda nota (veja que as notas 1 e 2 estão no símbolo de fluxograma correspondente à entrada de dados). O cálculo da média é efetuado no símbolo seguinte, referente ao processamento, ou seja, os cálculos. O símbolo de saída de dados do fluxograma exibe o resultado esperado, que foi calculado na execução anterior (a média do aluno). Os símbolos de Início e Fim são os delimitadores da execução do algoritmo.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eométrico">
  <a:themeElements>
    <a:clrScheme name="1_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Geométric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IF-RN</Template>
  <TotalTime>2886</TotalTime>
  <Words>1352</Words>
  <Application>Microsoft Office PowerPoint</Application>
  <PresentationFormat>Apresentação na tela (4:3)</PresentationFormat>
  <Paragraphs>84</Paragraphs>
  <Slides>18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1_Geométrico</vt:lpstr>
      <vt:lpstr>Imagem de bitmap</vt:lpstr>
      <vt:lpstr>Curso:         Técnico Integrado em Informática  Disciplina : Fundamentos de Lógica e Algoritmo</vt:lpstr>
      <vt:lpstr>Slide 2</vt:lpstr>
      <vt:lpstr>Introdução</vt:lpstr>
      <vt:lpstr>Descrição narrativa</vt:lpstr>
      <vt:lpstr>Descrição narrativa</vt:lpstr>
      <vt:lpstr>Fluxograma</vt:lpstr>
      <vt:lpstr>Fluxograma</vt:lpstr>
      <vt:lpstr>Fluxograma</vt:lpstr>
      <vt:lpstr>Fluxograma</vt:lpstr>
      <vt:lpstr>Atividade 01</vt:lpstr>
      <vt:lpstr>Pseudocódigo (ou portugol)</vt:lpstr>
      <vt:lpstr>Pseudocódigo (ou portugol)</vt:lpstr>
      <vt:lpstr>Pseudocódigo (ou portugol)</vt:lpstr>
      <vt:lpstr>Pseudocódigo (ou portugol)</vt:lpstr>
      <vt:lpstr>Atividade 02</vt:lpstr>
      <vt:lpstr>Resumo</vt:lpstr>
      <vt:lpstr>Autoavaliação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XP</dc:creator>
  <cp:lastModifiedBy>Katiuscia</cp:lastModifiedBy>
  <cp:revision>177</cp:revision>
  <dcterms:modified xsi:type="dcterms:W3CDTF">2012-10-16T22:09:25Z</dcterms:modified>
</cp:coreProperties>
</file>