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962"/>
  </p:normalViewPr>
  <p:slideViewPr>
    <p:cSldViewPr snapToGrid="0">
      <p:cViewPr>
        <p:scale>
          <a:sx n="108" d="100"/>
          <a:sy n="108" d="100"/>
        </p:scale>
        <p:origin x="1760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25a04487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25a04487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25a04487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25a04487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you will talk about the following: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final metrics of the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How you trained the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hyperparameters used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Other improvements that could be made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25a0448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25a0448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25a0448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25a0448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you will talk about the following: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</a:t>
            </a:r>
            <a:r>
              <a:rPr lang="en-US" u="sng" dirty="0"/>
              <a:t>top 3</a:t>
            </a:r>
            <a:r>
              <a:rPr lang="en-US" dirty="0"/>
              <a:t> challenges you faced in the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</a:t>
            </a:r>
            <a:r>
              <a:rPr lang="en-US" u="sng" dirty="0"/>
              <a:t>top 3</a:t>
            </a:r>
            <a:r>
              <a:rPr lang="en-US" dirty="0"/>
              <a:t> lessons you learned in this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Next steps for your data science career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Any comments you’d like to add!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5a0448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5a04487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25a0448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25a0448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25a0448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25a0448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25a04487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25a04487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25a0448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25a0448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you will give a quick overview of the following: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type of project you’ve selected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source of the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value of the data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25a0448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25a0448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25a04487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125a04487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you will detail the following: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problems with the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What patterns emerged from your EDA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Techniques used to extract insight (</a:t>
            </a:r>
            <a:r>
              <a:rPr lang="en-US" dirty="0" err="1"/>
              <a:t>i.e</a:t>
            </a:r>
            <a:r>
              <a:rPr lang="en-US" dirty="0"/>
              <a:t>, EDA and Data Engineering)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Before and after of the EDA and Data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125a0448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125a0448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25a0448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25a0448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you will go over the following: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name and type* of your machine learning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features and label for the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The reason you chose this ML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How this model compares to other ML model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vmeh23/general-data-analysis-for-banksim-data-set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Fraud Detection for Finance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ybl – Mexico Team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A1C29-283A-1F49-BA66-4BE841A8603F}"/>
              </a:ext>
            </a:extLst>
          </p:cNvPr>
          <p:cNvSpPr txBox="1"/>
          <p:nvPr/>
        </p:nvSpPr>
        <p:spPr>
          <a:xfrm>
            <a:off x="3954485" y="446512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b="1" dirty="0"/>
              <a:t>April 18,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Machine Learning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Machine Learning Analysis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342550"/>
            <a:ext cx="8520600" cy="2421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b="1" dirty="0"/>
              <a:t>Final metrics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2. </a:t>
            </a:r>
            <a:r>
              <a:rPr lang="es-ES" b="1" dirty="0"/>
              <a:t>Default Parameters: </a:t>
            </a:r>
            <a:r>
              <a:rPr lang="es-ES" dirty="0"/>
              <a:t>(</a:t>
            </a:r>
            <a:r>
              <a:rPr lang="en-US" dirty="0"/>
              <a:t>'n_estimators': [100]</a:t>
            </a:r>
            <a:r>
              <a:rPr lang="es-ES" dirty="0"/>
              <a:t>, ‘</a:t>
            </a:r>
            <a:r>
              <a:rPr lang="en-US" dirty="0"/>
              <a:t>max_depth’: [None])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Hyperparameters used: </a:t>
            </a:r>
            <a:r>
              <a:rPr lang="en-US" dirty="0"/>
              <a:t>it wasn’t necessary to optimize the hyperparameters.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Other improvements: </a:t>
            </a:r>
            <a:r>
              <a:rPr lang="en-US" dirty="0"/>
              <a:t>Include the ‘customer’ variable, implement PySpark libraries, try the Google </a:t>
            </a:r>
            <a:r>
              <a:rPr lang="en-US" dirty="0" err="1"/>
              <a:t>Colab</a:t>
            </a:r>
            <a:r>
              <a:rPr lang="en-US" dirty="0"/>
              <a:t> Pro version or convert alphanumeric variable to numeric.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1156C-F752-9C4F-8EC8-6BFDD6974C5D}"/>
              </a:ext>
            </a:extLst>
          </p:cNvPr>
          <p:cNvSpPr txBox="1"/>
          <p:nvPr/>
        </p:nvSpPr>
        <p:spPr>
          <a:xfrm>
            <a:off x="4674347" y="4153003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Accuracy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(TP + TN) / (TP + TN + FP + FN)</a:t>
            </a:r>
          </a:p>
          <a:p>
            <a:r>
              <a:rPr lang="en-US" sz="1200" b="1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Precision</a:t>
            </a:r>
            <a:r>
              <a:rPr lang="en-US" sz="12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latin typeface="Verdana" panose="020B0604030504040204" pitchFamily="34" charset="0"/>
                <a:cs typeface="Arial" panose="020B0604020202020204" pitchFamily="34" charset="0"/>
              </a:rPr>
              <a:t>TP / (TP + FP)</a:t>
            </a:r>
            <a:r>
              <a:rPr lang="en-MX" sz="1200" dirty="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MX" sz="1200" b="1" dirty="0">
                <a:latin typeface="Verdana" panose="020B0604030504040204" pitchFamily="34" charset="0"/>
                <a:cs typeface="Arial" panose="020B0604020202020204" pitchFamily="34" charset="0"/>
              </a:rPr>
              <a:t>Recall: </a:t>
            </a:r>
            <a:r>
              <a:rPr lang="en-US" sz="1200" dirty="0"/>
              <a:t>TP / (TP + FN)</a:t>
            </a:r>
            <a:r>
              <a:rPr lang="en-MX" sz="1200" dirty="0"/>
              <a:t> </a:t>
            </a:r>
            <a:endParaRPr lang="en-MX" sz="12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E98F38-E448-3F46-B44C-A245D436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23814"/>
              </p:ext>
            </p:extLst>
          </p:nvPr>
        </p:nvGraphicFramePr>
        <p:xfrm>
          <a:off x="394825" y="1694865"/>
          <a:ext cx="728850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27">
                  <a:extLst>
                    <a:ext uri="{9D8B030D-6E8A-4147-A177-3AD203B41FA5}">
                      <a16:colId xmlns:a16="http://schemas.microsoft.com/office/drawing/2014/main" val="1285057102"/>
                    </a:ext>
                  </a:extLst>
                </a:gridCol>
                <a:gridCol w="1822127">
                  <a:extLst>
                    <a:ext uri="{9D8B030D-6E8A-4147-A177-3AD203B41FA5}">
                      <a16:colId xmlns:a16="http://schemas.microsoft.com/office/drawing/2014/main" val="2228475722"/>
                    </a:ext>
                  </a:extLst>
                </a:gridCol>
                <a:gridCol w="1822127">
                  <a:extLst>
                    <a:ext uri="{9D8B030D-6E8A-4147-A177-3AD203B41FA5}">
                      <a16:colId xmlns:a16="http://schemas.microsoft.com/office/drawing/2014/main" val="3540799452"/>
                    </a:ext>
                  </a:extLst>
                </a:gridCol>
                <a:gridCol w="1822127">
                  <a:extLst>
                    <a:ext uri="{9D8B030D-6E8A-4147-A177-3AD203B41FA5}">
                      <a16:colId xmlns:a16="http://schemas.microsoft.com/office/drawing/2014/main" val="1503072960"/>
                    </a:ext>
                  </a:extLst>
                </a:gridCol>
              </a:tblGrid>
              <a:tr h="301945">
                <a:tc>
                  <a:txBody>
                    <a:bodyPr/>
                    <a:lstStyle/>
                    <a:p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Precision</a:t>
                      </a:r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b="1" dirty="0"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Recall: </a:t>
                      </a:r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60110"/>
                  </a:ext>
                </a:extLst>
              </a:tr>
              <a:tr h="301945">
                <a:tc>
                  <a:txBody>
                    <a:bodyPr/>
                    <a:lstStyle/>
                    <a:p>
                      <a:pPr algn="ctr"/>
                      <a:r>
                        <a:rPr lang="en-MX" dirty="0"/>
                        <a:t>Training Data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98877"/>
                  </a:ext>
                </a:extLst>
              </a:tr>
              <a:tr h="301945">
                <a:tc>
                  <a:txBody>
                    <a:bodyPr/>
                    <a:lstStyle/>
                    <a:p>
                      <a:r>
                        <a:rPr lang="en-MX" dirty="0"/>
                        <a:t>Test Data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0.996</a:t>
                      </a:r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0.863</a:t>
                      </a:r>
                      <a:endParaRPr lang="en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0.78</a:t>
                      </a:r>
                      <a:endParaRPr lang="en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426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Conclusion</a:t>
            </a:r>
            <a:endParaRPr dirty="0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7822897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en" b="1" dirty="0"/>
              <a:t>Challenges: </a:t>
            </a:r>
            <a:r>
              <a:rPr lang="en-US" dirty="0"/>
              <a:t>idiom. Lots of material or knowledge to process. Schedule</a:t>
            </a:r>
          </a:p>
          <a:p>
            <a:pPr marL="0" lvl="0" indent="0" algn="just">
              <a:buNone/>
            </a:pPr>
            <a:r>
              <a:rPr lang="en-US" b="1" dirty="0"/>
              <a:t>Lessons Learning: </a:t>
            </a:r>
            <a:r>
              <a:rPr lang="en-US" dirty="0"/>
              <a:t>Nothing is as easy as it seems. Transforming data can become a big headache. Start evaluating with simpler models before increasing complexity in the analysis</a:t>
            </a:r>
          </a:p>
          <a:p>
            <a:pPr marL="0" lvl="0" indent="0" algn="just">
              <a:buNone/>
            </a:pPr>
            <a:r>
              <a:rPr lang="en-US" b="1" dirty="0"/>
              <a:t>Next steps: </a:t>
            </a:r>
            <a:r>
              <a:rPr lang="en-US" dirty="0"/>
              <a:t>implement some techniques with C#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Any Questions from Audience?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1" y="18290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385676" y="337017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Roboto"/>
                <a:ea typeface="Roboto"/>
                <a:cs typeface="Roboto"/>
                <a:sym typeface="Roboto"/>
              </a:rPr>
              <a:t>Marlon González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Data Scientist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picture containing person, person, wall, necktie&#10;&#10;Description automatically generated">
            <a:extLst>
              <a:ext uri="{FF2B5EF4-FFF2-40B4-BE49-F238E27FC236}">
                <a16:creationId xmlns:a16="http://schemas.microsoft.com/office/drawing/2014/main" id="{CE629DF4-CD47-8D4F-A3C9-5562CE54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584" y="1734822"/>
            <a:ext cx="1612648" cy="16126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Problem Definition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Problem Definition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1" y="1401924"/>
            <a:ext cx="7787270" cy="251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Project: </a:t>
            </a:r>
            <a:r>
              <a:rPr lang="en" dirty="0"/>
              <a:t>Fraud Detection for Finance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Source:  </a:t>
            </a:r>
            <a:r>
              <a:rPr lang="en" dirty="0"/>
              <a:t>Synthetic data from a financial payment system (Kaggle)</a:t>
            </a: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https://www.kaggle.com/code/vmeh23/general-data-analysis-for-banksim-data-set/data</a:t>
            </a:r>
            <a:endParaRPr lang="en" dirty="0"/>
          </a:p>
          <a:p>
            <a:pPr marL="0" lvl="0" indent="0">
              <a:buNone/>
            </a:pPr>
            <a:endParaRPr lang="en" dirty="0"/>
          </a:p>
          <a:p>
            <a:pPr marL="0" lvl="0" indent="0" algn="just">
              <a:buNone/>
            </a:pPr>
            <a:r>
              <a:rPr lang="en" b="1" dirty="0"/>
              <a:t>Data value: </a:t>
            </a:r>
            <a:r>
              <a:rPr lang="en-US" dirty="0"/>
              <a:t>BankSim is an agent simulator of bank payments based on a sample of aggregated transactional data provided by a bank in Spain. The main purpose of BankSim is the generation of synthetic data that can be used for fraud detection research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17F6F5-3B32-CB4C-B104-56EFEAFF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6520"/>
              </p:ext>
            </p:extLst>
          </p:nvPr>
        </p:nvGraphicFramePr>
        <p:xfrm>
          <a:off x="366403" y="1014732"/>
          <a:ext cx="7804831" cy="314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35">
                  <a:extLst>
                    <a:ext uri="{9D8B030D-6E8A-4147-A177-3AD203B41FA5}">
                      <a16:colId xmlns:a16="http://schemas.microsoft.com/office/drawing/2014/main" val="905595415"/>
                    </a:ext>
                  </a:extLst>
                </a:gridCol>
                <a:gridCol w="1399124">
                  <a:extLst>
                    <a:ext uri="{9D8B030D-6E8A-4147-A177-3AD203B41FA5}">
                      <a16:colId xmlns:a16="http://schemas.microsoft.com/office/drawing/2014/main" val="4242458394"/>
                    </a:ext>
                  </a:extLst>
                </a:gridCol>
                <a:gridCol w="1000697">
                  <a:extLst>
                    <a:ext uri="{9D8B030D-6E8A-4147-A177-3AD203B41FA5}">
                      <a16:colId xmlns:a16="http://schemas.microsoft.com/office/drawing/2014/main" val="1724224431"/>
                    </a:ext>
                  </a:extLst>
                </a:gridCol>
                <a:gridCol w="1547375">
                  <a:extLst>
                    <a:ext uri="{9D8B030D-6E8A-4147-A177-3AD203B41FA5}">
                      <a16:colId xmlns:a16="http://schemas.microsoft.com/office/drawing/2014/main" val="2416374587"/>
                    </a:ext>
                  </a:extLst>
                </a:gridCol>
              </a:tblGrid>
              <a:tr h="40951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Variables</a:t>
                      </a:r>
                      <a:endParaRPr lang="en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type </a:t>
                      </a:r>
                      <a:endParaRPr lang="en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Uniques values</a:t>
                      </a:r>
                      <a:endParaRPr lang="en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Techniques used</a:t>
                      </a:r>
                      <a:endParaRPr lang="en-MX" sz="1200" b="0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362929"/>
                  </a:ext>
                </a:extLst>
              </a:tr>
              <a:tr h="368560">
                <a:tc>
                  <a:txBody>
                    <a:bodyPr/>
                    <a:lstStyle/>
                    <a:p>
                      <a:r>
                        <a:rPr lang="en-US" sz="1050" b="1" dirty="0"/>
                        <a:t>step: </a:t>
                      </a:r>
                      <a:r>
                        <a:rPr lang="en-US" sz="1050" dirty="0"/>
                        <a:t>maps a unit of time in the real world (30 days simulation)</a:t>
                      </a:r>
                      <a:endParaRPr lang="en-MX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b="0" dirty="0"/>
                        <a:t>int64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00" dirty="0"/>
                        <a:t>.-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00" dirty="0"/>
                        <a:t>.-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361709"/>
                  </a:ext>
                </a:extLst>
              </a:tr>
              <a:tr h="246686">
                <a:tc>
                  <a:txBody>
                    <a:bodyPr/>
                    <a:lstStyle/>
                    <a:p>
                      <a:r>
                        <a:rPr lang="en-US" sz="1050" b="1" dirty="0"/>
                        <a:t>customer: </a:t>
                      </a:r>
                      <a:r>
                        <a:rPr lang="en-US" sz="1050" dirty="0"/>
                        <a:t>ID of the customer </a:t>
                      </a:r>
                      <a:endParaRPr lang="en-MX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object</a:t>
                      </a:r>
                      <a:endParaRPr lang="en-MX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X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4112</a:t>
                      </a:r>
                      <a:endParaRPr lang="en-MX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O</a:t>
                      </a:r>
                      <a:r>
                        <a:rPr lang="en-MX" sz="1000" dirty="0"/>
                        <a:t>ne-Hot Encoding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2699"/>
                  </a:ext>
                </a:extLst>
              </a:tr>
              <a:tr h="255822">
                <a:tc>
                  <a:txBody>
                    <a:bodyPr/>
                    <a:lstStyle/>
                    <a:p>
                      <a:r>
                        <a:rPr lang="en-US" sz="1050" b="1" dirty="0"/>
                        <a:t>age: </a:t>
                      </a:r>
                      <a:r>
                        <a:rPr lang="en-US" sz="1050" dirty="0"/>
                        <a:t>The age of the accounts </a:t>
                      </a:r>
                      <a:endParaRPr lang="en-MX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/>
                        <a:t>object</a:t>
                      </a:r>
                      <a:endParaRPr lang="en-MX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Astype / </a:t>
                      </a:r>
                      <a:r>
                        <a:rPr lang="en-MX" sz="105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cat.codes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311689"/>
                  </a:ext>
                </a:extLst>
              </a:tr>
              <a:tr h="255822">
                <a:tc>
                  <a:txBody>
                    <a:bodyPr/>
                    <a:lstStyle/>
                    <a:p>
                      <a:r>
                        <a:rPr lang="en-US" sz="1050" b="1" dirty="0"/>
                        <a:t>gender: </a:t>
                      </a:r>
                      <a:r>
                        <a:rPr lang="en-US" sz="1050" dirty="0"/>
                        <a:t>Gender of the customer </a:t>
                      </a:r>
                      <a:endParaRPr lang="en-MX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/>
                        <a:t>object</a:t>
                      </a:r>
                      <a:endParaRPr lang="en-MX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Astype / </a:t>
                      </a:r>
                      <a:r>
                        <a:rPr lang="en-MX" sz="105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cat.codes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159333"/>
                  </a:ext>
                </a:extLst>
              </a:tr>
              <a:tr h="246686">
                <a:tc>
                  <a:txBody>
                    <a:bodyPr/>
                    <a:lstStyle/>
                    <a:p>
                      <a:r>
                        <a:rPr lang="en-US" sz="1050" b="1" dirty="0"/>
                        <a:t>zipcodeOri:</a:t>
                      </a:r>
                      <a:r>
                        <a:rPr lang="en-US" sz="1050" dirty="0"/>
                        <a:t> The zip code of the customer </a:t>
                      </a:r>
                      <a:endParaRPr lang="en-MX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/>
                        <a:t>object</a:t>
                      </a:r>
                      <a:endParaRPr lang="en-MX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.-</a:t>
                      </a:r>
                      <a:endParaRPr lang="en-MX" sz="1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953614"/>
                  </a:ext>
                </a:extLst>
              </a:tr>
              <a:tr h="246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merchant: </a:t>
                      </a:r>
                      <a:r>
                        <a:rPr lang="en-US" sz="1050" dirty="0"/>
                        <a:t>ID of the 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/>
                        <a:t>object</a:t>
                      </a:r>
                      <a:endParaRPr lang="en-MX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en-MX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ne-Hot Encoding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291660"/>
                  </a:ext>
                </a:extLst>
              </a:tr>
              <a:tr h="246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zipMerchant: </a:t>
                      </a:r>
                      <a:r>
                        <a:rPr lang="en-US" sz="1050" dirty="0"/>
                        <a:t>The zip code of the 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/>
                        <a:t>object</a:t>
                      </a:r>
                      <a:endParaRPr lang="en-MX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.-</a:t>
                      </a:r>
                      <a:endParaRPr lang="en-MX" sz="10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420138"/>
                  </a:ext>
                </a:extLst>
              </a:tr>
              <a:tr h="246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category: 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Category of the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/>
                        <a:t>object</a:t>
                      </a:r>
                      <a:endParaRPr lang="en-MX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</a:t>
                      </a:r>
                      <a:r>
                        <a:rPr lang="en-MX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ne-Hot Encoding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908619"/>
                  </a:ext>
                </a:extLst>
              </a:tr>
              <a:tr h="225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amount: </a:t>
                      </a:r>
                      <a:r>
                        <a:rPr lang="en-US" sz="1050" dirty="0"/>
                        <a:t>The amount of the transaction</a:t>
                      </a:r>
                      <a:endParaRPr lang="en-US" sz="105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float64</a:t>
                      </a:r>
                      <a:endParaRPr lang="en-MX" sz="105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.-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X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282707"/>
                  </a:ext>
                </a:extLst>
              </a:tr>
              <a:tr h="225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 dirty="0"/>
                        <a:t>fraud: </a:t>
                      </a:r>
                      <a:r>
                        <a:rPr lang="en-US" sz="1050" dirty="0"/>
                        <a:t>Binary value indicating fraudulent or not fraudulent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X" sz="1050" b="0" dirty="0"/>
                        <a:t>int64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50" dirty="0"/>
                        <a:t>.-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MX" sz="10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134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A2C157-9D58-9A49-BF29-CAA63AF26B8A}"/>
              </a:ext>
            </a:extLst>
          </p:cNvPr>
          <p:cNvSpPr txBox="1"/>
          <p:nvPr/>
        </p:nvSpPr>
        <p:spPr>
          <a:xfrm>
            <a:off x="1205080" y="4345463"/>
            <a:ext cx="1156086" cy="43088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MX" sz="1100" b="1" dirty="0"/>
              <a:t>Rows: 594,643</a:t>
            </a:r>
          </a:p>
          <a:p>
            <a:r>
              <a:rPr lang="en-MX" sz="1100" b="1" dirty="0"/>
              <a:t>Columns: 10</a:t>
            </a:r>
            <a:endParaRPr lang="en-MX" sz="12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F542EF-3CCA-6442-9332-53F49716C6DB}"/>
              </a:ext>
            </a:extLst>
          </p:cNvPr>
          <p:cNvSpPr/>
          <p:nvPr/>
        </p:nvSpPr>
        <p:spPr>
          <a:xfrm>
            <a:off x="4659553" y="4477374"/>
            <a:ext cx="836579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usage: 45.4 MB</a:t>
            </a:r>
            <a:endParaRPr lang="en-MX" sz="900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CC490E-987D-1E4A-96DC-23D4ADC3F4F0}"/>
              </a:ext>
            </a:extLst>
          </p:cNvPr>
          <p:cNvSpPr/>
          <p:nvPr/>
        </p:nvSpPr>
        <p:spPr>
          <a:xfrm>
            <a:off x="8203663" y="1802249"/>
            <a:ext cx="836579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usage: </a:t>
            </a:r>
          </a:p>
          <a:p>
            <a:pPr algn="ctr"/>
            <a:r>
              <a:rPr lang="en-US" sz="900" b="1" dirty="0"/>
              <a:t>2.3 GB</a:t>
            </a:r>
            <a:endParaRPr lang="en-MX" sz="9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E37FE9-348A-3047-B9A5-073B32D2312A}"/>
              </a:ext>
            </a:extLst>
          </p:cNvPr>
          <p:cNvCxnSpPr/>
          <p:nvPr/>
        </p:nvCxnSpPr>
        <p:spPr>
          <a:xfrm>
            <a:off x="398832" y="2033082"/>
            <a:ext cx="77140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B19DDBF-5A59-FD49-AE9C-160306E86FAA}"/>
              </a:ext>
            </a:extLst>
          </p:cNvPr>
          <p:cNvSpPr/>
          <p:nvPr/>
        </p:nvSpPr>
        <p:spPr>
          <a:xfrm>
            <a:off x="6867731" y="4477373"/>
            <a:ext cx="836579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memory usage: </a:t>
            </a:r>
          </a:p>
          <a:p>
            <a:pPr algn="ctr"/>
            <a:r>
              <a:rPr lang="en-US" sz="900" b="1" dirty="0"/>
              <a:t>56.1 MB</a:t>
            </a:r>
            <a:endParaRPr lang="en-MX" sz="9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45CD11-5305-4843-BD51-D0EA30DCAD8D}"/>
              </a:ext>
            </a:extLst>
          </p:cNvPr>
          <p:cNvCxnSpPr>
            <a:cxnSpLocks/>
          </p:cNvCxnSpPr>
          <p:nvPr/>
        </p:nvCxnSpPr>
        <p:spPr>
          <a:xfrm flipV="1">
            <a:off x="8262026" y="1821719"/>
            <a:ext cx="742545" cy="4172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81729C-B9E3-EB43-B8AF-A6F6CCEBE93E}"/>
              </a:ext>
            </a:extLst>
          </p:cNvPr>
          <p:cNvCxnSpPr/>
          <p:nvPr/>
        </p:nvCxnSpPr>
        <p:spPr>
          <a:xfrm>
            <a:off x="405315" y="2788597"/>
            <a:ext cx="77140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9F7048-9297-F147-897D-C77B8DF1C307}"/>
              </a:ext>
            </a:extLst>
          </p:cNvPr>
          <p:cNvCxnSpPr/>
          <p:nvPr/>
        </p:nvCxnSpPr>
        <p:spPr>
          <a:xfrm>
            <a:off x="415043" y="3281465"/>
            <a:ext cx="77140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FDD08-E158-EA42-863E-BE84881E47B0}"/>
              </a:ext>
            </a:extLst>
          </p:cNvPr>
          <p:cNvSpPr/>
          <p:nvPr/>
        </p:nvSpPr>
        <p:spPr>
          <a:xfrm>
            <a:off x="4756833" y="4220758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Before </a:t>
            </a:r>
            <a:endParaRPr lang="en-MX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1475E1-70AD-1F42-A64C-FBD843EA5ADE}"/>
              </a:ext>
            </a:extLst>
          </p:cNvPr>
          <p:cNvSpPr/>
          <p:nvPr/>
        </p:nvSpPr>
        <p:spPr>
          <a:xfrm>
            <a:off x="7019837" y="42264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After </a:t>
            </a:r>
            <a:endParaRPr lang="en-MX" sz="1200" b="1" dirty="0"/>
          </a:p>
        </p:txBody>
      </p:sp>
      <p:pic>
        <p:nvPicPr>
          <p:cNvPr id="1026" name="Picture 2" descr="Target - Extract Transform Load Etl Icon Clipart (#5695518) - PinClipart">
            <a:extLst>
              <a:ext uri="{FF2B5EF4-FFF2-40B4-BE49-F238E27FC236}">
                <a16:creationId xmlns:a16="http://schemas.microsoft.com/office/drawing/2014/main" id="{3209AE69-1EEE-BA44-9FCC-00DF05D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24" y="4444137"/>
            <a:ext cx="481242" cy="51793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E4BAA4-6093-A843-8EDA-CB81EEBC6B78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 flipV="1">
            <a:off x="5496132" y="4703105"/>
            <a:ext cx="481792" cy="5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021DB2-11BB-AA44-B9C9-54A0CC210FFE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>
            <a:off x="6459166" y="4703105"/>
            <a:ext cx="408565" cy="5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The Machine Learning Model</a:t>
            </a:r>
            <a:endParaRPr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401924"/>
            <a:ext cx="7324513" cy="230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lvl="0" algn="just">
              <a:spcBef>
                <a:spcPts val="1200"/>
              </a:spcBef>
              <a:buAutoNum type="arabicPeriod"/>
            </a:pPr>
            <a:r>
              <a:rPr lang="en" b="1" dirty="0"/>
              <a:t>Category</a:t>
            </a:r>
            <a:r>
              <a:rPr lang="en" dirty="0"/>
              <a:t>: Classification. </a:t>
            </a:r>
            <a:r>
              <a:rPr lang="en" b="1" dirty="0"/>
              <a:t>Algorithm</a:t>
            </a:r>
            <a:r>
              <a:rPr lang="en" dirty="0"/>
              <a:t>: Random Forest Classifier</a:t>
            </a:r>
          </a:p>
          <a:p>
            <a:pPr lvl="0" algn="just">
              <a:spcBef>
                <a:spcPts val="1200"/>
              </a:spcBef>
              <a:buAutoNum type="arabicPeriod"/>
            </a:pPr>
            <a:r>
              <a:rPr lang="en" b="1" dirty="0"/>
              <a:t>Features</a:t>
            </a:r>
            <a:r>
              <a:rPr lang="en" dirty="0"/>
              <a:t> = [“</a:t>
            </a:r>
            <a:r>
              <a:rPr lang="en-US" dirty="0"/>
              <a:t>step”, “age”, “gender”, “merchant”, “</a:t>
            </a:r>
            <a:r>
              <a:rPr lang="en-US" dirty="0">
                <a:sym typeface="Arial"/>
              </a:rPr>
              <a:t>category”, “</a:t>
            </a:r>
            <a:r>
              <a:rPr lang="en-US" dirty="0"/>
              <a:t>amount”];                                                          </a:t>
            </a:r>
            <a:r>
              <a:rPr lang="en-US" b="1" dirty="0"/>
              <a:t>Label</a:t>
            </a:r>
            <a:r>
              <a:rPr lang="en-US" dirty="0"/>
              <a:t> = [“fraud”]</a:t>
            </a:r>
          </a:p>
          <a:p>
            <a:pPr algn="just">
              <a:spcBef>
                <a:spcPts val="1200"/>
              </a:spcBef>
              <a:buFont typeface="Roboto"/>
              <a:buAutoNum type="arabicPeriod"/>
            </a:pPr>
            <a:r>
              <a:rPr lang="en-US" dirty="0"/>
              <a:t> </a:t>
            </a:r>
            <a:r>
              <a:rPr lang="en-US" b="1" dirty="0">
                <a:sym typeface="Arial"/>
              </a:rPr>
              <a:t>Random forest </a:t>
            </a:r>
            <a:r>
              <a:rPr lang="en-US" dirty="0">
                <a:sym typeface="Arial"/>
              </a:rPr>
              <a:t>is a flexible ensemble, easy-to-use machine learning algorithm that produces, even without hyper-parameter tuning, a great result most of the time</a:t>
            </a:r>
          </a:p>
          <a:p>
            <a:pPr algn="just">
              <a:spcBef>
                <a:spcPts val="1200"/>
              </a:spcBef>
              <a:buFont typeface="Roboto"/>
              <a:buAutoNum type="arabicPeriod"/>
            </a:pPr>
            <a:r>
              <a:rPr lang="en-US" dirty="0">
                <a:sym typeface="Arial"/>
              </a:rPr>
              <a:t>It wasn’t necessary to compare with other ML model, since it showed high accuracy</a:t>
            </a:r>
            <a:endParaRPr lang="en-US" dirty="0"/>
          </a:p>
          <a:p>
            <a:pPr lvl="0">
              <a:spcBef>
                <a:spcPts val="1200"/>
              </a:spcBef>
              <a:buAutoNum type="arabicPeriod"/>
            </a:pPr>
            <a:endParaRPr lang="en-US" dirty="0"/>
          </a:p>
          <a:p>
            <a:pPr lvl="0">
              <a:spcBef>
                <a:spcPts val="1200"/>
              </a:spcBef>
              <a:buAutoNum type="arabicPeriod"/>
            </a:pPr>
            <a:endParaRPr lang="en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743</Words>
  <Application>Microsoft Macintosh PowerPoint</Application>
  <PresentationFormat>On-screen Show (16:9)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Verdana</vt:lpstr>
      <vt:lpstr>Simple Light</vt:lpstr>
      <vt:lpstr>Fraud Detection for Finance</vt:lpstr>
      <vt:lpstr>The Team</vt:lpstr>
      <vt:lpstr>The Team</vt:lpstr>
      <vt:lpstr>Problem Definition</vt:lpstr>
      <vt:lpstr>Problem Definition</vt:lpstr>
      <vt:lpstr>2. Exploratory Data Analysis</vt:lpstr>
      <vt:lpstr>2. Exploratory Data Analysis</vt:lpstr>
      <vt:lpstr>3. The Machine Learning Model</vt:lpstr>
      <vt:lpstr>3. The Machine Learning Model</vt:lpstr>
      <vt:lpstr>4. Machine Learning Analysis</vt:lpstr>
      <vt:lpstr>4. Machine Learning Analysis</vt:lpstr>
      <vt:lpstr>5. Conclusion</vt:lpstr>
      <vt:lpstr>5. Conclusion</vt:lpstr>
      <vt:lpstr>6. Any Questions from Audience?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Marlon Gonzalez</cp:lastModifiedBy>
  <cp:revision>14</cp:revision>
  <dcterms:modified xsi:type="dcterms:W3CDTF">2022-04-18T09:18:36Z</dcterms:modified>
</cp:coreProperties>
</file>