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68" r:id="rId3"/>
    <p:sldId id="258" r:id="rId4"/>
    <p:sldId id="269" r:id="rId5"/>
    <p:sldId id="281" r:id="rId6"/>
    <p:sldId id="259" r:id="rId7"/>
    <p:sldId id="265" r:id="rId8"/>
    <p:sldId id="270" r:id="rId9"/>
    <p:sldId id="278" r:id="rId10"/>
    <p:sldId id="279" r:id="rId11"/>
    <p:sldId id="280" r:id="rId12"/>
    <p:sldId id="266" r:id="rId13"/>
    <p:sldId id="271" r:id="rId14"/>
    <p:sldId id="272" r:id="rId15"/>
    <p:sldId id="273" r:id="rId16"/>
    <p:sldId id="274" r:id="rId17"/>
    <p:sldId id="275" r:id="rId18"/>
    <p:sldId id="276" r:id="rId19"/>
    <p:sldId id="267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69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20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10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9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70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33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180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780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03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6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2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95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10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30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07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4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44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E3CEC2-DCBC-461E-ABC5-F81D55628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1CC199D-E380-46D7-98CB-7528267EB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47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225" y="2047740"/>
            <a:ext cx="10345879" cy="2446305"/>
          </a:xfrm>
        </p:spPr>
        <p:txBody>
          <a:bodyPr/>
          <a:lstStyle/>
          <a:p>
            <a:pPr algn="ctr"/>
            <a:r>
              <a:rPr lang="en-GB" dirty="0"/>
              <a:t>NHS GP Prescription </a:t>
            </a:r>
            <a:r>
              <a:rPr lang="en-GB" dirty="0" smtClean="0"/>
              <a:t>Analytics</a:t>
            </a:r>
            <a:br>
              <a:rPr lang="en-GB" dirty="0" smtClean="0"/>
            </a:br>
            <a:r>
              <a:rPr lang="en-GB" sz="3200" dirty="0" smtClean="0"/>
              <a:t>Marlon Ducille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04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19526"/>
          </a:xfrm>
        </p:spPr>
        <p:txBody>
          <a:bodyPr/>
          <a:lstStyle/>
          <a:p>
            <a:pPr algn="ctr"/>
            <a:r>
              <a:rPr lang="en-GB" dirty="0"/>
              <a:t>Visualisation </a:t>
            </a:r>
            <a:r>
              <a:rPr lang="en-GB" dirty="0" smtClean="0"/>
              <a:t>– K-Means Clustering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954" y="2521173"/>
            <a:ext cx="8761413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5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19526"/>
          </a:xfrm>
        </p:spPr>
        <p:txBody>
          <a:bodyPr/>
          <a:lstStyle/>
          <a:p>
            <a:pPr algn="ctr"/>
            <a:r>
              <a:rPr lang="en-GB" dirty="0"/>
              <a:t>Visualisation </a:t>
            </a:r>
            <a:r>
              <a:rPr lang="en-GB" dirty="0" smtClean="0"/>
              <a:t>– Time Series Analysis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00011" y="2331076"/>
            <a:ext cx="8113689" cy="41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7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19526"/>
          </a:xfrm>
        </p:spPr>
        <p:txBody>
          <a:bodyPr/>
          <a:lstStyle/>
          <a:p>
            <a:pPr algn="ctr"/>
            <a:r>
              <a:rPr lang="en-GB" dirty="0"/>
              <a:t>Visualisation </a:t>
            </a:r>
            <a:r>
              <a:rPr lang="en-GB" dirty="0" smtClean="0"/>
              <a:t>– Bar chart and trend </a:t>
            </a:r>
            <a:r>
              <a:rPr lang="en-GB" dirty="0"/>
              <a:t>Chart at Area Team </a:t>
            </a:r>
            <a:r>
              <a:rPr lang="en-GB" dirty="0" smtClean="0"/>
              <a:t>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70" y="2436923"/>
            <a:ext cx="10930051" cy="39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2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804" y="973667"/>
            <a:ext cx="8761413" cy="868011"/>
          </a:xfrm>
        </p:spPr>
        <p:txBody>
          <a:bodyPr/>
          <a:lstStyle/>
          <a:p>
            <a:pPr algn="ctr"/>
            <a:r>
              <a:rPr lang="en-GB" dirty="0"/>
              <a:t>Visualisation </a:t>
            </a:r>
            <a:r>
              <a:rPr lang="en-GB" dirty="0" smtClean="0"/>
              <a:t>– Bar chart and trend </a:t>
            </a:r>
            <a:r>
              <a:rPr lang="en-GB" dirty="0"/>
              <a:t>Chart at PCO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3" y="2858036"/>
            <a:ext cx="10246583" cy="36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7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880890"/>
          </a:xfrm>
        </p:spPr>
        <p:txBody>
          <a:bodyPr/>
          <a:lstStyle/>
          <a:p>
            <a:pPr algn="ctr"/>
            <a:r>
              <a:rPr lang="en-GB" dirty="0"/>
              <a:t>Visualisation – Bar chart and </a:t>
            </a:r>
            <a:r>
              <a:rPr lang="en-GB" dirty="0" smtClean="0"/>
              <a:t>trend </a:t>
            </a:r>
            <a:r>
              <a:rPr lang="en-GB" dirty="0"/>
              <a:t>Chart at Practice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81" y="2633461"/>
            <a:ext cx="10076497" cy="376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676" y="973667"/>
            <a:ext cx="9117877" cy="803617"/>
          </a:xfrm>
        </p:spPr>
        <p:txBody>
          <a:bodyPr/>
          <a:lstStyle/>
          <a:p>
            <a:pPr algn="ctr"/>
            <a:r>
              <a:rPr lang="en-GB" dirty="0"/>
              <a:t>Visualisation - Top 10 Practices by Costs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3" y="2672701"/>
            <a:ext cx="8523504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5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842253"/>
          </a:xfrm>
        </p:spPr>
        <p:txBody>
          <a:bodyPr/>
          <a:lstStyle/>
          <a:p>
            <a:pPr algn="ctr"/>
            <a:r>
              <a:rPr lang="en-GB" dirty="0"/>
              <a:t>Visualisation </a:t>
            </a:r>
            <a:r>
              <a:rPr lang="en-GB" dirty="0" smtClean="0"/>
              <a:t> - Top </a:t>
            </a:r>
            <a:r>
              <a:rPr lang="en-GB" dirty="0"/>
              <a:t>10 Practices by Prescriptions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38" y="2572152"/>
            <a:ext cx="7649851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2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51176" cy="706964"/>
          </a:xfrm>
        </p:spPr>
        <p:txBody>
          <a:bodyPr/>
          <a:lstStyle/>
          <a:p>
            <a:r>
              <a:rPr lang="en-GB" dirty="0"/>
              <a:t>Visualisation - Top 10 Practices by Costs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71" y="2867025"/>
            <a:ext cx="8180231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0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202" y="986547"/>
            <a:ext cx="8761413" cy="706964"/>
          </a:xfrm>
        </p:spPr>
        <p:txBody>
          <a:bodyPr/>
          <a:lstStyle/>
          <a:p>
            <a:r>
              <a:rPr lang="en-GB" dirty="0" smtClean="0"/>
              <a:t>Visualisation - Dashboard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6" y="2382592"/>
            <a:ext cx="9317208" cy="44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Recommendation - Technical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the model as a pilot, focusing on London as a region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Gather feedback from the target audience and review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accordingly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After testing the model and reviewing the solution, it can then be mirrored for other England regions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task scheduler to run R Script code on a monthly basis to pick up newly available data, for ‘live’ reporting and dashboard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5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Situation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100" dirty="0" smtClean="0"/>
              <a:t>We are looking </a:t>
            </a:r>
            <a:r>
              <a:rPr lang="en-GB" sz="2100" dirty="0"/>
              <a:t>to expand </a:t>
            </a:r>
            <a:r>
              <a:rPr lang="en-GB" sz="2100" dirty="0" smtClean="0"/>
              <a:t>our portfolio into the healthcare. </a:t>
            </a:r>
          </a:p>
          <a:p>
            <a:r>
              <a:rPr lang="en-GB" sz="2100" dirty="0"/>
              <a:t>We are experiencing market saturation and would like to increase service offering in order to maintain a competitive edge.</a:t>
            </a:r>
          </a:p>
          <a:p>
            <a:r>
              <a:rPr lang="en-GB" sz="2100" dirty="0" smtClean="0"/>
              <a:t>The </a:t>
            </a:r>
            <a:r>
              <a:rPr lang="en-GB" sz="2100" dirty="0"/>
              <a:t>Senior Management team have scheduled an initial meeting in a week’s time with NHS Commissioners. At the meeting, the intention is to hold an informed conversation demonstrating the area’s in which your company can provide cost savings; against GP prescriptions in particular</a:t>
            </a:r>
            <a:r>
              <a:rPr lang="en-GB" sz="2100" dirty="0" smtClean="0"/>
              <a:t>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21670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Recommendation - Executive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Choose cheaper category drugs as an alternative solution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Provide Mental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ealth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wareness sessions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 programmes to reduce mental illnesses, such as relaxation techniques (meditation, mindfulness, etc.)</a:t>
            </a:r>
          </a:p>
        </p:txBody>
      </p:sp>
    </p:spTree>
    <p:extLst>
      <p:ext uri="{BB962C8B-B14F-4D97-AF65-F5344CB8AC3E}">
        <p14:creationId xmlns:p14="http://schemas.microsoft.com/office/powerpoint/2010/main" val="41788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900" dirty="0" smtClean="0"/>
              <a:t>To </a:t>
            </a:r>
            <a:r>
              <a:rPr lang="en-GB" sz="1900" dirty="0"/>
              <a:t>produce an intelligent report which will assist the Senior Management team in their preparation for a meeting, which will demonstrate the areas in which savings can be made against GP </a:t>
            </a:r>
            <a:r>
              <a:rPr lang="en-GB" sz="1900" dirty="0" smtClean="0"/>
              <a:t>prescriptions.</a:t>
            </a:r>
          </a:p>
          <a:p>
            <a:pPr lvl="0"/>
            <a:r>
              <a:rPr lang="en-GB" sz="1900" dirty="0"/>
              <a:t>Understand whether there is distinct difference between GP Practices with regards to prescription cost.</a:t>
            </a:r>
          </a:p>
          <a:p>
            <a:pPr lvl="0"/>
            <a:r>
              <a:rPr lang="en-GB" sz="1900" dirty="0"/>
              <a:t>To aid the commissioners in making a decision about potential cost savings and proper channelling of funding.</a:t>
            </a:r>
          </a:p>
          <a:p>
            <a:pPr lvl="0"/>
            <a:r>
              <a:rPr lang="en-GB" sz="1900" dirty="0"/>
              <a:t>Improve customer’s user experience and overall cost saving by helping commissioners in making a decision about potential cost savings and proper channelling of funding.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37841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Executive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53972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sz="2600" dirty="0"/>
              <a:t>North East London Area has occur the highest prescription cost of 40% , followed by South London Area of 36%, with lowest spending attributed to North West London Area of 24</a:t>
            </a:r>
            <a:r>
              <a:rPr lang="en-GB" sz="2600" dirty="0" smtClean="0"/>
              <a:t>%.</a:t>
            </a:r>
          </a:p>
          <a:p>
            <a:r>
              <a:rPr lang="en-GB" sz="2600" dirty="0"/>
              <a:t>The PCO which cost the NHS the most is Newham CCG, </a:t>
            </a:r>
            <a:r>
              <a:rPr lang="en-GB" sz="2600" dirty="0" smtClean="0"/>
              <a:t>with a </a:t>
            </a:r>
            <a:r>
              <a:rPr lang="en-GB" sz="2600" dirty="0"/>
              <a:t>cost of just under £6M.</a:t>
            </a:r>
          </a:p>
          <a:p>
            <a:pPr lvl="0"/>
            <a:r>
              <a:rPr lang="en-GB" sz="2600" dirty="0"/>
              <a:t>The general practice which cost the NHS the most is Nexus Health Group of £6.7k. </a:t>
            </a:r>
            <a:endParaRPr lang="en-GB" sz="2600" dirty="0" smtClean="0"/>
          </a:p>
          <a:p>
            <a:r>
              <a:rPr lang="en-GB" sz="2600" dirty="0"/>
              <a:t>The GP prescription cost </a:t>
            </a:r>
            <a:r>
              <a:rPr lang="en-GB" sz="2600" dirty="0" smtClean="0"/>
              <a:t>tends to be at its highest </a:t>
            </a:r>
            <a:r>
              <a:rPr lang="en-GB" sz="2600" dirty="0"/>
              <a:t>in October and at its lowest in September</a:t>
            </a:r>
            <a:r>
              <a:rPr lang="en-GB" sz="2600" dirty="0" smtClean="0"/>
              <a:t>.</a:t>
            </a:r>
          </a:p>
          <a:p>
            <a:pPr lvl="0"/>
            <a:r>
              <a:rPr lang="en-GB" sz="2600" dirty="0"/>
              <a:t>T</a:t>
            </a:r>
            <a:r>
              <a:rPr lang="en-GB" sz="2600" dirty="0" smtClean="0"/>
              <a:t>here </a:t>
            </a:r>
            <a:r>
              <a:rPr lang="en-GB" sz="2600" dirty="0"/>
              <a:t>is at least ONE GP Practices that is significant different with regards to prescription </a:t>
            </a:r>
            <a:r>
              <a:rPr lang="en-GB" sz="2600" dirty="0" smtClean="0"/>
              <a:t>cost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0639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Executive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539723"/>
          </a:xfrm>
        </p:spPr>
        <p:txBody>
          <a:bodyPr>
            <a:normAutofit/>
          </a:bodyPr>
          <a:lstStyle/>
          <a:p>
            <a:pPr lvl="0"/>
            <a:r>
              <a:rPr lang="en-GB" sz="2200" dirty="0" smtClean="0"/>
              <a:t>The </a:t>
            </a:r>
            <a:r>
              <a:rPr lang="en-GB" sz="2200" dirty="0"/>
              <a:t>drug prescribed the most is called Zyprexa </a:t>
            </a:r>
            <a:r>
              <a:rPr lang="en-GB" sz="2200" dirty="0" smtClean="0"/>
              <a:t>meaning </a:t>
            </a:r>
            <a:r>
              <a:rPr lang="en-GB" sz="2200" dirty="0"/>
              <a:t>mental illness is of the greatest concern to the NHS </a:t>
            </a:r>
            <a:endParaRPr lang="en-GB" sz="2200" dirty="0" smtClean="0"/>
          </a:p>
          <a:p>
            <a:r>
              <a:rPr lang="en-GB" sz="2200" dirty="0"/>
              <a:t>I have predicted and forecasted that there will be an exponential increase in prescription cost to the NHS within the next 12 months, if extra measures are not put in place</a:t>
            </a:r>
            <a:r>
              <a:rPr lang="en-GB" sz="2200" dirty="0" smtClean="0"/>
              <a:t>. This increase could possibly due to the rise in mental health conditions.</a:t>
            </a:r>
            <a:endParaRPr lang="en-GB" sz="2200" dirty="0"/>
          </a:p>
          <a:p>
            <a:r>
              <a:rPr lang="en-GB" sz="2200" dirty="0" smtClean="0"/>
              <a:t>The </a:t>
            </a:r>
            <a:r>
              <a:rPr lang="en-GB" sz="2200" dirty="0"/>
              <a:t>total cost to the NHS in London between July 2018 and December 2018 is just under £125M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2323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Engaged with Chief Digital Officer and CCG Information Manager to gather requirements</a:t>
            </a:r>
          </a:p>
          <a:p>
            <a:r>
              <a:rPr lang="en-GB" dirty="0" smtClean="0"/>
              <a:t>Collected data from NHS BSA website</a:t>
            </a:r>
          </a:p>
          <a:p>
            <a:r>
              <a:rPr lang="en-GB" dirty="0" smtClean="0"/>
              <a:t>Pre-processed the data for analysis</a:t>
            </a:r>
          </a:p>
          <a:p>
            <a:r>
              <a:rPr lang="en-GB" dirty="0" smtClean="0"/>
              <a:t>Did some exploratory analysis on the data to understand patterns</a:t>
            </a:r>
          </a:p>
          <a:p>
            <a:r>
              <a:rPr lang="en-GB" dirty="0" smtClean="0"/>
              <a:t>Conducted hypothesis testing </a:t>
            </a:r>
            <a:r>
              <a:rPr lang="en-GB" dirty="0"/>
              <a:t>to </a:t>
            </a:r>
            <a:r>
              <a:rPr lang="en-GB" dirty="0" smtClean="0"/>
              <a:t>determine if there is any distinct </a:t>
            </a:r>
            <a:r>
              <a:rPr lang="en-GB" dirty="0"/>
              <a:t>difference between GP Practices with regards to prescription cost.</a:t>
            </a:r>
          </a:p>
          <a:p>
            <a:r>
              <a:rPr lang="en-GB" dirty="0" smtClean="0"/>
              <a:t>Conducted further analysis to identify cheaper drug alternatives</a:t>
            </a:r>
          </a:p>
          <a:p>
            <a:r>
              <a:rPr lang="en-GB" dirty="0" smtClean="0"/>
              <a:t>Translate analysis into insight and make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5742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Description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of basic methodology: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 the hypothesis to determine whether or not there is any significant difference between GP Practices with regards to prescription cost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: ANOVA (Analysis of Variance) model</a:t>
            </a: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Scope: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London Medical Practices dataset between July 2018 and December 2018</a:t>
            </a: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: Used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Shapiro-Wilk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test to test for data normality to validate the need for ANOVA.  The hypotheses was test at a 95% confidence interval, or an alpha value of 0.05.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1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Description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of basic methodology: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Group drugs into categories of prices to quickly identify cheaper alternative drugs</a:t>
            </a: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: K-Means Clustering</a:t>
            </a: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Scope: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analysis was conducted with the Nexus Health Group GP Practice, with drugs of a 10mg medication strength.</a:t>
            </a: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Selection of number of clusters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: Elbow Method</a:t>
            </a: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groupings: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379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Description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of basic methodology: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Predict and Forecast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the cost of prescription in the next 12 months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: Time Series Analysis</a:t>
            </a: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Scope: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Data is collected between September 2017 and June 2019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Test accuracy of the model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: The model was build at a 95% confidence interval.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means that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 am 95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% confident that the predicted data could fall within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the range.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94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826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NHS GP Prescription Analytics Marlon Ducille </vt:lpstr>
      <vt:lpstr>Situation</vt:lpstr>
      <vt:lpstr>Project Goal</vt:lpstr>
      <vt:lpstr>Executive Summary</vt:lpstr>
      <vt:lpstr>Executive Summary</vt:lpstr>
      <vt:lpstr>Approach</vt:lpstr>
      <vt:lpstr>Model Description 1</vt:lpstr>
      <vt:lpstr>Model Description 2</vt:lpstr>
      <vt:lpstr>Model Description 3</vt:lpstr>
      <vt:lpstr>Visualisation – K-Means Clustering</vt:lpstr>
      <vt:lpstr>Visualisation – Time Series Analysis</vt:lpstr>
      <vt:lpstr>Visualisation – Bar chart and trend Chart at Area Team level</vt:lpstr>
      <vt:lpstr>Visualisation – Bar chart and trend Chart at PCO Level</vt:lpstr>
      <vt:lpstr>Visualisation – Bar chart and trend Chart at Practice Level</vt:lpstr>
      <vt:lpstr>Visualisation - Top 10 Practices by Costs</vt:lpstr>
      <vt:lpstr>Visualisation  - Top 10 Practices by Prescriptions</vt:lpstr>
      <vt:lpstr>Visualisation - Top 10 Practices by Costs </vt:lpstr>
      <vt:lpstr>Visualisation - Dashboard</vt:lpstr>
      <vt:lpstr>Recommendation - Technical</vt:lpstr>
      <vt:lpstr>Recommendation - Executive</vt:lpstr>
    </vt:vector>
  </TitlesOfParts>
  <Company>Trafford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Ducille, Marlon</dc:creator>
  <cp:lastModifiedBy>Ducille, Marlon</cp:lastModifiedBy>
  <cp:revision>56</cp:revision>
  <dcterms:created xsi:type="dcterms:W3CDTF">2019-08-28T13:21:28Z</dcterms:created>
  <dcterms:modified xsi:type="dcterms:W3CDTF">2019-11-05T13:00:37Z</dcterms:modified>
</cp:coreProperties>
</file>