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7" r:id="rId4"/>
    <p:sldId id="260" r:id="rId5"/>
    <p:sldId id="261" r:id="rId6"/>
    <p:sldId id="262" r:id="rId7"/>
    <p:sldId id="257" r:id="rId8"/>
    <p:sldId id="259" r:id="rId9"/>
    <p:sldId id="263" r:id="rId10"/>
    <p:sldId id="264" r:id="rId11"/>
    <p:sldId id="265" r:id="rId12"/>
    <p:sldId id="266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F7FB9-E659-2A4E-9CEC-8D4D49671842}" v="16" dt="2023-08-27T22:35:02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4"/>
  </p:normalViewPr>
  <p:slideViewPr>
    <p:cSldViewPr snapToGrid="0">
      <p:cViewPr>
        <p:scale>
          <a:sx n="88" d="100"/>
          <a:sy n="88" d="100"/>
        </p:scale>
        <p:origin x="90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505C4-4D59-4B3F-85E7-719AE8FBDC25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72FD2E1-DC4A-4C96-AE2F-0604254EAB22}">
      <dgm:prSet/>
      <dgm:spPr/>
      <dgm:t>
        <a:bodyPr/>
        <a:lstStyle/>
        <a:p>
          <a:r>
            <a:rPr lang="en-US"/>
            <a:t>Annual APRA Data:</a:t>
          </a:r>
        </a:p>
      </dgm:t>
    </dgm:pt>
    <dgm:pt modelId="{6AC8F6F0-1548-4661-94EB-4294DDB1A6AE}" type="parTrans" cxnId="{84139756-64CF-4F1C-8644-2A61E1D9DDDF}">
      <dgm:prSet/>
      <dgm:spPr/>
      <dgm:t>
        <a:bodyPr/>
        <a:lstStyle/>
        <a:p>
          <a:endParaRPr lang="en-US"/>
        </a:p>
      </dgm:t>
    </dgm:pt>
    <dgm:pt modelId="{AFD1ABE3-E812-4F7D-8867-BA8274A1FF28}" type="sibTrans" cxnId="{84139756-64CF-4F1C-8644-2A61E1D9DDDF}">
      <dgm:prSet/>
      <dgm:spPr/>
      <dgm:t>
        <a:bodyPr/>
        <a:lstStyle/>
        <a:p>
          <a:endParaRPr lang="en-US"/>
        </a:p>
      </dgm:t>
    </dgm:pt>
    <dgm:pt modelId="{CF0BFDAE-A071-48FE-BE66-33FED7583F93}">
      <dgm:prSet/>
      <dgm:spPr/>
      <dgm:t>
        <a:bodyPr/>
        <a:lstStyle/>
        <a:p>
          <a:r>
            <a:rPr lang="en-US"/>
            <a:t>30/6/2004 – 30/6/2022</a:t>
          </a:r>
        </a:p>
      </dgm:t>
    </dgm:pt>
    <dgm:pt modelId="{7B28DE1A-1735-4A9A-84A2-D042BC9F61B2}" type="parTrans" cxnId="{C7F7D390-E977-4BFA-88B2-F063BD20F6BE}">
      <dgm:prSet/>
      <dgm:spPr/>
      <dgm:t>
        <a:bodyPr/>
        <a:lstStyle/>
        <a:p>
          <a:endParaRPr lang="en-US"/>
        </a:p>
      </dgm:t>
    </dgm:pt>
    <dgm:pt modelId="{8812AC96-83CB-4315-A69C-0E9CDAC371A1}" type="sibTrans" cxnId="{C7F7D390-E977-4BFA-88B2-F063BD20F6BE}">
      <dgm:prSet/>
      <dgm:spPr/>
      <dgm:t>
        <a:bodyPr/>
        <a:lstStyle/>
        <a:p>
          <a:endParaRPr lang="en-US"/>
        </a:p>
      </dgm:t>
    </dgm:pt>
    <dgm:pt modelId="{AFEDFD40-93F4-4343-AB44-6D5C5AD30BC2}">
      <dgm:prSet/>
      <dgm:spPr/>
      <dgm:t>
        <a:bodyPr/>
        <a:lstStyle/>
        <a:p>
          <a:r>
            <a:rPr lang="en-US"/>
            <a:t>Split data between merged and non-merged firms</a:t>
          </a:r>
        </a:p>
      </dgm:t>
    </dgm:pt>
    <dgm:pt modelId="{C46C12DE-A173-4485-8F3D-695A94529FD5}" type="parTrans" cxnId="{A02BA855-88C5-445B-875A-8F49C7ED7140}">
      <dgm:prSet/>
      <dgm:spPr/>
      <dgm:t>
        <a:bodyPr/>
        <a:lstStyle/>
        <a:p>
          <a:endParaRPr lang="en-US"/>
        </a:p>
      </dgm:t>
    </dgm:pt>
    <dgm:pt modelId="{8EB91D66-65FB-4E2E-90B2-5B8D053237D8}" type="sibTrans" cxnId="{A02BA855-88C5-445B-875A-8F49C7ED7140}">
      <dgm:prSet/>
      <dgm:spPr/>
      <dgm:t>
        <a:bodyPr/>
        <a:lstStyle/>
        <a:p>
          <a:endParaRPr lang="en-US"/>
        </a:p>
      </dgm:t>
    </dgm:pt>
    <dgm:pt modelId="{C32727DA-4793-49F9-91C8-D969FB6E4319}">
      <dgm:prSet/>
      <dgm:spPr/>
      <dgm:t>
        <a:bodyPr/>
        <a:lstStyle/>
        <a:p>
          <a:r>
            <a:rPr lang="en-US"/>
            <a:t>Dummy variables constructed to indicate acquiring and target fund</a:t>
          </a:r>
        </a:p>
      </dgm:t>
    </dgm:pt>
    <dgm:pt modelId="{C4C3F327-714D-4F8A-A407-04BCED0A8DE4}" type="parTrans" cxnId="{77F3F9E4-9F98-4F61-B11B-F2054E326F89}">
      <dgm:prSet/>
      <dgm:spPr/>
      <dgm:t>
        <a:bodyPr/>
        <a:lstStyle/>
        <a:p>
          <a:endParaRPr lang="en-US"/>
        </a:p>
      </dgm:t>
    </dgm:pt>
    <dgm:pt modelId="{7192C730-7124-4C16-9A00-7482D1176CAA}" type="sibTrans" cxnId="{77F3F9E4-9F98-4F61-B11B-F2054E326F89}">
      <dgm:prSet/>
      <dgm:spPr/>
      <dgm:t>
        <a:bodyPr/>
        <a:lstStyle/>
        <a:p>
          <a:endParaRPr lang="en-US"/>
        </a:p>
      </dgm:t>
    </dgm:pt>
    <dgm:pt modelId="{8128A8AD-4E6A-495F-AC08-8682CCBDF0A2}">
      <dgm:prSet/>
      <dgm:spPr/>
      <dgm:t>
        <a:bodyPr/>
        <a:lstStyle/>
        <a:p>
          <a:r>
            <a:rPr lang="en-US"/>
            <a:t>35 Merger observations since 2011</a:t>
          </a:r>
        </a:p>
      </dgm:t>
    </dgm:pt>
    <dgm:pt modelId="{9BA57051-5595-4690-A0F5-7C33A340894C}" type="parTrans" cxnId="{9B04E7E7-6383-4A52-BDF9-C36CE22D9C23}">
      <dgm:prSet/>
      <dgm:spPr/>
      <dgm:t>
        <a:bodyPr/>
        <a:lstStyle/>
        <a:p>
          <a:endParaRPr lang="en-US"/>
        </a:p>
      </dgm:t>
    </dgm:pt>
    <dgm:pt modelId="{57DF627A-766C-4043-987B-D5FE726B43F6}" type="sibTrans" cxnId="{9B04E7E7-6383-4A52-BDF9-C36CE22D9C23}">
      <dgm:prSet/>
      <dgm:spPr/>
      <dgm:t>
        <a:bodyPr/>
        <a:lstStyle/>
        <a:p>
          <a:endParaRPr lang="en-US"/>
        </a:p>
      </dgm:t>
    </dgm:pt>
    <dgm:pt modelId="{50759EBD-36B8-40B5-A472-CAF26ACAD03C}">
      <dgm:prSet/>
      <dgm:spPr/>
      <dgm:t>
        <a:bodyPr/>
        <a:lstStyle/>
        <a:p>
          <a:r>
            <a:rPr lang="en-US"/>
            <a:t>Quarterly APRA Data:</a:t>
          </a:r>
        </a:p>
      </dgm:t>
    </dgm:pt>
    <dgm:pt modelId="{B3D00305-56A8-4A70-B8EB-66190A969D74}" type="parTrans" cxnId="{436DE083-2C26-438B-BDEB-AFEBCD8E74BB}">
      <dgm:prSet/>
      <dgm:spPr/>
      <dgm:t>
        <a:bodyPr/>
        <a:lstStyle/>
        <a:p>
          <a:endParaRPr lang="en-US"/>
        </a:p>
      </dgm:t>
    </dgm:pt>
    <dgm:pt modelId="{D2780FAA-01DA-48B4-9035-5B70529CA8E0}" type="sibTrans" cxnId="{436DE083-2C26-438B-BDEB-AFEBCD8E74BB}">
      <dgm:prSet/>
      <dgm:spPr/>
      <dgm:t>
        <a:bodyPr/>
        <a:lstStyle/>
        <a:p>
          <a:endParaRPr lang="en-US"/>
        </a:p>
      </dgm:t>
    </dgm:pt>
    <dgm:pt modelId="{3E22CEE8-BD56-419F-B0A6-58CD321DA1D2}">
      <dgm:prSet/>
      <dgm:spPr/>
      <dgm:t>
        <a:bodyPr/>
        <a:lstStyle/>
        <a:p>
          <a:r>
            <a:rPr lang="en-US"/>
            <a:t>30/9/2013 – 30/6/2023</a:t>
          </a:r>
        </a:p>
      </dgm:t>
    </dgm:pt>
    <dgm:pt modelId="{95817508-E838-40F4-A12B-7B66DD6252FD}" type="parTrans" cxnId="{93BDE696-21FF-4492-A4A8-12EC1FB0A1BB}">
      <dgm:prSet/>
      <dgm:spPr/>
      <dgm:t>
        <a:bodyPr/>
        <a:lstStyle/>
        <a:p>
          <a:endParaRPr lang="en-US"/>
        </a:p>
      </dgm:t>
    </dgm:pt>
    <dgm:pt modelId="{D11EDDD9-4B38-4700-BDF9-A9B8AF880859}" type="sibTrans" cxnId="{93BDE696-21FF-4492-A4A8-12EC1FB0A1BB}">
      <dgm:prSet/>
      <dgm:spPr/>
      <dgm:t>
        <a:bodyPr/>
        <a:lstStyle/>
        <a:p>
          <a:endParaRPr lang="en-US"/>
        </a:p>
      </dgm:t>
    </dgm:pt>
    <dgm:pt modelId="{6CA409E1-25C8-4AFE-9E03-87712577030F}">
      <dgm:prSet/>
      <dgm:spPr/>
      <dgm:t>
        <a:bodyPr/>
        <a:lstStyle/>
        <a:p>
          <a:r>
            <a:rPr lang="en-US"/>
            <a:t>Split data between merged and non-merged firms</a:t>
          </a:r>
        </a:p>
      </dgm:t>
    </dgm:pt>
    <dgm:pt modelId="{37D37286-61E0-43BC-BA2A-900FD741523D}" type="parTrans" cxnId="{8D4335DB-72E7-4470-87FF-C490AD945C5F}">
      <dgm:prSet/>
      <dgm:spPr/>
      <dgm:t>
        <a:bodyPr/>
        <a:lstStyle/>
        <a:p>
          <a:endParaRPr lang="en-US"/>
        </a:p>
      </dgm:t>
    </dgm:pt>
    <dgm:pt modelId="{7CC9D121-98F8-4002-A0D7-2DC39624214E}" type="sibTrans" cxnId="{8D4335DB-72E7-4470-87FF-C490AD945C5F}">
      <dgm:prSet/>
      <dgm:spPr/>
      <dgm:t>
        <a:bodyPr/>
        <a:lstStyle/>
        <a:p>
          <a:endParaRPr lang="en-US"/>
        </a:p>
      </dgm:t>
    </dgm:pt>
    <dgm:pt modelId="{9B2D5304-FA8B-42E6-9244-47F46B70455F}">
      <dgm:prSet/>
      <dgm:spPr/>
      <dgm:t>
        <a:bodyPr/>
        <a:lstStyle/>
        <a:p>
          <a:r>
            <a:rPr lang="en-US"/>
            <a:t>Dummy variables constructed to indicate acquiring and target fund</a:t>
          </a:r>
        </a:p>
      </dgm:t>
    </dgm:pt>
    <dgm:pt modelId="{916F4574-933D-43A0-8126-DF9705526C66}" type="parTrans" cxnId="{2DD50A60-489E-4C65-8D9F-76836BF460EC}">
      <dgm:prSet/>
      <dgm:spPr/>
      <dgm:t>
        <a:bodyPr/>
        <a:lstStyle/>
        <a:p>
          <a:endParaRPr lang="en-US"/>
        </a:p>
      </dgm:t>
    </dgm:pt>
    <dgm:pt modelId="{11E1F210-F89C-400C-B210-FABD843EE3E6}" type="sibTrans" cxnId="{2DD50A60-489E-4C65-8D9F-76836BF460EC}">
      <dgm:prSet/>
      <dgm:spPr/>
      <dgm:t>
        <a:bodyPr/>
        <a:lstStyle/>
        <a:p>
          <a:endParaRPr lang="en-US"/>
        </a:p>
      </dgm:t>
    </dgm:pt>
    <dgm:pt modelId="{5660F656-9483-47BC-9B19-67DA1C8FB5D1}">
      <dgm:prSet/>
      <dgm:spPr/>
      <dgm:t>
        <a:bodyPr/>
        <a:lstStyle/>
        <a:p>
          <a:r>
            <a:rPr lang="en-US"/>
            <a:t>27 Merger observations since 2014</a:t>
          </a:r>
        </a:p>
      </dgm:t>
    </dgm:pt>
    <dgm:pt modelId="{C136BBE4-31ED-4BC9-954D-53D9EA7D4555}" type="parTrans" cxnId="{508D16C1-D61C-4E4D-B994-F5BAA82519E7}">
      <dgm:prSet/>
      <dgm:spPr/>
      <dgm:t>
        <a:bodyPr/>
        <a:lstStyle/>
        <a:p>
          <a:endParaRPr lang="en-US"/>
        </a:p>
      </dgm:t>
    </dgm:pt>
    <dgm:pt modelId="{E621F59D-A3C8-42AC-A8D1-95A0462A2E16}" type="sibTrans" cxnId="{508D16C1-D61C-4E4D-B994-F5BAA82519E7}">
      <dgm:prSet/>
      <dgm:spPr/>
      <dgm:t>
        <a:bodyPr/>
        <a:lstStyle/>
        <a:p>
          <a:endParaRPr lang="en-US"/>
        </a:p>
      </dgm:t>
    </dgm:pt>
    <dgm:pt modelId="{4785C972-3DEB-3642-A166-19C4E003AE53}" type="pres">
      <dgm:prSet presAssocID="{282505C4-4D59-4B3F-85E7-719AE8FBDC25}" presName="linear" presStyleCnt="0">
        <dgm:presLayoutVars>
          <dgm:dir/>
          <dgm:animLvl val="lvl"/>
          <dgm:resizeHandles val="exact"/>
        </dgm:presLayoutVars>
      </dgm:prSet>
      <dgm:spPr/>
    </dgm:pt>
    <dgm:pt modelId="{A30F6A34-472F-134B-B5DF-BA03AA5DDDD0}" type="pres">
      <dgm:prSet presAssocID="{B72FD2E1-DC4A-4C96-AE2F-0604254EAB22}" presName="parentLin" presStyleCnt="0"/>
      <dgm:spPr/>
    </dgm:pt>
    <dgm:pt modelId="{1453C282-BB48-A049-84D1-07DBA8AAD17E}" type="pres">
      <dgm:prSet presAssocID="{B72FD2E1-DC4A-4C96-AE2F-0604254EAB22}" presName="parentLeftMargin" presStyleLbl="node1" presStyleIdx="0" presStyleCnt="2"/>
      <dgm:spPr/>
    </dgm:pt>
    <dgm:pt modelId="{646B3D39-486C-C045-962B-3F3CC3AA75A0}" type="pres">
      <dgm:prSet presAssocID="{B72FD2E1-DC4A-4C96-AE2F-0604254EAB2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787ABE-4A59-BC48-BB92-D558A26E8543}" type="pres">
      <dgm:prSet presAssocID="{B72FD2E1-DC4A-4C96-AE2F-0604254EAB22}" presName="negativeSpace" presStyleCnt="0"/>
      <dgm:spPr/>
    </dgm:pt>
    <dgm:pt modelId="{F3AD9145-9EDD-A543-A3C7-F24014D16885}" type="pres">
      <dgm:prSet presAssocID="{B72FD2E1-DC4A-4C96-AE2F-0604254EAB22}" presName="childText" presStyleLbl="conFgAcc1" presStyleIdx="0" presStyleCnt="2">
        <dgm:presLayoutVars>
          <dgm:bulletEnabled val="1"/>
        </dgm:presLayoutVars>
      </dgm:prSet>
      <dgm:spPr/>
    </dgm:pt>
    <dgm:pt modelId="{504B9BD5-488F-A24C-ACAF-2F852347A07F}" type="pres">
      <dgm:prSet presAssocID="{AFD1ABE3-E812-4F7D-8867-BA8274A1FF28}" presName="spaceBetweenRectangles" presStyleCnt="0"/>
      <dgm:spPr/>
    </dgm:pt>
    <dgm:pt modelId="{FEAA5678-B66F-E543-8E5A-B0C0896066E0}" type="pres">
      <dgm:prSet presAssocID="{50759EBD-36B8-40B5-A472-CAF26ACAD03C}" presName="parentLin" presStyleCnt="0"/>
      <dgm:spPr/>
    </dgm:pt>
    <dgm:pt modelId="{4B8A3655-A395-574B-992A-CAB75A5E4EF9}" type="pres">
      <dgm:prSet presAssocID="{50759EBD-36B8-40B5-A472-CAF26ACAD03C}" presName="parentLeftMargin" presStyleLbl="node1" presStyleIdx="0" presStyleCnt="2"/>
      <dgm:spPr/>
    </dgm:pt>
    <dgm:pt modelId="{FF296590-2F49-1145-B1CE-D63FE3CFB76A}" type="pres">
      <dgm:prSet presAssocID="{50759EBD-36B8-40B5-A472-CAF26ACAD0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4212687-E1FD-BB4E-BA08-16D03494B2D1}" type="pres">
      <dgm:prSet presAssocID="{50759EBD-36B8-40B5-A472-CAF26ACAD03C}" presName="negativeSpace" presStyleCnt="0"/>
      <dgm:spPr/>
    </dgm:pt>
    <dgm:pt modelId="{F6CA472B-8066-6945-B8A7-06AC7E6402C1}" type="pres">
      <dgm:prSet presAssocID="{50759EBD-36B8-40B5-A472-CAF26ACAD03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E7CFE1C-CBC3-9B4C-A151-20A5535C8A65}" type="presOf" srcId="{8128A8AD-4E6A-495F-AC08-8682CCBDF0A2}" destId="{F3AD9145-9EDD-A543-A3C7-F24014D16885}" srcOrd="0" destOrd="3" presId="urn:microsoft.com/office/officeart/2005/8/layout/list1"/>
    <dgm:cxn modelId="{C6B11734-DD01-8142-A684-8885DE25DDC4}" type="presOf" srcId="{CF0BFDAE-A071-48FE-BE66-33FED7583F93}" destId="{F3AD9145-9EDD-A543-A3C7-F24014D16885}" srcOrd="0" destOrd="0" presId="urn:microsoft.com/office/officeart/2005/8/layout/list1"/>
    <dgm:cxn modelId="{D9DCB553-48E0-FE4A-99A8-E19AF5CE5B6C}" type="presOf" srcId="{AFEDFD40-93F4-4343-AB44-6D5C5AD30BC2}" destId="{F3AD9145-9EDD-A543-A3C7-F24014D16885}" srcOrd="0" destOrd="1" presId="urn:microsoft.com/office/officeart/2005/8/layout/list1"/>
    <dgm:cxn modelId="{A02BA855-88C5-445B-875A-8F49C7ED7140}" srcId="{B72FD2E1-DC4A-4C96-AE2F-0604254EAB22}" destId="{AFEDFD40-93F4-4343-AB44-6D5C5AD30BC2}" srcOrd="1" destOrd="0" parTransId="{C46C12DE-A173-4485-8F3D-695A94529FD5}" sibTransId="{8EB91D66-65FB-4E2E-90B2-5B8D053237D8}"/>
    <dgm:cxn modelId="{84139756-64CF-4F1C-8644-2A61E1D9DDDF}" srcId="{282505C4-4D59-4B3F-85E7-719AE8FBDC25}" destId="{B72FD2E1-DC4A-4C96-AE2F-0604254EAB22}" srcOrd="0" destOrd="0" parTransId="{6AC8F6F0-1548-4661-94EB-4294DDB1A6AE}" sibTransId="{AFD1ABE3-E812-4F7D-8867-BA8274A1FF28}"/>
    <dgm:cxn modelId="{2DD50A60-489E-4C65-8D9F-76836BF460EC}" srcId="{50759EBD-36B8-40B5-A472-CAF26ACAD03C}" destId="{9B2D5304-FA8B-42E6-9244-47F46B70455F}" srcOrd="2" destOrd="0" parTransId="{916F4574-933D-43A0-8126-DF9705526C66}" sibTransId="{11E1F210-F89C-400C-B210-FABD843EE3E6}"/>
    <dgm:cxn modelId="{E62FD46A-1E0F-B040-BDB7-6647A5B8FEE7}" type="presOf" srcId="{5660F656-9483-47BC-9B19-67DA1C8FB5D1}" destId="{F6CA472B-8066-6945-B8A7-06AC7E6402C1}" srcOrd="0" destOrd="3" presId="urn:microsoft.com/office/officeart/2005/8/layout/list1"/>
    <dgm:cxn modelId="{D7E80172-F3FF-8D4D-9EA8-2CC9E2921B37}" type="presOf" srcId="{282505C4-4D59-4B3F-85E7-719AE8FBDC25}" destId="{4785C972-3DEB-3642-A166-19C4E003AE53}" srcOrd="0" destOrd="0" presId="urn:microsoft.com/office/officeart/2005/8/layout/list1"/>
    <dgm:cxn modelId="{D0B52A74-67C4-9042-9D55-6B269063C2C2}" type="presOf" srcId="{B72FD2E1-DC4A-4C96-AE2F-0604254EAB22}" destId="{1453C282-BB48-A049-84D1-07DBA8AAD17E}" srcOrd="0" destOrd="0" presId="urn:microsoft.com/office/officeart/2005/8/layout/list1"/>
    <dgm:cxn modelId="{10750582-5274-154D-8898-0A9B262C8219}" type="presOf" srcId="{50759EBD-36B8-40B5-A472-CAF26ACAD03C}" destId="{4B8A3655-A395-574B-992A-CAB75A5E4EF9}" srcOrd="0" destOrd="0" presId="urn:microsoft.com/office/officeart/2005/8/layout/list1"/>
    <dgm:cxn modelId="{436DE083-2C26-438B-BDEB-AFEBCD8E74BB}" srcId="{282505C4-4D59-4B3F-85E7-719AE8FBDC25}" destId="{50759EBD-36B8-40B5-A472-CAF26ACAD03C}" srcOrd="1" destOrd="0" parTransId="{B3D00305-56A8-4A70-B8EB-66190A969D74}" sibTransId="{D2780FAA-01DA-48B4-9035-5B70529CA8E0}"/>
    <dgm:cxn modelId="{C7F7D390-E977-4BFA-88B2-F063BD20F6BE}" srcId="{B72FD2E1-DC4A-4C96-AE2F-0604254EAB22}" destId="{CF0BFDAE-A071-48FE-BE66-33FED7583F93}" srcOrd="0" destOrd="0" parTransId="{7B28DE1A-1735-4A9A-84A2-D042BC9F61B2}" sibTransId="{8812AC96-83CB-4315-A69C-0E9CDAC371A1}"/>
    <dgm:cxn modelId="{93BDE696-21FF-4492-A4A8-12EC1FB0A1BB}" srcId="{50759EBD-36B8-40B5-A472-CAF26ACAD03C}" destId="{3E22CEE8-BD56-419F-B0A6-58CD321DA1D2}" srcOrd="0" destOrd="0" parTransId="{95817508-E838-40F4-A12B-7B66DD6252FD}" sibTransId="{D11EDDD9-4B38-4700-BDF9-A9B8AF880859}"/>
    <dgm:cxn modelId="{6944B79D-2EBC-174B-9A22-23CFCDC9A319}" type="presOf" srcId="{6CA409E1-25C8-4AFE-9E03-87712577030F}" destId="{F6CA472B-8066-6945-B8A7-06AC7E6402C1}" srcOrd="0" destOrd="1" presId="urn:microsoft.com/office/officeart/2005/8/layout/list1"/>
    <dgm:cxn modelId="{07CF9BAF-30EC-3241-BD9F-67B25E727764}" type="presOf" srcId="{9B2D5304-FA8B-42E6-9244-47F46B70455F}" destId="{F6CA472B-8066-6945-B8A7-06AC7E6402C1}" srcOrd="0" destOrd="2" presId="urn:microsoft.com/office/officeart/2005/8/layout/list1"/>
    <dgm:cxn modelId="{2F325EB9-FCD0-1144-AD93-34C3B950BFFA}" type="presOf" srcId="{3E22CEE8-BD56-419F-B0A6-58CD321DA1D2}" destId="{F6CA472B-8066-6945-B8A7-06AC7E6402C1}" srcOrd="0" destOrd="0" presId="urn:microsoft.com/office/officeart/2005/8/layout/list1"/>
    <dgm:cxn modelId="{508D16C1-D61C-4E4D-B994-F5BAA82519E7}" srcId="{50759EBD-36B8-40B5-A472-CAF26ACAD03C}" destId="{5660F656-9483-47BC-9B19-67DA1C8FB5D1}" srcOrd="3" destOrd="0" parTransId="{C136BBE4-31ED-4BC9-954D-53D9EA7D4555}" sibTransId="{E621F59D-A3C8-42AC-A8D1-95A0462A2E16}"/>
    <dgm:cxn modelId="{48D511D0-ABB5-1849-B0AC-7AE1AC5D3F9B}" type="presOf" srcId="{B72FD2E1-DC4A-4C96-AE2F-0604254EAB22}" destId="{646B3D39-486C-C045-962B-3F3CC3AA75A0}" srcOrd="1" destOrd="0" presId="urn:microsoft.com/office/officeart/2005/8/layout/list1"/>
    <dgm:cxn modelId="{8D4335DB-72E7-4470-87FF-C490AD945C5F}" srcId="{50759EBD-36B8-40B5-A472-CAF26ACAD03C}" destId="{6CA409E1-25C8-4AFE-9E03-87712577030F}" srcOrd="1" destOrd="0" parTransId="{37D37286-61E0-43BC-BA2A-900FD741523D}" sibTransId="{7CC9D121-98F8-4002-A0D7-2DC39624214E}"/>
    <dgm:cxn modelId="{AF001CDE-AC66-0840-858C-8A276B0C442D}" type="presOf" srcId="{C32727DA-4793-49F9-91C8-D969FB6E4319}" destId="{F3AD9145-9EDD-A543-A3C7-F24014D16885}" srcOrd="0" destOrd="2" presId="urn:microsoft.com/office/officeart/2005/8/layout/list1"/>
    <dgm:cxn modelId="{77F3F9E4-9F98-4F61-B11B-F2054E326F89}" srcId="{B72FD2E1-DC4A-4C96-AE2F-0604254EAB22}" destId="{C32727DA-4793-49F9-91C8-D969FB6E4319}" srcOrd="2" destOrd="0" parTransId="{C4C3F327-714D-4F8A-A407-04BCED0A8DE4}" sibTransId="{7192C730-7124-4C16-9A00-7482D1176CAA}"/>
    <dgm:cxn modelId="{9B04E7E7-6383-4A52-BDF9-C36CE22D9C23}" srcId="{B72FD2E1-DC4A-4C96-AE2F-0604254EAB22}" destId="{8128A8AD-4E6A-495F-AC08-8682CCBDF0A2}" srcOrd="3" destOrd="0" parTransId="{9BA57051-5595-4690-A0F5-7C33A340894C}" sibTransId="{57DF627A-766C-4043-987B-D5FE726B43F6}"/>
    <dgm:cxn modelId="{EE0111EE-B50F-764A-8315-9A5CA91797DB}" type="presOf" srcId="{50759EBD-36B8-40B5-A472-CAF26ACAD03C}" destId="{FF296590-2F49-1145-B1CE-D63FE3CFB76A}" srcOrd="1" destOrd="0" presId="urn:microsoft.com/office/officeart/2005/8/layout/list1"/>
    <dgm:cxn modelId="{4E7122C4-39A7-674A-97B9-63FFAB8A23F1}" type="presParOf" srcId="{4785C972-3DEB-3642-A166-19C4E003AE53}" destId="{A30F6A34-472F-134B-B5DF-BA03AA5DDDD0}" srcOrd="0" destOrd="0" presId="urn:microsoft.com/office/officeart/2005/8/layout/list1"/>
    <dgm:cxn modelId="{D9E7D340-C0C5-1E40-A3CB-6591D90BE9EF}" type="presParOf" srcId="{A30F6A34-472F-134B-B5DF-BA03AA5DDDD0}" destId="{1453C282-BB48-A049-84D1-07DBA8AAD17E}" srcOrd="0" destOrd="0" presId="urn:microsoft.com/office/officeart/2005/8/layout/list1"/>
    <dgm:cxn modelId="{7C43AE9D-13A9-AE49-BA7A-EB4A3E1F4344}" type="presParOf" srcId="{A30F6A34-472F-134B-B5DF-BA03AA5DDDD0}" destId="{646B3D39-486C-C045-962B-3F3CC3AA75A0}" srcOrd="1" destOrd="0" presId="urn:microsoft.com/office/officeart/2005/8/layout/list1"/>
    <dgm:cxn modelId="{47A2E65F-1389-7C44-B0A2-200F8A6638CD}" type="presParOf" srcId="{4785C972-3DEB-3642-A166-19C4E003AE53}" destId="{59787ABE-4A59-BC48-BB92-D558A26E8543}" srcOrd="1" destOrd="0" presId="urn:microsoft.com/office/officeart/2005/8/layout/list1"/>
    <dgm:cxn modelId="{1B6DC5E2-67BD-A249-8D66-0A527687DC6A}" type="presParOf" srcId="{4785C972-3DEB-3642-A166-19C4E003AE53}" destId="{F3AD9145-9EDD-A543-A3C7-F24014D16885}" srcOrd="2" destOrd="0" presId="urn:microsoft.com/office/officeart/2005/8/layout/list1"/>
    <dgm:cxn modelId="{D28F5DB6-E5E5-EB42-8117-F77576F47F68}" type="presParOf" srcId="{4785C972-3DEB-3642-A166-19C4E003AE53}" destId="{504B9BD5-488F-A24C-ACAF-2F852347A07F}" srcOrd="3" destOrd="0" presId="urn:microsoft.com/office/officeart/2005/8/layout/list1"/>
    <dgm:cxn modelId="{50577507-CB0C-AB4B-AE29-179DA4BBA342}" type="presParOf" srcId="{4785C972-3DEB-3642-A166-19C4E003AE53}" destId="{FEAA5678-B66F-E543-8E5A-B0C0896066E0}" srcOrd="4" destOrd="0" presId="urn:microsoft.com/office/officeart/2005/8/layout/list1"/>
    <dgm:cxn modelId="{BFDF05F5-80AF-8E49-B805-3C7E07ED6DCC}" type="presParOf" srcId="{FEAA5678-B66F-E543-8E5A-B0C0896066E0}" destId="{4B8A3655-A395-574B-992A-CAB75A5E4EF9}" srcOrd="0" destOrd="0" presId="urn:microsoft.com/office/officeart/2005/8/layout/list1"/>
    <dgm:cxn modelId="{26721F2A-5D53-B649-AE5F-67A711A1BAA4}" type="presParOf" srcId="{FEAA5678-B66F-E543-8E5A-B0C0896066E0}" destId="{FF296590-2F49-1145-B1CE-D63FE3CFB76A}" srcOrd="1" destOrd="0" presId="urn:microsoft.com/office/officeart/2005/8/layout/list1"/>
    <dgm:cxn modelId="{29BA2D9A-0C6B-B14D-8DE9-310628CE848E}" type="presParOf" srcId="{4785C972-3DEB-3642-A166-19C4E003AE53}" destId="{E4212687-E1FD-BB4E-BA08-16D03494B2D1}" srcOrd="5" destOrd="0" presId="urn:microsoft.com/office/officeart/2005/8/layout/list1"/>
    <dgm:cxn modelId="{040CF4BE-A17A-2B4F-99B0-B72A9C8A9D29}" type="presParOf" srcId="{4785C972-3DEB-3642-A166-19C4E003AE53}" destId="{F6CA472B-8066-6945-B8A7-06AC7E6402C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D9145-9EDD-A543-A3C7-F24014D16885}">
      <dsp:nvSpPr>
        <dsp:cNvPr id="0" name=""/>
        <dsp:cNvSpPr/>
      </dsp:nvSpPr>
      <dsp:spPr>
        <a:xfrm>
          <a:off x="0" y="334955"/>
          <a:ext cx="10515600" cy="1918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30/6/2004 – 30/6/2022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Split data between merged and non-merged firms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Dummy variables constructed to indicate acquiring and target fund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35 Merger observations since 2011</a:t>
          </a:r>
        </a:p>
      </dsp:txBody>
      <dsp:txXfrm>
        <a:off x="0" y="334955"/>
        <a:ext cx="10515600" cy="1918349"/>
      </dsp:txXfrm>
    </dsp:sp>
    <dsp:sp modelId="{646B3D39-486C-C045-962B-3F3CC3AA75A0}">
      <dsp:nvSpPr>
        <dsp:cNvPr id="0" name=""/>
        <dsp:cNvSpPr/>
      </dsp:nvSpPr>
      <dsp:spPr>
        <a:xfrm>
          <a:off x="525780" y="24995"/>
          <a:ext cx="7360920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Annual APRA Data:</a:t>
          </a:r>
        </a:p>
      </dsp:txBody>
      <dsp:txXfrm>
        <a:off x="556042" y="55257"/>
        <a:ext cx="7300396" cy="559396"/>
      </dsp:txXfrm>
    </dsp:sp>
    <dsp:sp modelId="{F6CA472B-8066-6945-B8A7-06AC7E6402C1}">
      <dsp:nvSpPr>
        <dsp:cNvPr id="0" name=""/>
        <dsp:cNvSpPr/>
      </dsp:nvSpPr>
      <dsp:spPr>
        <a:xfrm>
          <a:off x="0" y="2676666"/>
          <a:ext cx="10515600" cy="1918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30/9/2013 – 30/6/2023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Split data between merged and non-merged firms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Dummy variables constructed to indicate acquiring and target fund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27 Merger observations since 2014</a:t>
          </a:r>
        </a:p>
      </dsp:txBody>
      <dsp:txXfrm>
        <a:off x="0" y="2676666"/>
        <a:ext cx="10515600" cy="1918349"/>
      </dsp:txXfrm>
    </dsp:sp>
    <dsp:sp modelId="{FF296590-2F49-1145-B1CE-D63FE3CFB76A}">
      <dsp:nvSpPr>
        <dsp:cNvPr id="0" name=""/>
        <dsp:cNvSpPr/>
      </dsp:nvSpPr>
      <dsp:spPr>
        <a:xfrm>
          <a:off x="525780" y="2366706"/>
          <a:ext cx="7360920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Quarterly APRA Data:</a:t>
          </a:r>
        </a:p>
      </dsp:txBody>
      <dsp:txXfrm>
        <a:off x="556042" y="2396968"/>
        <a:ext cx="73003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3C5C-ED36-98D2-8AFB-B2970DC51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81EB2-AD47-93BD-F141-BF29E40E8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3E59-F596-C9BC-8C23-A9B0A811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9F4A-43CF-624A-B6A9-371214AC14D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50ADF-9967-85C4-F85A-1E2B370B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732C6-CBE8-6CF7-0411-F376A111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63D5-F9FB-5B4D-95CF-70695A8EC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7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47EB-4447-4AA7-1BDE-B37B7866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3D115-0BB4-A67E-109D-F9AE3404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DB4FE-CE1A-8ED1-4660-33389954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9F4A-43CF-624A-B6A9-371214AC14D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A4C9C-EA37-497E-9614-B111DA0E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04B6-3D47-2487-39E4-E64C476E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63D5-F9FB-5B4D-95CF-70695A8EC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0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1E3CA-8416-E70F-FCAA-FB1EE8D35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06DE6-3A71-A321-D971-771E143F3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3990A-DC2C-D50B-28A2-D6A57485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9F4A-43CF-624A-B6A9-371214AC14D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36EFD-1D64-CF58-3DC7-ADD3D88C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C6B94-844E-C096-B169-BD223B75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63D5-F9FB-5B4D-95CF-70695A8EC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B01F-A670-A1DC-99BB-36A29FDB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B058-C7BA-8CEC-199B-6D16F52D3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B018D-9C41-B720-46F6-BD16CC45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9F4A-43CF-624A-B6A9-371214AC14D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17793-470A-126B-F9E7-9FA5F617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B2F8B-AB86-9A03-AFC4-3C1E1B0B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63D5-F9FB-5B4D-95CF-70695A8EC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2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9064-2677-0D1E-A05D-1EBE1C0C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DCF43-3345-59E9-0BC3-011B54393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3F356-A361-884C-EDE9-C5180CF8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9F4A-43CF-624A-B6A9-371214AC14D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4B82-B59C-6A38-F4EF-0917E38E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4142E-49C9-FEAB-78AC-4AECC311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63D5-F9FB-5B4D-95CF-70695A8EC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8772-DA45-D507-0464-12B562DC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A7ABC-A886-D1A7-87F7-6F0B987A6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D20A5-D4F4-DE4E-2291-CFE8C9181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F556E-883A-5F4F-CB95-E5EF2BFE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9F4A-43CF-624A-B6A9-371214AC14D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C9184-9A19-7024-002C-57B9C33A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6BABB-604A-852D-6C54-2947E4ED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63D5-F9FB-5B4D-95CF-70695A8EC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11E1-5B64-8F28-AA7C-0EF5D547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0DEB3-63C2-F1DD-1C5A-19D75734C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FCAE9-6456-FD27-4D55-EC0D8A940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F6642-8BA5-172D-9EC4-91CAE3BD6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0460E-4ACA-F844-9B2F-62F292114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E3859-1919-D5BC-7B3A-91BBC655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9F4A-43CF-624A-B6A9-371214AC14D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EACA4-F732-85FD-6FD5-94F25252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CA6A9-4FA0-1385-14AD-08082C22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63D5-F9FB-5B4D-95CF-70695A8EC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7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5082-91CE-AE75-6017-AD5D731E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B2289-3494-B2CB-5E2E-61131A92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9F4A-43CF-624A-B6A9-371214AC14D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C2357-DB99-B1EE-E698-BD2EB700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C89CF-36B7-B43B-C789-73873D28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63D5-F9FB-5B4D-95CF-70695A8EC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7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91E69-D0A1-BC93-47C2-B7060E3D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9F4A-43CF-624A-B6A9-371214AC14D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77A3E-0AED-7321-3091-A7BFE601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FD1DD-D169-D824-35C3-4656B2B0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63D5-F9FB-5B4D-95CF-70695A8EC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6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E19A-89D2-233C-1ABC-FCE7B16E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C096-71C8-D0CC-66D7-80EEA7F30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2C4CC-D20B-D6CB-022D-009A41EE9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B6FFA-1719-7162-54CE-3F4D5311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9F4A-43CF-624A-B6A9-371214AC14D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A87B2-B561-CAED-A545-8126CDAC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877DD-AC78-9B64-8279-F3FC3010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63D5-F9FB-5B4D-95CF-70695A8EC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7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72B0-8E46-0276-0A84-417C28A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3DC7F-5DF0-D985-56E1-DFB33D2C7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C1F4E-B446-5FA6-69CA-6E40CF52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BF6C4-E03E-C4A4-746C-4E553660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9F4A-43CF-624A-B6A9-371214AC14D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C06C1-F805-44D4-A8A5-F4F125E9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BF261-8434-FF46-BF81-DC14BA6C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63D5-F9FB-5B4D-95CF-70695A8EC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2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F9B9F-E164-9E42-3D77-2D186C7D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EDAF2-7FE3-1917-BE8F-CD1FBB859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45949-705E-8DB4-AD67-CBBBFDEAB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39F4A-43CF-624A-B6A9-371214AC14D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A3A-29B3-3406-6633-DAC23DC1C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E692-B507-5373-0744-0DA17B7CD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963D5-F9FB-5B4D-95CF-70695A8EC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6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A7326-6B57-F1E1-BA52-4B20D45F4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5500" dirty="0"/>
              <a:t>Stage 2 Research Presentation:</a:t>
            </a:r>
            <a:br>
              <a:rPr lang="en-US" sz="5500" dirty="0"/>
            </a:br>
            <a:br>
              <a:rPr lang="en-US" sz="5500" dirty="0"/>
            </a:br>
            <a:r>
              <a:rPr lang="en-US" sz="5500" dirty="0"/>
              <a:t>Consolidation of the Superannuation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BBF57-36F7-24FC-8340-EDF2498B6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Marlon Ferguson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9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048-102B-716B-8BCD-AC9BA7DC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dirty="0"/>
              <a:t>Admin Fees: Acquiring funds vs non-mergers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86387E-160B-04BC-95A9-A7B0ECDC5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546" y="951722"/>
            <a:ext cx="8662908" cy="5804701"/>
          </a:xfrm>
        </p:spPr>
      </p:pic>
    </p:spTree>
    <p:extLst>
      <p:ext uri="{BB962C8B-B14F-4D97-AF65-F5344CB8AC3E}">
        <p14:creationId xmlns:p14="http://schemas.microsoft.com/office/powerpoint/2010/main" val="34821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6F84-0315-E698-966B-166D43A1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/>
              <a:t>Investment Fees: Acquiring Funds</a:t>
            </a:r>
          </a:p>
        </p:txBody>
      </p:sp>
      <p:pic>
        <p:nvPicPr>
          <p:cNvPr id="5" name="Content Placeholder 4" descr="A graph with colorful lines&#10;&#10;Description automatically generated">
            <a:extLst>
              <a:ext uri="{FF2B5EF4-FFF2-40B4-BE49-F238E27FC236}">
                <a16:creationId xmlns:a16="http://schemas.microsoft.com/office/drawing/2014/main" id="{719FF9F5-EDB6-A3E1-5524-91280C6F5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647" y="1045030"/>
            <a:ext cx="10283153" cy="5447844"/>
          </a:xfrm>
        </p:spPr>
      </p:pic>
    </p:spTree>
    <p:extLst>
      <p:ext uri="{BB962C8B-B14F-4D97-AF65-F5344CB8AC3E}">
        <p14:creationId xmlns:p14="http://schemas.microsoft.com/office/powerpoint/2010/main" val="547075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7A71E-1757-9D9D-48E3-A6B86357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259"/>
          </a:xfrm>
        </p:spPr>
        <p:txBody>
          <a:bodyPr>
            <a:normAutofit fontScale="90000"/>
          </a:bodyPr>
          <a:lstStyle/>
          <a:p>
            <a:r>
              <a:rPr lang="en-US" dirty="0"/>
              <a:t>Investment fees: acquiring vs non-merger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F51AAD-9F7B-4F13-72E0-61C75B3EC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103" y="970384"/>
            <a:ext cx="8419794" cy="5682540"/>
          </a:xfrm>
        </p:spPr>
      </p:pic>
    </p:spTree>
    <p:extLst>
      <p:ext uri="{BB962C8B-B14F-4D97-AF65-F5344CB8AC3E}">
        <p14:creationId xmlns:p14="http://schemas.microsoft.com/office/powerpoint/2010/main" val="1513189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screen&#10;&#10;Description automatically generated">
            <a:extLst>
              <a:ext uri="{FF2B5EF4-FFF2-40B4-BE49-F238E27FC236}">
                <a16:creationId xmlns:a16="http://schemas.microsoft.com/office/drawing/2014/main" id="{42F51242-EB51-303E-13F3-14134CB6D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472" y="99391"/>
            <a:ext cx="10775055" cy="6659217"/>
          </a:xfrm>
        </p:spPr>
      </p:pic>
    </p:spTree>
    <p:extLst>
      <p:ext uri="{BB962C8B-B14F-4D97-AF65-F5344CB8AC3E}">
        <p14:creationId xmlns:p14="http://schemas.microsoft.com/office/powerpoint/2010/main" val="177257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2C81-E194-7CDE-3C2F-56A2DF9F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7E14-4064-FE95-78D2-FADA18720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Time-series cross-sectional analysis</a:t>
            </a:r>
          </a:p>
          <a:p>
            <a:r>
              <a:rPr lang="en-US" dirty="0"/>
              <a:t>Event study to study mergers</a:t>
            </a:r>
          </a:p>
          <a:p>
            <a:pPr lvl="1"/>
            <a:r>
              <a:rPr lang="en-US" dirty="0"/>
              <a:t>Change in characteristics: fees, returns, strategic asset allocation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Event window (-3, +3)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Regression analysis</a:t>
            </a:r>
          </a:p>
          <a:p>
            <a:pPr lvl="1"/>
            <a:r>
              <a:rPr lang="en-US" dirty="0"/>
              <a:t>Study the effects of merger</a:t>
            </a:r>
          </a:p>
          <a:p>
            <a:pPr lvl="1"/>
            <a:r>
              <a:rPr lang="en-US" dirty="0"/>
              <a:t>Diff-in-diff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7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0195-3F4B-6726-D65D-538E342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FA5A7C-B4B9-24AB-6CF3-578343427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978077"/>
              </p:ext>
            </p:extLst>
          </p:nvPr>
        </p:nvGraphicFramePr>
        <p:xfrm>
          <a:off x="838200" y="1556951"/>
          <a:ext cx="10515600" cy="4620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855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17D6-DCAB-767F-51C6-ABE90505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7342-5DD7-557E-7F66-D1ACDA9B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Annual and Quarterly data obtained from APRA</a:t>
            </a:r>
          </a:p>
          <a:p>
            <a:r>
              <a:rPr lang="en-US" dirty="0"/>
              <a:t>Quarterly: (9/2013 - 6/2020) &amp; (9/2020 – 6/2023) merged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Merger List</a:t>
            </a:r>
          </a:p>
          <a:p>
            <a:pPr lvl="1"/>
            <a:r>
              <a:rPr lang="en-US" dirty="0"/>
              <a:t>KPMG Superannuation dashboard for merger announcements</a:t>
            </a:r>
          </a:p>
          <a:p>
            <a:pPr lvl="1"/>
            <a:r>
              <a:rPr lang="en-US" dirty="0"/>
              <a:t>Confirm announcement and date using company statements + news reports</a:t>
            </a:r>
          </a:p>
          <a:p>
            <a:pPr lvl="1"/>
            <a:r>
              <a:rPr lang="en-US" dirty="0"/>
              <a:t>Track asset flows between acquiring and target fund</a:t>
            </a:r>
          </a:p>
          <a:p>
            <a:pPr lvl="2"/>
            <a:r>
              <a:rPr lang="en-US" dirty="0"/>
              <a:t>RSE Wind-up date</a:t>
            </a:r>
          </a:p>
          <a:p>
            <a:pPr lvl="2"/>
            <a:r>
              <a:rPr lang="en-US" dirty="0"/>
              <a:t>Successor fund transfers (SFT’s)</a:t>
            </a:r>
          </a:p>
          <a:p>
            <a:pPr lvl="2"/>
            <a:r>
              <a:rPr lang="en-US" dirty="0"/>
              <a:t>Look at total asset growth</a:t>
            </a:r>
          </a:p>
        </p:txBody>
      </p:sp>
    </p:spTree>
    <p:extLst>
      <p:ext uri="{BB962C8B-B14F-4D97-AF65-F5344CB8AC3E}">
        <p14:creationId xmlns:p14="http://schemas.microsoft.com/office/powerpoint/2010/main" val="247587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5DDF-677F-7450-A7AC-D512B145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808"/>
          </a:xfrm>
        </p:spPr>
        <p:txBody>
          <a:bodyPr>
            <a:normAutofit fontScale="90000"/>
          </a:bodyPr>
          <a:lstStyle/>
          <a:p>
            <a:r>
              <a:rPr lang="en-US" dirty="0"/>
              <a:t>Superannuation Mergers: Total Assets</a:t>
            </a:r>
          </a:p>
        </p:txBody>
      </p:sp>
      <p:pic>
        <p:nvPicPr>
          <p:cNvPr id="5" name="Content Placeholder 4" descr="A graph of a number of financial statements&#10;&#10;Description automatically generated with medium confidence">
            <a:extLst>
              <a:ext uri="{FF2B5EF4-FFF2-40B4-BE49-F238E27FC236}">
                <a16:creationId xmlns:a16="http://schemas.microsoft.com/office/drawing/2014/main" id="{CF2CF920-659B-4348-BCAC-8602B642C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149" y="1032934"/>
            <a:ext cx="8403701" cy="5459940"/>
          </a:xfrm>
        </p:spPr>
      </p:pic>
    </p:spTree>
    <p:extLst>
      <p:ext uri="{BB962C8B-B14F-4D97-AF65-F5344CB8AC3E}">
        <p14:creationId xmlns:p14="http://schemas.microsoft.com/office/powerpoint/2010/main" val="71471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D072-03CB-CA80-0446-C65ED1D0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2524"/>
            <a:ext cx="10515600" cy="820208"/>
          </a:xfrm>
        </p:spPr>
        <p:txBody>
          <a:bodyPr/>
          <a:lstStyle/>
          <a:p>
            <a:r>
              <a:rPr lang="en-US" dirty="0"/>
              <a:t>Superannuation Mergers: Net Assets</a:t>
            </a:r>
          </a:p>
        </p:txBody>
      </p:sp>
      <p:pic>
        <p:nvPicPr>
          <p:cNvPr id="5" name="Content Placeholder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5F4F9CBC-1203-CCE6-151E-2E8AD2BD1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769" y="937998"/>
            <a:ext cx="8742462" cy="5677478"/>
          </a:xfrm>
        </p:spPr>
      </p:pic>
    </p:spTree>
    <p:extLst>
      <p:ext uri="{BB962C8B-B14F-4D97-AF65-F5344CB8AC3E}">
        <p14:creationId xmlns:p14="http://schemas.microsoft.com/office/powerpoint/2010/main" val="241224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table with text and numbers&#10;&#10;Description automatically generated">
            <a:extLst>
              <a:ext uri="{FF2B5EF4-FFF2-40B4-BE49-F238E27FC236}">
                <a16:creationId xmlns:a16="http://schemas.microsoft.com/office/drawing/2014/main" id="{C6E14FB2-CFB2-133F-3907-AC63A4469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393" y="328650"/>
            <a:ext cx="7046250" cy="620070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CE4F-8769-E945-F984-4BEFD2D7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808"/>
          </a:xfrm>
        </p:spPr>
        <p:txBody>
          <a:bodyPr>
            <a:normAutofit fontScale="90000"/>
          </a:bodyPr>
          <a:lstStyle/>
          <a:p>
            <a:r>
              <a:rPr lang="en-US" dirty="0"/>
              <a:t>HHI Index : Total Assets</a:t>
            </a:r>
          </a:p>
        </p:txBody>
      </p:sp>
      <p:pic>
        <p:nvPicPr>
          <p:cNvPr id="5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8848F79C-1ADB-B99E-712F-4F7B478AA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316" y="1032934"/>
            <a:ext cx="8847367" cy="5459941"/>
          </a:xfrm>
        </p:spPr>
      </p:pic>
    </p:spTree>
    <p:extLst>
      <p:ext uri="{BB962C8B-B14F-4D97-AF65-F5344CB8AC3E}">
        <p14:creationId xmlns:p14="http://schemas.microsoft.com/office/powerpoint/2010/main" val="9293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D255-D809-1882-9212-BEEC4915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459"/>
            <a:ext cx="10515600" cy="718608"/>
          </a:xfrm>
        </p:spPr>
        <p:txBody>
          <a:bodyPr/>
          <a:lstStyle/>
          <a:p>
            <a:r>
              <a:rPr lang="en-US" dirty="0"/>
              <a:t>HHI Index: Net Assets </a:t>
            </a:r>
          </a:p>
        </p:txBody>
      </p:sp>
      <p:pic>
        <p:nvPicPr>
          <p:cNvPr id="9" name="Content Placeholder 8" descr="A graph of 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280078DD-348F-1C73-3D48-B93D963DB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174" y="999067"/>
            <a:ext cx="8745651" cy="5778003"/>
          </a:xfrm>
        </p:spPr>
      </p:pic>
    </p:spTree>
    <p:extLst>
      <p:ext uri="{BB962C8B-B14F-4D97-AF65-F5344CB8AC3E}">
        <p14:creationId xmlns:p14="http://schemas.microsoft.com/office/powerpoint/2010/main" val="206301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41C3-D2CB-87F4-4816-A35E9A69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165"/>
          </a:xfrm>
        </p:spPr>
        <p:txBody>
          <a:bodyPr/>
          <a:lstStyle/>
          <a:p>
            <a:r>
              <a:rPr lang="en-US" dirty="0"/>
              <a:t>Administration Fees: Acquiring Funds</a:t>
            </a:r>
          </a:p>
        </p:txBody>
      </p:sp>
      <p:pic>
        <p:nvPicPr>
          <p:cNvPr id="5" name="Content Placeholder 4" descr="A graph of 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0F5C1123-21FD-98BC-9273-0383C1C95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758" y="1102290"/>
            <a:ext cx="9844483" cy="5646424"/>
          </a:xfrm>
        </p:spPr>
      </p:pic>
    </p:spTree>
    <p:extLst>
      <p:ext uri="{BB962C8B-B14F-4D97-AF65-F5344CB8AC3E}">
        <p14:creationId xmlns:p14="http://schemas.microsoft.com/office/powerpoint/2010/main" val="339480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3951</TotalTime>
  <Words>216</Words>
  <Application>Microsoft Macintosh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Stage 2 Research Presentation:  Consolidation of the Superannuation Industry</vt:lpstr>
      <vt:lpstr>Data Sets</vt:lpstr>
      <vt:lpstr>Data Processing</vt:lpstr>
      <vt:lpstr>Superannuation Mergers: Total Assets</vt:lpstr>
      <vt:lpstr>Superannuation Mergers: Net Assets</vt:lpstr>
      <vt:lpstr>PowerPoint Presentation</vt:lpstr>
      <vt:lpstr>HHI Index : Total Assets</vt:lpstr>
      <vt:lpstr>HHI Index: Net Assets </vt:lpstr>
      <vt:lpstr>Administration Fees: Acquiring Funds</vt:lpstr>
      <vt:lpstr>Admin Fees: Acquiring funds vs non-mergers</vt:lpstr>
      <vt:lpstr>Investment Fees: Acquiring Funds</vt:lpstr>
      <vt:lpstr>Investment fees: acquiring vs non-merger</vt:lpstr>
      <vt:lpstr>PowerPoint Presentation</vt:lpstr>
      <vt:lpstr>Model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Marlon Ferguson</dc:creator>
  <cp:lastModifiedBy>Marlon Ferguson</cp:lastModifiedBy>
  <cp:revision>2</cp:revision>
  <dcterms:created xsi:type="dcterms:W3CDTF">2023-08-25T06:07:36Z</dcterms:created>
  <dcterms:modified xsi:type="dcterms:W3CDTF">2023-08-27T23:59:24Z</dcterms:modified>
</cp:coreProperties>
</file>