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59" r:id="rId7"/>
    <p:sldId id="260" r:id="rId8"/>
    <p:sldId id="262" r:id="rId9"/>
    <p:sldId id="263" r:id="rId10"/>
    <p:sldId id="272" r:id="rId11"/>
    <p:sldId id="264" r:id="rId12"/>
    <p:sldId id="267" r:id="rId13"/>
    <p:sldId id="268" r:id="rId14"/>
    <p:sldId id="269" r:id="rId15"/>
    <p:sldId id="270" r:id="rId16"/>
    <p:sldId id="271" r:id="rId17"/>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209FE0-B634-474F-A312-2BEDB0AB93A0}" type="datetimeFigureOut">
              <a:rPr lang="pt-BR" smtClean="0"/>
              <a:t>07/08/2024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71873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09FE0-B634-474F-A312-2BEDB0AB93A0}" type="datetimeFigureOut">
              <a:rPr lang="pt-BR" smtClean="0"/>
              <a:t>07/08/2024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4204026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09FE0-B634-474F-A312-2BEDB0AB93A0}" type="datetimeFigureOut">
              <a:rPr lang="pt-BR" smtClean="0"/>
              <a:t>07/08/2024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192692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09FE0-B634-474F-A312-2BEDB0AB93A0}" type="datetimeFigureOut">
              <a:rPr lang="pt-BR" smtClean="0"/>
              <a:t>07/08/2024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181518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82000"/>
                  </a:schemeClr>
                </a:solidFill>
              </a:defRPr>
            </a:lvl1pPr>
            <a:lvl2pPr marL="479969" indent="0">
              <a:buNone/>
              <a:defRPr sz="2100">
                <a:solidFill>
                  <a:schemeClr val="tx1">
                    <a:tint val="82000"/>
                  </a:schemeClr>
                </a:solidFill>
              </a:defRPr>
            </a:lvl2pPr>
            <a:lvl3pPr marL="959937" indent="0">
              <a:buNone/>
              <a:defRPr sz="1890">
                <a:solidFill>
                  <a:schemeClr val="tx1">
                    <a:tint val="82000"/>
                  </a:schemeClr>
                </a:solidFill>
              </a:defRPr>
            </a:lvl3pPr>
            <a:lvl4pPr marL="1439906" indent="0">
              <a:buNone/>
              <a:defRPr sz="1680">
                <a:solidFill>
                  <a:schemeClr val="tx1">
                    <a:tint val="82000"/>
                  </a:schemeClr>
                </a:solidFill>
              </a:defRPr>
            </a:lvl4pPr>
            <a:lvl5pPr marL="1919874" indent="0">
              <a:buNone/>
              <a:defRPr sz="1680">
                <a:solidFill>
                  <a:schemeClr val="tx1">
                    <a:tint val="82000"/>
                  </a:schemeClr>
                </a:solidFill>
              </a:defRPr>
            </a:lvl5pPr>
            <a:lvl6pPr marL="2399843" indent="0">
              <a:buNone/>
              <a:defRPr sz="1680">
                <a:solidFill>
                  <a:schemeClr val="tx1">
                    <a:tint val="82000"/>
                  </a:schemeClr>
                </a:solidFill>
              </a:defRPr>
            </a:lvl6pPr>
            <a:lvl7pPr marL="2879811" indent="0">
              <a:buNone/>
              <a:defRPr sz="1680">
                <a:solidFill>
                  <a:schemeClr val="tx1">
                    <a:tint val="82000"/>
                  </a:schemeClr>
                </a:solidFill>
              </a:defRPr>
            </a:lvl7pPr>
            <a:lvl8pPr marL="3359780" indent="0">
              <a:buNone/>
              <a:defRPr sz="1680">
                <a:solidFill>
                  <a:schemeClr val="tx1">
                    <a:tint val="82000"/>
                  </a:schemeClr>
                </a:solidFill>
              </a:defRPr>
            </a:lvl8pPr>
            <a:lvl9pPr marL="3839748" indent="0">
              <a:buNone/>
              <a:defRPr sz="1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09FE0-B634-474F-A312-2BEDB0AB93A0}" type="datetimeFigureOut">
              <a:rPr lang="pt-BR" smtClean="0"/>
              <a:t>07/08/2024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253239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209FE0-B634-474F-A312-2BEDB0AB93A0}" type="datetimeFigureOut">
              <a:rPr lang="pt-BR" smtClean="0"/>
              <a:t>07/08/2024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413796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09FE0-B634-474F-A312-2BEDB0AB93A0}" type="datetimeFigureOut">
              <a:rPr lang="pt-BR" smtClean="0"/>
              <a:t>07/08/2024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252909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209FE0-B634-474F-A312-2BEDB0AB93A0}" type="datetimeFigureOut">
              <a:rPr lang="pt-BR" smtClean="0"/>
              <a:t>07/08/2024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166264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09FE0-B634-474F-A312-2BEDB0AB93A0}" type="datetimeFigureOut">
              <a:rPr lang="pt-BR" smtClean="0"/>
              <a:t>07/08/2024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354502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9E209FE0-B634-474F-A312-2BEDB0AB93A0}" type="datetimeFigureOut">
              <a:rPr lang="pt-BR" smtClean="0"/>
              <a:t>07/08/2024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33120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9E209FE0-B634-474F-A312-2BEDB0AB93A0}" type="datetimeFigureOut">
              <a:rPr lang="pt-BR" smtClean="0"/>
              <a:t>07/08/2024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C951689-34A1-49D9-B9ED-619BC1B0C1CC}" type="slidenum">
              <a:rPr lang="pt-BR" smtClean="0"/>
              <a:t>‹#›</a:t>
            </a:fld>
            <a:endParaRPr lang="pt-BR"/>
          </a:p>
        </p:txBody>
      </p:sp>
    </p:spTree>
    <p:extLst>
      <p:ext uri="{BB962C8B-B14F-4D97-AF65-F5344CB8AC3E}">
        <p14:creationId xmlns:p14="http://schemas.microsoft.com/office/powerpoint/2010/main" val="360643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82000"/>
                  </a:schemeClr>
                </a:solidFill>
              </a:defRPr>
            </a:lvl1pPr>
          </a:lstStyle>
          <a:p>
            <a:fld id="{9E209FE0-B634-474F-A312-2BEDB0AB93A0}" type="datetimeFigureOut">
              <a:rPr lang="pt-BR" smtClean="0"/>
              <a:t>07/08/2024</a:t>
            </a:fld>
            <a:endParaRPr lang="pt-BR"/>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82000"/>
                  </a:schemeClr>
                </a:solidFill>
              </a:defRPr>
            </a:lvl1pPr>
          </a:lstStyle>
          <a:p>
            <a:fld id="{1C951689-34A1-49D9-B9ED-619BC1B0C1CC}" type="slidenum">
              <a:rPr lang="pt-BR" smtClean="0"/>
              <a:t>‹#›</a:t>
            </a:fld>
            <a:endParaRPr lang="pt-BR"/>
          </a:p>
        </p:txBody>
      </p:sp>
    </p:spTree>
    <p:extLst>
      <p:ext uri="{BB962C8B-B14F-4D97-AF65-F5344CB8AC3E}">
        <p14:creationId xmlns:p14="http://schemas.microsoft.com/office/powerpoint/2010/main" val="1117336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7A47B-3468-0E59-E3F0-DD98EED4B6B7}"/>
              </a:ext>
            </a:extLst>
          </p:cNvPr>
          <p:cNvSpPr txBox="1"/>
          <p:nvPr/>
        </p:nvSpPr>
        <p:spPr>
          <a:xfrm>
            <a:off x="207817" y="1683327"/>
            <a:ext cx="13984577" cy="2554545"/>
          </a:xfrm>
          <a:prstGeom prst="rect">
            <a:avLst/>
          </a:prstGeom>
          <a:noFill/>
        </p:spPr>
        <p:txBody>
          <a:bodyPr wrap="square" rtlCol="0">
            <a:spAutoFit/>
          </a:bodyPr>
          <a:lstStyle/>
          <a:p>
            <a:pPr algn="ctr"/>
            <a:r>
              <a:rPr lang="en-US" sz="6000" b="1" u="sng" dirty="0">
                <a:solidFill>
                  <a:schemeClr val="bg1"/>
                </a:solidFill>
                <a:effectLst>
                  <a:outerShdw blurRad="38100" dist="38100" dir="2700000" algn="tl">
                    <a:srgbClr val="000000">
                      <a:alpha val="43137"/>
                    </a:srgbClr>
                  </a:outerShdw>
                </a:effectLst>
                <a:latin typeface="Century Gothic" panose="020B0502020202020204" pitchFamily="34" charset="0"/>
              </a:rPr>
              <a:t>CS Enrichment Project:</a:t>
            </a:r>
          </a:p>
          <a:p>
            <a:pPr algn="ctr"/>
            <a:r>
              <a:rPr lang="en-US" sz="6000" b="1" dirty="0">
                <a:solidFill>
                  <a:schemeClr val="bg1"/>
                </a:solidFill>
                <a:effectLst>
                  <a:outerShdw blurRad="38100" dist="38100" dir="2700000" algn="tl">
                    <a:srgbClr val="000000">
                      <a:alpha val="43137"/>
                    </a:srgbClr>
                  </a:outerShdw>
                </a:effectLst>
                <a:latin typeface="Century Gothic" panose="020B0502020202020204" pitchFamily="34" charset="0"/>
              </a:rPr>
              <a:t>Exchange Rate Forecast</a:t>
            </a:r>
          </a:p>
          <a:p>
            <a:pPr algn="ctr"/>
            <a:r>
              <a:rPr lang="en-US" sz="4000" b="1" dirty="0">
                <a:solidFill>
                  <a:schemeClr val="bg1"/>
                </a:solidFill>
                <a:effectLst>
                  <a:outerShdw blurRad="38100" dist="38100" dir="2700000" algn="tl">
                    <a:srgbClr val="000000">
                      <a:alpha val="43137"/>
                    </a:srgbClr>
                  </a:outerShdw>
                </a:effectLst>
                <a:latin typeface="Century Gothic" panose="020B0502020202020204" pitchFamily="34" charset="0"/>
              </a:rPr>
              <a:t>(USD to BRL)</a:t>
            </a:r>
            <a:endParaRPr lang="pt-BR" sz="4000" b="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5" name="TextBox 4">
            <a:extLst>
              <a:ext uri="{FF2B5EF4-FFF2-40B4-BE49-F238E27FC236}">
                <a16:creationId xmlns:a16="http://schemas.microsoft.com/office/drawing/2014/main" id="{7D7F3875-9304-6473-6D17-9797D2A0C9D2}"/>
              </a:ext>
            </a:extLst>
          </p:cNvPr>
          <p:cNvSpPr txBox="1"/>
          <p:nvPr/>
        </p:nvSpPr>
        <p:spPr>
          <a:xfrm>
            <a:off x="207817" y="5526376"/>
            <a:ext cx="10058400" cy="769441"/>
          </a:xfrm>
          <a:prstGeom prst="rect">
            <a:avLst/>
          </a:prstGeom>
          <a:noFill/>
        </p:spPr>
        <p:txBody>
          <a:bodyPr wrap="square" rtlCol="0">
            <a:spAutoFit/>
          </a:bodyPr>
          <a:lstStyle/>
          <a:p>
            <a:r>
              <a:rPr lang="en-US" sz="2200" b="1" dirty="0">
                <a:solidFill>
                  <a:schemeClr val="bg1"/>
                </a:solidFill>
                <a:latin typeface="Century Gothic" panose="020B0502020202020204" pitchFamily="34" charset="0"/>
              </a:rPr>
              <a:t>Group: </a:t>
            </a:r>
            <a:r>
              <a:rPr lang="en-US" sz="2200" dirty="0">
                <a:solidFill>
                  <a:schemeClr val="bg1"/>
                </a:solidFill>
                <a:latin typeface="Century Gothic" panose="020B0502020202020204" pitchFamily="34" charset="0"/>
              </a:rPr>
              <a:t>Jeremiah, Marlon, </a:t>
            </a:r>
            <a:r>
              <a:rPr lang="en-US" sz="2200" dirty="0" err="1">
                <a:solidFill>
                  <a:schemeClr val="bg1"/>
                </a:solidFill>
                <a:latin typeface="Century Gothic" panose="020B0502020202020204" pitchFamily="34" charset="0"/>
              </a:rPr>
              <a:t>Xitlali</a:t>
            </a:r>
            <a:r>
              <a:rPr lang="en-US" sz="2200" dirty="0">
                <a:solidFill>
                  <a:schemeClr val="bg1"/>
                </a:solidFill>
                <a:latin typeface="Century Gothic" panose="020B0502020202020204" pitchFamily="34" charset="0"/>
              </a:rPr>
              <a:t>, </a:t>
            </a:r>
            <a:r>
              <a:rPr lang="en-US" sz="2200" dirty="0" err="1">
                <a:solidFill>
                  <a:schemeClr val="bg1"/>
                </a:solidFill>
                <a:latin typeface="Century Gothic" panose="020B0502020202020204" pitchFamily="34" charset="0"/>
              </a:rPr>
              <a:t>Yssie</a:t>
            </a:r>
            <a:endParaRPr lang="en-US" sz="2200" dirty="0">
              <a:solidFill>
                <a:schemeClr val="bg1"/>
              </a:solidFill>
              <a:latin typeface="Century Gothic" panose="020B0502020202020204" pitchFamily="34" charset="0"/>
            </a:endParaRPr>
          </a:p>
          <a:p>
            <a:r>
              <a:rPr lang="en-US" sz="2200" b="1" dirty="0">
                <a:solidFill>
                  <a:schemeClr val="bg1"/>
                </a:solidFill>
                <a:latin typeface="Century Gothic" panose="020B0502020202020204" pitchFamily="34" charset="0"/>
              </a:rPr>
              <a:t>Date: </a:t>
            </a:r>
            <a:r>
              <a:rPr lang="en-US" sz="2200" dirty="0">
                <a:solidFill>
                  <a:schemeClr val="bg1"/>
                </a:solidFill>
                <a:latin typeface="Century Gothic" panose="020B0502020202020204" pitchFamily="34" charset="0"/>
              </a:rPr>
              <a:t>July 31st, 2024</a:t>
            </a:r>
            <a:endParaRPr lang="pt-BR" sz="2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8783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3D5A-7C12-889E-E9ED-FA9CDC8BFD78}"/>
              </a:ext>
            </a:extLst>
          </p:cNvPr>
          <p:cNvPicPr>
            <a:picLocks noChangeAspect="1"/>
          </p:cNvPicPr>
          <p:nvPr/>
        </p:nvPicPr>
        <p:blipFill>
          <a:blip r:embed="rId2"/>
          <a:stretch>
            <a:fillRect/>
          </a:stretch>
        </p:blipFill>
        <p:spPr>
          <a:xfrm>
            <a:off x="2422652" y="420534"/>
            <a:ext cx="9554908" cy="527758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739A93-62DD-702A-2C9E-55AF23E4435F}"/>
                  </a:ext>
                </a:extLst>
              </p:cNvPr>
              <p:cNvSpPr txBox="1"/>
              <p:nvPr/>
            </p:nvSpPr>
            <p:spPr>
              <a:xfrm>
                <a:off x="1032704" y="5875836"/>
                <a:ext cx="12334804" cy="5302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2600" b="1" i="1" smtClean="0">
                          <a:solidFill>
                            <a:schemeClr val="bg1"/>
                          </a:solidFill>
                          <a:latin typeface="Cambria Math" panose="02040503050406030204" pitchFamily="18" charset="0"/>
                          <a:ea typeface="Cambria Math" panose="02040503050406030204" pitchFamily="18" charset="0"/>
                        </a:rPr>
                        <m:t>𝝁</m:t>
                      </m:r>
                      <m:r>
                        <a:rPr lang="en-US" sz="2600" b="1" i="1" smtClean="0">
                          <a:solidFill>
                            <a:schemeClr val="bg1"/>
                          </a:solidFill>
                          <a:latin typeface="Cambria Math" panose="02040503050406030204" pitchFamily="18" charset="0"/>
                          <a:ea typeface="Cambria Math" panose="02040503050406030204" pitchFamily="18" charset="0"/>
                        </a:rPr>
                        <m:t>=</m:t>
                      </m:r>
                      <m:sSub>
                        <m:sSubPr>
                          <m:ctrlP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ctrlPr>
                        </m:sSubPr>
                        <m:e>
                          <m: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t>𝜷</m:t>
                          </m:r>
                        </m:e>
                        <m:sub>
                          <m: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t>𝒑𝒓𝒆𝒗𝒊𝒐𝒖𝒔</m:t>
                          </m:r>
                        </m:sub>
                      </m:sSub>
                      <m:r>
                        <a:rPr lang="en-US" sz="2600" b="1" i="1" smtClean="0">
                          <a:solidFill>
                            <a:schemeClr val="bg1"/>
                          </a:solidFill>
                          <a:latin typeface="Cambria Math" panose="02040503050406030204" pitchFamily="18" charset="0"/>
                          <a:ea typeface="Cambria Math" panose="02040503050406030204" pitchFamily="18" charset="0"/>
                        </a:rPr>
                        <m:t>∙(</m:t>
                      </m:r>
                      <m:r>
                        <a:rPr lang="en-US" sz="2600" b="1" i="1" smtClean="0">
                          <a:solidFill>
                            <a:schemeClr val="bg1"/>
                          </a:solidFill>
                          <a:latin typeface="Cambria Math" panose="02040503050406030204" pitchFamily="18" charset="0"/>
                          <a:ea typeface="Cambria Math" panose="02040503050406030204" pitchFamily="18" charset="0"/>
                        </a:rPr>
                        <m:t>𝒑𝒓𝒆𝒗𝒊𝒐𝒖𝒔</m:t>
                      </m:r>
                      <m:r>
                        <a:rPr lang="en-US" sz="2600" b="1" i="1" smtClean="0">
                          <a:solidFill>
                            <a:schemeClr val="bg1"/>
                          </a:solidFill>
                          <a:latin typeface="Cambria Math" panose="02040503050406030204" pitchFamily="18" charset="0"/>
                          <a:ea typeface="Cambria Math" panose="02040503050406030204" pitchFamily="18" charset="0"/>
                        </a:rPr>
                        <m:t> </m:t>
                      </m:r>
                      <m:r>
                        <a:rPr lang="en-US" sz="2600" b="1" i="1" smtClean="0">
                          <a:solidFill>
                            <a:schemeClr val="bg1"/>
                          </a:solidFill>
                          <a:latin typeface="Cambria Math" panose="02040503050406030204" pitchFamily="18" charset="0"/>
                          <a:ea typeface="Cambria Math" panose="02040503050406030204" pitchFamily="18" charset="0"/>
                        </a:rPr>
                        <m:t>𝒓𝒂𝒕𝒆</m:t>
                      </m:r>
                      <m:r>
                        <a:rPr lang="en-US" sz="2600" b="1" i="1" smtClean="0">
                          <a:solidFill>
                            <a:schemeClr val="bg1"/>
                          </a:solidFill>
                          <a:latin typeface="Cambria Math" panose="02040503050406030204" pitchFamily="18" charset="0"/>
                          <a:ea typeface="Cambria Math" panose="02040503050406030204" pitchFamily="18" charset="0"/>
                        </a:rPr>
                        <m:t>)+</m:t>
                      </m:r>
                      <m:sSub>
                        <m:sSubPr>
                          <m:ctrlP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ctrlPr>
                        </m:sSubPr>
                        <m:e>
                          <m:r>
                            <a:rPr lang="en-US" sz="2600" b="1" i="1">
                              <a:solidFill>
                                <a:schemeClr val="accent5">
                                  <a:lumMod val="60000"/>
                                  <a:lumOff val="40000"/>
                                </a:schemeClr>
                              </a:solidFill>
                              <a:latin typeface="Cambria Math" panose="02040503050406030204" pitchFamily="18" charset="0"/>
                              <a:ea typeface="Cambria Math" panose="02040503050406030204" pitchFamily="18" charset="0"/>
                            </a:rPr>
                            <m:t>𝜷</m:t>
                          </m:r>
                        </m:e>
                        <m:sub>
                          <m:d>
                            <m:dPr>
                              <m:ctrlP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ctrlPr>
                            </m:dPr>
                            <m:e>
                              <m: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t>𝒊𝒏𝒇𝒍𝒂𝒕𝒊𝒐𝒏</m:t>
                              </m:r>
                              <m: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t> </m:t>
                              </m:r>
                              <m:r>
                                <a:rPr lang="en-US" sz="2600" b="1" i="1" smtClean="0">
                                  <a:solidFill>
                                    <a:schemeClr val="accent5">
                                      <a:lumMod val="60000"/>
                                      <a:lumOff val="40000"/>
                                    </a:schemeClr>
                                  </a:solidFill>
                                  <a:latin typeface="Cambria Math" panose="02040503050406030204" pitchFamily="18" charset="0"/>
                                  <a:ea typeface="Cambria Math" panose="02040503050406030204" pitchFamily="18" charset="0"/>
                                </a:rPr>
                                <m:t>𝒅𝒊𝒇𝒇𝒆𝒓𝒆𝒏𝒄𝒆</m:t>
                              </m:r>
                            </m:e>
                          </m:d>
                        </m:sub>
                      </m:sSub>
                      <m:r>
                        <a:rPr lang="en-US" sz="2600" b="1" i="1">
                          <a:solidFill>
                            <a:schemeClr val="bg1"/>
                          </a:solidFill>
                          <a:latin typeface="Cambria Math" panose="02040503050406030204" pitchFamily="18" charset="0"/>
                          <a:ea typeface="Cambria Math" panose="02040503050406030204" pitchFamily="18" charset="0"/>
                        </a:rPr>
                        <m:t>∙(</m:t>
                      </m:r>
                      <m:r>
                        <a:rPr lang="en-US" sz="2600" b="1" i="1" smtClean="0">
                          <a:solidFill>
                            <a:schemeClr val="bg1"/>
                          </a:solidFill>
                          <a:latin typeface="Cambria Math" panose="02040503050406030204" pitchFamily="18" charset="0"/>
                          <a:ea typeface="Cambria Math" panose="02040503050406030204" pitchFamily="18" charset="0"/>
                        </a:rPr>
                        <m:t>𝒊𝒏𝒇𝒍𝒂𝒕𝒊𝒐𝒏</m:t>
                      </m:r>
                      <m:r>
                        <a:rPr lang="en-US" sz="2600" b="1" i="1" smtClean="0">
                          <a:solidFill>
                            <a:schemeClr val="bg1"/>
                          </a:solidFill>
                          <a:latin typeface="Cambria Math" panose="02040503050406030204" pitchFamily="18" charset="0"/>
                          <a:ea typeface="Cambria Math" panose="02040503050406030204" pitchFamily="18" charset="0"/>
                        </a:rPr>
                        <m:t> </m:t>
                      </m:r>
                      <m:r>
                        <a:rPr lang="en-US" sz="2600" b="1" i="1" smtClean="0">
                          <a:solidFill>
                            <a:schemeClr val="bg1"/>
                          </a:solidFill>
                          <a:latin typeface="Cambria Math" panose="02040503050406030204" pitchFamily="18" charset="0"/>
                          <a:ea typeface="Cambria Math" panose="02040503050406030204" pitchFamily="18" charset="0"/>
                        </a:rPr>
                        <m:t>𝒅𝒊𝒇𝒇𝒆𝒓𝒆𝒏𝒄𝒆</m:t>
                      </m:r>
                      <m:r>
                        <a:rPr lang="en-US" sz="2600" b="1" i="1">
                          <a:solidFill>
                            <a:schemeClr val="bg1"/>
                          </a:solidFill>
                          <a:latin typeface="Cambria Math" panose="02040503050406030204" pitchFamily="18" charset="0"/>
                          <a:ea typeface="Cambria Math" panose="02040503050406030204" pitchFamily="18" charset="0"/>
                        </a:rPr>
                        <m:t>)</m:t>
                      </m:r>
                    </m:oMath>
                  </m:oMathPara>
                </a14:m>
                <a:endParaRPr lang="pt-BR" sz="2600" b="1" dirty="0">
                  <a:solidFill>
                    <a:schemeClr val="bg1"/>
                  </a:solidFill>
                  <a:latin typeface="Century Gothic" panose="020B0502020202020204" pitchFamily="34" charset="0"/>
                </a:endParaRPr>
              </a:p>
            </p:txBody>
          </p:sp>
        </mc:Choice>
        <mc:Fallback xmlns="">
          <p:sp>
            <p:nvSpPr>
              <p:cNvPr id="2" name="TextBox 1">
                <a:extLst>
                  <a:ext uri="{FF2B5EF4-FFF2-40B4-BE49-F238E27FC236}">
                    <a16:creationId xmlns:a16="http://schemas.microsoft.com/office/drawing/2014/main" id="{0E739A93-62DD-702A-2C9E-55AF23E4435F}"/>
                  </a:ext>
                </a:extLst>
              </p:cNvPr>
              <p:cNvSpPr txBox="1">
                <a:spLocks noRot="1" noChangeAspect="1" noMove="1" noResize="1" noEditPoints="1" noAdjustHandles="1" noChangeArrowheads="1" noChangeShapeType="1" noTextEdit="1"/>
              </p:cNvSpPr>
              <p:nvPr/>
            </p:nvSpPr>
            <p:spPr>
              <a:xfrm>
                <a:off x="1032704" y="5875836"/>
                <a:ext cx="12334804" cy="530273"/>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50040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3D5A-7C12-889E-E9ED-FA9CDC8BFD78}"/>
              </a:ext>
            </a:extLst>
          </p:cNvPr>
          <p:cNvPicPr>
            <a:picLocks noChangeAspect="1"/>
          </p:cNvPicPr>
          <p:nvPr/>
        </p:nvPicPr>
        <p:blipFill>
          <a:blip r:embed="rId2"/>
          <a:stretch>
            <a:fillRect/>
          </a:stretch>
        </p:blipFill>
        <p:spPr>
          <a:xfrm>
            <a:off x="2422651" y="223107"/>
            <a:ext cx="9554908" cy="5277587"/>
          </a:xfrm>
          <a:prstGeom prst="rect">
            <a:avLst/>
          </a:prstGeom>
        </p:spPr>
      </p:pic>
      <p:sp>
        <p:nvSpPr>
          <p:cNvPr id="2" name="TextBox 1">
            <a:extLst>
              <a:ext uri="{FF2B5EF4-FFF2-40B4-BE49-F238E27FC236}">
                <a16:creationId xmlns:a16="http://schemas.microsoft.com/office/drawing/2014/main" id="{0E739A93-62DD-702A-2C9E-55AF23E4435F}"/>
              </a:ext>
            </a:extLst>
          </p:cNvPr>
          <p:cNvSpPr txBox="1"/>
          <p:nvPr/>
        </p:nvSpPr>
        <p:spPr>
          <a:xfrm>
            <a:off x="1401977" y="5683544"/>
            <a:ext cx="11596255" cy="1292662"/>
          </a:xfrm>
          <a:prstGeom prst="rect">
            <a:avLst/>
          </a:prstGeom>
          <a:noFill/>
        </p:spPr>
        <p:txBody>
          <a:bodyPr wrap="square" rtlCol="0">
            <a:spAutoFit/>
          </a:bodyPr>
          <a:lstStyle/>
          <a:p>
            <a:pPr algn="ctr"/>
            <a:r>
              <a:rPr lang="en-US" sz="2600" dirty="0">
                <a:solidFill>
                  <a:schemeClr val="bg1"/>
                </a:solidFill>
                <a:latin typeface="Century Gothic" panose="020B0502020202020204" pitchFamily="34" charset="0"/>
              </a:rPr>
              <a:t>Problems: is it really at least reasonably linear? Are those indeed the parameters with biggest influence on the exchange rate? How to properly account for time?</a:t>
            </a:r>
            <a:endParaRPr lang="pt-BR" sz="26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103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3D5A-7C12-889E-E9ED-FA9CDC8BFD78}"/>
              </a:ext>
            </a:extLst>
          </p:cNvPr>
          <p:cNvPicPr>
            <a:picLocks noChangeAspect="1"/>
          </p:cNvPicPr>
          <p:nvPr/>
        </p:nvPicPr>
        <p:blipFill>
          <a:blip r:embed="rId2"/>
          <a:stretch>
            <a:fillRect/>
          </a:stretch>
        </p:blipFill>
        <p:spPr>
          <a:xfrm>
            <a:off x="2422651" y="223107"/>
            <a:ext cx="9554908" cy="5277587"/>
          </a:xfrm>
          <a:prstGeom prst="rect">
            <a:avLst/>
          </a:prstGeom>
        </p:spPr>
      </p:pic>
      <p:sp>
        <p:nvSpPr>
          <p:cNvPr id="2" name="TextBox 1">
            <a:extLst>
              <a:ext uri="{FF2B5EF4-FFF2-40B4-BE49-F238E27FC236}">
                <a16:creationId xmlns:a16="http://schemas.microsoft.com/office/drawing/2014/main" id="{0E739A93-62DD-702A-2C9E-55AF23E4435F}"/>
              </a:ext>
            </a:extLst>
          </p:cNvPr>
          <p:cNvSpPr txBox="1"/>
          <p:nvPr/>
        </p:nvSpPr>
        <p:spPr>
          <a:xfrm>
            <a:off x="1401977" y="5683544"/>
            <a:ext cx="11596255" cy="1292662"/>
          </a:xfrm>
          <a:prstGeom prst="rect">
            <a:avLst/>
          </a:prstGeom>
          <a:noFill/>
        </p:spPr>
        <p:txBody>
          <a:bodyPr wrap="square" rtlCol="0">
            <a:spAutoFit/>
          </a:bodyPr>
          <a:lstStyle/>
          <a:p>
            <a:pPr algn="ctr"/>
            <a:r>
              <a:rPr lang="en-US" sz="2600" dirty="0">
                <a:solidFill>
                  <a:schemeClr val="bg1"/>
                </a:solidFill>
                <a:latin typeface="Century Gothic" panose="020B0502020202020204" pitchFamily="34" charset="0"/>
              </a:rPr>
              <a:t>Key assumptions: </a:t>
            </a:r>
            <a:r>
              <a:rPr lang="en-US" sz="2600" b="1" dirty="0">
                <a:solidFill>
                  <a:schemeClr val="bg1"/>
                </a:solidFill>
                <a:latin typeface="Century Gothic" panose="020B0502020202020204" pitchFamily="34" charset="0"/>
              </a:rPr>
              <a:t>normal distributions</a:t>
            </a:r>
            <a:r>
              <a:rPr lang="en-US" sz="2600" dirty="0">
                <a:solidFill>
                  <a:schemeClr val="bg1"/>
                </a:solidFill>
                <a:latin typeface="Century Gothic" panose="020B0502020202020204" pitchFamily="34" charset="0"/>
              </a:rPr>
              <a:t> for linear coefficients, and </a:t>
            </a:r>
            <a:r>
              <a:rPr lang="en-US" sz="2600" b="1" dirty="0" err="1">
                <a:solidFill>
                  <a:schemeClr val="bg1"/>
                </a:solidFill>
                <a:latin typeface="Century Gothic" panose="020B0502020202020204" pitchFamily="34" charset="0"/>
              </a:rPr>
              <a:t>halfnormal</a:t>
            </a:r>
            <a:r>
              <a:rPr lang="en-US" sz="2600" b="1" dirty="0">
                <a:solidFill>
                  <a:schemeClr val="bg1"/>
                </a:solidFill>
                <a:latin typeface="Century Gothic" panose="020B0502020202020204" pitchFamily="34" charset="0"/>
              </a:rPr>
              <a:t> distribution</a:t>
            </a:r>
            <a:r>
              <a:rPr lang="en-US" sz="2600" dirty="0">
                <a:solidFill>
                  <a:schemeClr val="bg1"/>
                </a:solidFill>
                <a:latin typeface="Century Gothic" panose="020B0502020202020204" pitchFamily="34" charset="0"/>
              </a:rPr>
              <a:t> (i.e., normal with only positive part) for the sigma parameter (standard deviation)</a:t>
            </a:r>
            <a:endParaRPr lang="pt-BR" sz="26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00117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0E9A0-75A1-C2A2-DA07-77FFC036450E}"/>
              </a:ext>
            </a:extLst>
          </p:cNvPr>
          <p:cNvPicPr>
            <a:picLocks noChangeAspect="1"/>
          </p:cNvPicPr>
          <p:nvPr/>
        </p:nvPicPr>
        <p:blipFill>
          <a:blip r:embed="rId2"/>
          <a:stretch>
            <a:fillRect/>
          </a:stretch>
        </p:blipFill>
        <p:spPr>
          <a:xfrm>
            <a:off x="617412" y="1418126"/>
            <a:ext cx="13165387" cy="4363059"/>
          </a:xfrm>
          <a:prstGeom prst="rect">
            <a:avLst/>
          </a:prstGeom>
        </p:spPr>
      </p:pic>
    </p:spTree>
    <p:extLst>
      <p:ext uri="{BB962C8B-B14F-4D97-AF65-F5344CB8AC3E}">
        <p14:creationId xmlns:p14="http://schemas.microsoft.com/office/powerpoint/2010/main" val="359013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B8E514-4A3B-4777-B21B-3531722704B4}"/>
              </a:ext>
            </a:extLst>
          </p:cNvPr>
          <p:cNvSpPr txBox="1"/>
          <p:nvPr/>
        </p:nvSpPr>
        <p:spPr>
          <a:xfrm>
            <a:off x="2259228" y="363682"/>
            <a:ext cx="9881754" cy="1015663"/>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Every time we try to do it with priors that are very distant from reality, we get this error message:</a:t>
            </a:r>
            <a:endParaRPr lang="pt-BR" sz="3000" dirty="0">
              <a:solidFill>
                <a:schemeClr val="bg1"/>
              </a:solidFill>
              <a:latin typeface="Century Gothic" panose="020B0502020202020204" pitchFamily="34" charset="0"/>
            </a:endParaRPr>
          </a:p>
        </p:txBody>
      </p:sp>
      <p:sp>
        <p:nvSpPr>
          <p:cNvPr id="2" name="TextBox 1">
            <a:extLst>
              <a:ext uri="{FF2B5EF4-FFF2-40B4-BE49-F238E27FC236}">
                <a16:creationId xmlns:a16="http://schemas.microsoft.com/office/drawing/2014/main" id="{C6C5081E-6B97-DC06-10C4-770CBF3B03CE}"/>
              </a:ext>
            </a:extLst>
          </p:cNvPr>
          <p:cNvSpPr txBox="1"/>
          <p:nvPr/>
        </p:nvSpPr>
        <p:spPr>
          <a:xfrm>
            <a:off x="981146" y="2026227"/>
            <a:ext cx="12437919" cy="2123658"/>
          </a:xfrm>
          <a:prstGeom prst="rect">
            <a:avLst/>
          </a:prstGeom>
          <a:noFill/>
        </p:spPr>
        <p:txBody>
          <a:bodyPr wrap="square" rtlCol="0">
            <a:spAutoFit/>
          </a:bodyPr>
          <a:lstStyle/>
          <a:p>
            <a:r>
              <a:rPr lang="en-US" sz="2200" dirty="0">
                <a:solidFill>
                  <a:srgbClr val="FFFF00"/>
                </a:solidFill>
                <a:latin typeface="Century Gothic" panose="020B0502020202020204" pitchFamily="34" charset="0"/>
              </a:rPr>
              <a:t>Sampling 4 chains for 1_000 tune and 1_000 draw iterations (4_000 + 4_000 draws total) took 230 seconds.</a:t>
            </a:r>
          </a:p>
          <a:p>
            <a:r>
              <a:rPr lang="en-US" sz="2200" dirty="0">
                <a:solidFill>
                  <a:srgbClr val="FFFF00"/>
                </a:solidFill>
                <a:latin typeface="Century Gothic" panose="020B0502020202020204" pitchFamily="34" charset="0"/>
              </a:rPr>
              <a:t>There were 324 divergences after tuning. Increase </a:t>
            </a:r>
            <a:r>
              <a:rPr lang="en-US" sz="2200" dirty="0" err="1">
                <a:solidFill>
                  <a:srgbClr val="FFFF00"/>
                </a:solidFill>
                <a:latin typeface="Century Gothic" panose="020B0502020202020204" pitchFamily="34" charset="0"/>
              </a:rPr>
              <a:t>target_accept</a:t>
            </a:r>
            <a:r>
              <a:rPr lang="en-US" sz="2200" dirty="0">
                <a:solidFill>
                  <a:srgbClr val="FFFF00"/>
                </a:solidFill>
                <a:latin typeface="Century Gothic" panose="020B0502020202020204" pitchFamily="34" charset="0"/>
              </a:rPr>
              <a:t> or </a:t>
            </a:r>
            <a:r>
              <a:rPr lang="en-US" sz="2200" dirty="0" err="1">
                <a:solidFill>
                  <a:srgbClr val="FFFF00"/>
                </a:solidFill>
                <a:latin typeface="Century Gothic" panose="020B0502020202020204" pitchFamily="34" charset="0"/>
              </a:rPr>
              <a:t>reparameterize</a:t>
            </a:r>
            <a:r>
              <a:rPr lang="en-US" sz="2200" dirty="0">
                <a:solidFill>
                  <a:srgbClr val="FFFF00"/>
                </a:solidFill>
                <a:latin typeface="Century Gothic" panose="020B0502020202020204" pitchFamily="34" charset="0"/>
              </a:rPr>
              <a:t>.</a:t>
            </a:r>
          </a:p>
          <a:p>
            <a:r>
              <a:rPr lang="en-US" sz="2200" dirty="0">
                <a:solidFill>
                  <a:srgbClr val="FFFF00"/>
                </a:solidFill>
                <a:latin typeface="Century Gothic" panose="020B0502020202020204" pitchFamily="34" charset="0"/>
              </a:rPr>
              <a:t>The </a:t>
            </a:r>
            <a:r>
              <a:rPr lang="en-US" sz="2200" dirty="0" err="1">
                <a:solidFill>
                  <a:srgbClr val="FFFF00"/>
                </a:solidFill>
                <a:latin typeface="Century Gothic" panose="020B0502020202020204" pitchFamily="34" charset="0"/>
              </a:rPr>
              <a:t>rhat</a:t>
            </a:r>
            <a:r>
              <a:rPr lang="en-US" sz="2200" dirty="0">
                <a:solidFill>
                  <a:srgbClr val="FFFF00"/>
                </a:solidFill>
                <a:latin typeface="Century Gothic" panose="020B0502020202020204" pitchFamily="34" charset="0"/>
              </a:rPr>
              <a:t> statistic is larger than 1.01 for some parameters. This indicates problems during sampling. See https://arxiv.org/abs/1903.08008 for details</a:t>
            </a:r>
          </a:p>
          <a:p>
            <a:r>
              <a:rPr lang="en-US" sz="2200" dirty="0">
                <a:solidFill>
                  <a:srgbClr val="FFFF00"/>
                </a:solidFill>
                <a:latin typeface="Century Gothic" panose="020B0502020202020204" pitchFamily="34" charset="0"/>
              </a:rPr>
              <a:t>Sampling: [</a:t>
            </a:r>
            <a:r>
              <a:rPr lang="en-US" sz="2200" dirty="0" err="1">
                <a:solidFill>
                  <a:srgbClr val="FFFF00"/>
                </a:solidFill>
                <a:latin typeface="Century Gothic" panose="020B0502020202020204" pitchFamily="34" charset="0"/>
              </a:rPr>
              <a:t>Y_obs</a:t>
            </a:r>
            <a:r>
              <a:rPr lang="en-US" sz="2200" dirty="0">
                <a:solidFill>
                  <a:srgbClr val="FFFF00"/>
                </a:solidFill>
                <a:latin typeface="Century Gothic" panose="020B0502020202020204" pitchFamily="34" charset="0"/>
              </a:rPr>
              <a:t>]</a:t>
            </a:r>
            <a:endParaRPr lang="pt-BR" sz="2200" dirty="0">
              <a:solidFill>
                <a:srgbClr val="FFFF00"/>
              </a:solidFill>
              <a:latin typeface="Century Gothic" panose="020B0502020202020204" pitchFamily="34" charset="0"/>
            </a:endParaRPr>
          </a:p>
        </p:txBody>
      </p:sp>
      <p:sp>
        <p:nvSpPr>
          <p:cNvPr id="7" name="TextBox 6">
            <a:extLst>
              <a:ext uri="{FF2B5EF4-FFF2-40B4-BE49-F238E27FC236}">
                <a16:creationId xmlns:a16="http://schemas.microsoft.com/office/drawing/2014/main" id="{0DB12A5E-F7E5-D6B5-522F-5E58F4FB7970}"/>
              </a:ext>
            </a:extLst>
          </p:cNvPr>
          <p:cNvSpPr txBox="1"/>
          <p:nvPr/>
        </p:nvSpPr>
        <p:spPr>
          <a:xfrm>
            <a:off x="2259228" y="4662055"/>
            <a:ext cx="9881754" cy="1477328"/>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We are still trying to figure out how to do it without relying on looking on the actual data for the priors, but for now we needed to “cheat” and do that</a:t>
            </a:r>
            <a:endParaRPr lang="pt-BR" sz="3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4903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36AF87-66EC-37F3-611D-9127ED0C9033}"/>
              </a:ext>
            </a:extLst>
          </p:cNvPr>
          <p:cNvPicPr>
            <a:picLocks noChangeAspect="1"/>
          </p:cNvPicPr>
          <p:nvPr/>
        </p:nvPicPr>
        <p:blipFill>
          <a:blip r:embed="rId2"/>
          <a:stretch>
            <a:fillRect/>
          </a:stretch>
        </p:blipFill>
        <p:spPr>
          <a:xfrm>
            <a:off x="612649" y="1835964"/>
            <a:ext cx="13174914" cy="3839111"/>
          </a:xfrm>
          <a:prstGeom prst="rect">
            <a:avLst/>
          </a:prstGeom>
        </p:spPr>
      </p:pic>
      <p:sp>
        <p:nvSpPr>
          <p:cNvPr id="5" name="TextBox 4">
            <a:extLst>
              <a:ext uri="{FF2B5EF4-FFF2-40B4-BE49-F238E27FC236}">
                <a16:creationId xmlns:a16="http://schemas.microsoft.com/office/drawing/2014/main" id="{06DD814B-06A2-5B64-65D1-4C7815D2A462}"/>
              </a:ext>
            </a:extLst>
          </p:cNvPr>
          <p:cNvSpPr txBox="1"/>
          <p:nvPr/>
        </p:nvSpPr>
        <p:spPr>
          <a:xfrm>
            <a:off x="2420288" y="202772"/>
            <a:ext cx="9559636" cy="1477328"/>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We also used </a:t>
            </a:r>
            <a:r>
              <a:rPr lang="en-US" sz="3000" dirty="0" err="1">
                <a:solidFill>
                  <a:schemeClr val="bg1"/>
                </a:solidFill>
                <a:latin typeface="Century Gothic" panose="020B0502020202020204" pitchFamily="34" charset="0"/>
              </a:rPr>
              <a:t>Arviz</a:t>
            </a:r>
            <a:r>
              <a:rPr lang="en-US" sz="3000" dirty="0">
                <a:solidFill>
                  <a:schemeClr val="bg1"/>
                </a:solidFill>
                <a:latin typeface="Century Gothic" panose="020B0502020202020204" pitchFamily="34" charset="0"/>
              </a:rPr>
              <a:t> (a tool in Python to analyze Bayesian models) to analyze our posterior. They changed slightly compared to the priors</a:t>
            </a:r>
            <a:endParaRPr lang="pt-BR" sz="3000" dirty="0">
              <a:solidFill>
                <a:schemeClr val="bg1"/>
              </a:solidFill>
              <a:latin typeface="Century Gothic" panose="020B0502020202020204" pitchFamily="34" charset="0"/>
            </a:endParaRPr>
          </a:p>
        </p:txBody>
      </p:sp>
      <p:pic>
        <p:nvPicPr>
          <p:cNvPr id="8" name="Picture 7">
            <a:extLst>
              <a:ext uri="{FF2B5EF4-FFF2-40B4-BE49-F238E27FC236}">
                <a16:creationId xmlns:a16="http://schemas.microsoft.com/office/drawing/2014/main" id="{56CEBCD8-7936-B6ED-30E5-CCDD175F4082}"/>
              </a:ext>
            </a:extLst>
          </p:cNvPr>
          <p:cNvPicPr>
            <a:picLocks noChangeAspect="1"/>
          </p:cNvPicPr>
          <p:nvPr/>
        </p:nvPicPr>
        <p:blipFill>
          <a:blip r:embed="rId3"/>
          <a:stretch>
            <a:fillRect/>
          </a:stretch>
        </p:blipFill>
        <p:spPr>
          <a:xfrm>
            <a:off x="4973430" y="5675075"/>
            <a:ext cx="4453352" cy="1475858"/>
          </a:xfrm>
          <a:prstGeom prst="rect">
            <a:avLst/>
          </a:prstGeom>
        </p:spPr>
      </p:pic>
    </p:spTree>
    <p:extLst>
      <p:ext uri="{BB962C8B-B14F-4D97-AF65-F5344CB8AC3E}">
        <p14:creationId xmlns:p14="http://schemas.microsoft.com/office/powerpoint/2010/main" val="418677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DD814B-06A2-5B64-65D1-4C7815D2A462}"/>
              </a:ext>
            </a:extLst>
          </p:cNvPr>
          <p:cNvSpPr txBox="1"/>
          <p:nvPr/>
        </p:nvSpPr>
        <p:spPr>
          <a:xfrm>
            <a:off x="1983472" y="192381"/>
            <a:ext cx="10433267" cy="1015663"/>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Finally, the heart of our project: the posterior predictive! It changed a little bit compared to the prior</a:t>
            </a:r>
            <a:endParaRPr lang="pt-BR" sz="3000" dirty="0">
              <a:solidFill>
                <a:schemeClr val="bg1"/>
              </a:solidFill>
              <a:latin typeface="Century Gothic" panose="020B0502020202020204" pitchFamily="34" charset="0"/>
            </a:endParaRPr>
          </a:p>
        </p:txBody>
      </p:sp>
      <p:pic>
        <p:nvPicPr>
          <p:cNvPr id="3" name="Picture 2">
            <a:extLst>
              <a:ext uri="{FF2B5EF4-FFF2-40B4-BE49-F238E27FC236}">
                <a16:creationId xmlns:a16="http://schemas.microsoft.com/office/drawing/2014/main" id="{B5B869CF-EEA8-4296-72B6-7BAE10CFF99C}"/>
              </a:ext>
            </a:extLst>
          </p:cNvPr>
          <p:cNvPicPr>
            <a:picLocks noChangeAspect="1"/>
          </p:cNvPicPr>
          <p:nvPr/>
        </p:nvPicPr>
        <p:blipFill>
          <a:blip r:embed="rId2"/>
          <a:stretch>
            <a:fillRect/>
          </a:stretch>
        </p:blipFill>
        <p:spPr>
          <a:xfrm>
            <a:off x="3645202" y="1380704"/>
            <a:ext cx="7109805" cy="3882659"/>
          </a:xfrm>
          <a:prstGeom prst="rect">
            <a:avLst/>
          </a:prstGeom>
        </p:spPr>
      </p:pic>
      <p:pic>
        <p:nvPicPr>
          <p:cNvPr id="6" name="Picture 5">
            <a:extLst>
              <a:ext uri="{FF2B5EF4-FFF2-40B4-BE49-F238E27FC236}">
                <a16:creationId xmlns:a16="http://schemas.microsoft.com/office/drawing/2014/main" id="{223DE753-C2E3-C1F2-799C-BB7ED0D6A1CD}"/>
              </a:ext>
            </a:extLst>
          </p:cNvPr>
          <p:cNvPicPr>
            <a:picLocks noChangeAspect="1"/>
          </p:cNvPicPr>
          <p:nvPr/>
        </p:nvPicPr>
        <p:blipFill>
          <a:blip r:embed="rId3"/>
          <a:stretch>
            <a:fillRect/>
          </a:stretch>
        </p:blipFill>
        <p:spPr>
          <a:xfrm>
            <a:off x="5600104" y="5430307"/>
            <a:ext cx="3200000" cy="1769006"/>
          </a:xfrm>
          <a:prstGeom prst="rect">
            <a:avLst/>
          </a:prstGeom>
        </p:spPr>
      </p:pic>
    </p:spTree>
    <p:extLst>
      <p:ext uri="{BB962C8B-B14F-4D97-AF65-F5344CB8AC3E}">
        <p14:creationId xmlns:p14="http://schemas.microsoft.com/office/powerpoint/2010/main" val="115568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4316-AE4A-F504-5712-2B86CF0BA2D9}"/>
              </a:ext>
            </a:extLst>
          </p:cNvPr>
          <p:cNvSpPr txBox="1"/>
          <p:nvPr/>
        </p:nvSpPr>
        <p:spPr>
          <a:xfrm>
            <a:off x="586292" y="1706830"/>
            <a:ext cx="13227627" cy="3785652"/>
          </a:xfrm>
          <a:prstGeom prst="rect">
            <a:avLst/>
          </a:prstGeom>
          <a:noFill/>
        </p:spPr>
        <p:txBody>
          <a:bodyPr wrap="square" rtlCol="0">
            <a:spAutoFit/>
          </a:bodyPr>
          <a:lstStyle/>
          <a:p>
            <a:pPr algn="ctr"/>
            <a:r>
              <a:rPr lang="en-US" sz="4000" dirty="0">
                <a:solidFill>
                  <a:schemeClr val="bg1"/>
                </a:solidFill>
                <a:latin typeface="Century Gothic" panose="020B0502020202020204" pitchFamily="34" charset="0"/>
              </a:rPr>
              <a:t>We have been discussing financial aid packages at Tufts and how conversion rates affect international students in real life. </a:t>
            </a:r>
          </a:p>
          <a:p>
            <a:pPr algn="ctr"/>
            <a:endParaRPr lang="en-US" sz="4000" dirty="0">
              <a:solidFill>
                <a:schemeClr val="bg1"/>
              </a:solidFill>
              <a:latin typeface="Century Gothic" panose="020B0502020202020204" pitchFamily="34" charset="0"/>
            </a:endParaRPr>
          </a:p>
          <a:p>
            <a:pPr algn="ctr"/>
            <a:r>
              <a:rPr lang="en-US" sz="4000" dirty="0">
                <a:solidFill>
                  <a:schemeClr val="bg1"/>
                </a:solidFill>
                <a:latin typeface="Century Gothic" panose="020B0502020202020204" pitchFamily="34" charset="0"/>
              </a:rPr>
              <a:t>Since there are many data points available for that, this makes it a convenient project to do using PYMC.</a:t>
            </a:r>
            <a:endParaRPr lang="pt-BR" sz="4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91129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37AFCC-D924-A440-3EF6-5E86F310C52B}"/>
              </a:ext>
            </a:extLst>
          </p:cNvPr>
          <p:cNvPicPr>
            <a:picLocks noChangeAspect="1"/>
          </p:cNvPicPr>
          <p:nvPr/>
        </p:nvPicPr>
        <p:blipFill>
          <a:blip r:embed="rId2"/>
          <a:stretch>
            <a:fillRect/>
          </a:stretch>
        </p:blipFill>
        <p:spPr>
          <a:xfrm>
            <a:off x="2422652" y="1489574"/>
            <a:ext cx="9554908" cy="4220164"/>
          </a:xfrm>
          <a:prstGeom prst="rect">
            <a:avLst/>
          </a:prstGeom>
        </p:spPr>
      </p:pic>
    </p:spTree>
    <p:extLst>
      <p:ext uri="{BB962C8B-B14F-4D97-AF65-F5344CB8AC3E}">
        <p14:creationId xmlns:p14="http://schemas.microsoft.com/office/powerpoint/2010/main" val="202542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30696-F92D-F439-2130-F541B8D236F8}"/>
              </a:ext>
            </a:extLst>
          </p:cNvPr>
          <p:cNvSpPr txBox="1"/>
          <p:nvPr/>
        </p:nvSpPr>
        <p:spPr>
          <a:xfrm>
            <a:off x="1401977" y="5850082"/>
            <a:ext cx="11596255" cy="553998"/>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Key assumption: </a:t>
            </a:r>
            <a:r>
              <a:rPr lang="en-US" sz="3000" b="1" dirty="0">
                <a:solidFill>
                  <a:schemeClr val="bg1"/>
                </a:solidFill>
                <a:latin typeface="Century Gothic" panose="020B0502020202020204" pitchFamily="34" charset="0"/>
              </a:rPr>
              <a:t>normal distributions</a:t>
            </a:r>
            <a:endParaRPr lang="pt-BR" sz="3000" b="1"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508B4421-ECD6-93C1-327B-96E771A139D4}"/>
              </a:ext>
            </a:extLst>
          </p:cNvPr>
          <p:cNvPicPr>
            <a:picLocks noChangeAspect="1"/>
          </p:cNvPicPr>
          <p:nvPr/>
        </p:nvPicPr>
        <p:blipFill>
          <a:blip r:embed="rId2"/>
          <a:stretch>
            <a:fillRect/>
          </a:stretch>
        </p:blipFill>
        <p:spPr>
          <a:xfrm>
            <a:off x="2422650" y="1489574"/>
            <a:ext cx="9554908" cy="4220164"/>
          </a:xfrm>
          <a:prstGeom prst="rect">
            <a:avLst/>
          </a:prstGeom>
        </p:spPr>
      </p:pic>
    </p:spTree>
    <p:extLst>
      <p:ext uri="{BB962C8B-B14F-4D97-AF65-F5344CB8AC3E}">
        <p14:creationId xmlns:p14="http://schemas.microsoft.com/office/powerpoint/2010/main" val="423895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30696-F92D-F439-2130-F541B8D236F8}"/>
              </a:ext>
            </a:extLst>
          </p:cNvPr>
          <p:cNvSpPr txBox="1"/>
          <p:nvPr/>
        </p:nvSpPr>
        <p:spPr>
          <a:xfrm>
            <a:off x="1401977" y="5850082"/>
            <a:ext cx="11596255" cy="553998"/>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It takes too much time to run, so for now we have 10 days</a:t>
            </a:r>
            <a:endParaRPr lang="pt-BR" sz="3000" b="1"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508B4421-ECD6-93C1-327B-96E771A139D4}"/>
              </a:ext>
            </a:extLst>
          </p:cNvPr>
          <p:cNvPicPr>
            <a:picLocks noChangeAspect="1"/>
          </p:cNvPicPr>
          <p:nvPr/>
        </p:nvPicPr>
        <p:blipFill>
          <a:blip r:embed="rId2"/>
          <a:stretch>
            <a:fillRect/>
          </a:stretch>
        </p:blipFill>
        <p:spPr>
          <a:xfrm>
            <a:off x="2422650" y="1489574"/>
            <a:ext cx="9554908" cy="4220164"/>
          </a:xfrm>
          <a:prstGeom prst="rect">
            <a:avLst/>
          </a:prstGeom>
        </p:spPr>
      </p:pic>
    </p:spTree>
    <p:extLst>
      <p:ext uri="{BB962C8B-B14F-4D97-AF65-F5344CB8AC3E}">
        <p14:creationId xmlns:p14="http://schemas.microsoft.com/office/powerpoint/2010/main" val="404657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30696-F92D-F439-2130-F541B8D236F8}"/>
              </a:ext>
            </a:extLst>
          </p:cNvPr>
          <p:cNvSpPr txBox="1"/>
          <p:nvPr/>
        </p:nvSpPr>
        <p:spPr>
          <a:xfrm>
            <a:off x="1401977" y="5850082"/>
            <a:ext cx="11596255" cy="553998"/>
          </a:xfrm>
          <a:prstGeom prst="rect">
            <a:avLst/>
          </a:prstGeom>
          <a:noFill/>
        </p:spPr>
        <p:txBody>
          <a:bodyPr wrap="square" rtlCol="0">
            <a:spAutoFit/>
          </a:bodyPr>
          <a:lstStyle/>
          <a:p>
            <a:pPr algn="ctr"/>
            <a:r>
              <a:rPr lang="en-US" sz="3000" dirty="0">
                <a:solidFill>
                  <a:schemeClr val="bg1"/>
                </a:solidFill>
                <a:latin typeface="Century Gothic" panose="020B0502020202020204" pitchFamily="34" charset="0"/>
              </a:rPr>
              <a:t>We have a plot for </a:t>
            </a:r>
            <a:r>
              <a:rPr lang="en-US" sz="3000" dirty="0" err="1">
                <a:solidFill>
                  <a:schemeClr val="bg1"/>
                </a:solidFill>
                <a:latin typeface="Century Gothic" panose="020B0502020202020204" pitchFamily="34" charset="0"/>
              </a:rPr>
              <a:t>exchange_rate</a:t>
            </a:r>
            <a:r>
              <a:rPr lang="en-US" sz="3000" dirty="0">
                <a:solidFill>
                  <a:schemeClr val="bg1"/>
                </a:solidFill>
                <a:latin typeface="Century Gothic" panose="020B0502020202020204" pitchFamily="34" charset="0"/>
              </a:rPr>
              <a:t> on the next slide</a:t>
            </a:r>
            <a:endParaRPr lang="pt-BR" sz="3000" dirty="0">
              <a:solidFill>
                <a:schemeClr val="bg1"/>
              </a:solidFill>
              <a:latin typeface="Century Gothic" panose="020B0502020202020204" pitchFamily="34" charset="0"/>
            </a:endParaRPr>
          </a:p>
        </p:txBody>
      </p:sp>
      <p:pic>
        <p:nvPicPr>
          <p:cNvPr id="5" name="Picture 4">
            <a:extLst>
              <a:ext uri="{FF2B5EF4-FFF2-40B4-BE49-F238E27FC236}">
                <a16:creationId xmlns:a16="http://schemas.microsoft.com/office/drawing/2014/main" id="{508B4421-ECD6-93C1-327B-96E771A139D4}"/>
              </a:ext>
            </a:extLst>
          </p:cNvPr>
          <p:cNvPicPr>
            <a:picLocks noChangeAspect="1"/>
          </p:cNvPicPr>
          <p:nvPr/>
        </p:nvPicPr>
        <p:blipFill>
          <a:blip r:embed="rId2"/>
          <a:stretch>
            <a:fillRect/>
          </a:stretch>
        </p:blipFill>
        <p:spPr>
          <a:xfrm>
            <a:off x="2422650" y="1489574"/>
            <a:ext cx="9554908" cy="4220164"/>
          </a:xfrm>
          <a:prstGeom prst="rect">
            <a:avLst/>
          </a:prstGeom>
        </p:spPr>
      </p:pic>
    </p:spTree>
    <p:extLst>
      <p:ext uri="{BB962C8B-B14F-4D97-AF65-F5344CB8AC3E}">
        <p14:creationId xmlns:p14="http://schemas.microsoft.com/office/powerpoint/2010/main" val="365310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2BFADA-EE02-5CAF-5D68-1B6C590DF62B}"/>
              </a:ext>
            </a:extLst>
          </p:cNvPr>
          <p:cNvPicPr>
            <a:picLocks noChangeAspect="1"/>
          </p:cNvPicPr>
          <p:nvPr/>
        </p:nvPicPr>
        <p:blipFill>
          <a:blip r:embed="rId2"/>
          <a:stretch>
            <a:fillRect/>
          </a:stretch>
        </p:blipFill>
        <p:spPr>
          <a:xfrm>
            <a:off x="1598083" y="502778"/>
            <a:ext cx="11204045" cy="6193755"/>
          </a:xfrm>
          <a:prstGeom prst="rect">
            <a:avLst/>
          </a:prstGeom>
        </p:spPr>
      </p:pic>
    </p:spTree>
    <p:extLst>
      <p:ext uri="{BB962C8B-B14F-4D97-AF65-F5344CB8AC3E}">
        <p14:creationId xmlns:p14="http://schemas.microsoft.com/office/powerpoint/2010/main" val="395316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3D5A-7C12-889E-E9ED-FA9CDC8BFD78}"/>
              </a:ext>
            </a:extLst>
          </p:cNvPr>
          <p:cNvPicPr>
            <a:picLocks noChangeAspect="1"/>
          </p:cNvPicPr>
          <p:nvPr/>
        </p:nvPicPr>
        <p:blipFill>
          <a:blip r:embed="rId2"/>
          <a:stretch>
            <a:fillRect/>
          </a:stretch>
        </p:blipFill>
        <p:spPr>
          <a:xfrm>
            <a:off x="2422652" y="960862"/>
            <a:ext cx="9554908" cy="5277587"/>
          </a:xfrm>
          <a:prstGeom prst="rect">
            <a:avLst/>
          </a:prstGeom>
        </p:spPr>
      </p:pic>
    </p:spTree>
    <p:extLst>
      <p:ext uri="{BB962C8B-B14F-4D97-AF65-F5344CB8AC3E}">
        <p14:creationId xmlns:p14="http://schemas.microsoft.com/office/powerpoint/2010/main" val="189839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B3D5A-7C12-889E-E9ED-FA9CDC8BFD78}"/>
              </a:ext>
            </a:extLst>
          </p:cNvPr>
          <p:cNvPicPr>
            <a:picLocks noChangeAspect="1"/>
          </p:cNvPicPr>
          <p:nvPr/>
        </p:nvPicPr>
        <p:blipFill>
          <a:blip r:embed="rId2"/>
          <a:stretch>
            <a:fillRect/>
          </a:stretch>
        </p:blipFill>
        <p:spPr>
          <a:xfrm>
            <a:off x="2422652" y="420534"/>
            <a:ext cx="9554908" cy="5277587"/>
          </a:xfrm>
          <a:prstGeom prst="rect">
            <a:avLst/>
          </a:prstGeom>
        </p:spPr>
      </p:pic>
      <p:sp>
        <p:nvSpPr>
          <p:cNvPr id="2" name="TextBox 1">
            <a:extLst>
              <a:ext uri="{FF2B5EF4-FFF2-40B4-BE49-F238E27FC236}">
                <a16:creationId xmlns:a16="http://schemas.microsoft.com/office/drawing/2014/main" id="{0E739A93-62DD-702A-2C9E-55AF23E4435F}"/>
              </a:ext>
            </a:extLst>
          </p:cNvPr>
          <p:cNvSpPr txBox="1"/>
          <p:nvPr/>
        </p:nvSpPr>
        <p:spPr>
          <a:xfrm>
            <a:off x="1401978" y="5886227"/>
            <a:ext cx="11596255" cy="892552"/>
          </a:xfrm>
          <a:prstGeom prst="rect">
            <a:avLst/>
          </a:prstGeom>
          <a:noFill/>
        </p:spPr>
        <p:txBody>
          <a:bodyPr wrap="square" rtlCol="0">
            <a:spAutoFit/>
          </a:bodyPr>
          <a:lstStyle/>
          <a:p>
            <a:pPr algn="ctr"/>
            <a:r>
              <a:rPr lang="en-US" sz="2600" dirty="0">
                <a:solidFill>
                  <a:schemeClr val="bg1"/>
                </a:solidFill>
                <a:latin typeface="Century Gothic" panose="020B0502020202020204" pitchFamily="34" charset="0"/>
              </a:rPr>
              <a:t>Key assumption: mean of likelihood is a linear function in terms of previous exchange rate and difference between inflation rates</a:t>
            </a:r>
            <a:endParaRPr lang="pt-BR" sz="26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50218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371</Words>
  <Application>Microsoft Office PowerPoint</Application>
  <PresentationFormat>Custom</PresentationFormat>
  <Paragraphs>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Cambria Math</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Fagundes Pereira Junior, Marlon</dc:creator>
  <cp:lastModifiedBy>Fagundes Pereira Junior, Marlon</cp:lastModifiedBy>
  <cp:revision>3</cp:revision>
  <dcterms:created xsi:type="dcterms:W3CDTF">2024-07-31T15:40:23Z</dcterms:created>
  <dcterms:modified xsi:type="dcterms:W3CDTF">2024-08-07T18:25:57Z</dcterms:modified>
</cp:coreProperties>
</file>