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47" r:id="rId3"/>
    <p:sldId id="356" r:id="rId4"/>
    <p:sldId id="357" r:id="rId5"/>
    <p:sldId id="303" r:id="rId6"/>
  </p:sldIdLst>
  <p:sldSz cx="9906000" cy="6858000" type="A4"/>
  <p:notesSz cx="9926638" cy="6797675"/>
  <p:defaultTextStyle>
    <a:defPPr>
      <a:defRPr lang="zh-CN"/>
    </a:defPPr>
    <a:lvl1pPr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800"/>
    <a:srgbClr val="007A37"/>
    <a:srgbClr val="F49D00"/>
    <a:srgbClr val="E9002B"/>
    <a:srgbClr val="278BCC"/>
    <a:srgbClr val="003B90"/>
    <a:srgbClr val="0033CC"/>
    <a:srgbClr val="727172"/>
    <a:srgbClr val="A7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5673" autoAdjust="0"/>
  </p:normalViewPr>
  <p:slideViewPr>
    <p:cSldViewPr>
      <p:cViewPr varScale="1">
        <p:scale>
          <a:sx n="109" d="100"/>
          <a:sy n="109" d="100"/>
        </p:scale>
        <p:origin x="-138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CF2DF73-D710-4E9C-A09E-30D70DB5A6CC}" type="datetime1">
              <a:rPr lang="zh-CN" altLang="en-US"/>
              <a:pPr>
                <a:defRPr/>
              </a:pPr>
              <a:t>2013/4/27</a:t>
            </a:fld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EF6F415-8F1F-4847-B427-1392F5508F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11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BECA072-1A1E-4A5A-93DC-1450DD80FEBB}" type="datetime1">
              <a:rPr lang="zh-CN" altLang="en-US"/>
              <a:pPr>
                <a:defRPr/>
              </a:pPr>
              <a:t>2013/4/27</a:t>
            </a:fld>
            <a:endParaRPr lang="en-US" altLang="zh-CN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B614BEB-B814-4777-B8CA-43CE3EC95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851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BB46FB-2245-4D38-8694-57F66B8103F4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2013/4/27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511D3E7C-D8C9-4C24-ABE0-314ADBC75309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zh-CN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78C31D8-01EC-4EC2-A5D1-9881E9A9F796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2013/4/27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2E6962F4-0A83-4499-BE6E-0B9EB78B317B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Rectangle 1027"/>
          <p:cNvSpPr txBox="1">
            <a:spLocks noGrp="1" noChangeArrowheads="1"/>
          </p:cNvSpPr>
          <p:nvPr/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EC28AE-1E7A-4AD0-8C45-7C706DDC258B}" type="datetime1">
              <a:rPr lang="zh-CN" altLang="en-US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2013/4/27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3" name="Rectangle 1031"/>
          <p:cNvSpPr txBox="1">
            <a:spLocks noGrp="1" noChangeArrowheads="1"/>
          </p:cNvSpPr>
          <p:nvPr/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50CDD7-64D6-4769-86B7-921F7050C4A3}" type="slidenum">
              <a:rPr lang="en-US" altLang="zh-CN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0F9EEFAD-3AAC-4FEF-9044-F9D8A3AE18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1F6271E-1500-4FB2-967A-27A1EBB94D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115888"/>
            <a:ext cx="2105025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115888"/>
            <a:ext cx="6162675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67F2B47-0009-4647-820F-A3D4511D6D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DC2E57C1-D10D-40FE-92E1-41002197CF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57FD8581-CB1F-432B-BB7A-EF86F650C2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2AE4AAC-B76A-4953-A5F3-FF63F0B53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EEA7C58-22A8-4609-A35F-76A893B07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71E877B-0546-48C2-8CFD-7706FFEBA6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3DE38EDB-7071-4E06-9A7F-9FCCDF8905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E93631B-67E1-47D7-8625-FC9567DA03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2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F2D5358A-8743-48E5-A5F4-BFEB72024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9"/>
          <a:stretch>
            <a:fillRect/>
          </a:stretch>
        </p:blipFill>
        <p:spPr bwMode="auto">
          <a:xfrm>
            <a:off x="0" y="0"/>
            <a:ext cx="99060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115888"/>
            <a:ext cx="84201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84313"/>
            <a:ext cx="84201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29113" y="6237288"/>
            <a:ext cx="48355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000" b="0">
                <a:solidFill>
                  <a:srgbClr val="8C8C8C"/>
                </a:solidFill>
                <a:latin typeface="Alstom" pitchFamily="50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 -  - P </a:t>
            </a:r>
            <a:fld id="{90A0E033-3150-4541-9C31-E08E3F7519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842000"/>
            <a:ext cx="158432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57338"/>
            <a:ext cx="990600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7738" y="6310313"/>
            <a:ext cx="8542337" cy="4318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2013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年</a:t>
            </a:r>
            <a:r>
              <a:rPr lang="en-US" altLang="zh-CN" sz="1000" dirty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4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月</a:t>
            </a:r>
            <a:r>
              <a:rPr lang="en-US" altLang="zh-CN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25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日</a:t>
            </a:r>
          </a:p>
        </p:txBody>
      </p:sp>
      <p:sp>
        <p:nvSpPr>
          <p:cNvPr id="20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309688" y="2079625"/>
            <a:ext cx="7429500" cy="2357438"/>
          </a:xfrm>
        </p:spPr>
        <p:txBody>
          <a:bodyPr/>
          <a:lstStyle/>
          <a:p>
            <a:pPr algn="ctr" eaLnBrk="1" hangingPunct="1"/>
            <a:r>
              <a:rPr lang="en-US" altLang="zh-CN" sz="3800" dirty="0" smtClean="0">
                <a:latin typeface="汉仪大黑简" pitchFamily="49" charset="-122"/>
              </a:rPr>
              <a:t>Summer</a:t>
            </a:r>
            <a:r>
              <a:rPr lang="zh-CN" altLang="en-US" sz="3800" dirty="0" smtClean="0">
                <a:latin typeface="汉仪大黑简" pitchFamily="49" charset="-122"/>
              </a:rPr>
              <a:t>愿景</a:t>
            </a:r>
            <a:endParaRPr lang="zh-CN" altLang="en-US" sz="3800" dirty="0" smtClean="0"/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381000" y="5786438"/>
            <a:ext cx="935831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/>
            <a:endParaRPr lang="zh-CN" altLang="en-US"/>
          </a:p>
        </p:txBody>
      </p:sp>
      <p:pic>
        <p:nvPicPr>
          <p:cNvPr id="205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04813"/>
            <a:ext cx="307022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37288"/>
            <a:ext cx="14525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8340" y="3933056"/>
            <a:ext cx="125547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  <a:ea typeface="+mn-ea"/>
              </a:rPr>
              <a:t>张立鹏</a:t>
            </a:r>
            <a:endParaRPr lang="en-US" altLang="zh-CN" b="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b="0" dirty="0" err="1" smtClean="0">
                <a:solidFill>
                  <a:schemeClr val="bg1"/>
                </a:solidFill>
                <a:latin typeface="+mn-ea"/>
                <a:ea typeface="+mn-ea"/>
              </a:rPr>
              <a:t>Ver</a:t>
            </a:r>
            <a:r>
              <a:rPr lang="en-US" altLang="zh-CN" b="0" dirty="0" smtClean="0">
                <a:solidFill>
                  <a:schemeClr val="bg1"/>
                </a:solidFill>
                <a:latin typeface="+mn-ea"/>
                <a:ea typeface="+mn-ea"/>
              </a:rPr>
              <a:t> 1.00</a:t>
            </a:r>
            <a:endParaRPr lang="zh-CN" altLang="en-US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</a:t>
            </a:r>
            <a:r>
              <a:rPr lang="en-US" altLang="zh-CN" dirty="0" smtClean="0"/>
              <a:t>——2013</a:t>
            </a:r>
            <a:r>
              <a:rPr lang="zh-CN" altLang="en-US" dirty="0" smtClean="0"/>
              <a:t>年</a:t>
            </a:r>
            <a:r>
              <a:rPr lang="en-US" altLang="zh-CN" dirty="0"/>
              <a:t>6</a:t>
            </a:r>
            <a:r>
              <a:rPr lang="zh-CN" altLang="en-US" dirty="0" smtClean="0"/>
              <a:t>月底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704528" y="1556792"/>
            <a:ext cx="864096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rgbClr val="7030A0"/>
                </a:solidFill>
                <a:latin typeface="+mj-ea"/>
                <a:ea typeface="+mj-ea"/>
              </a:rPr>
              <a:t>目标：提供整套的控制台程序解决方案。</a:t>
            </a:r>
            <a:endParaRPr lang="en-US" altLang="zh-CN" sz="2800" b="0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algn="l"/>
            <a:endParaRPr lang="en-US" altLang="zh-CN" b="0" dirty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组件：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1</a:t>
            </a:r>
            <a:r>
              <a:rPr lang="zh-CN" altLang="en-US" b="0" dirty="0" smtClean="0">
                <a:latin typeface="+mj-ea"/>
                <a:ea typeface="+mj-ea"/>
              </a:rPr>
              <a:t>）形成统一的编码规范，</a:t>
            </a:r>
            <a:r>
              <a:rPr lang="en-US" altLang="zh-CN" b="0" dirty="0" smtClean="0">
                <a:latin typeface="+mj-ea"/>
                <a:ea typeface="+mj-ea"/>
              </a:rPr>
              <a:t>As One Person</a:t>
            </a:r>
            <a:r>
              <a:rPr lang="zh-CN" altLang="en-US" b="0" dirty="0" smtClean="0">
                <a:latin typeface="+mj-ea"/>
                <a:ea typeface="+mj-ea"/>
              </a:rPr>
              <a:t>！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2</a:t>
            </a:r>
            <a:r>
              <a:rPr lang="zh-CN" altLang="en-US" b="0" dirty="0" smtClean="0">
                <a:latin typeface="+mj-ea"/>
                <a:ea typeface="+mj-ea"/>
              </a:rPr>
              <a:t>）集成</a:t>
            </a:r>
            <a:r>
              <a:rPr lang="en-US" altLang="zh-CN" b="0" dirty="0" smtClean="0">
                <a:latin typeface="+mj-ea"/>
                <a:ea typeface="+mj-ea"/>
              </a:rPr>
              <a:t>Spring.NET</a:t>
            </a:r>
            <a:r>
              <a:rPr lang="zh-CN" altLang="en-US" b="0" dirty="0" smtClean="0">
                <a:latin typeface="+mj-ea"/>
                <a:ea typeface="+mj-ea"/>
              </a:rPr>
              <a:t>平台（包括</a:t>
            </a:r>
            <a:r>
              <a:rPr lang="en-US" altLang="zh-CN" b="0" dirty="0" err="1" smtClean="0">
                <a:latin typeface="+mj-ea"/>
                <a:ea typeface="+mj-ea"/>
              </a:rPr>
              <a:t>IoC</a:t>
            </a:r>
            <a:r>
              <a:rPr lang="zh-CN" altLang="en-US" b="0" dirty="0" smtClean="0">
                <a:latin typeface="+mj-ea"/>
                <a:ea typeface="+mj-ea"/>
              </a:rPr>
              <a:t>和</a:t>
            </a:r>
            <a:r>
              <a:rPr lang="en-US" altLang="zh-CN" b="0" dirty="0" smtClean="0">
                <a:latin typeface="+mj-ea"/>
                <a:ea typeface="+mj-ea"/>
              </a:rPr>
              <a:t>AOP</a:t>
            </a:r>
            <a:r>
              <a:rPr lang="zh-CN" altLang="en-US" b="0" dirty="0" smtClean="0">
                <a:latin typeface="+mj-ea"/>
                <a:ea typeface="+mj-ea"/>
              </a:rPr>
              <a:t>），并以此为核心整合其他子系统；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>
                <a:latin typeface="+mj-ea"/>
                <a:ea typeface="+mj-ea"/>
              </a:rPr>
              <a:t>3</a:t>
            </a:r>
            <a:r>
              <a:rPr lang="zh-CN" altLang="en-US" b="0" dirty="0" smtClean="0">
                <a:latin typeface="+mj-ea"/>
                <a:ea typeface="+mj-ea"/>
              </a:rPr>
              <a:t>）集成日志模块、任务调度模块；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>
                <a:latin typeface="+mj-ea"/>
                <a:ea typeface="+mj-ea"/>
              </a:rPr>
              <a:t>4</a:t>
            </a:r>
            <a:r>
              <a:rPr lang="zh-CN" altLang="en-US" b="0" dirty="0" smtClean="0">
                <a:latin typeface="+mj-ea"/>
                <a:ea typeface="+mj-ea"/>
              </a:rPr>
              <a:t>）集成常用文件的读写模块；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>
                <a:latin typeface="+mj-ea"/>
                <a:ea typeface="+mj-ea"/>
              </a:rPr>
              <a:t>5</a:t>
            </a:r>
            <a:r>
              <a:rPr lang="zh-CN" altLang="en-US" b="0" dirty="0" smtClean="0">
                <a:latin typeface="+mj-ea"/>
                <a:ea typeface="+mj-ea"/>
              </a:rPr>
              <a:t>）集成网络通信模块；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>
                <a:latin typeface="+mj-ea"/>
                <a:ea typeface="+mj-ea"/>
              </a:rPr>
              <a:t>6</a:t>
            </a:r>
            <a:r>
              <a:rPr lang="zh-CN" altLang="en-US" b="0" dirty="0" smtClean="0">
                <a:latin typeface="+mj-ea"/>
                <a:ea typeface="+mj-ea"/>
              </a:rPr>
              <a:t>）集成工具类（包括解压缩、加解密等）；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09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en-US" altLang="zh-CN" dirty="0" smtClean="0"/>
              <a:t>——2013</a:t>
            </a:r>
            <a:r>
              <a:rPr lang="zh-CN" altLang="en-US" dirty="0" smtClean="0"/>
              <a:t>年年底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矩形 6"/>
          <p:cNvSpPr/>
          <p:nvPr/>
        </p:nvSpPr>
        <p:spPr>
          <a:xfrm>
            <a:off x="560512" y="1556792"/>
            <a:ext cx="8928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rgbClr val="7030A0"/>
                </a:solidFill>
                <a:latin typeface="+mj-ea"/>
                <a:ea typeface="+mj-ea"/>
              </a:rPr>
              <a:t>目标：提供整套的</a:t>
            </a:r>
            <a:r>
              <a:rPr lang="en-US" altLang="zh-CN" sz="2800" b="0" dirty="0" smtClean="0">
                <a:solidFill>
                  <a:srgbClr val="7030A0"/>
                </a:solidFill>
                <a:latin typeface="+mj-ea"/>
                <a:ea typeface="+mj-ea"/>
              </a:rPr>
              <a:t>CS</a:t>
            </a:r>
            <a:r>
              <a:rPr lang="zh-CN" altLang="en-US" sz="2800" b="0" dirty="0" smtClean="0">
                <a:solidFill>
                  <a:srgbClr val="7030A0"/>
                </a:solidFill>
                <a:latin typeface="+mj-ea"/>
                <a:ea typeface="+mj-ea"/>
              </a:rPr>
              <a:t>架构解决方案（服务和窗体）</a:t>
            </a:r>
            <a:endParaRPr lang="en-US" altLang="zh-CN" sz="2800" b="0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algn="l"/>
            <a:endParaRPr lang="en-US" altLang="zh-CN" b="0" dirty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组件：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1</a:t>
            </a:r>
            <a:r>
              <a:rPr lang="zh-CN" altLang="en-US" b="0" dirty="0" smtClean="0">
                <a:latin typeface="+mj-ea"/>
                <a:ea typeface="+mj-ea"/>
              </a:rPr>
              <a:t>）集成</a:t>
            </a:r>
            <a:r>
              <a:rPr lang="en-US" altLang="zh-CN" b="0" dirty="0" smtClean="0">
                <a:latin typeface="+mj-ea"/>
                <a:ea typeface="+mj-ea"/>
              </a:rPr>
              <a:t>Windows Form</a:t>
            </a:r>
            <a:r>
              <a:rPr lang="zh-CN" altLang="en-US" b="0" dirty="0" smtClean="0">
                <a:latin typeface="+mj-ea"/>
                <a:ea typeface="+mj-ea"/>
              </a:rPr>
              <a:t>组件；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2</a:t>
            </a:r>
            <a:r>
              <a:rPr lang="zh-CN" altLang="en-US" b="0" dirty="0" smtClean="0">
                <a:latin typeface="+mj-ea"/>
                <a:ea typeface="+mj-ea"/>
              </a:rPr>
              <a:t>）集成数据库读写组件（应支持</a:t>
            </a:r>
            <a:r>
              <a:rPr lang="en-US" altLang="zh-CN" b="0" dirty="0" smtClean="0">
                <a:latin typeface="+mj-ea"/>
                <a:ea typeface="+mj-ea"/>
              </a:rPr>
              <a:t>SQL Server</a:t>
            </a:r>
            <a:r>
              <a:rPr lang="zh-CN" altLang="en-US" b="0" dirty="0" smtClean="0">
                <a:latin typeface="+mj-ea"/>
                <a:ea typeface="+mj-ea"/>
              </a:rPr>
              <a:t>和</a:t>
            </a:r>
            <a:r>
              <a:rPr lang="en-US" altLang="zh-CN" b="0" dirty="0" smtClean="0">
                <a:latin typeface="+mj-ea"/>
                <a:ea typeface="+mj-ea"/>
              </a:rPr>
              <a:t>Oracle</a:t>
            </a:r>
            <a:r>
              <a:rPr lang="zh-CN" altLang="en-US" b="0" dirty="0" smtClean="0">
                <a:latin typeface="+mj-ea"/>
                <a:ea typeface="+mj-ea"/>
              </a:rPr>
              <a:t>两种）；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3</a:t>
            </a:r>
            <a:r>
              <a:rPr lang="zh-CN" altLang="en-US" b="0" dirty="0" smtClean="0">
                <a:latin typeface="+mj-ea"/>
                <a:ea typeface="+mj-ea"/>
              </a:rPr>
              <a:t>）提供多语言解决方案；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4</a:t>
            </a:r>
            <a:r>
              <a:rPr lang="zh-CN" altLang="en-US" b="0" dirty="0" smtClean="0">
                <a:latin typeface="+mj-ea"/>
                <a:ea typeface="+mj-ea"/>
              </a:rPr>
              <a:t>）集成报表解决方案；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5</a:t>
            </a:r>
            <a:r>
              <a:rPr lang="zh-CN" altLang="en-US" b="0" dirty="0" smtClean="0">
                <a:latin typeface="+mj-ea"/>
                <a:ea typeface="+mj-ea"/>
              </a:rPr>
              <a:t>）集成工具类（包括解压缩、加解密等）；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99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远期</a:t>
            </a:r>
            <a:r>
              <a:rPr lang="en-US" altLang="zh-CN" dirty="0" smtClean="0"/>
              <a:t>——2014</a:t>
            </a:r>
            <a:r>
              <a:rPr lang="zh-CN" altLang="en-US" dirty="0" smtClean="0"/>
              <a:t>年</a:t>
            </a:r>
            <a:r>
              <a:rPr lang="zh-CN" altLang="en-US" dirty="0"/>
              <a:t>年</a:t>
            </a:r>
            <a:r>
              <a:rPr lang="zh-CN" altLang="en-US" dirty="0" smtClean="0"/>
              <a:t>底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矩形 6"/>
          <p:cNvSpPr/>
          <p:nvPr/>
        </p:nvSpPr>
        <p:spPr>
          <a:xfrm>
            <a:off x="560512" y="1556792"/>
            <a:ext cx="8928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rgbClr val="7030A0"/>
                </a:solidFill>
                <a:latin typeface="+mj-ea"/>
                <a:ea typeface="+mj-ea"/>
              </a:rPr>
              <a:t>目标：提供整套的</a:t>
            </a:r>
            <a:r>
              <a:rPr lang="en-US" altLang="zh-CN" sz="2800" b="0" dirty="0">
                <a:solidFill>
                  <a:srgbClr val="7030A0"/>
                </a:solidFill>
                <a:latin typeface="+mj-ea"/>
                <a:ea typeface="+mj-ea"/>
              </a:rPr>
              <a:t>B</a:t>
            </a:r>
            <a:r>
              <a:rPr lang="en-US" altLang="zh-CN" sz="2800" b="0" dirty="0" smtClean="0">
                <a:solidFill>
                  <a:srgbClr val="7030A0"/>
                </a:solidFill>
                <a:latin typeface="+mj-ea"/>
                <a:ea typeface="+mj-ea"/>
              </a:rPr>
              <a:t>S</a:t>
            </a:r>
            <a:r>
              <a:rPr lang="zh-CN" altLang="en-US" sz="2800" b="0" dirty="0" smtClean="0">
                <a:solidFill>
                  <a:srgbClr val="7030A0"/>
                </a:solidFill>
                <a:latin typeface="+mj-ea"/>
                <a:ea typeface="+mj-ea"/>
              </a:rPr>
              <a:t>架构解决</a:t>
            </a:r>
            <a:r>
              <a:rPr lang="zh-CN" altLang="en-US" sz="2800" b="0" dirty="0" smtClean="0">
                <a:solidFill>
                  <a:srgbClr val="7030A0"/>
                </a:solidFill>
                <a:latin typeface="+mj-ea"/>
                <a:ea typeface="+mj-ea"/>
              </a:rPr>
              <a:t>方案</a:t>
            </a:r>
            <a:endParaRPr lang="en-US" altLang="zh-CN" sz="2800" b="0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algn="l"/>
            <a:endParaRPr lang="en-US" altLang="zh-CN" b="0" dirty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组件：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1</a:t>
            </a:r>
            <a:r>
              <a:rPr lang="zh-CN" altLang="en-US" b="0" dirty="0" smtClean="0">
                <a:latin typeface="+mj-ea"/>
                <a:ea typeface="+mj-ea"/>
              </a:rPr>
              <a:t>）集成</a:t>
            </a:r>
            <a:r>
              <a:rPr lang="en-US" altLang="zh-CN" b="0" dirty="0" smtClean="0">
                <a:latin typeface="+mj-ea"/>
                <a:ea typeface="+mj-ea"/>
              </a:rPr>
              <a:t>Ajax</a:t>
            </a:r>
            <a:r>
              <a:rPr lang="zh-CN" altLang="en-US" b="0" dirty="0" smtClean="0">
                <a:latin typeface="+mj-ea"/>
                <a:ea typeface="+mj-ea"/>
              </a:rPr>
              <a:t>组件；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2</a:t>
            </a:r>
            <a:r>
              <a:rPr lang="zh-CN" altLang="en-US" b="0" dirty="0" smtClean="0">
                <a:latin typeface="+mj-ea"/>
                <a:ea typeface="+mj-ea"/>
              </a:rPr>
              <a:t>）提供</a:t>
            </a:r>
            <a:r>
              <a:rPr lang="en-US" altLang="zh-CN" b="0" dirty="0" err="1" smtClean="0">
                <a:latin typeface="+mj-ea"/>
                <a:ea typeface="+mj-ea"/>
              </a:rPr>
              <a:t>Aspx</a:t>
            </a:r>
            <a:r>
              <a:rPr lang="zh-CN" altLang="en-US" b="0" dirty="0" smtClean="0">
                <a:latin typeface="+mj-ea"/>
                <a:ea typeface="+mj-ea"/>
              </a:rPr>
              <a:t>页面和</a:t>
            </a:r>
            <a:r>
              <a:rPr lang="en-US" altLang="zh-CN" b="0" dirty="0" smtClean="0">
                <a:latin typeface="+mj-ea"/>
                <a:ea typeface="+mj-ea"/>
              </a:rPr>
              <a:t>EXT</a:t>
            </a:r>
            <a:r>
              <a:rPr lang="zh-CN" altLang="en-US" b="0" dirty="0" smtClean="0">
                <a:latin typeface="+mj-ea"/>
                <a:ea typeface="+mj-ea"/>
              </a:rPr>
              <a:t>页面两种方案；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3</a:t>
            </a:r>
            <a:r>
              <a:rPr lang="zh-CN" altLang="en-US" b="0" dirty="0" smtClean="0">
                <a:latin typeface="+mj-ea"/>
                <a:ea typeface="+mj-ea"/>
              </a:rPr>
              <a:t>）集成系统权限控制等基本模块；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4</a:t>
            </a:r>
            <a:r>
              <a:rPr lang="zh-CN" altLang="en-US" b="0" dirty="0" smtClean="0">
                <a:latin typeface="+mj-ea"/>
                <a:ea typeface="+mj-ea"/>
              </a:rPr>
              <a:t>）集成工作流模块；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 smtClean="0">
                <a:latin typeface="+mj-ea"/>
                <a:ea typeface="+mj-ea"/>
              </a:rPr>
              <a:t>（</a:t>
            </a:r>
            <a:r>
              <a:rPr lang="en-US" altLang="zh-CN" b="0" dirty="0" smtClean="0">
                <a:latin typeface="+mj-ea"/>
                <a:ea typeface="+mj-ea"/>
              </a:rPr>
              <a:t>5</a:t>
            </a:r>
            <a:r>
              <a:rPr lang="zh-CN" altLang="en-US" b="0" dirty="0" smtClean="0">
                <a:latin typeface="+mj-ea"/>
                <a:ea typeface="+mj-ea"/>
              </a:rPr>
              <a:t>）集成报表展现模块；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76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D8DC3371-A470-4BF8-9A1B-A2E66FB18549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5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pic>
        <p:nvPicPr>
          <p:cNvPr id="13315" name="Picture 4" descr="PPT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0" y="2205038"/>
            <a:ext cx="99060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汉仪大黑简" pitchFamily="49" charset="-122"/>
              </a:rPr>
              <a:t>谢      谢</a:t>
            </a: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yriad Pro Black"/>
        <a:ea typeface="汉仪大黑简"/>
        <a:cs typeface=""/>
      </a:majorFont>
      <a:minorFont>
        <a:latin typeface="FuturaA Bk BT"/>
        <a:ea typeface="汉仪大黑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6271</TotalTime>
  <Words>279</Words>
  <Application>Microsoft Office PowerPoint</Application>
  <PresentationFormat>A4 纸张(210x297 毫米)</PresentationFormat>
  <Paragraphs>43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Summer愿景</vt:lpstr>
      <vt:lpstr>近期——2013年6月底</vt:lpstr>
      <vt:lpstr>中期——2013年年底</vt:lpstr>
      <vt:lpstr>远期——2014年年底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Joanna</dc:creator>
  <cp:lastModifiedBy>张立鹏</cp:lastModifiedBy>
  <cp:revision>320</cp:revision>
  <dcterms:created xsi:type="dcterms:W3CDTF">2007-02-15T04:37:37Z</dcterms:created>
  <dcterms:modified xsi:type="dcterms:W3CDTF">2013-04-27T09:42:37Z</dcterms:modified>
</cp:coreProperties>
</file>