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03" r:id="rId27"/>
  </p:sldIdLst>
  <p:sldSz cx="9906000" cy="6858000" type="A4"/>
  <p:notesSz cx="9926638" cy="6797675"/>
  <p:defaultTextStyle>
    <a:defPPr>
      <a:defRPr lang="zh-CN"/>
    </a:defPPr>
    <a:lvl1pPr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2B"/>
    <a:srgbClr val="4D4D4D"/>
    <a:srgbClr val="D7D800"/>
    <a:srgbClr val="007A37"/>
    <a:srgbClr val="F49D00"/>
    <a:srgbClr val="278BCC"/>
    <a:srgbClr val="003B90"/>
    <a:srgbClr val="0033CC"/>
    <a:srgbClr val="727172"/>
    <a:srgbClr val="A7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5745" autoAdjust="0"/>
  </p:normalViewPr>
  <p:slideViewPr>
    <p:cSldViewPr>
      <p:cViewPr varScale="1">
        <p:scale>
          <a:sx n="109" d="100"/>
          <a:sy n="109" d="100"/>
        </p:scale>
        <p:origin x="-139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CF2DF73-D710-4E9C-A09E-30D70DB5A6CC}" type="datetime1">
              <a:rPr lang="zh-CN" altLang="en-US"/>
              <a:pPr>
                <a:defRPr/>
              </a:pPr>
              <a:t>2013/4/25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EF6F415-8F1F-4847-B427-1392F5508F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11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BECA072-1A1E-4A5A-93DC-1450DD80FEBB}" type="datetime1">
              <a:rPr lang="zh-CN" altLang="en-US"/>
              <a:pPr>
                <a:defRPr/>
              </a:pPr>
              <a:t>2013/4/25</a:t>
            </a:fld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614BEB-B814-4777-B8CA-43CE3EC95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851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BB46FB-2245-4D38-8694-57F66B8103F4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511D3E7C-D8C9-4C24-ABE0-314ADBC75309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zh-CN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78C31D8-01EC-4EC2-A5D1-9881E9A9F796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2E6962F4-0A83-4499-BE6E-0B9EB78B317B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26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Rectangle 1027"/>
          <p:cNvSpPr txBox="1">
            <a:spLocks noGrp="1" noChangeArrowheads="1"/>
          </p:cNvSpPr>
          <p:nvPr/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EC28AE-1E7A-4AD0-8C45-7C706DDC258B}" type="datetime1">
              <a:rPr lang="zh-CN" altLang="en-US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2013/4/25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1031"/>
          <p:cNvSpPr txBox="1">
            <a:spLocks noGrp="1" noChangeArrowheads="1"/>
          </p:cNvSpPr>
          <p:nvPr/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50CDD7-64D6-4769-86B7-921F7050C4A3}" type="slidenum">
              <a:rPr lang="en-US" altLang="zh-CN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0F9EEFAD-3AAC-4FEF-9044-F9D8A3AE1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1F6271E-1500-4FB2-967A-27A1EBB94D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115888"/>
            <a:ext cx="2105025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115888"/>
            <a:ext cx="6162675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67F2B47-0009-4647-820F-A3D4511D6D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DC2E57C1-D10D-40FE-92E1-41002197C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57FD8581-CB1F-432B-BB7A-EF86F650C2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2AE4AAC-B76A-4953-A5F3-FF63F0B53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EEA7C58-22A8-4609-A35F-76A893B0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71E877B-0546-48C2-8CFD-7706FFEBA6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3DE38EDB-7071-4E06-9A7F-9FCCDF890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E93631B-67E1-47D7-8625-FC9567DA0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F2D5358A-8743-48E5-A5F4-BFEB72024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9"/>
          <a:stretch>
            <a:fillRect/>
          </a:stretch>
        </p:blipFill>
        <p:spPr bwMode="auto">
          <a:xfrm>
            <a:off x="0" y="0"/>
            <a:ext cx="99060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15888"/>
            <a:ext cx="84201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84313"/>
            <a:ext cx="84201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9113" y="6237288"/>
            <a:ext cx="4835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 b="0">
                <a:solidFill>
                  <a:srgbClr val="8C8C8C"/>
                </a:solidFill>
                <a:latin typeface="Alstom" pitchFamily="50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 -  - P </a:t>
            </a:r>
            <a:fld id="{90A0E033-3150-4541-9C31-E08E3F751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842000"/>
            <a:ext cx="15843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57338"/>
            <a:ext cx="99060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7738" y="6310313"/>
            <a:ext cx="8542337" cy="4318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2013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年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04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月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25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日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309688" y="2079625"/>
            <a:ext cx="7429500" cy="2357438"/>
          </a:xfrm>
        </p:spPr>
        <p:txBody>
          <a:bodyPr/>
          <a:lstStyle/>
          <a:p>
            <a:pPr algn="ctr" eaLnBrk="1" hangingPunct="1"/>
            <a:r>
              <a:rPr lang="en-US" altLang="zh-CN" sz="3800" dirty="0" smtClean="0">
                <a:latin typeface="Myriad Pro Black" pitchFamily="34" charset="0"/>
                <a:ea typeface="汉仪大黑简" pitchFamily="49" charset="-122"/>
              </a:rPr>
              <a:t>Spring.NET</a:t>
            </a:r>
            <a:r>
              <a:rPr lang="en-US" altLang="zh-CN" sz="3800" dirty="0">
                <a:latin typeface="Myriad Pro Black" pitchFamily="34" charset="0"/>
                <a:ea typeface="汉仪大黑简" pitchFamily="49" charset="-122"/>
              </a:rPr>
              <a:t/>
            </a:r>
            <a:br>
              <a:rPr lang="en-US" altLang="zh-CN" sz="3800" dirty="0">
                <a:latin typeface="Myriad Pro Black" pitchFamily="34" charset="0"/>
                <a:ea typeface="汉仪大黑简" pitchFamily="49" charset="-122"/>
              </a:rPr>
            </a:br>
            <a:r>
              <a:rPr lang="zh-CN" altLang="en-US" sz="3800" dirty="0">
                <a:latin typeface="Myriad Pro Black" pitchFamily="34" charset="0"/>
                <a:ea typeface="汉仪大黑简" pitchFamily="49" charset="-122"/>
              </a:rPr>
              <a:t>第一</a:t>
            </a:r>
            <a:r>
              <a:rPr lang="zh-CN" altLang="en-US" sz="3800" dirty="0" smtClean="0">
                <a:latin typeface="Myriad Pro Black" pitchFamily="34" charset="0"/>
                <a:ea typeface="汉仪大黑简" pitchFamily="49" charset="-122"/>
              </a:rPr>
              <a:t>讲 </a:t>
            </a:r>
            <a:r>
              <a:rPr lang="en-US" altLang="zh-CN" sz="3800" dirty="0" err="1" smtClean="0">
                <a:latin typeface="Myriad Pro Black" pitchFamily="34" charset="0"/>
                <a:ea typeface="汉仪大黑简" pitchFamily="49" charset="-122"/>
              </a:rPr>
              <a:t>IoC</a:t>
            </a:r>
            <a:r>
              <a:rPr lang="en-US" altLang="zh-CN" sz="3800" dirty="0" smtClean="0">
                <a:latin typeface="Myriad Pro Black" pitchFamily="34" charset="0"/>
                <a:ea typeface="汉仪大黑简" pitchFamily="49" charset="-122"/>
              </a:rPr>
              <a:t/>
            </a:r>
            <a:br>
              <a:rPr lang="en-US" altLang="zh-CN" sz="3800" dirty="0" smtClean="0">
                <a:latin typeface="Myriad Pro Black" pitchFamily="34" charset="0"/>
                <a:ea typeface="汉仪大黑简" pitchFamily="49" charset="-122"/>
              </a:rPr>
            </a:br>
            <a:r>
              <a:rPr lang="zh-CN" altLang="en-US" sz="1800" dirty="0" smtClean="0">
                <a:latin typeface="Myriad Pro" pitchFamily="34" charset="0"/>
                <a:ea typeface="汉仪中黑简" pitchFamily="49" charset="-122"/>
              </a:rPr>
              <a:t>作者：戴唯艺</a:t>
            </a: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381000" y="5786438"/>
            <a:ext cx="93583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/>
            <a:endParaRPr lang="zh-CN" altLang="en-US"/>
          </a:p>
        </p:txBody>
      </p:sp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04813"/>
            <a:ext cx="307022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288"/>
            <a:ext cx="14525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r>
              <a:rPr lang="zh-CN" altLang="en-US" dirty="0"/>
              <a:t>场景</a:t>
            </a:r>
            <a:r>
              <a:rPr lang="en-US" altLang="zh-CN" dirty="0" smtClean="0"/>
              <a:t>——</a:t>
            </a:r>
            <a:r>
              <a:rPr lang="en-US" altLang="zh-CN" dirty="0"/>
              <a:t>C</a:t>
            </a:r>
            <a:r>
              <a:rPr lang="zh-CN" altLang="en-US" dirty="0"/>
              <a:t>君的笔哪儿来的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560512" y="1484783"/>
            <a:ext cx="8784976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C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君手上那只实例笔来自“</a:t>
            </a:r>
            <a:r>
              <a:rPr lang="zh-CN" altLang="en-US" sz="24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外部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”。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外部可以简单地理解为不在程序集内，更加直白的说就是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配置文件，换言之，程序通过读取配置文件在运行时确定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需要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Create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的类实例。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这样就把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类</a:t>
            </a:r>
            <a:r>
              <a:rPr lang="zh-CN" altLang="en-US" sz="2400" b="0" kern="0" dirty="0">
                <a:latin typeface="Myriad Pro" pitchFamily="34" charset="0"/>
                <a:ea typeface="汉仪中黑简" pitchFamily="49" charset="-122"/>
              </a:rPr>
              <a:t>实例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的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定义移到了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Dll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外，增加了灵活性，大大降低了模块间的耦合性。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就是说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: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现在具体类的实现不由依赖它的类控制，而由外部文件控制，这就是所说的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”</a:t>
            </a:r>
            <a:r>
              <a:rPr lang="zh-CN" altLang="en-US" sz="24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控制反转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”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思想。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Spring.Core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268760"/>
            <a:ext cx="8949952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Spring.Core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作为整个框架的基础，实现了依赖注入的功能。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的大部分模块都要依赖或扩展该模块。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基础是</a:t>
            </a:r>
            <a:r>
              <a:rPr lang="en-US" altLang="zh-CN" sz="2000" b="1" kern="0" dirty="0" err="1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IObjectFactory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接口，该接口用一个简单而优雅的方式实现了工厂模式，使我们可以无需自行编写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singleton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类型和众多的服务定位器，并允许将对象配置及其依赖关系与具体的程序逻辑解耦。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altLang="zh-CN" sz="2000" b="1" kern="0" dirty="0" err="1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IApplicationContext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接口是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IObjectFactory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的扩展，增加了诸多企业级功能，包括使用资源文件进行文本本地化、事件传播和资源装载等等。</a:t>
            </a:r>
            <a:endParaRPr lang="zh-CN" altLang="en-US" sz="2000" b="0" kern="0" dirty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4716281"/>
            <a:ext cx="4032448" cy="7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9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Start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0414" y="1461844"/>
            <a:ext cx="385053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public class 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Person{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private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tool;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public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void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DoSomething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( ) {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//</a:t>
            </a:r>
            <a:r>
              <a:rPr lang="zh-CN" altLang="en-US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使用工具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tool.UseTool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 );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Console.WriteLine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 "</a:t>
            </a:r>
            <a:r>
              <a:rPr lang="zh-CN" altLang="en-US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完成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);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}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0552" y="4509120"/>
            <a:ext cx="2973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public interface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{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void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UseTool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( );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}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701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public class Pen :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{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public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void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UseTool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( ) {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Console.WriteLine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 "</a:t>
            </a:r>
            <a:r>
              <a:rPr lang="zh-CN" altLang="en-US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使用钢笔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);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}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}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public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class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BallPen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: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{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public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void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UseTool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(){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</a:t>
            </a:r>
            <a:r>
              <a:rPr lang="en-US" altLang="zh-CN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Console.WriteLine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("</a:t>
            </a:r>
            <a:r>
              <a:rPr lang="zh-CN" altLang="en-US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使用圆珠笔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");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}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}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public class 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Pencil 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: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{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public void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UseTool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(){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</a:t>
            </a:r>
            <a:r>
              <a:rPr lang="en-US" altLang="zh-CN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Console.WriteLine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(“</a:t>
            </a:r>
            <a:r>
              <a:rPr lang="zh-CN" altLang="en-US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</a:t>
            </a:r>
            <a:r>
              <a:rPr lang="zh-CN" altLang="en-US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铅</a:t>
            </a:r>
            <a:r>
              <a:rPr lang="zh-CN" altLang="en-US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笔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");</a:t>
            </a:r>
          </a:p>
          <a:p>
            <a:pPr algn="l"/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}</a:t>
            </a:r>
          </a:p>
          <a:p>
            <a:pPr algn="l"/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}</a:t>
            </a:r>
            <a:endParaRPr lang="en-US" altLang="zh-CN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Start(</a:t>
            </a:r>
            <a:r>
              <a:rPr lang="en-US" altLang="zh-CN" dirty="0" err="1" smtClean="0"/>
              <a:t>App.config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949952" cy="18722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首先在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configSections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&gt;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标签中添加如下配置，表示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spring/context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就被解析为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ContextHandler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spring/objects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就被解析为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DefaultSectionHandler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type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填写类全名和程序集名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zh-CN" altLang="en-US" sz="2400" b="0" kern="0" dirty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19" y="3429000"/>
            <a:ext cx="8970477" cy="232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&lt;configuration&gt;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&lt;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configSections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sectionGroup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name="spring"&gt;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&lt;section name="</a:t>
            </a:r>
            <a:r>
              <a:rPr lang="en-US" altLang="zh-CN" sz="160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context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type="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Spring.Context.Support.ContextHandler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, 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Spring.Core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"/&gt;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&lt;section name="</a:t>
            </a:r>
            <a:r>
              <a:rPr lang="en-US" altLang="zh-CN" sz="160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objects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type="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Spring.Context.Support.DefaultSectionHandler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, 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Spring.Core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"/&gt;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&lt;/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sectionGroup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&lt;/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configSections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3652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Start(</a:t>
            </a:r>
            <a:r>
              <a:rPr lang="en-US" altLang="zh-CN" dirty="0" err="1" smtClean="0"/>
              <a:t>App.config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268760"/>
            <a:ext cx="8733928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接下来定义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object,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通过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context/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resource.uri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确定对象的定义路径，在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objects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中的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&lt;object&gt;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表示对象本身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841" y="1988840"/>
            <a:ext cx="8784976" cy="401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&lt;configuration&gt;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&lt;</a:t>
            </a:r>
            <a:r>
              <a:rPr lang="en-US" altLang="zh-CN" sz="1600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configSections</a:t>
            </a:r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/&gt;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&lt;spring&gt;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&lt;context&gt;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&lt;resource 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uri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="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config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://spring/objects"/&gt;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&lt;/context&gt;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&lt;objects 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xmlns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="http://www.springframework.net"&gt;</a:t>
            </a:r>
          </a:p>
          <a:p>
            <a:pPr algn="l"/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&lt;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object id="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MyPerson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type="ConsoleApplication1.Person, ConsoleApplication1"&gt;</a:t>
            </a:r>
          </a:p>
          <a:p>
            <a:pPr algn="l"/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  </a:t>
            </a:r>
            <a:r>
              <a:rPr lang="en-US" altLang="zh-CN" sz="1600" dirty="0" smtClean="0">
                <a:solidFill>
                  <a:srgbClr val="E9002B"/>
                </a:solidFill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1600" dirty="0">
                <a:solidFill>
                  <a:srgbClr val="E9002B"/>
                </a:solidFill>
                <a:latin typeface="Myriad Pro" pitchFamily="34" charset="0"/>
                <a:ea typeface="汉仪中黑简" pitchFamily="49" charset="-122"/>
              </a:rPr>
              <a:t>property name="tool" ref="</a:t>
            </a:r>
            <a:r>
              <a:rPr lang="en-US" altLang="zh-CN" sz="1600" dirty="0" err="1">
                <a:solidFill>
                  <a:srgbClr val="E9002B"/>
                </a:solidFill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1600" dirty="0" smtClean="0">
                <a:solidFill>
                  <a:srgbClr val="E9002B"/>
                </a:solidFill>
                <a:latin typeface="Myriad Pro" pitchFamily="34" charset="0"/>
                <a:ea typeface="汉仪中黑简" pitchFamily="49" charset="-122"/>
              </a:rPr>
              <a:t>"/&gt;</a:t>
            </a:r>
            <a:endParaRPr lang="en-US" altLang="zh-CN" sz="1600" dirty="0">
              <a:solidFill>
                <a:srgbClr val="E9002B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</a:t>
            </a:r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&lt;/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object&gt;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  &lt;object id="</a:t>
            </a:r>
            <a:r>
              <a:rPr lang="en-US" altLang="zh-CN" sz="1600" b="0" dirty="0" err="1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" type="Consoleapplication1.BallPen, </a:t>
            </a:r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ConsoleApplication1“ /&gt;</a:t>
            </a:r>
            <a:endParaRPr lang="en-US" altLang="zh-CN" sz="1600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  &lt;/objects&gt;</a:t>
            </a:r>
          </a:p>
          <a:p>
            <a:pPr algn="l"/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  &lt;/spring&gt;</a:t>
            </a:r>
          </a:p>
          <a:p>
            <a:pPr algn="l"/>
            <a:r>
              <a:rPr lang="en-US" altLang="zh-CN" sz="16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&lt;/</a:t>
            </a:r>
            <a:r>
              <a:rPr lang="en-US" altLang="zh-CN" sz="16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4472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Start(</a:t>
            </a:r>
            <a:r>
              <a:rPr lang="zh-CN" altLang="en-US" dirty="0"/>
              <a:t>执行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7918648" cy="9361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添加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Spring.Core.dll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引用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solidFill>
                  <a:schemeClr val="accent2"/>
                </a:solidFill>
                <a:latin typeface="Myriad Pro" pitchFamily="34" charset="0"/>
                <a:ea typeface="汉仪中黑简" pitchFamily="49" charset="-122"/>
              </a:rPr>
              <a:t>using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Spring.Context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; </a:t>
            </a:r>
            <a:r>
              <a:rPr lang="en-US" altLang="zh-CN" sz="2400" b="0" kern="0" dirty="0" smtClean="0">
                <a:solidFill>
                  <a:schemeClr val="accent2"/>
                </a:solidFill>
                <a:latin typeface="Myriad Pro" pitchFamily="34" charset="0"/>
                <a:ea typeface="汉仪中黑简" pitchFamily="49" charset="-122"/>
              </a:rPr>
              <a:t>using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Spring.Context.Support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420888"/>
            <a:ext cx="856895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accent2"/>
                </a:solidFill>
                <a:latin typeface="Myriad Pro" pitchFamily="34" charset="0"/>
                <a:ea typeface="汉仪中黑简" pitchFamily="49" charset="-122"/>
              </a:rPr>
              <a:t>static void 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Main ( </a:t>
            </a:r>
            <a:r>
              <a:rPr lang="en-US" altLang="zh-CN" sz="2400" b="0" dirty="0">
                <a:solidFill>
                  <a:schemeClr val="accent2"/>
                </a:solidFill>
                <a:latin typeface="Myriad Pro" pitchFamily="34" charset="0"/>
                <a:ea typeface="汉仪中黑简" pitchFamily="49" charset="-122"/>
              </a:rPr>
              <a:t>string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[ ] </a:t>
            </a:r>
            <a:r>
              <a:rPr lang="en-US" altLang="zh-CN" sz="2400" b="0" dirty="0" err="1">
                <a:latin typeface="Myriad Pro" pitchFamily="34" charset="0"/>
                <a:ea typeface="汉仪中黑简" pitchFamily="49" charset="-122"/>
              </a:rPr>
              <a:t>args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 ) {</a:t>
            </a:r>
          </a:p>
          <a:p>
            <a:pPr algn="l"/>
            <a:r>
              <a:rPr lang="en-US" altLang="zh-CN" sz="2400" b="0" dirty="0" smtClean="0">
                <a:solidFill>
                  <a:srgbClr val="00B050"/>
                </a:solidFill>
                <a:latin typeface="Myriad Pro" pitchFamily="34" charset="0"/>
                <a:ea typeface="汉仪中黑简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Myriad Pro" pitchFamily="34" charset="0"/>
                <a:ea typeface="汉仪中黑简" pitchFamily="49" charset="-122"/>
              </a:rPr>
              <a:t>IApplicationContext</a:t>
            </a:r>
            <a:r>
              <a:rPr lang="en-US" altLang="zh-CN" sz="2400" b="0" dirty="0" smtClean="0">
                <a:solidFill>
                  <a:srgbClr val="00B050"/>
                </a:solidFill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dirty="0" err="1">
                <a:latin typeface="Myriad Pro" pitchFamily="34" charset="0"/>
                <a:ea typeface="汉仪中黑简" pitchFamily="49" charset="-122"/>
              </a:rPr>
              <a:t>ctx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 =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Myriad Pro" pitchFamily="34" charset="0"/>
                <a:ea typeface="汉仪中黑简" pitchFamily="49" charset="-122"/>
              </a:rPr>
              <a:t>ContextRegistry</a:t>
            </a:r>
            <a:r>
              <a:rPr lang="en-US" altLang="zh-CN" sz="2400" b="0" dirty="0" err="1" smtClean="0">
                <a:latin typeface="Myriad Pro" pitchFamily="34" charset="0"/>
                <a:ea typeface="汉仪中黑简" pitchFamily="49" charset="-122"/>
              </a:rPr>
              <a:t>.GetContext</a:t>
            </a:r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( );</a:t>
            </a:r>
          </a:p>
          <a:p>
            <a:pPr algn="l"/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  </a:t>
            </a:r>
            <a:r>
              <a:rPr lang="en-US" altLang="zh-CN" sz="2400" b="0" dirty="0" err="1" smtClean="0">
                <a:latin typeface="Myriad Pro" pitchFamily="34" charset="0"/>
                <a:ea typeface="汉仪中黑简" pitchFamily="49" charset="-122"/>
              </a:rPr>
              <a:t>var</a:t>
            </a:r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dirty="0" err="1">
                <a:latin typeface="Myriad Pro" pitchFamily="34" charset="0"/>
                <a:ea typeface="汉仪中黑简" pitchFamily="49" charset="-122"/>
              </a:rPr>
              <a:t>obj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 = </a:t>
            </a:r>
            <a:r>
              <a:rPr lang="en-US" altLang="zh-CN" sz="2400" b="0" dirty="0" err="1">
                <a:latin typeface="Myriad Pro" pitchFamily="34" charset="0"/>
                <a:ea typeface="汉仪中黑简" pitchFamily="49" charset="-122"/>
              </a:rPr>
              <a:t>ctx.GetObject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 ( "</a:t>
            </a:r>
            <a:r>
              <a:rPr lang="en-US" altLang="zh-CN" sz="2400" b="0" dirty="0" err="1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MyPerson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" ) as </a:t>
            </a:r>
            <a:r>
              <a:rPr lang="en-US" altLang="zh-CN" sz="2400" b="0" dirty="0">
                <a:solidFill>
                  <a:srgbClr val="00B050"/>
                </a:solidFill>
                <a:latin typeface="Myriad Pro" pitchFamily="34" charset="0"/>
                <a:ea typeface="汉仪中黑简" pitchFamily="49" charset="-122"/>
              </a:rPr>
              <a:t>Person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;</a:t>
            </a:r>
          </a:p>
          <a:p>
            <a:pPr algn="l"/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  </a:t>
            </a:r>
            <a:r>
              <a:rPr lang="en-US" altLang="zh-CN" sz="2400" b="0" dirty="0" err="1" smtClean="0">
                <a:latin typeface="Myriad Pro" pitchFamily="34" charset="0"/>
                <a:ea typeface="汉仪中黑简" pitchFamily="49" charset="-122"/>
              </a:rPr>
              <a:t>obj.DoSomething</a:t>
            </a:r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( </a:t>
            </a:r>
            <a:r>
              <a:rPr lang="en-US" altLang="zh-CN" sz="2400" b="0" dirty="0" smtClean="0">
                <a:latin typeface="Myriad Pro" pitchFamily="34" charset="0"/>
                <a:ea typeface="汉仪中黑简" pitchFamily="49" charset="-122"/>
              </a:rPr>
              <a:t>);</a:t>
            </a:r>
          </a:p>
          <a:p>
            <a:pPr algn="l"/>
            <a:r>
              <a:rPr lang="en-US" altLang="zh-CN" sz="2400" b="0" dirty="0">
                <a:latin typeface="Myriad Pro" pitchFamily="34" charset="0"/>
                <a:ea typeface="汉仪中黑简" pitchFamily="49" charset="-122"/>
              </a:rPr>
              <a:t>}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463958" y="4653136"/>
            <a:ext cx="7918648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输出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: ”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使用圆珠笔完成任务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9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IoC</a:t>
            </a:r>
            <a:r>
              <a:rPr lang="zh-CN" altLang="en-US" dirty="0"/>
              <a:t>详解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877944" cy="46085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IOC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本质是一个</a:t>
            </a:r>
            <a:r>
              <a:rPr lang="zh-CN" altLang="en-US" sz="24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工厂方法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，不过该工厂方法写入了配置文件而不是程序集。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在配置文件中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&lt;object&gt;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标签的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id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type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属性正好构成一组键值对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汉仪中黑简" pitchFamily="49" charset="-122"/>
              </a:rPr>
              <a:t>核心类</a:t>
            </a:r>
            <a:r>
              <a:rPr lang="en-US" altLang="zh-CN" sz="2400" b="0" kern="0" dirty="0" err="1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IObjectFactory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中使用一个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Dictionary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来存储，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type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中保存类全名和程序集名，就可以直接通过反射方式生成对应的类。我们常用其派生类</a:t>
            </a:r>
            <a:r>
              <a:rPr lang="en-US" altLang="zh-CN" sz="2400" b="0" kern="0" dirty="0" err="1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IApplicationContext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来取得需要的实例。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至于类中个属性的赋值也通过反射方式设置。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3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196752"/>
            <a:ext cx="8877944" cy="4320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除了在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app.config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中配置外，也可以在其它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Xml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配置，然后嵌入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app.config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中。以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Summer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项目为例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88682" y="4660507"/>
            <a:ext cx="6696566" cy="892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注意：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spring/context/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resource.uri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需指出配置文件的位置。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除此之外的其它配置方式请参阅手册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1628799"/>
            <a:ext cx="17621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42567"/>
            <a:ext cx="5648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877944" cy="45365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一个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object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实例一个类，需要给类一个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id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，然后指定类的详细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type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信息。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2400" b="1" kern="0" dirty="0" smtClean="0">
                <a:latin typeface="Myriad Pro" pitchFamily="34" charset="0"/>
                <a:ea typeface="汉仪中黑简" pitchFamily="49" charset="-122"/>
              </a:rPr>
              <a:t>object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id="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" type="Consoleapplication1.BallPen, ConsoleApplication1“ 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通过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IApplicationContext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的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GetObject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( 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xxxx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)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方法就能取得实例类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注意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：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默认为</a:t>
            </a:r>
            <a:r>
              <a:rPr lang="en-US" altLang="zh-CN" sz="2000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ea typeface="汉仪中黑简" pitchFamily="49" charset="-122"/>
              </a:rPr>
              <a:t>singleton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模式，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GetObject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()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对同一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id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调用多次，返回的还是同一对象，即只会在第一次调用时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Create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对象。可以设置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object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属性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singleton=“false”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来配置。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None/>
            </a:pPr>
            <a:r>
              <a:rPr lang="en-US" altLang="zh-CN" sz="2000" b="0" dirty="0">
                <a:latin typeface="Myriad Pro" pitchFamily="34" charset="0"/>
                <a:ea typeface="汉仪中黑简" pitchFamily="49" charset="-122"/>
              </a:rPr>
              <a:t>&lt;object id="</a:t>
            </a:r>
            <a:r>
              <a:rPr lang="en-US" altLang="zh-CN" sz="2000" b="0" dirty="0" err="1"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2000" b="0" dirty="0">
                <a:latin typeface="Myriad Pro" pitchFamily="34" charset="0"/>
                <a:ea typeface="汉仪中黑简" pitchFamily="49" charset="-122"/>
              </a:rPr>
              <a:t>" type=“xxx“ </a:t>
            </a:r>
            <a:r>
              <a:rPr lang="en-US" altLang="zh-CN" sz="2000" dirty="0">
                <a:latin typeface="Myriad Pro" pitchFamily="34" charset="0"/>
                <a:ea typeface="汉仪中黑简" pitchFamily="49" charset="-122"/>
              </a:rPr>
              <a:t>singleton</a:t>
            </a:r>
            <a:r>
              <a:rPr lang="en-US" altLang="zh-CN" sz="2000" b="0" dirty="0">
                <a:latin typeface="Myriad Pro" pitchFamily="34" charset="0"/>
                <a:ea typeface="汉仪中黑简" pitchFamily="49" charset="-122"/>
              </a:rPr>
              <a:t>=“false”/&gt;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91" y="4797152"/>
            <a:ext cx="7724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文件中的泛型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877944" cy="45365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设有</a:t>
            </a:r>
            <a:r>
              <a:rPr lang="en-US" altLang="zh-CN" sz="2400" b="0" kern="0" dirty="0" smtClean="0">
                <a:solidFill>
                  <a:srgbClr val="0070C0"/>
                </a:solidFill>
                <a:latin typeface="Myriad Pro" pitchFamily="34" charset="0"/>
                <a:ea typeface="汉仪中黑简" pitchFamily="49" charset="-122"/>
              </a:rPr>
              <a:t>class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GenericClass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&lt;T&gt;,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如下方式配置泛型类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2400" b="1" kern="0" dirty="0" smtClean="0">
                <a:latin typeface="Myriad Pro" pitchFamily="34" charset="0"/>
                <a:ea typeface="汉仪中黑简" pitchFamily="49" charset="-122"/>
              </a:rPr>
              <a:t>object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 id="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MyGeneric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" type=“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Tutorial.GenericClass</a:t>
            </a:r>
            <a:r>
              <a:rPr lang="en-US" altLang="zh-CN" sz="2400" b="1" kern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ea typeface="汉仪中黑简" pitchFamily="49" charset="-122"/>
              </a:rPr>
              <a:t>&amp;lt;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int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&gt;, ConsoleApplication1“ 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注意：左尖括号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’&lt;’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需用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’&amp;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lt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;’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代替，在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xml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中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’&lt;’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会被认为是小于号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其它类型请查看手册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dirty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2</a:t>
            </a:fld>
            <a:endParaRPr kumimoji="0" lang="en-GB" altLang="zh-CN" sz="1000" b="0" dirty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85800" y="1484314"/>
            <a:ext cx="7772400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概述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b="0" kern="0" dirty="0" err="1" smtClean="0">
                <a:latin typeface="Myriad Pro" pitchFamily="34" charset="0"/>
                <a:ea typeface="汉仪中黑简" pitchFamily="49" charset="-122"/>
              </a:rPr>
              <a:t>IoC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思想及其在</a:t>
            </a: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中的实现 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Quick Start</a:t>
            </a:r>
          </a:p>
          <a:p>
            <a:pPr>
              <a:buClrTx/>
              <a:buSzTx/>
              <a:buFontTx/>
            </a:pPr>
            <a:r>
              <a:rPr lang="en-US" altLang="zh-CN" b="0" kern="0" dirty="0" err="1" smtClean="0">
                <a:latin typeface="Myriad Pro" pitchFamily="34" charset="0"/>
                <a:ea typeface="汉仪中黑简" pitchFamily="49" charset="-122"/>
              </a:rPr>
              <a:t>IoC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配置详解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b="0" kern="0" dirty="0" err="1" smtClean="0">
                <a:latin typeface="Myriad Pro" pitchFamily="34" charset="0"/>
                <a:ea typeface="汉仪中黑简" pitchFamily="49" charset="-122"/>
              </a:rPr>
              <a:t>IoC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总结</a:t>
            </a:r>
            <a:endParaRPr lang="zh-CN" altLang="en-US" b="0" kern="0" dirty="0">
              <a:latin typeface="Myriad Pro" pitchFamily="34" charset="0"/>
              <a:ea typeface="汉仪中黑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如何配置构造函数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949952" cy="45365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&lt;object name=“xxx” type=“xxx”&gt;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  &lt;</a:t>
            </a:r>
            <a:r>
              <a:rPr lang="en-US" altLang="zh-CN" sz="2400" b="0" kern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constructor-arg</a:t>
            </a: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 name=“xxx” value=“xxx”/&gt;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  &lt;</a:t>
            </a:r>
            <a:r>
              <a:rPr lang="en-US" altLang="zh-CN" sz="2400" b="0" kern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constructor-arg</a:t>
            </a: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 name=“xxx” ref=“xxx”/&gt;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smtClean="0">
                <a:latin typeface="Myriad Pro" pitchFamily="34" charset="0"/>
                <a:ea typeface="汉仪中黑简" pitchFamily="49" charset="-122"/>
              </a:rPr>
              <a:t>&lt;/object&gt;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smtClean="0">
                <a:latin typeface="Myriad Pro" pitchFamily="34" charset="0"/>
                <a:ea typeface="汉仪中黑简" pitchFamily="49" charset="-122"/>
              </a:rPr>
              <a:t>如果没有配置，则调用默认构造函数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属性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340769"/>
            <a:ext cx="8877944" cy="1584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object/property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对应一个属性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/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字段，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name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为属性名。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&lt;object id="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MyPerson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" type="ConsoleApplication1.Person, ConsoleApplication1"&gt;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     &lt;property name="tool" 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ref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="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"/&gt;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&lt;/object&gt;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09768"/>
              </p:ext>
            </p:extLst>
          </p:nvPr>
        </p:nvGraphicFramePr>
        <p:xfrm>
          <a:off x="704528" y="2891800"/>
          <a:ext cx="7848872" cy="20665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4436"/>
                <a:gridCol w="3924436"/>
              </a:tblGrid>
              <a:tr h="384043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属性值标签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属性值内容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ref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引用类型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(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注意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C#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没有指针类型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*)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value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内建类型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/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值类型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&lt;property name=“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  <a:ea typeface="汉仪中黑简" pitchFamily="49" charset="-122"/>
                        </a:rPr>
                        <a:t>xxxx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”&gt;</a:t>
                      </a:r>
                    </a:p>
                    <a:p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  &lt;object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  <a:ea typeface="汉仪中黑简" pitchFamily="49" charset="-122"/>
                        </a:rPr>
                        <a:t>xxxx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/&gt;</a:t>
                      </a:r>
                    </a:p>
                    <a:p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&lt;/property&gt;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可以作为内联对象注入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0592" y="53484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* 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C#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是有指针类型的，不过不提倡</a:t>
            </a:r>
            <a:endParaRPr lang="zh-CN" altLang="en-US" sz="1400" b="0" dirty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4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集合类型注入</a:t>
            </a:r>
            <a:r>
              <a:rPr lang="en-US" altLang="zh-CN" dirty="0"/>
              <a:t>(</a:t>
            </a:r>
            <a:r>
              <a:rPr lang="en-US" altLang="zh-CN" dirty="0" err="1"/>
              <a:t>IList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794649"/>
            <a:ext cx="3096344" cy="45365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空集合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&lt;property name="tool1“&gt;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&lt;null 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&lt;/property&gt;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IList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类型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&lt;property name="tool2“&gt;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&lt;list&gt;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 &lt;value&gt;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xxxx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&lt;/value&gt;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 &lt;ref object=“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MyTool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” 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&lt;/list&gt;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&lt;/property&gt;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4157871" y="1787641"/>
            <a:ext cx="3096344" cy="27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FontTx/>
              <a:buNone/>
            </a:pP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IList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2000" b="0" kern="0" dirty="0" err="1" smtClean="0">
                <a:latin typeface="Myriad Pro" pitchFamily="34" charset="0"/>
                <a:ea typeface="汉仪中黑简" pitchFamily="49" charset="-122"/>
              </a:rPr>
              <a:t>int</a:t>
            </a:r>
            <a:r>
              <a:rPr lang="en-US" altLang="zh-CN" sz="2000" b="0" kern="0" dirty="0" smtClean="0">
                <a:latin typeface="Myriad Pro" pitchFamily="34" charset="0"/>
                <a:ea typeface="汉仪中黑简" pitchFamily="49" charset="-122"/>
              </a:rPr>
              <a:t>&gt;//</a:t>
            </a: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泛型集合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&lt;property name="tool2“&gt;</a:t>
            </a:r>
          </a:p>
          <a:p>
            <a:pPr marL="0" indent="0" latinLnBrk="1"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&lt;list 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element-type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=“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int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”&gt;</a:t>
            </a:r>
          </a:p>
          <a:p>
            <a:pPr marL="0" indent="0" latinLnBrk="1">
              <a:buFontTx/>
              <a:buNone/>
            </a:pPr>
            <a:r>
              <a:rPr lang="en-US" altLang="zh-CN" sz="1800" b="0" kern="0" dirty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&lt;value&gt;1&lt;/value&gt;</a:t>
            </a:r>
          </a:p>
          <a:p>
            <a:pPr marL="0" indent="0" latinLnBrk="1">
              <a:buNone/>
            </a:pPr>
            <a:r>
              <a:rPr lang="en-US" altLang="zh-CN" sz="1800" b="0" kern="0" dirty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</a:t>
            </a:r>
            <a:r>
              <a:rPr lang="en-US" altLang="zh-CN" sz="1800" b="0" kern="0" dirty="0">
                <a:latin typeface="Myriad Pro" pitchFamily="34" charset="0"/>
                <a:ea typeface="汉仪中黑简" pitchFamily="49" charset="-122"/>
              </a:rPr>
              <a:t>&lt;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value&gt;2&lt;/</a:t>
            </a:r>
            <a:r>
              <a:rPr lang="en-US" altLang="zh-CN" sz="1800" b="0" kern="0" dirty="0">
                <a:latin typeface="Myriad Pro" pitchFamily="34" charset="0"/>
                <a:ea typeface="汉仪中黑简" pitchFamily="49" charset="-122"/>
              </a:rPr>
              <a:t>value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&gt;</a:t>
            </a:r>
          </a:p>
          <a:p>
            <a:pPr marL="0" indent="0" latinLnBrk="1">
              <a:buFontTx/>
              <a:buNone/>
            </a:pPr>
            <a:r>
              <a:rPr lang="en-US" altLang="zh-CN" sz="1800" b="0" kern="0" dirty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&lt;/list&gt;</a:t>
            </a:r>
          </a:p>
          <a:p>
            <a:pPr marL="0" indent="0" latinLnBrk="1"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&lt;/property&gt;</a:t>
            </a:r>
          </a:p>
          <a:p>
            <a:pPr marL="0" indent="0" latinLnBrk="1"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369" y="1268760"/>
            <a:ext cx="34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</a:t>
            </a:r>
            <a:r>
              <a:rPr kumimoji="1" lang="en-US" altLang="zh-CN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list</a:t>
            </a:r>
            <a:r>
              <a:rPr kumimoji="1" lang="zh-CN" altLang="en-US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标签注入</a:t>
            </a:r>
            <a:r>
              <a:rPr kumimoji="1" lang="en-US" altLang="zh-CN" sz="2000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IList</a:t>
            </a:r>
            <a:r>
              <a:rPr kumimoji="1" lang="zh-CN" altLang="en-US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类型数据</a:t>
            </a:r>
          </a:p>
        </p:txBody>
      </p:sp>
    </p:spTree>
    <p:extLst>
      <p:ext uri="{BB962C8B-B14F-4D97-AF65-F5344CB8AC3E}">
        <p14:creationId xmlns:p14="http://schemas.microsoft.com/office/powerpoint/2010/main" val="11395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集合类型注入</a:t>
            </a:r>
            <a:r>
              <a:rPr lang="en-US" altLang="zh-CN" dirty="0"/>
              <a:t>(</a:t>
            </a:r>
            <a:r>
              <a:rPr lang="en-US" altLang="zh-CN" dirty="0" err="1"/>
              <a:t>IDictionary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67544" y="1794649"/>
            <a:ext cx="7992888" cy="38665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&lt;property name="tool1“&gt;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&lt;dictionary 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key-type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=“string” 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value-type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=“object”&gt;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 &lt;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entry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key=“haha1” value=“Good morning”/&gt;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  &lt;</a:t>
            </a:r>
            <a:r>
              <a:rPr lang="en-US" altLang="zh-CN" sz="1800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entry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key=“haha2” value-ref=“</a:t>
            </a:r>
            <a:r>
              <a:rPr lang="en-US" altLang="zh-CN" sz="1800" b="0" kern="0" dirty="0" err="1" smtClean="0">
                <a:latin typeface="Myriad Pro" pitchFamily="34" charset="0"/>
                <a:ea typeface="汉仪中黑简" pitchFamily="49" charset="-122"/>
              </a:rPr>
              <a:t>myType</a:t>
            </a: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” /&gt;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  &lt;/dictionary&gt;</a:t>
            </a: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1800" b="0" kern="0" dirty="0" smtClean="0">
                <a:latin typeface="Myriad Pro" pitchFamily="34" charset="0"/>
                <a:ea typeface="汉仪中黑简" pitchFamily="49" charset="-122"/>
              </a:rPr>
              <a:t>&lt;/property&gt;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18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000" b="0" kern="0" dirty="0" smtClean="0">
                <a:latin typeface="Myriad Pro" pitchFamily="34" charset="0"/>
                <a:ea typeface="汉仪中黑简" pitchFamily="49" charset="-122"/>
              </a:rPr>
              <a:t>其它种类的依赖注入方式请查看手册</a:t>
            </a: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0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604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使用</a:t>
            </a:r>
            <a:r>
              <a:rPr kumimoji="1" lang="en-US" altLang="zh-CN" sz="20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key-type, value-type</a:t>
            </a:r>
            <a:r>
              <a:rPr kumimoji="1" lang="zh-CN" altLang="en-US" sz="20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标签</a:t>
            </a:r>
            <a:r>
              <a:rPr kumimoji="1" lang="zh-CN" altLang="en-US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注入</a:t>
            </a:r>
            <a:r>
              <a:rPr kumimoji="1" lang="en-US" altLang="zh-CN" sz="2000" b="0" dirty="0" err="1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IDictionary</a:t>
            </a:r>
            <a:r>
              <a:rPr kumimoji="1" lang="zh-CN" altLang="en-US" sz="20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类型</a:t>
            </a:r>
            <a:r>
              <a:rPr kumimoji="1" lang="zh-CN" altLang="en-US" sz="2000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1573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93805"/>
              </p:ext>
            </p:extLst>
          </p:nvPr>
        </p:nvGraphicFramePr>
        <p:xfrm>
          <a:off x="488504" y="1412776"/>
          <a:ext cx="9073008" cy="4107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153"/>
                <a:gridCol w="2236835"/>
                <a:gridCol w="2572509"/>
                <a:gridCol w="2572511"/>
              </a:tblGrid>
              <a:tr h="441762">
                <a:tc>
                  <a:txBody>
                    <a:bodyPr/>
                    <a:lstStyle/>
                    <a:p>
                      <a:pPr algn="ctr"/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一般模式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工厂模式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err="1" smtClean="0">
                          <a:latin typeface="Myriad Pro" pitchFamily="34" charset="0"/>
                          <a:ea typeface="汉仪中黑简" pitchFamily="49" charset="-122"/>
                        </a:rPr>
                        <a:t>Spring.Net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441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实例化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固定类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多态类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多态类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57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配置位置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程序集中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(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类似硬盘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)</a:t>
                      </a:r>
                    </a:p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在本类中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程序集中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(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类似硬盘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)</a:t>
                      </a:r>
                    </a:p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在工厂中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外部文件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(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配置可动态热插拔，类似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U</a:t>
                      </a:r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盘</a:t>
                      </a:r>
                      <a:r>
                        <a:rPr lang="en-US" altLang="zh-CN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)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1060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耦合性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与使用类高耦合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与使用类低耦合</a:t>
                      </a:r>
                      <a:endParaRPr lang="en-US" altLang="zh-CN" baseline="0" dirty="0" smtClean="0">
                        <a:latin typeface="Myriad Pro" pitchFamily="34" charset="0"/>
                        <a:ea typeface="汉仪中黑简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与工厂相关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与使用类低耦合</a:t>
                      </a:r>
                      <a:endParaRPr lang="en-US" altLang="zh-CN" baseline="0" dirty="0" smtClean="0">
                        <a:latin typeface="Myriad Pro" pitchFamily="34" charset="0"/>
                        <a:ea typeface="汉仪中黑简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与工厂无关</a:t>
                      </a:r>
                      <a:endParaRPr lang="en-US" altLang="zh-CN" baseline="0" dirty="0" smtClean="0">
                        <a:latin typeface="Myriad Pro" pitchFamily="34" charset="0"/>
                        <a:ea typeface="汉仪中黑简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与配置文件相关</a:t>
                      </a:r>
                      <a:endParaRPr lang="en-US" altLang="zh-CN" baseline="0" dirty="0" smtClean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57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实时性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高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高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使用反射机制，速度略有损失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441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程序规模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小型程序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中型程序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大型程序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  <a:tr h="441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实例生成方式</a:t>
                      </a:r>
                      <a:endParaRPr lang="zh-CN" altLang="en-US" b="1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开发时指定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开发时指定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Myriad Pro" pitchFamily="34" charset="0"/>
                          <a:ea typeface="汉仪中黑简" pitchFamily="49" charset="-122"/>
                        </a:rPr>
                        <a:t>运行时指定</a:t>
                      </a:r>
                      <a:endParaRPr lang="zh-CN" altLang="en-US" baseline="0" dirty="0">
                        <a:latin typeface="Myriad Pro" pitchFamily="34" charset="0"/>
                        <a:ea typeface="汉仪中黑简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总结和分享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88504" y="1484784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通过反射配置类，这样的思想很早就有人提出来，苦于当时反射速度太慢，而没有被大量实施。而今反射机制得到了完善，机器性能也大大提高，反射速度问题影响越来越小。特别是在大型应用程序中解耦的迫切需要，基于反射的</a:t>
            </a:r>
            <a:r>
              <a:rPr lang="en-US" altLang="zh-CN" b="0" dirty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</a:t>
            </a:r>
            <a:r>
              <a:rPr lang="en-US" altLang="zh-CN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pring</a:t>
            </a:r>
            <a:r>
              <a:rPr lang="zh-CN" altLang="en-US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才能登上历史舞台。</a:t>
            </a:r>
            <a:endParaRPr lang="zh-CN" altLang="en-US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536" y="3861048"/>
            <a:ext cx="669674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sz="18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官网，最新</a:t>
            </a:r>
            <a:r>
              <a:rPr lang="en-US" altLang="zh-CN" sz="18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2.0</a:t>
            </a:r>
            <a:r>
              <a:rPr lang="zh-CN" altLang="en-US" sz="18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版</a:t>
            </a:r>
            <a:endParaRPr lang="en-US" altLang="zh-CN" sz="1800" b="0" dirty="0" smtClean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  <a:p>
            <a:pPr algn="l"/>
            <a:r>
              <a:rPr lang="en-US" altLang="zh-CN" sz="1800" b="0" dirty="0" smtClean="0">
                <a:solidFill>
                  <a:srgbClr val="4D4D4D"/>
                </a:solidFill>
                <a:latin typeface="Myriad Pro" pitchFamily="34" charset="0"/>
                <a:ea typeface="汉仪中黑简" pitchFamily="49" charset="-122"/>
              </a:rPr>
              <a:t>http://www.springframework.net</a:t>
            </a:r>
            <a:endParaRPr lang="zh-CN" altLang="en-US" sz="1800" b="0" dirty="0">
              <a:solidFill>
                <a:srgbClr val="4D4D4D"/>
              </a:solidFill>
              <a:latin typeface="Myriad Pro" pitchFamily="34" charset="0"/>
              <a:ea typeface="汉仪中黑简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94242"/>
              </p:ext>
            </p:extLst>
          </p:nvPr>
        </p:nvGraphicFramePr>
        <p:xfrm>
          <a:off x="920552" y="486916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包装程序外壳对象" showAsIcon="1" r:id="rId3" imgW="1994400" imgH="711360" progId="Package">
                  <p:embed/>
                </p:oleObj>
              </mc:Choice>
              <mc:Fallback>
                <p:oleObj name="包装程序外壳对象" showAsIcon="1" r:id="rId3" imgW="1994400" imgH="711360" progId="Package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4869160"/>
                        <a:ext cx="1993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04243"/>
              </p:ext>
            </p:extLst>
          </p:nvPr>
        </p:nvGraphicFramePr>
        <p:xfrm>
          <a:off x="3008784" y="4878040"/>
          <a:ext cx="203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包装程序外壳对象" showAsIcon="1" r:id="rId5" imgW="2032560" imgH="711360" progId="Package">
                  <p:embed/>
                </p:oleObj>
              </mc:Choice>
              <mc:Fallback>
                <p:oleObj name="包装程序外壳对象" showAsIcon="1" r:id="rId5" imgW="2032560" imgH="711360" progId="Package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84" y="4878040"/>
                        <a:ext cx="203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D8DC3371-A470-4BF8-9A1B-A2E66FB18549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26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pic>
        <p:nvPicPr>
          <p:cNvPr id="13315" name="Picture 4" descr="PPT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2205038"/>
            <a:ext cx="99060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汉仪大黑简" pitchFamily="49" charset="-122"/>
              </a:rPr>
              <a:t>谢      谢</a:t>
            </a: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Spring.NET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685800" y="1484314"/>
            <a:ext cx="8443664" cy="43209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Spring.NET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是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应用程序框架，提供企业级应用程序的解决方案，提供依赖注入、面向方面编程，数据访问抽象及</a:t>
            </a:r>
            <a:r>
              <a:rPr lang="en-US" altLang="zh-CN" b="0" kern="0" dirty="0" err="1" smtClean="0">
                <a:latin typeface="Myriad Pro" pitchFamily="34" charset="0"/>
                <a:ea typeface="汉仪中黑简" pitchFamily="49" charset="-122"/>
              </a:rPr>
              <a:t>ASP.Net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扩展。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参照</a:t>
            </a: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Java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版</a:t>
            </a: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Spring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，核心思想在</a:t>
            </a:r>
            <a:r>
              <a:rPr lang="en-US" altLang="zh-CN" b="0" kern="0" dirty="0" err="1" smtClean="0">
                <a:latin typeface="Myriad Pro" pitchFamily="34" charset="0"/>
                <a:ea typeface="汉仪中黑简" pitchFamily="49" charset="-122"/>
              </a:rPr>
              <a:t>.Net</a:t>
            </a:r>
            <a:r>
              <a:rPr lang="zh-CN" altLang="en-US" b="0" kern="0" dirty="0" smtClean="0">
                <a:latin typeface="Myriad Pro" pitchFamily="34" charset="0"/>
                <a:ea typeface="汉仪中黑简" pitchFamily="49" charset="-122"/>
              </a:rPr>
              <a:t>平台上体现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1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Spring.NET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40768"/>
            <a:ext cx="9777536" cy="43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" y="1340768"/>
            <a:ext cx="8659688" cy="46116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zh-CN" altLang="zh-CN" b="0" kern="0" dirty="0" smtClean="0">
                <a:latin typeface="Myriad Pro" pitchFamily="34" charset="0"/>
                <a:ea typeface="汉仪中黑简" pitchFamily="49" charset="-122"/>
              </a:rPr>
              <a:t>IoC，直观地讲，就是容器控制程序之间的关系，而非传统实现中，由程序代码直接操控。控制权由应用代码中转到了外部容器，控制权的转移是所谓</a:t>
            </a:r>
            <a:r>
              <a:rPr lang="zh-CN" altLang="en-US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控制</a:t>
            </a:r>
            <a:r>
              <a:rPr lang="zh-CN" altLang="zh-CN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反转</a:t>
            </a:r>
            <a:r>
              <a:rPr lang="zh-CN" altLang="zh-CN" b="0" kern="0" dirty="0" smtClean="0">
                <a:latin typeface="Myriad Pro" pitchFamily="34" charset="0"/>
                <a:ea typeface="汉仪中黑简" pitchFamily="49" charset="-122"/>
              </a:rPr>
              <a:t>。</a:t>
            </a:r>
            <a:endParaRPr lang="en-US" altLang="zh-CN" b="0" kern="0" dirty="0" smtClean="0">
              <a:latin typeface="Myriad Pro" pitchFamily="34" charset="0"/>
              <a:ea typeface="汉仪中黑简" pitchFamily="49" charset="-122"/>
            </a:endParaRPr>
          </a:p>
          <a:p>
            <a:pPr>
              <a:buClrTx/>
              <a:buSzTx/>
              <a:buFontTx/>
            </a:pPr>
            <a:r>
              <a:rPr lang="zh-CN" altLang="zh-CN" b="0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依赖注入</a:t>
            </a: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(</a:t>
            </a:r>
            <a:r>
              <a:rPr lang="zh-CN" altLang="zh-CN" b="0" kern="0" dirty="0" smtClean="0">
                <a:latin typeface="Myriad Pro" pitchFamily="34" charset="0"/>
                <a:ea typeface="汉仪中黑简" pitchFamily="49" charset="-122"/>
              </a:rPr>
              <a:t>Dependency Injection</a:t>
            </a:r>
            <a:r>
              <a:rPr lang="en-US" altLang="zh-CN" b="0" kern="0" dirty="0" smtClean="0">
                <a:latin typeface="Myriad Pro" pitchFamily="34" charset="0"/>
                <a:ea typeface="汉仪中黑简" pitchFamily="49" charset="-122"/>
              </a:rPr>
              <a:t>):</a:t>
            </a:r>
            <a:r>
              <a:rPr lang="zh-CN" altLang="zh-CN" b="0" kern="0" dirty="0" smtClean="0">
                <a:latin typeface="Myriad Pro" pitchFamily="34" charset="0"/>
                <a:ea typeface="汉仪中黑简" pitchFamily="49" charset="-122"/>
              </a:rPr>
              <a:t> 即组件之间的依赖关系由容器在运行期决定，形象地说，即由容器动态地将某种依赖关系注入到组件之中</a:t>
            </a:r>
            <a:endParaRPr lang="zh-CN" altLang="en-US" b="0" kern="0" dirty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0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 smtClean="0"/>
              <a:t>IoC</a:t>
            </a:r>
            <a:r>
              <a:rPr lang="zh-CN" altLang="en-US" dirty="0"/>
              <a:t>到</a:t>
            </a:r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39552" y="1332384"/>
            <a:ext cx="5976664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在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2004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年初，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Martin Fowler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曾经问他网站的读者：当我们谈到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控制反转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时，“问题是，它们反转的是哪方面的控制？”。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随后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Fowler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建议为控制反转重新命名（或者起码给它一个更具自我描述性的名字），所以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Myriad Pro" pitchFamily="34" charset="0"/>
                <a:ea typeface="汉仪中黑简" pitchFamily="49" charset="-122"/>
              </a:rPr>
              <a:t>依赖注入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（</a:t>
            </a:r>
            <a:r>
              <a:rPr lang="en-US" altLang="zh-CN" sz="2400" b="1" kern="0" dirty="0" smtClean="0">
                <a:latin typeface="Myriad Pro" pitchFamily="34" charset="0"/>
                <a:ea typeface="汉仪中黑简" pitchFamily="49" charset="-122"/>
              </a:rPr>
              <a:t>Dependency Injection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）这一术语才得以使用。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具体理论知识见他的论文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http://martinfowler.com/articles/injection.html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1532"/>
            <a:ext cx="1807468" cy="1807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8126" y="3645024"/>
            <a:ext cx="2267744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 dirty="0" smtClean="0">
                <a:latin typeface="Myriad Pro" pitchFamily="34" charset="0"/>
                <a:ea typeface="汉仪中黑简" pitchFamily="49" charset="-122"/>
              </a:rPr>
              <a:t>Martin Fowler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——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国际著名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OO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专家，敏捷开发方法创始人之一，现任</a:t>
            </a:r>
            <a:r>
              <a:rPr lang="en-US" altLang="zh-CN" sz="1400" b="0" dirty="0" err="1" smtClean="0">
                <a:latin typeface="Myriad Pro" pitchFamily="34" charset="0"/>
                <a:ea typeface="汉仪中黑简" pitchFamily="49" charset="-122"/>
              </a:rPr>
              <a:t>ThoughtWorks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公司首席科学家</a:t>
            </a:r>
            <a:endParaRPr lang="en-US" altLang="zh-CN" sz="1400" b="0" dirty="0" smtClean="0">
              <a:latin typeface="Myriad Pro" pitchFamily="34" charset="0"/>
              <a:ea typeface="汉仪中黑简" pitchFamily="49" charset="-122"/>
            </a:endParaRPr>
          </a:p>
          <a:p>
            <a:pPr latinLnBrk="1"/>
            <a:endParaRPr lang="en-US" altLang="zh-CN" sz="1400" b="0" dirty="0" smtClean="0">
              <a:latin typeface="Myriad Pro" pitchFamily="34" charset="0"/>
              <a:ea typeface="汉仪中黑简" pitchFamily="49" charset="-122"/>
            </a:endParaRPr>
          </a:p>
          <a:p>
            <a:pPr latinLnBrk="1"/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《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分析模式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》《UML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精粹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》《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重构</a:t>
            </a:r>
            <a:r>
              <a:rPr lang="en-US" altLang="zh-CN" sz="1400" b="0" dirty="0" smtClean="0">
                <a:latin typeface="Myriad Pro" pitchFamily="34" charset="0"/>
                <a:ea typeface="汉仪中黑简" pitchFamily="49" charset="-122"/>
              </a:rPr>
              <a:t>》</a:t>
            </a:r>
            <a:r>
              <a:rPr lang="zh-CN" altLang="en-US" sz="1400" b="0" dirty="0" smtClean="0">
                <a:latin typeface="Myriad Pro" pitchFamily="34" charset="0"/>
                <a:ea typeface="汉仪中黑简" pitchFamily="49" charset="-122"/>
              </a:rPr>
              <a:t>等作者</a:t>
            </a:r>
            <a:endParaRPr lang="zh-CN" altLang="en-US" sz="1400" b="0" dirty="0">
              <a:latin typeface="Myriad Pro" pitchFamily="34" charset="0"/>
              <a:ea typeface="汉仪中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7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r>
              <a:rPr lang="zh-CN" altLang="en-US" dirty="0"/>
              <a:t>场景</a:t>
            </a:r>
            <a:r>
              <a:rPr lang="en-US" altLang="zh-CN" dirty="0" smtClean="0"/>
              <a:t>——</a:t>
            </a:r>
            <a:r>
              <a:rPr lang="en-US" altLang="zh-CN" dirty="0"/>
              <a:t>A</a:t>
            </a:r>
            <a:r>
              <a:rPr lang="zh-CN" altLang="en-US" dirty="0"/>
              <a:t>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395536" y="1297684"/>
            <a:ext cx="5061520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情形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1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：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君是个井井有条的人，在办公桌的笔筒中找了一只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Pen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完成任务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君在实施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Done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动作时，须亲自取一个具体的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，然后完成任务。即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君需要一个实例化的</a:t>
            </a:r>
            <a:r>
              <a:rPr lang="en-US" altLang="zh-CN" sz="2400" b="0" kern="0" dirty="0" err="1" smtClean="0">
                <a:latin typeface="Myriad Pro" pitchFamily="34" charset="0"/>
                <a:ea typeface="汉仪中黑简" pitchFamily="49" charset="-122"/>
              </a:rPr>
              <a:t>ITool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，即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君的任务完成与否依赖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。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君相信自己的大脑，对各种笔的每项属性无所不知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(A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君与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高耦合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)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2147016"/>
            <a:ext cx="3888432" cy="351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6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r>
              <a:rPr lang="zh-CN" altLang="en-US" dirty="0"/>
              <a:t>场景</a:t>
            </a:r>
            <a:r>
              <a:rPr lang="en-US" altLang="zh-CN" dirty="0" smtClean="0"/>
              <a:t>——</a:t>
            </a:r>
            <a:r>
              <a:rPr lang="en-US" altLang="zh-CN" dirty="0"/>
              <a:t>B</a:t>
            </a:r>
            <a:r>
              <a:rPr lang="zh-CN" altLang="en-US" dirty="0"/>
              <a:t>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39552" y="1332384"/>
            <a:ext cx="8877944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情形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2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：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B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君从不准备文具，每次要用时只需向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君要一只笔，然后开始干活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B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君在实施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Done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动作时，首先去向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君索要一只笔，然后完成任务。而不去关心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具体是什么。即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B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君的任务完成与否依赖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君。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B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君身边只要有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君陪伴，就感觉没问题。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(B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君与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低耦合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)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F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君就是类工厂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1008"/>
            <a:ext cx="489189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3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r>
              <a:rPr lang="zh-CN" altLang="en-US" dirty="0"/>
              <a:t>场景</a:t>
            </a:r>
            <a:r>
              <a:rPr lang="en-US" altLang="zh-CN" dirty="0" smtClean="0"/>
              <a:t>——</a:t>
            </a:r>
            <a:r>
              <a:rPr lang="en-US" altLang="zh-CN" dirty="0"/>
              <a:t>C</a:t>
            </a:r>
            <a:r>
              <a:rPr lang="zh-CN" altLang="en-US" dirty="0"/>
              <a:t>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367310" y="1332384"/>
            <a:ext cx="5593801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情形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3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：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C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君到了办公室后，发现桌上有一只笔，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”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这从哪儿来的？管它的，反正能用就行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”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，心里这样想着，索性拿起来就开始写字了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…..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C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君在写字时，他什么都不知道，只知道完成任务搞定收工。</a:t>
            </a: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 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(C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君与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Tool</a:t>
            </a:r>
            <a:r>
              <a:rPr lang="zh-CN" altLang="en-US" sz="2400" b="0" kern="0" dirty="0" smtClean="0">
                <a:latin typeface="Myriad Pro" pitchFamily="34" charset="0"/>
                <a:ea typeface="汉仪中黑简" pitchFamily="49" charset="-122"/>
              </a:rPr>
              <a:t>解耦合</a:t>
            </a:r>
            <a:r>
              <a:rPr lang="en-US" altLang="zh-CN" sz="2400" b="0" kern="0" dirty="0" smtClean="0">
                <a:latin typeface="Myriad Pro" pitchFamily="34" charset="0"/>
                <a:ea typeface="汉仪中黑简" pitchFamily="49" charset="-122"/>
              </a:rPr>
              <a:t>)</a:t>
            </a: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  <a:p>
            <a:pPr marL="0" indent="0" latinLnBrk="1">
              <a:buClrTx/>
              <a:buSzTx/>
              <a:buFontTx/>
              <a:buNone/>
            </a:pPr>
            <a:endParaRPr lang="en-US" altLang="zh-CN" sz="2400" b="0" kern="0" dirty="0" smtClean="0">
              <a:latin typeface="Myriad Pro" pitchFamily="34" charset="0"/>
              <a:ea typeface="汉仪中黑简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2996951"/>
            <a:ext cx="3528392" cy="248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yriad Pro Black"/>
        <a:ea typeface="汉仪大黑简"/>
        <a:cs typeface=""/>
      </a:majorFont>
      <a:minorFont>
        <a:latin typeface="FuturaA Bk BT"/>
        <a:ea typeface="汉仪大黑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6314</TotalTime>
  <Words>2066</Words>
  <Application>Microsoft Office PowerPoint</Application>
  <PresentationFormat>A4 纸张(210x297 毫米)</PresentationFormat>
  <Paragraphs>269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默认设计模板</vt:lpstr>
      <vt:lpstr>包装程序外壳对象</vt:lpstr>
      <vt:lpstr>Spring.NET 第一讲 IoC 作者：戴唯艺</vt:lpstr>
      <vt:lpstr>目录</vt:lpstr>
      <vt:lpstr>Spring.NET</vt:lpstr>
      <vt:lpstr>Spring.NET框架</vt:lpstr>
      <vt:lpstr>IoC相关概念</vt:lpstr>
      <vt:lpstr>从IoC到DI</vt:lpstr>
      <vt:lpstr>IOC场景——A君</vt:lpstr>
      <vt:lpstr>IOC场景——B君</vt:lpstr>
      <vt:lpstr>IOC场景——C君</vt:lpstr>
      <vt:lpstr>IOC场景——C君的笔哪儿来的?</vt:lpstr>
      <vt:lpstr>Spring.Core</vt:lpstr>
      <vt:lpstr>Quick Start</vt:lpstr>
      <vt:lpstr>Quick Start(App.config)</vt:lpstr>
      <vt:lpstr>Quick Start(App.config)</vt:lpstr>
      <vt:lpstr>Quick Start(执行)</vt:lpstr>
      <vt:lpstr>IoC详解</vt:lpstr>
      <vt:lpstr>Xml配置</vt:lpstr>
      <vt:lpstr>Xml文件中的object</vt:lpstr>
      <vt:lpstr>Xml文件中的泛型object</vt:lpstr>
      <vt:lpstr>如何配置构造函数</vt:lpstr>
      <vt:lpstr>object属性</vt:lpstr>
      <vt:lpstr>集合类型注入(IList)</vt:lpstr>
      <vt:lpstr>集合类型注入(IDictionary)</vt:lpstr>
      <vt:lpstr>IoC总结</vt:lpstr>
      <vt:lpstr>总结和分享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</dc:creator>
  <cp:lastModifiedBy>张立鹏</cp:lastModifiedBy>
  <cp:revision>316</cp:revision>
  <dcterms:created xsi:type="dcterms:W3CDTF">2007-02-15T04:37:37Z</dcterms:created>
  <dcterms:modified xsi:type="dcterms:W3CDTF">2013-04-25T06:17:57Z</dcterms:modified>
</cp:coreProperties>
</file>