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6" r:id="rId3"/>
    <p:sldId id="360" r:id="rId4"/>
    <p:sldId id="347" r:id="rId5"/>
    <p:sldId id="362" r:id="rId6"/>
    <p:sldId id="361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68" r:id="rId15"/>
    <p:sldId id="303" r:id="rId16"/>
  </p:sldIdLst>
  <p:sldSz cx="9906000" cy="6858000" type="A4"/>
  <p:notesSz cx="9926638" cy="6797675"/>
  <p:defaultTextStyle>
    <a:defPPr>
      <a:defRPr lang="zh-CN"/>
    </a:defPPr>
    <a:lvl1pPr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1pPr>
    <a:lvl2pPr marL="4572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2pPr>
    <a:lvl3pPr marL="9144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3pPr>
    <a:lvl4pPr marL="13716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4pPr>
    <a:lvl5pPr marL="1828800" algn="ctr" rtl="0" fontAlgn="base">
      <a:spcBef>
        <a:spcPct val="15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华文楷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7D800"/>
    <a:srgbClr val="007A37"/>
    <a:srgbClr val="F49D00"/>
    <a:srgbClr val="E9002B"/>
    <a:srgbClr val="278BCC"/>
    <a:srgbClr val="003B90"/>
    <a:srgbClr val="727172"/>
    <a:srgbClr val="A7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5673" autoAdjust="0"/>
  </p:normalViewPr>
  <p:slideViewPr>
    <p:cSldViewPr>
      <p:cViewPr varScale="1">
        <p:scale>
          <a:sx n="85" d="100"/>
          <a:sy n="85" d="100"/>
        </p:scale>
        <p:origin x="-92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CF2DF73-D710-4E9C-A09E-30D70DB5A6CC}" type="datetime1">
              <a:rPr lang="zh-CN" altLang="en-US"/>
              <a:pPr>
                <a:defRPr/>
              </a:pPr>
              <a:t>2013/4/29</a:t>
            </a:fld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EF6F415-8F1F-4847-B427-1392F5508F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11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BECA072-1A1E-4A5A-93DC-1450DD80FEBB}" type="datetime1">
              <a:rPr lang="zh-CN" altLang="en-US"/>
              <a:pPr>
                <a:defRPr/>
              </a:pPr>
              <a:t>2013/4/29</a:t>
            </a:fld>
            <a:endParaRPr lang="en-US" altLang="zh-CN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B614BEB-B814-4777-B8CA-43CE3EC95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4851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1EBB46FB-2245-4D38-8694-57F66B8103F4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2013/4/29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511D3E7C-D8C9-4C24-ABE0-314ADBC75309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zh-CN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B52C5997-D039-4CB8-84DA-8A4C7DA79B53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2013/4/29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AC4839BF-C372-4522-9FF8-37F568E113C5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8975"/>
            <a:ext cx="7945438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C78C31D8-01EC-4EC2-A5D1-9881E9A9F796}" type="datetime1">
              <a:rPr lang="zh-CN" altLang="en-US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2013/4/29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fld id="{2E6962F4-0A83-4499-BE6E-0B9EB78B317B}" type="slidenum">
              <a:rPr lang="en-US" altLang="zh-CN" sz="1200" b="0" smtClean="0">
                <a:latin typeface="Times New Roman" pitchFamily="18" charset="0"/>
                <a:ea typeface="宋体" pitchFamily="2" charset="-122"/>
              </a:rPr>
              <a:pPr eaLnBrk="1" hangingPunct="1"/>
              <a:t>15</a:t>
            </a:fld>
            <a:endParaRPr lang="en-US" altLang="zh-CN" sz="12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Rectangle 1027"/>
          <p:cNvSpPr txBox="1">
            <a:spLocks noGrp="1" noChangeArrowheads="1"/>
          </p:cNvSpPr>
          <p:nvPr/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9EC28AE-1E7A-4AD0-8C45-7C706DDC258B}" type="datetime1">
              <a:rPr lang="zh-CN" altLang="en-US" sz="1200" b="0"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2013/4/29</a:t>
            </a:fld>
            <a:endParaRPr lang="en-US" altLang="zh-CN" sz="1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3" name="Rectangle 1031"/>
          <p:cNvSpPr txBox="1">
            <a:spLocks noGrp="1" noChangeArrowheads="1"/>
          </p:cNvSpPr>
          <p:nvPr/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50CDD7-64D6-4769-86B7-921F7050C4A3}" type="slidenum">
              <a:rPr lang="en-US" altLang="zh-CN" sz="1200" b="0"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4200" y="509588"/>
            <a:ext cx="3681413" cy="2549525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0F9EEFAD-3AAC-4FEF-9044-F9D8A3AE18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91F6271E-1500-4FB2-967A-27A1EBB94D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8025" y="115888"/>
            <a:ext cx="2105025" cy="5980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115888"/>
            <a:ext cx="6162675" cy="5980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E67F2B47-0009-4647-820F-A3D4511D6D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DC2E57C1-D10D-40FE-92E1-41002197CF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57FD8581-CB1F-432B-BB7A-EF86F650C2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484313"/>
            <a:ext cx="41338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1338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82AE4AAC-B76A-4953-A5F3-FF63F0B53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07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9EEA7C58-22A8-4609-A35F-76A893B07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871E877B-0546-48C2-8CFD-7706FFEBA6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3DE38EDB-7071-4E06-9A7F-9FCCDF8905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EE93631B-67E1-47D7-8625-FC9567DA03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2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-  - P </a:t>
            </a:r>
            <a:fld id="{F2D5358A-8743-48E5-A5F4-BFEB72024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9"/>
          <a:stretch>
            <a:fillRect/>
          </a:stretch>
        </p:blipFill>
        <p:spPr bwMode="auto">
          <a:xfrm>
            <a:off x="0" y="0"/>
            <a:ext cx="99060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115888"/>
            <a:ext cx="84201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484313"/>
            <a:ext cx="84201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29113" y="6237288"/>
            <a:ext cx="48355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000" b="0">
                <a:solidFill>
                  <a:srgbClr val="8C8C8C"/>
                </a:solidFill>
                <a:latin typeface="Alstom" pitchFamily="50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 -  - P </a:t>
            </a:r>
            <a:fld id="{90A0E033-3150-4541-9C31-E08E3F7519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842000"/>
            <a:ext cx="158432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Myriad Pro Black" pitchFamily="34" charset="0"/>
          <a:ea typeface="汉仪大黑简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557338"/>
            <a:ext cx="9906000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7738" y="6310313"/>
            <a:ext cx="8542337" cy="4318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zh-CN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2013</a:t>
            </a:r>
            <a:r>
              <a:rPr lang="zh-CN" altLang="en-US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年</a:t>
            </a:r>
            <a:r>
              <a:rPr lang="en-US" altLang="zh-CN" sz="1000" dirty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4</a:t>
            </a:r>
            <a:r>
              <a:rPr lang="zh-CN" altLang="en-US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月</a:t>
            </a:r>
            <a:r>
              <a:rPr lang="en-US" altLang="zh-CN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25</a:t>
            </a:r>
            <a:r>
              <a:rPr lang="zh-CN" altLang="en-US" sz="1000" dirty="0" smtClean="0">
                <a:solidFill>
                  <a:schemeClr val="accent2">
                    <a:lumMod val="50000"/>
                  </a:schemeClr>
                </a:solidFill>
                <a:latin typeface="Myriad Pro Black" pitchFamily="34" charset="0"/>
              </a:rPr>
              <a:t>日</a:t>
            </a:r>
          </a:p>
        </p:txBody>
      </p:sp>
      <p:sp>
        <p:nvSpPr>
          <p:cNvPr id="205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309688" y="2079625"/>
            <a:ext cx="7429500" cy="2357438"/>
          </a:xfrm>
        </p:spPr>
        <p:txBody>
          <a:bodyPr/>
          <a:lstStyle/>
          <a:p>
            <a:pPr algn="ctr" eaLnBrk="1" hangingPunct="1"/>
            <a:r>
              <a:rPr lang="en-US" altLang="zh-CN" sz="3800" dirty="0" smtClean="0">
                <a:latin typeface="汉仪大黑简" pitchFamily="49" charset="-122"/>
              </a:rPr>
              <a:t>Summer</a:t>
            </a:r>
            <a:r>
              <a:rPr lang="zh-CN" altLang="en-US" sz="3800" dirty="0" smtClean="0">
                <a:latin typeface="汉仪大黑简" pitchFamily="49" charset="-122"/>
              </a:rPr>
              <a:t>之</a:t>
            </a:r>
            <a:r>
              <a:rPr lang="zh-CN" altLang="en-US" sz="3800" dirty="0">
                <a:latin typeface="汉仪大黑简" pitchFamily="49" charset="-122"/>
              </a:rPr>
              <a:t>多线程</a:t>
            </a:r>
            <a:endParaRPr lang="zh-CN" altLang="en-US" sz="3800" dirty="0" smtClean="0"/>
          </a:p>
        </p:txBody>
      </p:sp>
      <p:sp>
        <p:nvSpPr>
          <p:cNvPr id="2053" name="矩形 8"/>
          <p:cNvSpPr>
            <a:spLocks noChangeArrowheads="1"/>
          </p:cNvSpPr>
          <p:nvPr/>
        </p:nvSpPr>
        <p:spPr bwMode="auto">
          <a:xfrm>
            <a:off x="381000" y="5786438"/>
            <a:ext cx="935831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/>
            <a:endParaRPr lang="zh-CN" altLang="en-US"/>
          </a:p>
        </p:txBody>
      </p:sp>
      <p:pic>
        <p:nvPicPr>
          <p:cNvPr id="205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04813"/>
            <a:ext cx="3070225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37288"/>
            <a:ext cx="14525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8340" y="3933056"/>
            <a:ext cx="125547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  <a:ea typeface="+mn-ea"/>
              </a:rPr>
              <a:t>张立鹏</a:t>
            </a:r>
            <a:endParaRPr lang="en-US" altLang="zh-CN" b="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b="0" dirty="0" err="1" smtClean="0">
                <a:solidFill>
                  <a:schemeClr val="bg1"/>
                </a:solidFill>
                <a:latin typeface="+mn-ea"/>
                <a:ea typeface="+mn-ea"/>
              </a:rPr>
              <a:t>Ver</a:t>
            </a:r>
            <a:r>
              <a:rPr lang="en-US" altLang="zh-CN" b="0" dirty="0" smtClean="0">
                <a:solidFill>
                  <a:schemeClr val="bg1"/>
                </a:solidFill>
                <a:latin typeface="+mn-ea"/>
                <a:ea typeface="+mn-ea"/>
              </a:rPr>
              <a:t> 1.00</a:t>
            </a:r>
            <a:endParaRPr lang="zh-CN" altLang="en-US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线程管理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ISync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4488" y="1268760"/>
            <a:ext cx="921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 err="1"/>
              <a:t>ISync</a:t>
            </a:r>
            <a:r>
              <a:rPr lang="en-US" altLang="zh-CN" b="0" dirty="0"/>
              <a:t> is the central interface for all classes that control access to resources from multiple threads. It's a simple interface which has two basic use cases. The first case is to block indefinitely until a condition is met:</a:t>
            </a:r>
            <a:endParaRPr lang="zh-CN" alt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2492896"/>
            <a:ext cx="671569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0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线程管理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ISync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4488" y="1268760"/>
            <a:ext cx="921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/>
              <a:t>The other case is to specify a maximum amount of time to block before the condition is met</a:t>
            </a:r>
            <a:r>
              <a:rPr lang="en-US" altLang="zh-CN" b="0" dirty="0" smtClean="0"/>
              <a:t>:</a:t>
            </a:r>
            <a:endParaRPr lang="zh-CN" alt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132856"/>
            <a:ext cx="778117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8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线程管理</a:t>
            </a:r>
            <a:r>
              <a:rPr lang="en-US" altLang="zh-CN" dirty="0" smtClean="0"/>
              <a:t>-Latch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4488" y="1124744"/>
            <a:ext cx="4320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/>
              <a:t>The </a:t>
            </a:r>
            <a:r>
              <a:rPr lang="en-US" altLang="zh-CN" sz="2400" dirty="0"/>
              <a:t>Latch</a:t>
            </a:r>
            <a:r>
              <a:rPr lang="en-US" altLang="zh-CN" sz="2400" b="0" dirty="0"/>
              <a:t> class implements the </a:t>
            </a:r>
            <a:r>
              <a:rPr lang="en-US" altLang="zh-CN" sz="2400" dirty="0" err="1"/>
              <a:t>ISync</a:t>
            </a:r>
            <a:r>
              <a:rPr lang="en-US" altLang="zh-CN" sz="2400" b="0" dirty="0"/>
              <a:t> interface and provides an implementation of a </a:t>
            </a:r>
            <a:r>
              <a:rPr lang="en-US" altLang="zh-CN" sz="2400" b="0" i="1" dirty="0"/>
              <a:t>latch</a:t>
            </a:r>
            <a:r>
              <a:rPr lang="en-US" altLang="zh-CN" sz="2400" b="0" dirty="0"/>
              <a:t>. A latch is a </a:t>
            </a:r>
            <a:r>
              <a:rPr lang="en-US" altLang="zh-CN" sz="2400" b="0" dirty="0" err="1"/>
              <a:t>boolean</a:t>
            </a:r>
            <a:r>
              <a:rPr lang="en-US" altLang="zh-CN" sz="2400" b="0" dirty="0"/>
              <a:t> condition that is set at most once, ever. Once a single release is issued, all acquires will pass. It is similar to a </a:t>
            </a:r>
            <a:r>
              <a:rPr lang="en-US" altLang="zh-CN" sz="2400" dirty="0" err="1"/>
              <a:t>ManualResetEvent</a:t>
            </a:r>
            <a:r>
              <a:rPr lang="en-US" altLang="zh-CN" sz="2400" b="0" dirty="0"/>
              <a:t> initialized </a:t>
            </a:r>
            <a:r>
              <a:rPr lang="en-US" altLang="zh-CN" sz="2400" b="0" dirty="0" err="1"/>
              <a:t>unsignalled</a:t>
            </a:r>
            <a:r>
              <a:rPr lang="en-US" altLang="zh-CN" sz="2400" b="0" dirty="0"/>
              <a:t> (Reset) and can only be </a:t>
            </a:r>
            <a:r>
              <a:rPr lang="en-US" altLang="zh-CN" sz="2400" dirty="0"/>
              <a:t>Set()</a:t>
            </a:r>
            <a:r>
              <a:rPr lang="en-US" altLang="zh-CN" sz="2400" b="0" dirty="0"/>
              <a:t>. </a:t>
            </a:r>
            <a:r>
              <a:rPr lang="en-US" altLang="zh-CN" sz="2400" dirty="0">
                <a:solidFill>
                  <a:srgbClr val="0033CC"/>
                </a:solidFill>
              </a:rPr>
              <a:t>A typical use is to act as a start signal for a group of worker threads.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1246116"/>
            <a:ext cx="5085953" cy="51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线程管理</a:t>
            </a:r>
            <a:r>
              <a:rPr lang="en-US" altLang="zh-CN" dirty="0" smtClean="0"/>
              <a:t>-</a:t>
            </a:r>
            <a:r>
              <a:rPr lang="en-US" altLang="zh-CN" b="1" dirty="0"/>
              <a:t>Semaphore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4488" y="1124744"/>
            <a:ext cx="8939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/>
              <a:t>The </a:t>
            </a:r>
            <a:r>
              <a:rPr lang="en-US" altLang="zh-CN" sz="2400" dirty="0"/>
              <a:t>Semaphore</a:t>
            </a:r>
            <a:r>
              <a:rPr lang="en-US" altLang="zh-CN" sz="2400" b="0" dirty="0"/>
              <a:t> class implements the </a:t>
            </a:r>
            <a:r>
              <a:rPr lang="en-US" altLang="zh-CN" sz="2400" dirty="0" err="1"/>
              <a:t>ISync</a:t>
            </a:r>
            <a:r>
              <a:rPr lang="en-US" altLang="zh-CN" sz="2400" b="0" dirty="0"/>
              <a:t> interface and provides an implementation of a semaphore. Conceptually, a semaphore maintains a set of permits. Each </a:t>
            </a:r>
            <a:r>
              <a:rPr lang="en-US" altLang="zh-CN" sz="2400" dirty="0"/>
              <a:t>Acquire()</a:t>
            </a:r>
            <a:r>
              <a:rPr lang="en-US" altLang="zh-CN" sz="2400" b="0" dirty="0"/>
              <a:t> blocks if necessary until a permit is available, and then takes it. Each </a:t>
            </a:r>
            <a:r>
              <a:rPr lang="en-US" altLang="zh-CN" sz="2400" dirty="0"/>
              <a:t>Release()</a:t>
            </a:r>
            <a:r>
              <a:rPr lang="en-US" altLang="zh-CN" sz="2400" b="0" dirty="0"/>
              <a:t> adds a permit. 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2724740"/>
            <a:ext cx="4830722" cy="365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4488" y="3212976"/>
            <a:ext cx="4003907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smtClean="0"/>
              <a:t>the </a:t>
            </a:r>
            <a:r>
              <a:rPr lang="en-US" altLang="zh-CN" sz="2400" b="0" dirty="0"/>
              <a:t>Semaphore just keeps a count of the number available and acts accordingly.</a:t>
            </a:r>
            <a:r>
              <a:rPr lang="en-US" altLang="zh-CN" sz="2400" dirty="0">
                <a:solidFill>
                  <a:srgbClr val="0033CC"/>
                </a:solidFill>
              </a:rPr>
              <a:t> </a:t>
            </a:r>
            <a:r>
              <a:rPr lang="en-US" altLang="zh-CN" sz="2400" dirty="0">
                <a:solidFill>
                  <a:srgbClr val="0033CC"/>
                </a:solidFill>
              </a:rPr>
              <a:t>A typical use is to control access to a pool of shared objects.</a:t>
            </a:r>
            <a:endParaRPr lang="zh-CN" altLang="en-US" sz="2400" dirty="0">
              <a:solidFill>
                <a:srgbClr val="0033CC"/>
              </a:solidFill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0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D8DC3371-A470-4BF8-9A1B-A2E66FB18549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15</a:t>
            </a:fld>
            <a:endParaRPr kumimoji="0" lang="en-GB" altLang="zh-CN" sz="1000" b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pic>
        <p:nvPicPr>
          <p:cNvPr id="13315" name="Picture 4" descr="PPT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0" y="2205038"/>
            <a:ext cx="99060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4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汉仪大黑简" pitchFamily="49" charset="-122"/>
              </a:rPr>
              <a:t>谢      谢</a:t>
            </a:r>
            <a:r>
              <a:rPr kumimoji="0" lang="zh-CN" altLang="en-US" sz="4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t> -  - P </a:t>
            </a:r>
            <a:fld id="{BC8B95FB-B641-42D1-A670-6177810977A5}" type="slidenum">
              <a:rPr kumimoji="0" lang="en-GB" altLang="zh-CN" sz="1000" b="0" smtClean="0">
                <a:solidFill>
                  <a:srgbClr val="8C8C8C"/>
                </a:solidFill>
                <a:latin typeface="Alstom" pitchFamily="50" charset="0"/>
                <a:ea typeface="宋体" pitchFamily="2" charset="-122"/>
              </a:rPr>
              <a:pPr eaLnBrk="1" hangingPunct="1"/>
              <a:t>2</a:t>
            </a:fld>
            <a:endParaRPr kumimoji="0" lang="en-GB" altLang="zh-CN" sz="1000" b="0" smtClean="0">
              <a:solidFill>
                <a:srgbClr val="8C8C8C"/>
              </a:solidFill>
              <a:latin typeface="Alstom" pitchFamily="50" charset="0"/>
              <a:ea typeface="宋体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507" y="115888"/>
            <a:ext cx="8511668" cy="7921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  <a:endParaRPr lang="zh-CN" altLang="en-GB" dirty="0" smtClean="0"/>
          </a:p>
        </p:txBody>
      </p:sp>
      <p:sp>
        <p:nvSpPr>
          <p:cNvPr id="4" name="矩形 3"/>
          <p:cNvSpPr/>
          <p:nvPr/>
        </p:nvSpPr>
        <p:spPr bwMode="auto">
          <a:xfrm rot="10800000">
            <a:off x="344488" y="1753652"/>
            <a:ext cx="8712968" cy="79208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>
            <a:outerShdw blurRad="40000" dist="20000" dir="5400000" rotWithShape="0">
              <a:schemeClr val="tx1">
                <a:alpha val="38000"/>
              </a:schemeClr>
            </a:outerShdw>
            <a:reflection blurRad="6350" stA="52000" endA="300" endPos="35000" dir="5400000" sy="-100000" algn="bl" rotWithShape="0"/>
            <a:softEdge rad="127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defRPr/>
            </a:pPr>
            <a:endParaRPr lang="zh-CN" altLang="en-US" dirty="0">
              <a:solidFill>
                <a:schemeClr val="bg1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507" y="1897668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C#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多线程概述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507" y="2905780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多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线程池管理（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ISync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382272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、线程安全队列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507" y="4777988"/>
            <a:ext cx="793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、观察者模式（生产消费模型）、界面驱动模型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多线程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704528" y="15567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solidFill>
                  <a:srgbClr val="0033CC"/>
                </a:solidFill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volatile</a:t>
            </a:r>
            <a:r>
              <a:rPr lang="zh-CN" altLang="en-US" sz="2800" b="0" dirty="0" smtClean="0">
                <a:solidFill>
                  <a:srgbClr val="0033CC"/>
                </a:solidFill>
                <a:latin typeface="+mj-ea"/>
                <a:ea typeface="+mj-ea"/>
              </a:rPr>
              <a:t>关键字：</a:t>
            </a:r>
            <a:endParaRPr lang="en-US" altLang="zh-CN" sz="2800" b="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algn="l"/>
            <a:endParaRPr lang="en-US" altLang="zh-CN" b="0" dirty="0" smtClean="0">
              <a:latin typeface="+mj-ea"/>
              <a:ea typeface="+mj-ea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b="0" dirty="0">
                <a:latin typeface="+mj-ea"/>
                <a:ea typeface="+mj-ea"/>
              </a:rPr>
              <a:t>Volatile </a:t>
            </a:r>
            <a:r>
              <a:rPr lang="zh-CN" altLang="en-US" b="0" dirty="0">
                <a:latin typeface="+mj-ea"/>
                <a:ea typeface="+mj-ea"/>
              </a:rPr>
              <a:t>字面的意思时易变的，不稳定的。在</a:t>
            </a:r>
            <a:r>
              <a:rPr lang="en-US" altLang="zh-CN" b="0" dirty="0">
                <a:latin typeface="+mj-ea"/>
                <a:ea typeface="+mj-ea"/>
              </a:rPr>
              <a:t>C#</a:t>
            </a:r>
            <a:r>
              <a:rPr lang="zh-CN" altLang="en-US" b="0" dirty="0">
                <a:latin typeface="+mj-ea"/>
                <a:ea typeface="+mj-ea"/>
              </a:rPr>
              <a:t>中也差不多可以这样理解。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 smtClean="0">
                <a:latin typeface="+mj-ea"/>
                <a:ea typeface="+mj-ea"/>
              </a:rPr>
              <a:t>编译器</a:t>
            </a:r>
            <a:r>
              <a:rPr lang="zh-CN" altLang="en-US" b="0" dirty="0">
                <a:latin typeface="+mj-ea"/>
                <a:ea typeface="+mj-ea"/>
              </a:rPr>
              <a:t>在优化代码时，可能会把经常用到的代码存在</a:t>
            </a:r>
            <a:r>
              <a:rPr lang="en-US" altLang="zh-CN" b="0" dirty="0">
                <a:latin typeface="+mj-ea"/>
                <a:ea typeface="+mj-ea"/>
              </a:rPr>
              <a:t>Cache</a:t>
            </a:r>
            <a:r>
              <a:rPr lang="zh-CN" altLang="en-US" b="0" dirty="0">
                <a:latin typeface="+mj-ea"/>
                <a:ea typeface="+mj-ea"/>
              </a:rPr>
              <a:t>里面，然后下一次调用就直接读取</a:t>
            </a:r>
            <a:r>
              <a:rPr lang="en-US" altLang="zh-CN" b="0" dirty="0">
                <a:latin typeface="+mj-ea"/>
                <a:ea typeface="+mj-ea"/>
              </a:rPr>
              <a:t>Cache</a:t>
            </a:r>
            <a:r>
              <a:rPr lang="zh-CN" altLang="en-US" b="0" dirty="0">
                <a:latin typeface="+mj-ea"/>
                <a:ea typeface="+mj-ea"/>
              </a:rPr>
              <a:t>而不是内存，这样就大大提高了效率。但是问题也随之而来了。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b="0" dirty="0" smtClean="0">
                <a:latin typeface="+mj-ea"/>
                <a:ea typeface="+mj-ea"/>
              </a:rPr>
              <a:t>在</a:t>
            </a:r>
            <a:r>
              <a:rPr lang="zh-CN" altLang="en-US" b="0" dirty="0">
                <a:latin typeface="+mj-ea"/>
                <a:ea typeface="+mj-ea"/>
              </a:rPr>
              <a:t>多线程程序中，如果把一个变量放入</a:t>
            </a:r>
            <a:r>
              <a:rPr lang="en-US" altLang="zh-CN" b="0" dirty="0">
                <a:latin typeface="+mj-ea"/>
                <a:ea typeface="+mj-ea"/>
              </a:rPr>
              <a:t>Cache</a:t>
            </a:r>
            <a:r>
              <a:rPr lang="zh-CN" altLang="en-US" b="0" dirty="0">
                <a:latin typeface="+mj-ea"/>
                <a:ea typeface="+mj-ea"/>
              </a:rPr>
              <a:t>后，又有其他线程改变了变量的值，那么本线程是无法知道这个变化的。它可能会直接读</a:t>
            </a:r>
            <a:r>
              <a:rPr lang="en-US" altLang="zh-CN" b="0" dirty="0">
                <a:latin typeface="+mj-ea"/>
                <a:ea typeface="+mj-ea"/>
              </a:rPr>
              <a:t>Cache</a:t>
            </a:r>
            <a:r>
              <a:rPr lang="zh-CN" altLang="en-US" b="0" dirty="0">
                <a:latin typeface="+mj-ea"/>
                <a:ea typeface="+mj-ea"/>
              </a:rPr>
              <a:t>里的数据。但是很不幸，</a:t>
            </a:r>
            <a:r>
              <a:rPr lang="en-US" altLang="zh-CN" b="0" dirty="0">
                <a:latin typeface="+mj-ea"/>
                <a:ea typeface="+mj-ea"/>
              </a:rPr>
              <a:t>Cache</a:t>
            </a:r>
            <a:r>
              <a:rPr lang="zh-CN" altLang="en-US" b="0" dirty="0">
                <a:latin typeface="+mj-ea"/>
                <a:ea typeface="+mj-ea"/>
              </a:rPr>
              <a:t>里的数据已经过期了，读出来的是不合时宜的脏数据。这时就会出现</a:t>
            </a:r>
            <a:r>
              <a:rPr lang="en-US" altLang="zh-CN" b="0" dirty="0">
                <a:latin typeface="+mj-ea"/>
                <a:ea typeface="+mj-ea"/>
              </a:rPr>
              <a:t>bug</a:t>
            </a:r>
            <a:r>
              <a:rPr lang="zh-CN" altLang="en-US" b="0" dirty="0" smtClean="0">
                <a:latin typeface="+mj-ea"/>
                <a:ea typeface="+mj-ea"/>
              </a:rPr>
              <a:t>。</a:t>
            </a:r>
            <a:endParaRPr lang="zh-CN" altLang="en-US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3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多线程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704528" y="1556792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rgbClr val="0033CC"/>
                </a:solidFill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Lock</a:t>
            </a:r>
            <a:r>
              <a:rPr lang="zh-CN" altLang="en-US" sz="2800" b="0" dirty="0" smtClean="0">
                <a:solidFill>
                  <a:srgbClr val="0033CC"/>
                </a:solidFill>
                <a:latin typeface="+mj-ea"/>
                <a:ea typeface="+mj-ea"/>
              </a:rPr>
              <a:t>关键字：</a:t>
            </a:r>
            <a:endParaRPr lang="en-US" altLang="zh-CN" sz="2800" b="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algn="l"/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en-US" altLang="zh-CN" b="0" dirty="0" smtClean="0">
                <a:latin typeface="+mj-ea"/>
                <a:ea typeface="+mj-ea"/>
              </a:rPr>
              <a:t>lock</a:t>
            </a:r>
            <a:r>
              <a:rPr lang="zh-CN" altLang="en-US" b="0" dirty="0">
                <a:latin typeface="+mj-ea"/>
                <a:ea typeface="+mj-ea"/>
              </a:rPr>
              <a:t>实现临界区是通过“对象锁”的方式，注意是“对象”，所以你只能锁定一个引用类型而不能锁定一个值类型。第一个执行该代码的线程，成功获取对这个对象的锁定，进而进入临界区执行代码。而其它线程在进入临界区前也会请求该锁，如果此时第一个线程没有退出临界区，对该对象的锁定并没有解除，那么当前线程会被阻塞，等待对象被释放。</a:t>
            </a:r>
            <a:endParaRPr lang="zh-CN" altLang="en-US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09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多线程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704528" y="1556792"/>
            <a:ext cx="864096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rgbClr val="0033CC"/>
                </a:solidFill>
                <a:latin typeface="+mj-ea"/>
                <a:ea typeface="+mj-ea"/>
              </a:rPr>
              <a:t>Monitor</a:t>
            </a:r>
            <a:r>
              <a:rPr lang="zh-CN" altLang="en-US" sz="2800" b="0" dirty="0" smtClean="0">
                <a:solidFill>
                  <a:srgbClr val="0033CC"/>
                </a:solidFill>
                <a:latin typeface="+mj-ea"/>
                <a:ea typeface="+mj-ea"/>
              </a:rPr>
              <a:t>：</a:t>
            </a:r>
            <a:endParaRPr lang="en-US" altLang="zh-CN" sz="2800" b="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algn="l"/>
            <a:endParaRPr lang="en-US" altLang="zh-CN" b="0" dirty="0" smtClean="0">
              <a:latin typeface="+mj-ea"/>
              <a:ea typeface="+mj-ea"/>
            </a:endParaRPr>
          </a:p>
          <a:p>
            <a:pPr algn="l"/>
            <a:r>
              <a:rPr lang="zh-CN" altLang="en-US" b="0" dirty="0">
                <a:latin typeface="+mj-ea"/>
                <a:ea typeface="+mj-ea"/>
              </a:rPr>
              <a:t>与</a:t>
            </a:r>
            <a:r>
              <a:rPr lang="en-US" altLang="zh-CN" b="0" dirty="0">
                <a:latin typeface="+mj-ea"/>
                <a:ea typeface="+mj-ea"/>
              </a:rPr>
              <a:t>lock</a:t>
            </a:r>
            <a:r>
              <a:rPr lang="zh-CN" altLang="en-US" b="0" dirty="0">
                <a:latin typeface="+mj-ea"/>
                <a:ea typeface="+mj-ea"/>
              </a:rPr>
              <a:t>关键字类似，监视器防止多个线程同时执行代码块。</a:t>
            </a:r>
            <a:r>
              <a:rPr lang="en-US" altLang="zh-CN" b="0" dirty="0">
                <a:latin typeface="+mj-ea"/>
                <a:ea typeface="+mj-ea"/>
              </a:rPr>
              <a:t>Enter</a:t>
            </a:r>
            <a:r>
              <a:rPr lang="zh-CN" altLang="en-US" b="0" dirty="0">
                <a:latin typeface="+mj-ea"/>
                <a:ea typeface="+mj-ea"/>
              </a:rPr>
              <a:t>方法允许一个且仅一个线程继续执行后面的语句；其他所有线程都将被阻止，直到执行语句的线程调用</a:t>
            </a:r>
            <a:r>
              <a:rPr lang="en-US" altLang="zh-CN" b="0" dirty="0">
                <a:latin typeface="+mj-ea"/>
                <a:ea typeface="+mj-ea"/>
              </a:rPr>
              <a:t>Exit</a:t>
            </a:r>
            <a:r>
              <a:rPr lang="zh-CN" altLang="en-US" b="0" dirty="0">
                <a:latin typeface="+mj-ea"/>
                <a:ea typeface="+mj-ea"/>
              </a:rPr>
              <a:t>。这与使用</a:t>
            </a:r>
            <a:r>
              <a:rPr lang="en-US" altLang="zh-CN" b="0" dirty="0">
                <a:latin typeface="+mj-ea"/>
                <a:ea typeface="+mj-ea"/>
              </a:rPr>
              <a:t>lock</a:t>
            </a:r>
            <a:r>
              <a:rPr lang="zh-CN" altLang="en-US" b="0" dirty="0">
                <a:latin typeface="+mj-ea"/>
                <a:ea typeface="+mj-ea"/>
              </a:rPr>
              <a:t>关键字一样。事实上，</a:t>
            </a:r>
            <a:r>
              <a:rPr lang="en-US" altLang="zh-CN" b="0" dirty="0">
                <a:latin typeface="+mj-ea"/>
                <a:ea typeface="+mj-ea"/>
              </a:rPr>
              <a:t>lock </a:t>
            </a:r>
            <a:r>
              <a:rPr lang="zh-CN" altLang="en-US" b="0" dirty="0">
                <a:latin typeface="+mj-ea"/>
                <a:ea typeface="+mj-ea"/>
              </a:rPr>
              <a:t>关键字就是用</a:t>
            </a:r>
            <a:r>
              <a:rPr lang="en-US" altLang="zh-CN" b="0" dirty="0">
                <a:latin typeface="+mj-ea"/>
                <a:ea typeface="+mj-ea"/>
              </a:rPr>
              <a:t>Monitor </a:t>
            </a:r>
            <a:r>
              <a:rPr lang="zh-CN" altLang="en-US" b="0" dirty="0">
                <a:latin typeface="+mj-ea"/>
                <a:ea typeface="+mj-ea"/>
              </a:rPr>
              <a:t>类来实现的</a:t>
            </a:r>
            <a:r>
              <a:rPr lang="zh-CN" altLang="en-US" b="0" dirty="0" smtClean="0">
                <a:latin typeface="+mj-ea"/>
                <a:ea typeface="+mj-ea"/>
              </a:rPr>
              <a:t>。</a:t>
            </a:r>
            <a:endParaRPr lang="zh-CN" altLang="en-US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84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多线程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矩形 3"/>
          <p:cNvSpPr/>
          <p:nvPr/>
        </p:nvSpPr>
        <p:spPr>
          <a:xfrm>
            <a:off x="704528" y="1556792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latin typeface="+mj-ea"/>
                <a:ea typeface="+mj-ea"/>
              </a:rPr>
              <a:t>使用 </a:t>
            </a:r>
            <a:r>
              <a:rPr lang="en-US" altLang="zh-CN" b="0" dirty="0">
                <a:latin typeface="+mj-ea"/>
                <a:ea typeface="+mj-ea"/>
              </a:rPr>
              <a:t>lock </a:t>
            </a:r>
            <a:r>
              <a:rPr lang="zh-CN" altLang="en-US" b="0" dirty="0">
                <a:latin typeface="+mj-ea"/>
                <a:ea typeface="+mj-ea"/>
              </a:rPr>
              <a:t>关键字通常比直接使用 </a:t>
            </a:r>
            <a:r>
              <a:rPr lang="en-US" altLang="zh-CN" b="0" dirty="0">
                <a:latin typeface="+mj-ea"/>
                <a:ea typeface="+mj-ea"/>
              </a:rPr>
              <a:t>Monitor </a:t>
            </a:r>
            <a:r>
              <a:rPr lang="zh-CN" altLang="en-US" b="0" dirty="0">
                <a:latin typeface="+mj-ea"/>
                <a:ea typeface="+mj-ea"/>
              </a:rPr>
              <a:t>类更可取，一方面是因为 </a:t>
            </a:r>
            <a:r>
              <a:rPr lang="en-US" altLang="zh-CN" b="0" dirty="0">
                <a:latin typeface="+mj-ea"/>
                <a:ea typeface="+mj-ea"/>
              </a:rPr>
              <a:t>lock </a:t>
            </a:r>
            <a:r>
              <a:rPr lang="zh-CN" altLang="en-US" b="0" dirty="0">
                <a:latin typeface="+mj-ea"/>
                <a:ea typeface="+mj-ea"/>
              </a:rPr>
              <a:t>更简洁，另一方面是因为 </a:t>
            </a:r>
            <a:r>
              <a:rPr lang="en-US" altLang="zh-CN" b="0" dirty="0">
                <a:latin typeface="+mj-ea"/>
                <a:ea typeface="+mj-ea"/>
              </a:rPr>
              <a:t>lock </a:t>
            </a:r>
            <a:r>
              <a:rPr lang="zh-CN" altLang="en-US" b="0" dirty="0">
                <a:latin typeface="+mj-ea"/>
                <a:ea typeface="+mj-ea"/>
              </a:rPr>
              <a:t>确保了即使受保护的代码引发异常，也可以释放基础监视器。这是通过 </a:t>
            </a:r>
            <a:r>
              <a:rPr lang="en-US" altLang="zh-CN" b="0" dirty="0">
                <a:latin typeface="+mj-ea"/>
                <a:ea typeface="+mj-ea"/>
              </a:rPr>
              <a:t>finally </a:t>
            </a:r>
            <a:r>
              <a:rPr lang="zh-CN" altLang="en-US" b="0" dirty="0">
                <a:latin typeface="+mj-ea"/>
                <a:ea typeface="+mj-ea"/>
              </a:rPr>
              <a:t>关键字来实现的，无论是否引发异常它都执行关联的代码块。</a:t>
            </a:r>
          </a:p>
          <a:p>
            <a:pPr algn="l"/>
            <a:endParaRPr lang="en-US" altLang="zh-CN" b="0" dirty="0" smtClean="0">
              <a:latin typeface="+mj-ea"/>
              <a:ea typeface="+mj-ea"/>
            </a:endParaRPr>
          </a:p>
          <a:p>
            <a:pPr algn="l"/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528" y="3429000"/>
            <a:ext cx="2664296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lock(x)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{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  </a:t>
            </a:r>
            <a:r>
              <a:rPr lang="en-US" altLang="zh-CN" b="0" dirty="0" err="1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DoSomething</a:t>
            </a:r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();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6896" y="2852935"/>
            <a:ext cx="4929555" cy="358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b="0" dirty="0" err="1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System.Object</a:t>
            </a:r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 </a:t>
            </a:r>
            <a:r>
              <a:rPr lang="en-US" altLang="zh-CN" b="0" dirty="0" err="1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obj</a:t>
            </a:r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 = (</a:t>
            </a:r>
            <a:r>
              <a:rPr lang="en-US" altLang="zh-CN" b="0" dirty="0" err="1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System.Object</a:t>
            </a:r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)x;</a:t>
            </a:r>
          </a:p>
          <a:p>
            <a:pPr algn="l"/>
            <a:r>
              <a:rPr lang="en-US" altLang="zh-CN" b="0" dirty="0" err="1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System.Threading.Monitor.Enter</a:t>
            </a:r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(</a:t>
            </a:r>
            <a:r>
              <a:rPr lang="en-US" altLang="zh-CN" b="0" dirty="0" err="1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obj</a:t>
            </a:r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);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try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{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  </a:t>
            </a:r>
            <a:r>
              <a:rPr lang="en-US" altLang="zh-CN" b="0" dirty="0" err="1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DoSomething</a:t>
            </a:r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();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}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finally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{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  </a:t>
            </a:r>
            <a:r>
              <a:rPr lang="en-US" altLang="zh-CN" b="0" dirty="0" err="1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System.Threading.Monitor.Exit</a:t>
            </a:r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(</a:t>
            </a:r>
            <a:r>
              <a:rPr lang="en-US" altLang="zh-CN" b="0" dirty="0" err="1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obj</a:t>
            </a:r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);</a:t>
            </a:r>
          </a:p>
          <a:p>
            <a:pPr algn="l"/>
            <a:r>
              <a:rPr lang="en-US" altLang="zh-CN" b="0" dirty="0">
                <a:latin typeface="Fixedsys Excelsior 3.01" pitchFamily="34" charset="-120"/>
                <a:ea typeface="Fixedsys Excelsior 3.01" pitchFamily="34" charset="-120"/>
                <a:cs typeface="Fixedsys Excelsior 3.01" pitchFamily="34" charset="-120"/>
              </a:rPr>
              <a:t>}</a:t>
            </a:r>
            <a:endParaRPr lang="zh-CN" altLang="en-US" dirty="0">
              <a:latin typeface="Fixedsys Excelsior 3.01" pitchFamily="34" charset="-120"/>
              <a:cs typeface="Fixedsys Excelsior 3.01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9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4488" y="1484784"/>
            <a:ext cx="86409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b="0" dirty="0">
                <a:latin typeface="+mn-ea"/>
                <a:ea typeface="+mn-ea"/>
              </a:rPr>
              <a:t>Wait(Object)/Wait(Object, Int32)/Wait(Object, </a:t>
            </a:r>
            <a:r>
              <a:rPr lang="en-US" altLang="zh-CN" b="0" dirty="0" err="1">
                <a:latin typeface="+mn-ea"/>
                <a:ea typeface="+mn-ea"/>
              </a:rPr>
              <a:t>TimeSpan</a:t>
            </a:r>
            <a:r>
              <a:rPr lang="en-US" altLang="zh-CN" b="0" dirty="0">
                <a:latin typeface="+mn-ea"/>
                <a:ea typeface="+mn-ea"/>
              </a:rPr>
              <a:t>)/Wait(Object, Int32, Boolean)/Wait(Object, </a:t>
            </a:r>
            <a:r>
              <a:rPr lang="en-US" altLang="zh-CN" b="0" dirty="0" err="1">
                <a:latin typeface="+mn-ea"/>
                <a:ea typeface="+mn-ea"/>
              </a:rPr>
              <a:t>TimeSpan</a:t>
            </a:r>
            <a:r>
              <a:rPr lang="en-US" altLang="zh-CN" b="0" dirty="0">
                <a:latin typeface="+mn-ea"/>
                <a:ea typeface="+mn-ea"/>
              </a:rPr>
              <a:t>, Boolean):  </a:t>
            </a:r>
            <a:r>
              <a:rPr lang="zh-CN" altLang="en-US" b="0" dirty="0">
                <a:latin typeface="+mn-ea"/>
                <a:ea typeface="+mn-ea"/>
              </a:rPr>
              <a:t>释放对象上的锁并阻塞当前线程，直到它重新获取该锁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b="0" dirty="0">
                <a:latin typeface="+mn-ea"/>
                <a:ea typeface="+mn-ea"/>
              </a:rPr>
              <a:t>Pulse(object)</a:t>
            </a:r>
            <a:r>
              <a:rPr lang="zh-CN" altLang="en-US" b="0" dirty="0">
                <a:latin typeface="+mn-ea"/>
                <a:ea typeface="+mn-ea"/>
              </a:rPr>
              <a:t>：向阻塞线程队列（由于该</a:t>
            </a:r>
            <a:r>
              <a:rPr lang="en-US" altLang="zh-CN" b="0" dirty="0">
                <a:latin typeface="+mn-ea"/>
                <a:ea typeface="+mn-ea"/>
              </a:rPr>
              <a:t>object</a:t>
            </a:r>
            <a:r>
              <a:rPr lang="zh-CN" altLang="en-US" b="0" dirty="0">
                <a:latin typeface="+mn-ea"/>
                <a:ea typeface="+mn-ea"/>
              </a:rPr>
              <a:t>而转入</a:t>
            </a:r>
            <a:r>
              <a:rPr lang="en-US" altLang="zh-CN" b="0" dirty="0" err="1">
                <a:latin typeface="+mn-ea"/>
                <a:ea typeface="+mn-ea"/>
              </a:rPr>
              <a:t>WaitSleepJoin</a:t>
            </a:r>
            <a:r>
              <a:rPr lang="zh-CN" altLang="en-US" b="0" dirty="0">
                <a:latin typeface="+mn-ea"/>
                <a:ea typeface="+mn-ea"/>
              </a:rPr>
              <a:t>状态的所有线程，也就是那些执行了</a:t>
            </a:r>
            <a:r>
              <a:rPr lang="en-US" altLang="zh-CN" b="0" dirty="0">
                <a:latin typeface="+mn-ea"/>
                <a:ea typeface="+mn-ea"/>
              </a:rPr>
              <a:t>Wait(object)</a:t>
            </a:r>
            <a:r>
              <a:rPr lang="zh-CN" altLang="en-US" b="0" dirty="0">
                <a:latin typeface="+mn-ea"/>
                <a:ea typeface="+mn-ea"/>
              </a:rPr>
              <a:t>的线程，存放的队列）中第一个线程发信号，该信号通知锁定对象的状态已更改，并且锁的所有者准备释放该锁。收到信号的阻塞线程进入就绪队列中（那些处于</a:t>
            </a:r>
            <a:r>
              <a:rPr lang="en-US" altLang="zh-CN" b="0" dirty="0">
                <a:latin typeface="+mn-ea"/>
                <a:ea typeface="+mn-ea"/>
              </a:rPr>
              <a:t>Running</a:t>
            </a:r>
            <a:r>
              <a:rPr lang="zh-CN" altLang="en-US" b="0" dirty="0">
                <a:latin typeface="+mn-ea"/>
                <a:ea typeface="+mn-ea"/>
              </a:rPr>
              <a:t>状态的线程，可以被</a:t>
            </a:r>
            <a:r>
              <a:rPr lang="en-US" altLang="zh-CN" b="0" dirty="0">
                <a:latin typeface="+mn-ea"/>
                <a:ea typeface="+mn-ea"/>
              </a:rPr>
              <a:t>CPU</a:t>
            </a:r>
            <a:r>
              <a:rPr lang="zh-CN" altLang="en-US" b="0" dirty="0">
                <a:latin typeface="+mn-ea"/>
                <a:ea typeface="+mn-ea"/>
              </a:rPr>
              <a:t>调用运行的线程在这个队列里），以便它有机会接收对象锁。注意，接受到信号的线程只会从阻塞中被唤醒，并不一定会获得对象锁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b="0" dirty="0" err="1">
                <a:latin typeface="+mn-ea"/>
                <a:ea typeface="+mn-ea"/>
              </a:rPr>
              <a:t>PulseAll</a:t>
            </a:r>
            <a:r>
              <a:rPr lang="en-US" altLang="zh-CN" b="0" dirty="0">
                <a:latin typeface="+mn-ea"/>
                <a:ea typeface="+mn-ea"/>
              </a:rPr>
              <a:t>(object)</a:t>
            </a:r>
            <a:r>
              <a:rPr lang="zh-CN" altLang="en-US" b="0" dirty="0">
                <a:latin typeface="+mn-ea"/>
                <a:ea typeface="+mn-ea"/>
              </a:rPr>
              <a:t>：与</a:t>
            </a:r>
            <a:r>
              <a:rPr lang="en-US" altLang="zh-CN" b="0" dirty="0">
                <a:latin typeface="+mn-ea"/>
                <a:ea typeface="+mn-ea"/>
              </a:rPr>
              <a:t>Pulse()</a:t>
            </a:r>
            <a:r>
              <a:rPr lang="zh-CN" altLang="en-US" b="0" dirty="0">
                <a:latin typeface="+mn-ea"/>
                <a:ea typeface="+mn-ea"/>
              </a:rPr>
              <a:t>不同，阻塞队列中的所有线程都会收到信号，并被唤醒转入 </a:t>
            </a:r>
            <a:r>
              <a:rPr lang="en-US" altLang="zh-CN" b="0" dirty="0">
                <a:latin typeface="+mn-ea"/>
                <a:ea typeface="+mn-ea"/>
              </a:rPr>
              <a:t>Running</a:t>
            </a:r>
            <a:r>
              <a:rPr lang="zh-CN" altLang="en-US" b="0" dirty="0">
                <a:latin typeface="+mn-ea"/>
                <a:ea typeface="+mn-ea"/>
              </a:rPr>
              <a:t>状态，即进入就绪队列中。至于它们谁会幸运的获得对象锁，那就要看</a:t>
            </a:r>
            <a:r>
              <a:rPr lang="en-US" altLang="zh-CN" b="0" dirty="0">
                <a:latin typeface="+mn-ea"/>
                <a:ea typeface="+mn-ea"/>
              </a:rPr>
              <a:t>CPU</a:t>
            </a:r>
            <a:r>
              <a:rPr lang="zh-CN" altLang="en-US" b="0" dirty="0">
                <a:latin typeface="+mn-ea"/>
                <a:ea typeface="+mn-ea"/>
              </a:rPr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27186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生产者消费者（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应用场景）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圆角矩形 4"/>
          <p:cNvSpPr/>
          <p:nvPr/>
        </p:nvSpPr>
        <p:spPr bwMode="auto">
          <a:xfrm>
            <a:off x="992560" y="2173434"/>
            <a:ext cx="720080" cy="38164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生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产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者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8553400" y="2204864"/>
            <a:ext cx="720080" cy="38164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消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费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者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736976" y="3829618"/>
            <a:ext cx="936104" cy="2140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数据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队列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736976" y="2190512"/>
            <a:ext cx="936104" cy="14950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队列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锁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1712640" y="2821506"/>
            <a:ext cx="3024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1712640" y="4113076"/>
            <a:ext cx="3024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H="1" flipV="1">
            <a:off x="5673080" y="3037530"/>
            <a:ext cx="2880320" cy="1512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>
            <a:off x="5673080" y="4981746"/>
            <a:ext cx="288032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9755" y="1468187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Lock</a:t>
            </a:r>
            <a:r>
              <a:rPr lang="zh-CN" altLang="en-US" sz="2800" dirty="0" smtClean="0"/>
              <a:t>方式：竞争、盲目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41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生产者消费者</a:t>
            </a:r>
            <a:r>
              <a:rPr lang="zh-CN" altLang="en-US" dirty="0"/>
              <a:t>（</a:t>
            </a:r>
            <a:r>
              <a:rPr lang="en-US" altLang="zh-CN" dirty="0"/>
              <a:t>lock</a:t>
            </a:r>
            <a:r>
              <a:rPr lang="zh-CN" altLang="en-US" dirty="0"/>
              <a:t>与</a:t>
            </a:r>
            <a:r>
              <a:rPr lang="en-US" altLang="zh-CN" dirty="0"/>
              <a:t>monitor</a:t>
            </a:r>
            <a:r>
              <a:rPr lang="zh-CN" altLang="en-US" dirty="0"/>
              <a:t>应用</a:t>
            </a:r>
            <a:r>
              <a:rPr lang="zh-CN" altLang="en-US" dirty="0" smtClean="0"/>
              <a:t>场景）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-  - P </a:t>
            </a:r>
            <a:fld id="{871E877B-0546-48C2-8CFD-7706FFEBA69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圆角矩形 4"/>
          <p:cNvSpPr/>
          <p:nvPr/>
        </p:nvSpPr>
        <p:spPr bwMode="auto">
          <a:xfrm>
            <a:off x="992560" y="2173434"/>
            <a:ext cx="720080" cy="38164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生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产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者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8553400" y="2204864"/>
            <a:ext cx="720080" cy="38164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消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费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者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736976" y="3829618"/>
            <a:ext cx="936104" cy="2140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数据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队列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736976" y="2190512"/>
            <a:ext cx="936104" cy="14950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楷体" pitchFamily="2" charset="-122"/>
              </a:rPr>
              <a:t>队列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Arial" charset="0"/>
                <a:ea typeface="华文楷体" pitchFamily="2" charset="-122"/>
              </a:rPr>
              <a:t>锁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楷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1712640" y="2821506"/>
            <a:ext cx="3024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1712640" y="4113076"/>
            <a:ext cx="3024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3"/>
          </p:cNvCxnSpPr>
          <p:nvPr/>
        </p:nvCxnSpPr>
        <p:spPr bwMode="auto">
          <a:xfrm flipH="1" flipV="1">
            <a:off x="5673080" y="2938057"/>
            <a:ext cx="2880320" cy="139561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>
            <a:off x="5673080" y="5485802"/>
            <a:ext cx="288032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2561" y="1465620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Monitor</a:t>
            </a:r>
            <a:r>
              <a:rPr lang="zh-CN" altLang="en-US" sz="2800" dirty="0" smtClean="0"/>
              <a:t>方式：</a:t>
            </a:r>
            <a:r>
              <a:rPr lang="zh-CN" altLang="en-US" sz="2800" dirty="0" smtClean="0">
                <a:solidFill>
                  <a:srgbClr val="0033CC"/>
                </a:solidFill>
                <a:latin typeface="汉仪大黑简" pitchFamily="49" charset="-122"/>
                <a:ea typeface="汉仪大黑简" pitchFamily="49" charset="-122"/>
              </a:rPr>
              <a:t>协同</a:t>
            </a:r>
            <a:endParaRPr lang="zh-CN" altLang="en-US" sz="2800" dirty="0">
              <a:solidFill>
                <a:srgbClr val="0033CC"/>
              </a:solidFill>
              <a:latin typeface="汉仪大黑简" pitchFamily="49" charset="-122"/>
              <a:ea typeface="汉仪大黑简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1712640" y="4866568"/>
            <a:ext cx="6840760" cy="4317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Myriad Pro Black"/>
        <a:ea typeface="汉仪大黑简"/>
        <a:cs typeface=""/>
      </a:majorFont>
      <a:minorFont>
        <a:latin typeface="FuturaA Bk BT"/>
        <a:ea typeface="汉仪大黑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6235</TotalTime>
  <Words>902</Words>
  <Application>Microsoft Office PowerPoint</Application>
  <PresentationFormat>A4 纸张(210x297 毫米)</PresentationFormat>
  <Paragraphs>99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Summer之多线程</vt:lpstr>
      <vt:lpstr>目录</vt:lpstr>
      <vt:lpstr>C#多线程 概述</vt:lpstr>
      <vt:lpstr>C#多线程 概述</vt:lpstr>
      <vt:lpstr>C#多线程 概述</vt:lpstr>
      <vt:lpstr>C#多线程 概述</vt:lpstr>
      <vt:lpstr>Monitor</vt:lpstr>
      <vt:lpstr>生产者消费者（lock与monitor应用场景）</vt:lpstr>
      <vt:lpstr>生产者消费者（lock与monitor应用场景）</vt:lpstr>
      <vt:lpstr>线程管理-ISync</vt:lpstr>
      <vt:lpstr>线程管理-ISync</vt:lpstr>
      <vt:lpstr>线程管理-Latch</vt:lpstr>
      <vt:lpstr>线程管理-Semaphore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Joanna</dc:creator>
  <cp:lastModifiedBy>张立鹏</cp:lastModifiedBy>
  <cp:revision>325</cp:revision>
  <dcterms:created xsi:type="dcterms:W3CDTF">2007-02-15T04:37:37Z</dcterms:created>
  <dcterms:modified xsi:type="dcterms:W3CDTF">2013-04-29T13:19:29Z</dcterms:modified>
</cp:coreProperties>
</file>