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77" r:id="rId6"/>
    <p:sldId id="276" r:id="rId7"/>
    <p:sldId id="278" r:id="rId8"/>
    <p:sldId id="283" r:id="rId9"/>
    <p:sldId id="287" r:id="rId10"/>
    <p:sldId id="282" r:id="rId11"/>
    <p:sldId id="289" r:id="rId12"/>
    <p:sldId id="291" r:id="rId13"/>
    <p:sldId id="292" r:id="rId14"/>
    <p:sldId id="294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9" r:id="rId24"/>
    <p:sldId id="286" r:id="rId25"/>
    <p:sldId id="285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C4C"/>
    <a:srgbClr val="C9E909"/>
    <a:srgbClr val="9A0A7F"/>
    <a:srgbClr val="C308C8"/>
    <a:srgbClr val="D31B89"/>
    <a:srgbClr val="4F22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aviocha@gmail.com" userId="S::urn:spo:guest#otaviocha@gmail.com::" providerId="AD" clId="Web-{62750FE0-6DFB-AA2B-8D9E-CA781DC8BD27}"/>
    <pc:docChg chg="modSld">
      <pc:chgData name="otaviocha@gmail.com" userId="S::urn:spo:guest#otaviocha@gmail.com::" providerId="AD" clId="Web-{62750FE0-6DFB-AA2B-8D9E-CA781DC8BD27}" dt="2022-07-04T02:21:08.658" v="35"/>
      <pc:docMkLst>
        <pc:docMk/>
      </pc:docMkLst>
      <pc:sldChg chg="delSp modSp">
        <pc:chgData name="otaviocha@gmail.com" userId="S::urn:spo:guest#otaviocha@gmail.com::" providerId="AD" clId="Web-{62750FE0-6DFB-AA2B-8D9E-CA781DC8BD27}" dt="2022-07-04T02:21:08.658" v="35"/>
        <pc:sldMkLst>
          <pc:docMk/>
          <pc:sldMk cId="0" sldId="265"/>
        </pc:sldMkLst>
        <pc:spChg chg="mod">
          <ac:chgData name="otaviocha@gmail.com" userId="S::urn:spo:guest#otaviocha@gmail.com::" providerId="AD" clId="Web-{62750FE0-6DFB-AA2B-8D9E-CA781DC8BD27}" dt="2022-07-04T02:20:02.093" v="32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20:10.578" v="3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18:28.685" v="12" actId="20577"/>
          <ac:spMkLst>
            <pc:docMk/>
            <pc:sldMk cId="0" sldId="265"/>
            <ac:spMk id="196" creationId="{00000000-0000-0000-0000-000000000000}"/>
          </ac:spMkLst>
        </pc:spChg>
        <pc:spChg chg="del">
          <ac:chgData name="otaviocha@gmail.com" userId="S::urn:spo:guest#otaviocha@gmail.com::" providerId="AD" clId="Web-{62750FE0-6DFB-AA2B-8D9E-CA781DC8BD27}" dt="2022-07-04T02:21:08.658" v="35"/>
          <ac:spMkLst>
            <pc:docMk/>
            <pc:sldMk cId="0" sldId="265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0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0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295da5b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295da5b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295da5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295da5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295da5bc_0_0"/>
          <p:cNvSpPr txBox="1"/>
          <p:nvPr/>
        </p:nvSpPr>
        <p:spPr>
          <a:xfrm>
            <a:off x="2273518" y="924001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baseado em Javascript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linguagem principal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SPAs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o seu foco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 base da arquitetura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organizada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bem definida</a:t>
            </a:r>
            <a:endParaRPr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 de Tooling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CLI, HTTP, Router..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E46ED-C916-E700-94F1-3A46BB3C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1" y="1124606"/>
            <a:ext cx="2165131" cy="21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62BAC8-6F6A-D9D6-9514-46AA427B6129}"/>
              </a:ext>
            </a:extLst>
          </p:cNvPr>
          <p:cNvSpPr/>
          <p:nvPr/>
        </p:nvSpPr>
        <p:spPr>
          <a:xfrm>
            <a:off x="397359" y="924001"/>
            <a:ext cx="4174641" cy="404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967BDB-5CDB-8747-C58F-CEA60B8E7310}"/>
              </a:ext>
            </a:extLst>
          </p:cNvPr>
          <p:cNvSpPr/>
          <p:nvPr/>
        </p:nvSpPr>
        <p:spPr>
          <a:xfrm>
            <a:off x="867103" y="1928419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1A243-3B5F-2D48-00E3-077D68A171D4}"/>
              </a:ext>
            </a:extLst>
          </p:cNvPr>
          <p:cNvSpPr/>
          <p:nvPr/>
        </p:nvSpPr>
        <p:spPr>
          <a:xfrm>
            <a:off x="397359" y="924001"/>
            <a:ext cx="4174641" cy="588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730468" y="3020134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8BF4DB-3F62-B804-FACB-CE4CD7CE9A0B}"/>
              </a:ext>
            </a:extLst>
          </p:cNvPr>
          <p:cNvSpPr/>
          <p:nvPr/>
        </p:nvSpPr>
        <p:spPr>
          <a:xfrm>
            <a:off x="793530" y="3736811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227A81-445F-8688-E897-BC7B762710BF}"/>
              </a:ext>
            </a:extLst>
          </p:cNvPr>
          <p:cNvSpPr/>
          <p:nvPr/>
        </p:nvSpPr>
        <p:spPr>
          <a:xfrm>
            <a:off x="2859495" y="1928419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68FCB3-DE0B-55BC-40AA-1C0B405EF2A6}"/>
              </a:ext>
            </a:extLst>
          </p:cNvPr>
          <p:cNvSpPr/>
          <p:nvPr/>
        </p:nvSpPr>
        <p:spPr>
          <a:xfrm>
            <a:off x="2722860" y="3020134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5335CCB-97FE-0B35-578F-FA0C3126971B}"/>
              </a:ext>
            </a:extLst>
          </p:cNvPr>
          <p:cNvSpPr/>
          <p:nvPr/>
        </p:nvSpPr>
        <p:spPr>
          <a:xfrm>
            <a:off x="2806944" y="3736811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423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365829" y="802987"/>
            <a:ext cx="282728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states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9" y="1113712"/>
            <a:ext cx="6213648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por garantir que as informações dos componentes não estão dessincronizadas e facilitar a comunicação de um componente com outro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D934A-5231-EAD5-E349-485558806E4D}"/>
              </a:ext>
            </a:extLst>
          </p:cNvPr>
          <p:cNvSpPr txBox="1"/>
          <p:nvPr/>
        </p:nvSpPr>
        <p:spPr>
          <a:xfrm>
            <a:off x="397358" y="1907739"/>
            <a:ext cx="60770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Exemplo</a:t>
            </a:r>
            <a:r>
              <a:rPr lang="pt-BR" sz="1600" b="1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Atualizar carrinho de compras ao clicar no botão de comprar de um produto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5A1871-9379-EA7F-ED90-D9FDB9D5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36" y="3185382"/>
            <a:ext cx="1759433" cy="12371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827020-0B75-2BC3-D702-A70D880E3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9" y="4124380"/>
            <a:ext cx="2547799" cy="1019119"/>
          </a:xfrm>
          <a:prstGeom prst="rect">
            <a:avLst/>
          </a:prstGeom>
        </p:spPr>
      </p:pic>
      <p:pic>
        <p:nvPicPr>
          <p:cNvPr id="18434" name="Picture 2" descr="Boneco Incrível Mundo de Gumball - Grow em Promoção | Ofertas na Americanas">
            <a:extLst>
              <a:ext uri="{FF2B5EF4-FFF2-40B4-BE49-F238E27FC236}">
                <a16:creationId xmlns:a16="http://schemas.microsoft.com/office/drawing/2014/main" id="{172BDA3C-42FC-2F13-E6E9-7B8BF1ED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" y="2736347"/>
            <a:ext cx="1319705" cy="13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1D7127E-8923-7FBB-F1C1-2C70438D9F12}"/>
              </a:ext>
            </a:extLst>
          </p:cNvPr>
          <p:cNvCxnSpPr/>
          <p:nvPr/>
        </p:nvCxnSpPr>
        <p:spPr>
          <a:xfrm>
            <a:off x="2774730" y="3710152"/>
            <a:ext cx="1208690" cy="0"/>
          </a:xfrm>
          <a:prstGeom prst="straightConnector1">
            <a:avLst/>
          </a:prstGeom>
          <a:ln>
            <a:solidFill>
              <a:srgbClr val="EE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397359" y="719215"/>
            <a:ext cx="282728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states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EBAE04D-CC50-5661-B3B1-45165284AD3E}"/>
              </a:ext>
            </a:extLst>
          </p:cNvPr>
          <p:cNvSpPr/>
          <p:nvPr/>
        </p:nvSpPr>
        <p:spPr>
          <a:xfrm>
            <a:off x="397359" y="2966271"/>
            <a:ext cx="1830834" cy="3468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disponível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E8E47D2-0E59-AAE6-FCA0-180877A1EA64}"/>
              </a:ext>
            </a:extLst>
          </p:cNvPr>
          <p:cNvSpPr/>
          <p:nvPr/>
        </p:nvSpPr>
        <p:spPr>
          <a:xfrm>
            <a:off x="3639800" y="2966271"/>
            <a:ext cx="1830834" cy="34684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indisponível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98CB5C7-73BF-DE56-D6E8-64FA1EE1C142}"/>
              </a:ext>
            </a:extLst>
          </p:cNvPr>
          <p:cNvCxnSpPr>
            <a:cxnSpLocks/>
          </p:cNvCxnSpPr>
          <p:nvPr/>
        </p:nvCxnSpPr>
        <p:spPr>
          <a:xfrm>
            <a:off x="2364828" y="2246312"/>
            <a:ext cx="1106807" cy="0"/>
          </a:xfrm>
          <a:prstGeom prst="straightConnector1">
            <a:avLst/>
          </a:prstGeom>
          <a:ln>
            <a:solidFill>
              <a:srgbClr val="EE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14D88F-F307-6E74-8F95-6EEB3A19E183}"/>
              </a:ext>
            </a:extLst>
          </p:cNvPr>
          <p:cNvSpPr/>
          <p:nvPr/>
        </p:nvSpPr>
        <p:spPr>
          <a:xfrm>
            <a:off x="397359" y="3502304"/>
            <a:ext cx="1944415" cy="11202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Cor: verde</a:t>
            </a:r>
          </a:p>
          <a:p>
            <a:pPr lvl="2"/>
            <a:r>
              <a:rPr lang="pt-BR" dirty="0"/>
              <a:t>   Texto: “disponível”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3F241F5-B98E-797D-5C6E-9475D7CB7D2C}"/>
              </a:ext>
            </a:extLst>
          </p:cNvPr>
          <p:cNvSpPr/>
          <p:nvPr/>
        </p:nvSpPr>
        <p:spPr>
          <a:xfrm>
            <a:off x="3471635" y="3537771"/>
            <a:ext cx="2035786" cy="11202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Cor: cinza</a:t>
            </a:r>
          </a:p>
          <a:p>
            <a:pPr lvl="2"/>
            <a:r>
              <a:rPr lang="pt-BR" dirty="0"/>
              <a:t>   Texto: “indisponível”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pic>
        <p:nvPicPr>
          <p:cNvPr id="13314" name="Picture 2" descr="O Incrível Mundo de Gumball - YouTube">
            <a:extLst>
              <a:ext uri="{FF2B5EF4-FFF2-40B4-BE49-F238E27FC236}">
                <a16:creationId xmlns:a16="http://schemas.microsoft.com/office/drawing/2014/main" id="{B15715F0-0BEC-09F1-4999-97FD2460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2" y="1420674"/>
            <a:ext cx="1457653" cy="145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O Incrível Mundo de Gumball - YouTube">
            <a:extLst>
              <a:ext uri="{FF2B5EF4-FFF2-40B4-BE49-F238E27FC236}">
                <a16:creationId xmlns:a16="http://schemas.microsoft.com/office/drawing/2014/main" id="{26F3DBDA-DE3E-D199-E6E4-57314E1B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90" y="1420674"/>
            <a:ext cx="1457653" cy="145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62A67A7-8867-70CC-C2F8-3CB2B79EEE88}"/>
              </a:ext>
            </a:extLst>
          </p:cNvPr>
          <p:cNvCxnSpPr>
            <a:cxnSpLocks/>
            <a:stCxn id="11" idx="3"/>
            <a:endCxn id="18" idx="3"/>
          </p:cNvCxnSpPr>
          <p:nvPr/>
        </p:nvCxnSpPr>
        <p:spPr>
          <a:xfrm flipH="1" flipV="1">
            <a:off x="5284043" y="2149501"/>
            <a:ext cx="186591" cy="990191"/>
          </a:xfrm>
          <a:prstGeom prst="curvedConnector3">
            <a:avLst>
              <a:gd name="adj1" fmla="val -235171"/>
            </a:avLst>
          </a:prstGeom>
          <a:ln>
            <a:solidFill>
              <a:srgbClr val="EE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41C83E-3757-F5B8-AD4B-A08DAB449FDE}"/>
              </a:ext>
            </a:extLst>
          </p:cNvPr>
          <p:cNvSpPr/>
          <p:nvPr/>
        </p:nvSpPr>
        <p:spPr>
          <a:xfrm>
            <a:off x="5920544" y="2149500"/>
            <a:ext cx="1923393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Se eu estiver cinza,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Deixe o outro componente cinza</a:t>
            </a:r>
          </a:p>
        </p:txBody>
      </p:sp>
    </p:spTree>
    <p:extLst>
      <p:ext uri="{BB962C8B-B14F-4D97-AF65-F5344CB8AC3E}">
        <p14:creationId xmlns:p14="http://schemas.microsoft.com/office/powerpoint/2010/main" val="300031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397359" y="719215"/>
            <a:ext cx="282728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states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9" y="1198179"/>
            <a:ext cx="8084489" cy="3551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dirty="0">
                <a:solidFill>
                  <a:sysClr val="windowText" lastClr="000000"/>
                </a:solidFill>
              </a:rPr>
              <a:t>EXEMPLO DE FERRAMENTAS PARA GERENCIAMENTO DE ESTADO: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FLUX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CONTEXT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RECOIL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STOREON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VUEX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NGRX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NGXS</a:t>
            </a:r>
          </a:p>
          <a:p>
            <a:pPr marL="285750" indent="-285750">
              <a:buFontTx/>
              <a:buChar char="-"/>
            </a:pPr>
            <a:endParaRPr lang="pt-BR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2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Roteamento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407868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Routes</a:t>
            </a:r>
            <a:r>
              <a:rPr lang="pt-BR" sz="1600" b="1" dirty="0">
                <a:solidFill>
                  <a:schemeClr val="tx1"/>
                </a:solidFill>
              </a:rPr>
              <a:t> ou </a:t>
            </a:r>
            <a:r>
              <a:rPr lang="pt-BR" sz="1600" b="1" dirty="0" err="1">
                <a:solidFill>
                  <a:schemeClr val="tx1"/>
                </a:solidFill>
              </a:rPr>
              <a:t>Routing</a:t>
            </a:r>
            <a:r>
              <a:rPr lang="pt-BR" sz="1600" b="1" dirty="0">
                <a:solidFill>
                  <a:schemeClr val="tx1"/>
                </a:solidFill>
              </a:rPr>
              <a:t> &amp; </a:t>
            </a:r>
            <a:r>
              <a:rPr lang="pt-BR" sz="1600" b="1" dirty="0" err="1">
                <a:solidFill>
                  <a:schemeClr val="tx1"/>
                </a:solidFill>
              </a:rPr>
              <a:t>Navigation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8" y="1113712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pela forma de navegar fazendo a troca de URL sem Recarregar a página, mudando somente os componentes que são mostrados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EC9025-857B-49AC-9458-93B6E808214B}"/>
              </a:ext>
            </a:extLst>
          </p:cNvPr>
          <p:cNvSpPr txBox="1"/>
          <p:nvPr/>
        </p:nvSpPr>
        <p:spPr>
          <a:xfrm>
            <a:off x="407868" y="2320614"/>
            <a:ext cx="286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1"/>
                </a:solidFill>
              </a:rPr>
              <a:t>meuapp</a:t>
            </a:r>
            <a:r>
              <a:rPr lang="pt-BR" sz="2800" b="1" dirty="0">
                <a:solidFill>
                  <a:schemeClr val="tx1"/>
                </a:solidFill>
              </a:rPr>
              <a:t>/</a:t>
            </a:r>
            <a:r>
              <a:rPr lang="pt-BR" sz="2800" b="1" dirty="0">
                <a:solidFill>
                  <a:srgbClr val="EE4C4C"/>
                </a:solidFill>
              </a:rPr>
              <a:t>login</a:t>
            </a:r>
            <a:endParaRPr lang="pt-BR" sz="2800" dirty="0">
              <a:solidFill>
                <a:srgbClr val="EE4C4C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065BCB-DEEC-FC3F-2981-561A37376AB4}"/>
              </a:ext>
            </a:extLst>
          </p:cNvPr>
          <p:cNvSpPr txBox="1"/>
          <p:nvPr/>
        </p:nvSpPr>
        <p:spPr>
          <a:xfrm>
            <a:off x="407868" y="3185289"/>
            <a:ext cx="286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1"/>
                </a:solidFill>
              </a:rPr>
              <a:t>meuapp</a:t>
            </a:r>
            <a:r>
              <a:rPr lang="pt-BR" sz="2800" b="1" dirty="0">
                <a:solidFill>
                  <a:schemeClr val="tx1"/>
                </a:solidFill>
              </a:rPr>
              <a:t>/</a:t>
            </a:r>
            <a:r>
              <a:rPr lang="pt-BR" sz="2800" b="1" dirty="0">
                <a:solidFill>
                  <a:srgbClr val="EE4C4C"/>
                </a:solidFill>
              </a:rPr>
              <a:t>home</a:t>
            </a:r>
            <a:endParaRPr lang="pt-BR" sz="2800" dirty="0">
              <a:solidFill>
                <a:srgbClr val="EE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Roteamento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D934A-5231-EAD5-E349-485558806E4D}"/>
              </a:ext>
            </a:extLst>
          </p:cNvPr>
          <p:cNvSpPr txBox="1"/>
          <p:nvPr/>
        </p:nvSpPr>
        <p:spPr>
          <a:xfrm>
            <a:off x="271236" y="1358918"/>
            <a:ext cx="1599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/>
                </a:solidFill>
              </a:rPr>
              <a:t>meuapp</a:t>
            </a:r>
            <a:r>
              <a:rPr lang="pt-BR" sz="1600" b="1" dirty="0">
                <a:solidFill>
                  <a:schemeClr val="tx1"/>
                </a:solidFill>
              </a:rPr>
              <a:t>/</a:t>
            </a:r>
            <a:r>
              <a:rPr lang="pt-BR" sz="1600" b="1" dirty="0">
                <a:solidFill>
                  <a:srgbClr val="EE4C4C"/>
                </a:solidFill>
              </a:rPr>
              <a:t>login</a:t>
            </a:r>
            <a:endParaRPr lang="pt-BR" sz="1600" dirty="0">
              <a:solidFill>
                <a:srgbClr val="EE4C4C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725F9D-E35A-EE79-2E77-7D6B022B31C8}"/>
              </a:ext>
            </a:extLst>
          </p:cNvPr>
          <p:cNvSpPr txBox="1"/>
          <p:nvPr/>
        </p:nvSpPr>
        <p:spPr>
          <a:xfrm>
            <a:off x="4494868" y="1291661"/>
            <a:ext cx="1599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/>
                </a:solidFill>
              </a:rPr>
              <a:t>meuapp</a:t>
            </a:r>
            <a:r>
              <a:rPr lang="pt-BR" sz="1600" b="1" dirty="0">
                <a:solidFill>
                  <a:schemeClr val="tx1"/>
                </a:solidFill>
              </a:rPr>
              <a:t>/</a:t>
            </a:r>
            <a:r>
              <a:rPr lang="pt-BR" sz="1600" b="1" dirty="0">
                <a:solidFill>
                  <a:srgbClr val="EE4C4C"/>
                </a:solidFill>
              </a:rPr>
              <a:t>home</a:t>
            </a:r>
            <a:endParaRPr lang="pt-BR" sz="1600" dirty="0">
              <a:solidFill>
                <a:srgbClr val="EE4C4C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5F3A70-B0D8-923D-385E-CF51AD9AFDD4}"/>
              </a:ext>
            </a:extLst>
          </p:cNvPr>
          <p:cNvSpPr/>
          <p:nvPr/>
        </p:nvSpPr>
        <p:spPr>
          <a:xfrm>
            <a:off x="397359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Routes</a:t>
            </a:r>
            <a:r>
              <a:rPr lang="pt-BR" sz="1600" b="1" dirty="0">
                <a:solidFill>
                  <a:schemeClr val="tx1"/>
                </a:solidFill>
              </a:rPr>
              <a:t> ou </a:t>
            </a:r>
            <a:r>
              <a:rPr lang="pt-BR" sz="1600" b="1" dirty="0" err="1">
                <a:solidFill>
                  <a:schemeClr val="tx1"/>
                </a:solidFill>
              </a:rPr>
              <a:t>Routing</a:t>
            </a:r>
            <a:r>
              <a:rPr lang="pt-BR" sz="1600" b="1" dirty="0">
                <a:solidFill>
                  <a:schemeClr val="tx1"/>
                </a:solidFill>
              </a:rPr>
              <a:t> &amp; </a:t>
            </a:r>
            <a:r>
              <a:rPr lang="pt-BR" sz="1600" b="1" dirty="0" err="1">
                <a:solidFill>
                  <a:schemeClr val="tx1"/>
                </a:solidFill>
              </a:rPr>
              <a:t>Navigation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B247F7B-C2C8-173D-E863-B30FFD1F4B6A}"/>
              </a:ext>
            </a:extLst>
          </p:cNvPr>
          <p:cNvCxnSpPr/>
          <p:nvPr/>
        </p:nvCxnSpPr>
        <p:spPr>
          <a:xfrm>
            <a:off x="3930870" y="1460938"/>
            <a:ext cx="0" cy="351045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BCD4EBC7-3644-EE22-276C-8B331DD91580}"/>
              </a:ext>
            </a:extLst>
          </p:cNvPr>
          <p:cNvSpPr/>
          <p:nvPr/>
        </p:nvSpPr>
        <p:spPr>
          <a:xfrm>
            <a:off x="267231" y="3619448"/>
            <a:ext cx="3184631" cy="3468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9223226-3430-834A-9D29-BB9944112A38}"/>
              </a:ext>
            </a:extLst>
          </p:cNvPr>
          <p:cNvSpPr/>
          <p:nvPr/>
        </p:nvSpPr>
        <p:spPr>
          <a:xfrm>
            <a:off x="267231" y="4185806"/>
            <a:ext cx="3184631" cy="3468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SENHA</a:t>
            </a:r>
          </a:p>
        </p:txBody>
      </p:sp>
      <p:pic>
        <p:nvPicPr>
          <p:cNvPr id="20482" name="Picture 2" descr="O incrivel mundo de gunball''. - Home | Facebook">
            <a:extLst>
              <a:ext uri="{FF2B5EF4-FFF2-40B4-BE49-F238E27FC236}">
                <a16:creationId xmlns:a16="http://schemas.microsoft.com/office/drawing/2014/main" id="{73AD13E2-348E-B185-C101-16F359D8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9" y="1707982"/>
            <a:ext cx="2969491" cy="17816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Gunball Ironico - Home | Facebook">
            <a:extLst>
              <a:ext uri="{FF2B5EF4-FFF2-40B4-BE49-F238E27FC236}">
                <a16:creationId xmlns:a16="http://schemas.microsoft.com/office/drawing/2014/main" id="{827E2D5C-8031-CDBC-8DCB-F4FE896E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79" y="1747837"/>
            <a:ext cx="2771775" cy="1647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3EC751-7DB9-7616-B083-5012486961B7}"/>
              </a:ext>
            </a:extLst>
          </p:cNvPr>
          <p:cNvSpPr txBox="1"/>
          <p:nvPr/>
        </p:nvSpPr>
        <p:spPr>
          <a:xfrm>
            <a:off x="4890531" y="3513284"/>
            <a:ext cx="2130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“bem vindo </a:t>
            </a:r>
            <a:r>
              <a:rPr lang="pt-BR" sz="1600" dirty="0" err="1">
                <a:solidFill>
                  <a:schemeClr val="tx1"/>
                </a:solidFill>
              </a:rPr>
              <a:t>Gunball</a:t>
            </a:r>
            <a:r>
              <a:rPr lang="pt-BR" sz="1600" dirty="0">
                <a:solidFill>
                  <a:schemeClr val="tx1"/>
                </a:solidFill>
              </a:rPr>
              <a:t>”</a:t>
            </a:r>
            <a:endParaRPr lang="pt-BR" sz="1600" dirty="0">
              <a:solidFill>
                <a:srgbClr val="EE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Roteamento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8" y="1113712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pela forma de navegar fazendo a troca de URL sem Recarregar a página, mudando somente os componentes que são mostrados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D934A-5231-EAD5-E349-485558806E4D}"/>
              </a:ext>
            </a:extLst>
          </p:cNvPr>
          <p:cNvSpPr txBox="1"/>
          <p:nvPr/>
        </p:nvSpPr>
        <p:spPr>
          <a:xfrm>
            <a:off x="397358" y="1907739"/>
            <a:ext cx="607701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tx1"/>
                </a:solidFill>
              </a:rPr>
              <a:t>Exemplos de bibliotecas</a:t>
            </a:r>
            <a:r>
              <a:rPr lang="pt-BR" sz="2000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History</a:t>
            </a:r>
            <a:r>
              <a:rPr lang="pt-BR" sz="1600" dirty="0">
                <a:solidFill>
                  <a:schemeClr val="tx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React-Router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Vue-Router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Roboto Mono"/>
              </a:rPr>
              <a:t>Angular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Roboto Mono"/>
              </a:rPr>
              <a:t>RoutingModule</a:t>
            </a:r>
            <a:endParaRPr lang="pt-BR" sz="16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622C67-23AF-2329-4EE7-879304ACB4B6}"/>
              </a:ext>
            </a:extLst>
          </p:cNvPr>
          <p:cNvSpPr/>
          <p:nvPr/>
        </p:nvSpPr>
        <p:spPr>
          <a:xfrm>
            <a:off x="460421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Routes</a:t>
            </a:r>
            <a:r>
              <a:rPr lang="pt-BR" sz="1600" b="1" dirty="0">
                <a:solidFill>
                  <a:schemeClr val="tx1"/>
                </a:solidFill>
              </a:rPr>
              <a:t> ou </a:t>
            </a:r>
            <a:r>
              <a:rPr lang="pt-BR" sz="1600" b="1" dirty="0" err="1">
                <a:solidFill>
                  <a:schemeClr val="tx1"/>
                </a:solidFill>
              </a:rPr>
              <a:t>Routing</a:t>
            </a:r>
            <a:r>
              <a:rPr lang="pt-BR" sz="1600" b="1" dirty="0">
                <a:solidFill>
                  <a:schemeClr val="tx1"/>
                </a:solidFill>
              </a:rPr>
              <a:t> &amp; </a:t>
            </a:r>
            <a:r>
              <a:rPr lang="pt-BR" sz="1600" b="1" dirty="0" err="1">
                <a:solidFill>
                  <a:schemeClr val="tx1"/>
                </a:solidFill>
              </a:rPr>
              <a:t>Navigation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8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Renderização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8" y="1113712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por decidir a melhor maneira de acessar e entregar para o browser o componente pronto para que ele seja desenhado na janela sem complicações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622C67-23AF-2329-4EE7-879304ACB4B6}"/>
              </a:ext>
            </a:extLst>
          </p:cNvPr>
          <p:cNvSpPr/>
          <p:nvPr/>
        </p:nvSpPr>
        <p:spPr>
          <a:xfrm>
            <a:off x="418381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Render</a:t>
            </a:r>
          </a:p>
        </p:txBody>
      </p:sp>
      <p:pic>
        <p:nvPicPr>
          <p:cNvPr id="22530" name="Picture 2" descr="The Amazing World of Gumball 2x08 &quot;The Job&quot; - Trakt">
            <a:extLst>
              <a:ext uri="{FF2B5EF4-FFF2-40B4-BE49-F238E27FC236}">
                <a16:creationId xmlns:a16="http://schemas.microsoft.com/office/drawing/2014/main" id="{706D7CF0-FEF2-E136-8B13-38E9F6B8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7205" y="2387333"/>
            <a:ext cx="4193291" cy="267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4EE5754-E578-6E43-CB47-1C8D4015DA9C}"/>
              </a:ext>
            </a:extLst>
          </p:cNvPr>
          <p:cNvSpPr/>
          <p:nvPr/>
        </p:nvSpPr>
        <p:spPr>
          <a:xfrm>
            <a:off x="108544" y="3044792"/>
            <a:ext cx="1673178" cy="392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ROUTES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03BE42-C248-83E1-695B-3E9B0AEB0A2A}"/>
              </a:ext>
            </a:extLst>
          </p:cNvPr>
          <p:cNvSpPr/>
          <p:nvPr/>
        </p:nvSpPr>
        <p:spPr>
          <a:xfrm>
            <a:off x="108544" y="3632052"/>
            <a:ext cx="1673178" cy="392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COMPONENTS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58A179-1F46-7FA8-D037-8F9D801B8686}"/>
              </a:ext>
            </a:extLst>
          </p:cNvPr>
          <p:cNvSpPr/>
          <p:nvPr/>
        </p:nvSpPr>
        <p:spPr>
          <a:xfrm>
            <a:off x="108544" y="4201170"/>
            <a:ext cx="1673178" cy="392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STATES</a:t>
            </a:r>
          </a:p>
        </p:txBody>
      </p:sp>
      <p:pic>
        <p:nvPicPr>
          <p:cNvPr id="22532" name="Picture 4" descr="Baixe o Google Chrome de graça para Windows, macOS, Linux, Android, iOS -  baixar">
            <a:extLst>
              <a:ext uri="{FF2B5EF4-FFF2-40B4-BE49-F238E27FC236}">
                <a16:creationId xmlns:a16="http://schemas.microsoft.com/office/drawing/2014/main" id="{9293EF73-E70C-B57E-D084-632F61B5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03" y="2846851"/>
            <a:ext cx="1807122" cy="12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752E7AE-B209-1606-5167-125F66B516C0}"/>
              </a:ext>
            </a:extLst>
          </p:cNvPr>
          <p:cNvCxnSpPr>
            <a:stCxn id="22530" idx="1"/>
          </p:cNvCxnSpPr>
          <p:nvPr/>
        </p:nvCxnSpPr>
        <p:spPr>
          <a:xfrm flipV="1">
            <a:off x="6340496" y="3449225"/>
            <a:ext cx="1010326" cy="276441"/>
          </a:xfrm>
          <a:prstGeom prst="straightConnector1">
            <a:avLst/>
          </a:prstGeom>
          <a:ln w="76200">
            <a:solidFill>
              <a:srgbClr val="EE4C4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B71C15-5B9C-B50F-312D-A1237EF77428}"/>
              </a:ext>
            </a:extLst>
          </p:cNvPr>
          <p:cNvSpPr/>
          <p:nvPr/>
        </p:nvSpPr>
        <p:spPr>
          <a:xfrm>
            <a:off x="7388785" y="2463123"/>
            <a:ext cx="1449852" cy="3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Muito obrigado</a:t>
            </a:r>
          </a:p>
        </p:txBody>
      </p:sp>
      <p:pic>
        <p:nvPicPr>
          <p:cNvPr id="22536" name="Picture 8" descr="👉 Dorso Da Mão Com Dedo Indicador Apontando Para A Direita Emoji">
            <a:extLst>
              <a:ext uri="{FF2B5EF4-FFF2-40B4-BE49-F238E27FC236}">
                <a16:creationId xmlns:a16="http://schemas.microsoft.com/office/drawing/2014/main" id="{9E992CC8-A2C2-D29B-6F40-35469254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11" y="3947862"/>
            <a:ext cx="844500" cy="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👉 Dorso Da Mão Com Dedo Indicador Apontando Para A Direita Emoji">
            <a:extLst>
              <a:ext uri="{FF2B5EF4-FFF2-40B4-BE49-F238E27FC236}">
                <a16:creationId xmlns:a16="http://schemas.microsoft.com/office/drawing/2014/main" id="{EC0802F2-00E1-F470-1855-A93D2F47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3711" y="3936977"/>
            <a:ext cx="844500" cy="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7ABF7D1-9FD2-FC9E-17AC-868E3F542BD7}"/>
              </a:ext>
            </a:extLst>
          </p:cNvPr>
          <p:cNvSpPr/>
          <p:nvPr/>
        </p:nvSpPr>
        <p:spPr>
          <a:xfrm>
            <a:off x="2126185" y="4328041"/>
            <a:ext cx="4214311" cy="64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- AQUI NAVEGADOR, PRONTINHO PRA VOCÊ SÓ EXIBIR NA TELA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CD1F363-753B-8E0F-8C7F-6FB2F7CFE283}"/>
              </a:ext>
            </a:extLst>
          </p:cNvPr>
          <p:cNvCxnSpPr>
            <a:cxnSpLocks/>
          </p:cNvCxnSpPr>
          <p:nvPr/>
        </p:nvCxnSpPr>
        <p:spPr>
          <a:xfrm flipV="1">
            <a:off x="677878" y="2565498"/>
            <a:ext cx="1129901" cy="147637"/>
          </a:xfrm>
          <a:prstGeom prst="straightConnector1">
            <a:avLst/>
          </a:prstGeom>
          <a:ln w="76200">
            <a:solidFill>
              <a:srgbClr val="EE4C4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7628A17B-A7D6-F45C-8A4E-13B3147144B6}"/>
              </a:ext>
            </a:extLst>
          </p:cNvPr>
          <p:cNvSpPr/>
          <p:nvPr/>
        </p:nvSpPr>
        <p:spPr>
          <a:xfrm rot="21401766">
            <a:off x="3360715" y="2318709"/>
            <a:ext cx="980060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8672C5-0BA8-2F68-D87A-66791580442C}"/>
              </a:ext>
            </a:extLst>
          </p:cNvPr>
          <p:cNvSpPr/>
          <p:nvPr/>
        </p:nvSpPr>
        <p:spPr>
          <a:xfrm rot="455178">
            <a:off x="5087005" y="3139201"/>
            <a:ext cx="966953" cy="649520"/>
          </a:xfrm>
          <a:prstGeom prst="rect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COMPONENTE LINDÃO</a:t>
            </a:r>
          </a:p>
        </p:txBody>
      </p:sp>
    </p:spTree>
    <p:extLst>
      <p:ext uri="{BB962C8B-B14F-4D97-AF65-F5344CB8AC3E}">
        <p14:creationId xmlns:p14="http://schemas.microsoft.com/office/powerpoint/2010/main" val="150421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Renderização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418381" y="996767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ysClr val="windowText" lastClr="000000"/>
                </a:solidFill>
              </a:rPr>
              <a:t>Existem 3 tipos principais estratégias de renderização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622C67-23AF-2329-4EE7-879304ACB4B6}"/>
              </a:ext>
            </a:extLst>
          </p:cNvPr>
          <p:cNvSpPr/>
          <p:nvPr/>
        </p:nvSpPr>
        <p:spPr>
          <a:xfrm>
            <a:off x="418381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Render</a:t>
            </a:r>
          </a:p>
        </p:txBody>
      </p:sp>
      <p:pic>
        <p:nvPicPr>
          <p:cNvPr id="23554" name="Picture 2" descr="Nenhuma descrição de foto disponível.">
            <a:extLst>
              <a:ext uri="{FF2B5EF4-FFF2-40B4-BE49-F238E27FC236}">
                <a16:creationId xmlns:a16="http://schemas.microsoft.com/office/drawing/2014/main" id="{98E79AFB-3C3C-BE26-D761-4AAD4C64A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/>
          <a:stretch/>
        </p:blipFill>
        <p:spPr bwMode="auto">
          <a:xfrm>
            <a:off x="2916621" y="2837368"/>
            <a:ext cx="3310758" cy="261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FEF7D4-54D2-3F9B-5DFE-194178DF5B85}"/>
              </a:ext>
            </a:extLst>
          </p:cNvPr>
          <p:cNvSpPr txBox="1"/>
          <p:nvPr/>
        </p:nvSpPr>
        <p:spPr>
          <a:xfrm rot="1477580">
            <a:off x="6080767" y="2227732"/>
            <a:ext cx="1572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ysClr val="windowText" lastClr="000000"/>
                </a:solidFill>
              </a:rPr>
              <a:t>100% </a:t>
            </a:r>
            <a:r>
              <a:rPr lang="pt-BR" b="1" dirty="0" err="1">
                <a:solidFill>
                  <a:sysClr val="windowText" lastClr="000000"/>
                </a:solidFill>
              </a:rPr>
              <a:t>Client</a:t>
            </a:r>
            <a:endParaRPr lang="pt-BR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484A14-42FB-0098-4CBD-2EF31BCB691B}"/>
              </a:ext>
            </a:extLst>
          </p:cNvPr>
          <p:cNvSpPr txBox="1"/>
          <p:nvPr/>
        </p:nvSpPr>
        <p:spPr>
          <a:xfrm>
            <a:off x="901000" y="2215188"/>
            <a:ext cx="183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ysClr val="windowText" lastClr="000000"/>
                </a:solidFill>
              </a:rPr>
              <a:t>100%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08372E2-8CF9-7073-2887-6E82774D9E79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1816844" y="2522965"/>
            <a:ext cx="1215388" cy="1253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24210F2-3926-3F8E-E885-CEA421099309}"/>
              </a:ext>
            </a:extLst>
          </p:cNvPr>
          <p:cNvSpPr txBox="1"/>
          <p:nvPr/>
        </p:nvSpPr>
        <p:spPr>
          <a:xfrm>
            <a:off x="2747848" y="1938436"/>
            <a:ext cx="2727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ysClr val="windowText" lastClr="000000"/>
                </a:solidFill>
              </a:rPr>
              <a:t>Parte server e Parte </a:t>
            </a:r>
            <a:r>
              <a:rPr lang="pt-BR" dirty="0" err="1">
                <a:solidFill>
                  <a:sysClr val="windowText" lastClr="000000"/>
                </a:solidFill>
              </a:rPr>
              <a:t>Client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DBC3BE2-1598-C083-D2BA-B1D771944D95}"/>
              </a:ext>
            </a:extLst>
          </p:cNvPr>
          <p:cNvCxnSpPr>
            <a:cxnSpLocks/>
          </p:cNvCxnSpPr>
          <p:nvPr/>
        </p:nvCxnSpPr>
        <p:spPr>
          <a:xfrm flipV="1">
            <a:off x="4823641" y="2451472"/>
            <a:ext cx="1631154" cy="1113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175F63E-45AE-7194-FD6B-88AF5AB8C023}"/>
              </a:ext>
            </a:extLst>
          </p:cNvPr>
          <p:cNvCxnSpPr>
            <a:cxnSpLocks/>
          </p:cNvCxnSpPr>
          <p:nvPr/>
        </p:nvCxnSpPr>
        <p:spPr>
          <a:xfrm flipH="1" flipV="1">
            <a:off x="3837362" y="2280844"/>
            <a:ext cx="40595" cy="1113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0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04784A-765C-DA59-81B4-00A756716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457951-B534-266C-47CA-FFC3FD3073DB}"/>
              </a:ext>
            </a:extLst>
          </p:cNvPr>
          <p:cNvSpPr/>
          <p:nvPr/>
        </p:nvSpPr>
        <p:spPr>
          <a:xfrm>
            <a:off x="893755" y="204950"/>
            <a:ext cx="2606565" cy="23017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COMPONENTES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94DA5-71EA-AB0F-B83F-D0306C1F3A0E}"/>
              </a:ext>
            </a:extLst>
          </p:cNvPr>
          <p:cNvSpPr/>
          <p:nvPr/>
        </p:nvSpPr>
        <p:spPr>
          <a:xfrm>
            <a:off x="893755" y="2645320"/>
            <a:ext cx="2606565" cy="23017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ROTEAMENTO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389C50-4FC3-CDBE-D5DD-43704D59FC1F}"/>
              </a:ext>
            </a:extLst>
          </p:cNvPr>
          <p:cNvSpPr/>
          <p:nvPr/>
        </p:nvSpPr>
        <p:spPr>
          <a:xfrm>
            <a:off x="3783726" y="204950"/>
            <a:ext cx="2606565" cy="2301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GERENCIAMENTO DE</a:t>
            </a:r>
          </a:p>
          <a:p>
            <a:pPr algn="ctr"/>
            <a:r>
              <a:rPr lang="pt-BR" sz="1600" b="1" dirty="0"/>
              <a:t>ESTADO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EDEB32-DE77-24BC-A940-869706124DF4}"/>
              </a:ext>
            </a:extLst>
          </p:cNvPr>
          <p:cNvSpPr/>
          <p:nvPr/>
        </p:nvSpPr>
        <p:spPr>
          <a:xfrm>
            <a:off x="3783726" y="2645320"/>
            <a:ext cx="2606565" cy="23017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RENDERIZAÇÃO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669CCAD2-4A15-ADFB-D73B-33E461EFC630}"/>
              </a:ext>
            </a:extLst>
          </p:cNvPr>
          <p:cNvSpPr/>
          <p:nvPr/>
        </p:nvSpPr>
        <p:spPr>
          <a:xfrm>
            <a:off x="515382" y="147140"/>
            <a:ext cx="304800" cy="4873516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CC9134-498F-9867-AFBD-EC6C57DD4E7C}"/>
              </a:ext>
            </a:extLst>
          </p:cNvPr>
          <p:cNvSpPr/>
          <p:nvPr/>
        </p:nvSpPr>
        <p:spPr>
          <a:xfrm rot="16200000">
            <a:off x="-220718" y="2377308"/>
            <a:ext cx="978210" cy="409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APP</a:t>
            </a:r>
          </a:p>
        </p:txBody>
      </p:sp>
      <p:pic>
        <p:nvPicPr>
          <p:cNvPr id="24578" name="Picture 2" descr="Creative Building Bricks 11016 | Classic | Buy online at the Official LEGO®  Shop US">
            <a:extLst>
              <a:ext uri="{FF2B5EF4-FFF2-40B4-BE49-F238E27FC236}">
                <a16:creationId xmlns:a16="http://schemas.microsoft.com/office/drawing/2014/main" id="{E6DF2E39-457A-7C33-F3F6-094A84F9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8" y="777273"/>
            <a:ext cx="2281481" cy="16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bússola – Apps no Google Play">
            <a:extLst>
              <a:ext uri="{FF2B5EF4-FFF2-40B4-BE49-F238E27FC236}">
                <a16:creationId xmlns:a16="http://schemas.microsoft.com/office/drawing/2014/main" id="{52949AEF-57C0-139E-FD55-880C5863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29" y="3071365"/>
            <a:ext cx="1770757" cy="17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BA7BF8-0C18-8AB8-784E-4361F4AB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83" y="777273"/>
            <a:ext cx="2000250" cy="1581150"/>
          </a:xfrm>
          <a:prstGeom prst="rect">
            <a:avLst/>
          </a:prstGeom>
        </p:spPr>
      </p:pic>
      <p:pic>
        <p:nvPicPr>
          <p:cNvPr id="13" name="Picture 2" descr="The Amazing World of Gumball 2x08 &quot;The Job&quot; - Trakt">
            <a:extLst>
              <a:ext uri="{FF2B5EF4-FFF2-40B4-BE49-F238E27FC236}">
                <a16:creationId xmlns:a16="http://schemas.microsoft.com/office/drawing/2014/main" id="{3CBB22E3-AA8B-6C99-4D9F-09B3B4EB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3270" y="3205717"/>
            <a:ext cx="2445739" cy="1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E7D87AE-BA87-AB93-F4FE-43A7A3E3AB12}"/>
              </a:ext>
            </a:extLst>
          </p:cNvPr>
          <p:cNvSpPr/>
          <p:nvPr/>
        </p:nvSpPr>
        <p:spPr>
          <a:xfrm rot="21401766">
            <a:off x="4445067" y="3132999"/>
            <a:ext cx="1392894" cy="2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69A184-9806-F606-E2C8-118CA97D8325}"/>
              </a:ext>
            </a:extLst>
          </p:cNvPr>
          <p:cNvSpPr/>
          <p:nvPr/>
        </p:nvSpPr>
        <p:spPr>
          <a:xfrm rot="455178">
            <a:off x="5479218" y="3476167"/>
            <a:ext cx="733648" cy="480199"/>
          </a:xfrm>
          <a:prstGeom prst="rect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COMPONENTE LINDÃO</a:t>
            </a:r>
          </a:p>
        </p:txBody>
      </p:sp>
    </p:spTree>
    <p:extLst>
      <p:ext uri="{BB962C8B-B14F-4D97-AF65-F5344CB8AC3E}">
        <p14:creationId xmlns:p14="http://schemas.microsoft.com/office/powerpoint/2010/main" val="27886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 REQUESITOS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295da5bc_0_0"/>
          <p:cNvSpPr txBox="1"/>
          <p:nvPr/>
        </p:nvSpPr>
        <p:spPr>
          <a:xfrm>
            <a:off x="2273518" y="14810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&amp; CSS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&amp; NPM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 &amp; TYPESCRIPT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E46ED-C916-E700-94F1-3A46BB3C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1" y="1681655"/>
            <a:ext cx="2165131" cy="21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6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549750-AAD8-AC5E-2E70-4EC201AFA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Quick Preview Of Angular CLI Commands">
            <a:extLst>
              <a:ext uri="{FF2B5EF4-FFF2-40B4-BE49-F238E27FC236}">
                <a16:creationId xmlns:a16="http://schemas.microsoft.com/office/drawing/2014/main" id="{4481A595-62AE-92FC-B348-616B4160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23" y="2674882"/>
            <a:ext cx="1541753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D34F62-6E2C-B98C-4601-9383250CD173}"/>
              </a:ext>
            </a:extLst>
          </p:cNvPr>
          <p:cNvSpPr/>
          <p:nvPr/>
        </p:nvSpPr>
        <p:spPr>
          <a:xfrm>
            <a:off x="3878316" y="2088765"/>
            <a:ext cx="1387365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NG</a:t>
            </a:r>
          </a:p>
        </p:txBody>
      </p:sp>
      <p:pic>
        <p:nvPicPr>
          <p:cNvPr id="5124" name="Picture 4" descr="Dark theme for Visual Studio Code and 271+ apps — Dracula">
            <a:extLst>
              <a:ext uri="{FF2B5EF4-FFF2-40B4-BE49-F238E27FC236}">
                <a16:creationId xmlns:a16="http://schemas.microsoft.com/office/drawing/2014/main" id="{E327D86A-C639-53A4-62A3-A1A59DE5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18" y="1825516"/>
            <a:ext cx="248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2C4D3C-1010-5104-8170-40D9DA010023}"/>
              </a:ext>
            </a:extLst>
          </p:cNvPr>
          <p:cNvCxnSpPr>
            <a:stCxn id="5122" idx="3"/>
          </p:cNvCxnSpPr>
          <p:nvPr/>
        </p:nvCxnSpPr>
        <p:spPr>
          <a:xfrm>
            <a:off x="5342876" y="3369796"/>
            <a:ext cx="92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10EBA27-7B46-BF4B-5D1D-A960F1AC9C38}"/>
              </a:ext>
            </a:extLst>
          </p:cNvPr>
          <p:cNvSpPr/>
          <p:nvPr/>
        </p:nvSpPr>
        <p:spPr>
          <a:xfrm>
            <a:off x="159314" y="2264979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COMPONENTE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B5D515-4284-4311-1DFC-6215ED6424E6}"/>
              </a:ext>
            </a:extLst>
          </p:cNvPr>
          <p:cNvSpPr/>
          <p:nvPr/>
        </p:nvSpPr>
        <p:spPr>
          <a:xfrm>
            <a:off x="159313" y="2761457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A0782C-ABD2-FA7F-1730-857F6CC9211A}"/>
              </a:ext>
            </a:extLst>
          </p:cNvPr>
          <p:cNvSpPr/>
          <p:nvPr/>
        </p:nvSpPr>
        <p:spPr>
          <a:xfrm>
            <a:off x="159313" y="3257935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QUAL PASTA COLOCAR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5A2E6D-1B3D-278E-B725-6145E088FC0A}"/>
              </a:ext>
            </a:extLst>
          </p:cNvPr>
          <p:cNvSpPr/>
          <p:nvPr/>
        </p:nvSpPr>
        <p:spPr>
          <a:xfrm>
            <a:off x="159313" y="3754413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GERAIS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7DE7E6-4496-BF9F-8DCF-AFC6AE36A9D0}"/>
              </a:ext>
            </a:extLst>
          </p:cNvPr>
          <p:cNvCxnSpPr>
            <a:cxnSpLocks/>
          </p:cNvCxnSpPr>
          <p:nvPr/>
        </p:nvCxnSpPr>
        <p:spPr>
          <a:xfrm>
            <a:off x="3130448" y="2571750"/>
            <a:ext cx="767730" cy="58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1BC52E-889B-5193-2F76-A471E88E52B9}"/>
              </a:ext>
            </a:extLst>
          </p:cNvPr>
          <p:cNvCxnSpPr>
            <a:cxnSpLocks/>
          </p:cNvCxnSpPr>
          <p:nvPr/>
        </p:nvCxnSpPr>
        <p:spPr>
          <a:xfrm>
            <a:off x="3065415" y="2953407"/>
            <a:ext cx="735708" cy="29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A78A4A-822D-6724-CC82-ECD2D45CD10D}"/>
              </a:ext>
            </a:extLst>
          </p:cNvPr>
          <p:cNvCxnSpPr>
            <a:cxnSpLocks/>
            <a:endCxn id="5122" idx="1"/>
          </p:cNvCxnSpPr>
          <p:nvPr/>
        </p:nvCxnSpPr>
        <p:spPr>
          <a:xfrm flipV="1">
            <a:off x="3097437" y="3369796"/>
            <a:ext cx="703686" cy="13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8A1FD3-1D9E-CC2A-A300-80833600B3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00382" y="3648321"/>
            <a:ext cx="877934" cy="3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5D9444-DAD7-E622-9C39-F54F722D7533}"/>
              </a:ext>
            </a:extLst>
          </p:cNvPr>
          <p:cNvSpPr/>
          <p:nvPr/>
        </p:nvSpPr>
        <p:spPr>
          <a:xfrm>
            <a:off x="7032660" y="1267979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1F78A9-A0AF-E24C-A09B-3E1D075C06E4}"/>
              </a:ext>
            </a:extLst>
          </p:cNvPr>
          <p:cNvSpPr/>
          <p:nvPr/>
        </p:nvSpPr>
        <p:spPr>
          <a:xfrm>
            <a:off x="637116" y="1606837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</p:spTree>
    <p:extLst>
      <p:ext uri="{BB962C8B-B14F-4D97-AF65-F5344CB8AC3E}">
        <p14:creationId xmlns:p14="http://schemas.microsoft.com/office/powerpoint/2010/main" val="163691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73048C4-3F31-B007-462A-D476CB43FF5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 descr="Amazon.com: The Matrix Morpheus Blue Pill Or Red Pill Sticker 3&quot; :  Electronics">
            <a:extLst>
              <a:ext uri="{FF2B5EF4-FFF2-40B4-BE49-F238E27FC236}">
                <a16:creationId xmlns:a16="http://schemas.microsoft.com/office/drawing/2014/main" id="{5F652036-138C-D70D-6A1F-0562C99A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8" b="96756" l="3400" r="98133">
                        <a14:foregroundMark x1="55333" y1="12491" x2="46200" y2="9938"/>
                        <a14:foregroundMark x1="46200" y1="9938" x2="33933" y2="58178"/>
                        <a14:foregroundMark x1="33933" y1="58178" x2="22067" y2="72050"/>
                        <a14:foregroundMark x1="22067" y1="72050" x2="21200" y2="78468"/>
                        <a14:foregroundMark x1="30067" y1="91925" x2="44267" y2="94272"/>
                        <a14:foregroundMark x1="44267" y1="94272" x2="67200" y2="89855"/>
                        <a14:foregroundMark x1="67200" y1="89855" x2="80267" y2="69841"/>
                        <a14:foregroundMark x1="80267" y1="69841" x2="83133" y2="67840"/>
                        <a14:foregroundMark x1="82000" y1="71084" x2="81400" y2="82126"/>
                        <a14:foregroundMark x1="82400" y1="82954" x2="90267" y2="81297"/>
                        <a14:foregroundMark x1="90267" y1="80538" x2="86133" y2="69496"/>
                        <a14:foregroundMark x1="86133" y1="69496" x2="86133" y2="69289"/>
                        <a14:foregroundMark x1="87333" y1="69703" x2="93600" y2="72119"/>
                        <a14:foregroundMark x1="93600" y1="72119" x2="27400" y2="73775"/>
                        <a14:foregroundMark x1="27400" y1="73775" x2="18200" y2="79296"/>
                        <a14:foregroundMark x1="18200" y1="79296" x2="17067" y2="80952"/>
                        <a14:foregroundMark x1="15267" y1="83368" x2="26533" y2="79296"/>
                        <a14:foregroundMark x1="25133" y1="79089" x2="11333" y2="85645"/>
                        <a14:foregroundMark x1="10133" y1="85852" x2="15267" y2="71084"/>
                        <a14:foregroundMark x1="17800" y1="68668" x2="4400" y2="72740"/>
                        <a14:foregroundMark x1="4200" y1="72740" x2="20000" y2="65977"/>
                        <a14:foregroundMark x1="11333" y1="75638" x2="7733" y2="87233"/>
                        <a14:foregroundMark x1="11733" y1="80745" x2="19000" y2="66460"/>
                        <a14:foregroundMark x1="19000" y1="66460" x2="20533" y2="52105"/>
                        <a14:foregroundMark x1="20533" y1="52105" x2="18400" y2="43961"/>
                        <a14:foregroundMark x1="23333" y1="38440" x2="38733" y2="33195"/>
                        <a14:foregroundMark x1="38733" y1="33195" x2="39133" y2="17184"/>
                        <a14:foregroundMark x1="39133" y1="17184" x2="50600" y2="6142"/>
                        <a14:foregroundMark x1="50600" y1="6142" x2="53267" y2="25604"/>
                        <a14:foregroundMark x1="53267" y1="25604" x2="52067" y2="9593"/>
                        <a14:foregroundMark x1="52067" y1="9593" x2="59533" y2="17115"/>
                        <a14:foregroundMark x1="59533" y1="17115" x2="61400" y2="26225"/>
                        <a14:foregroundMark x1="61400" y1="26225" x2="81667" y2="46032"/>
                        <a14:foregroundMark x1="81667" y1="46032" x2="86133" y2="65286"/>
                        <a14:foregroundMark x1="86133" y1="65286" x2="74533" y2="94203"/>
                        <a14:foregroundMark x1="74533" y1="94203" x2="31467" y2="95652"/>
                        <a14:foregroundMark x1="31467" y1="95652" x2="21600" y2="86749"/>
                        <a14:foregroundMark x1="21600" y1="86749" x2="19200" y2="41891"/>
                        <a14:foregroundMark x1="22733" y1="37819" x2="43867" y2="31677"/>
                        <a14:foregroundMark x1="42467" y1="24086" x2="39133" y2="13665"/>
                        <a14:foregroundMark x1="39133" y1="13665" x2="43133" y2="3382"/>
                        <a14:foregroundMark x1="43133" y1="3382" x2="54533" y2="6142"/>
                        <a14:foregroundMark x1="54533" y1="6142" x2="61133" y2="19807"/>
                        <a14:foregroundMark x1="61133" y1="19807" x2="61467" y2="23533"/>
                        <a14:foregroundMark x1="57667" y1="13872" x2="50400" y2="4279"/>
                        <a14:foregroundMark x1="50400" y1="4279" x2="48000" y2="4072"/>
                        <a14:foregroundMark x1="46667" y1="3658" x2="55333" y2="5107"/>
                        <a14:foregroundMark x1="56133" y1="5728" x2="60800" y2="16080"/>
                        <a14:foregroundMark x1="60800" y1="16080" x2="61067" y2="22912"/>
                        <a14:foregroundMark x1="60867" y1="18219" x2="49600" y2="20635"/>
                        <a14:foregroundMark x1="9133" y1="83989" x2="6400" y2="85231"/>
                        <a14:foregroundMark x1="6400" y1="85231" x2="10333" y2="81504"/>
                        <a14:foregroundMark x1="13467" y1="79296" x2="12067" y2="73568"/>
                        <a14:foregroundMark x1="10133" y1="73568" x2="5200" y2="74189"/>
                        <a14:foregroundMark x1="3400" y1="74189" x2="16267" y2="68461"/>
                        <a14:foregroundMark x1="3800" y1="71291" x2="15867" y2="67633"/>
                        <a14:foregroundMark x1="13267" y1="69703" x2="17400" y2="60801"/>
                        <a14:foregroundMark x1="17400" y1="60801" x2="17800" y2="45756"/>
                        <a14:foregroundMark x1="40533" y1="97032" x2="60133" y2="97032"/>
                        <a14:foregroundMark x1="60133" y1="97032" x2="72800" y2="96825"/>
                        <a14:foregroundMark x1="72800" y1="96825" x2="75867" y2="90338"/>
                        <a14:foregroundMark x1="92867" y1="84403" x2="83333" y2="77847"/>
                        <a14:foregroundMark x1="93200" y1="75017" x2="83933" y2="68668"/>
                        <a14:foregroundMark x1="88067" y1="68668" x2="98067" y2="73223"/>
                        <a14:foregroundMark x1="98067" y1="73223" x2="98133" y2="73361"/>
                        <a14:foregroundMark x1="95800" y1="74396" x2="92467" y2="74810"/>
                        <a14:foregroundMark x1="80800" y1="44375" x2="75667" y2="35611"/>
                        <a14:foregroundMark x1="75667" y1="35611" x2="70133" y2="34300"/>
                        <a14:foregroundMark x1="21400" y1="87854" x2="18600" y2="82747"/>
                        <a14:foregroundMark x1="17200" y1="85852" x2="13867" y2="88889"/>
                        <a14:foregroundMark x1="12867" y1="89303" x2="10333" y2="8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0"/>
            <a:ext cx="5324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99A71D9-BEC7-335D-EB84-080B1877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4" y="937504"/>
            <a:ext cx="2656640" cy="26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AF9BDC8-DB00-27BD-97D9-819E90ED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39" y="1481958"/>
            <a:ext cx="2300558" cy="20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7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EB608DB-BF49-6D16-B57F-56222F6DF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00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e76ef749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65" name="Google Shape;65;g116e76ef749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 da webcam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116e76ef749_0_0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todos os slides, evite escrever ou usar imagens que possam ocupar a área mostrada ao lado, pois ela representa o espaço reservado para a webcam.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16e76ef749_0_0"/>
          <p:cNvSpPr/>
          <p:nvPr/>
        </p:nvSpPr>
        <p:spPr>
          <a:xfrm>
            <a:off x="7500025" y="3706250"/>
            <a:ext cx="1644000" cy="14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WEBCAM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295da5bc_0_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73" name="Google Shape;73;g116295da5bc_0_71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das </a:t>
            </a:r>
            <a:r>
              <a:rPr lang="en-US" sz="4000" b="1" u="sng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g116295da5bc_0_71"/>
          <p:cNvCxnSpPr/>
          <p:nvPr/>
        </p:nvCxnSpPr>
        <p:spPr>
          <a:xfrm>
            <a:off x="7245986" y="1614402"/>
            <a:ext cx="141900" cy="0"/>
          </a:xfrm>
          <a:prstGeom prst="straightConnector1">
            <a:avLst/>
          </a:prstGeom>
          <a:noFill/>
          <a:ln w="28575" cap="flat" cmpd="sng">
            <a:solidFill>
              <a:srgbClr val="EA4E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g116295da5bc_0_71"/>
          <p:cNvSpPr/>
          <p:nvPr/>
        </p:nvSpPr>
        <p:spPr>
          <a:xfrm>
            <a:off x="627300" y="1158725"/>
            <a:ext cx="7889400" cy="557700"/>
          </a:xfrm>
          <a:prstGeom prst="rect">
            <a:avLst/>
          </a:prstGeom>
          <a:solidFill>
            <a:srgbClr val="54569E"/>
          </a:solidFill>
          <a:ln>
            <a:noFill/>
          </a:ln>
        </p:spPr>
        <p:txBody>
          <a:bodyPr spcFirstLastPara="1" wrap="square" lIns="55225" tIns="36825" rIns="55225" bIns="368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endParaRPr sz="18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16295da5bc_0_71"/>
          <p:cNvSpPr txBox="1"/>
          <p:nvPr/>
        </p:nvSpPr>
        <p:spPr>
          <a:xfrm>
            <a:off x="665875" y="4586625"/>
            <a:ext cx="7850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contexto,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"Módulos" são "Subcompetências".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g116295da5bc_0_71"/>
          <p:cNvGrpSpPr/>
          <p:nvPr/>
        </p:nvGrpSpPr>
        <p:grpSpPr>
          <a:xfrm>
            <a:off x="6922275" y="1875525"/>
            <a:ext cx="1594432" cy="2551998"/>
            <a:chOff x="518" y="35070"/>
            <a:chExt cx="1213511" cy="2882311"/>
          </a:xfrm>
        </p:grpSpPr>
        <p:sp>
          <p:nvSpPr>
            <p:cNvPr id="78" name="Google Shape;78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N</a:t>
              </a:r>
              <a:endParaRPr b="1" i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" name="Google Shape;80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" name="Google Shape;84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5" name="Google Shape;85;g116295da5bc_0_71"/>
          <p:cNvGrpSpPr/>
          <p:nvPr/>
        </p:nvGrpSpPr>
        <p:grpSpPr>
          <a:xfrm>
            <a:off x="627300" y="1875525"/>
            <a:ext cx="1594432" cy="2551998"/>
            <a:chOff x="518" y="35070"/>
            <a:chExt cx="1213511" cy="2882311"/>
          </a:xfrm>
        </p:grpSpPr>
        <p:sp>
          <p:nvSpPr>
            <p:cNvPr id="86" name="Google Shape;86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1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8" name="Google Shape;88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0" name="Google Shape;90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" name="Google Shape;92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3" name="Google Shape;93;g116295da5bc_0_71"/>
          <p:cNvGrpSpPr/>
          <p:nvPr/>
        </p:nvGrpSpPr>
        <p:grpSpPr>
          <a:xfrm>
            <a:off x="2725625" y="1875525"/>
            <a:ext cx="1594432" cy="2551998"/>
            <a:chOff x="518" y="35070"/>
            <a:chExt cx="1213511" cy="2882311"/>
          </a:xfrm>
        </p:grpSpPr>
        <p:sp>
          <p:nvSpPr>
            <p:cNvPr id="94" name="Google Shape;94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2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6" name="Google Shape;96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" name="Google Shape;98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0" name="Google Shape;100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1" name="Google Shape;101;g116295da5bc_0_71"/>
          <p:cNvGrpSpPr/>
          <p:nvPr/>
        </p:nvGrpSpPr>
        <p:grpSpPr>
          <a:xfrm>
            <a:off x="4823950" y="1875525"/>
            <a:ext cx="1594432" cy="2551998"/>
            <a:chOff x="518" y="35070"/>
            <a:chExt cx="1213511" cy="2882311"/>
          </a:xfrm>
        </p:grpSpPr>
        <p:sp>
          <p:nvSpPr>
            <p:cNvPr id="102" name="Google Shape;102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3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" name="Google Shape;104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6" name="Google Shape;106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8" name="Google Shape;108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295da5bc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114" name="Google Shape;114;g116295da5bc_0_7"/>
          <p:cNvSpPr txBox="1"/>
          <p:nvPr/>
        </p:nvSpPr>
        <p:spPr>
          <a:xfrm>
            <a:off x="566125" y="4547350"/>
            <a:ext cx="8153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n-US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</a:t>
            </a:r>
            <a:r>
              <a:rPr lang="en-US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idealmente, em torno de 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 minutos</a:t>
            </a: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(isso pode variar</a:t>
            </a: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principalmente em videoaulas práticas)</a:t>
            </a: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Analogamente, recomendamos que cada 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Tema tenha entre 2 e 4 horas</a:t>
            </a: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16295da5bc_0_7"/>
          <p:cNvSpPr/>
          <p:nvPr/>
        </p:nvSpPr>
        <p:spPr>
          <a:xfrm>
            <a:off x="566127" y="1114800"/>
            <a:ext cx="14532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295da5bc_0_7"/>
          <p:cNvSpPr/>
          <p:nvPr/>
        </p:nvSpPr>
        <p:spPr>
          <a:xfrm>
            <a:off x="7097275" y="1114800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Desafio de Projeto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g116295da5bc_0_7"/>
          <p:cNvGrpSpPr/>
          <p:nvPr/>
        </p:nvGrpSpPr>
        <p:grpSpPr>
          <a:xfrm>
            <a:off x="2347736" y="1095800"/>
            <a:ext cx="1254770" cy="2551998"/>
            <a:chOff x="518" y="35070"/>
            <a:chExt cx="1213511" cy="2882311"/>
          </a:xfrm>
        </p:grpSpPr>
        <p:sp>
          <p:nvSpPr>
            <p:cNvPr id="118" name="Google Shape;118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0" name="Google Shape;120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" name="Google Shape;122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g116295da5bc_0_7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dos </a:t>
            </a:r>
            <a:r>
              <a:rPr lang="en-US" sz="4000" b="1" u="sng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6" name="Google Shape;126;g116295da5bc_0_7"/>
          <p:cNvGrpSpPr/>
          <p:nvPr/>
        </p:nvGrpSpPr>
        <p:grpSpPr>
          <a:xfrm>
            <a:off x="3930916" y="1095800"/>
            <a:ext cx="1254770" cy="2551998"/>
            <a:chOff x="518" y="35070"/>
            <a:chExt cx="1213511" cy="2882311"/>
          </a:xfrm>
        </p:grpSpPr>
        <p:sp>
          <p:nvSpPr>
            <p:cNvPr id="127" name="Google Shape;127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1" name="Google Shape;131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" name="Google Shape;133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g116295da5bc_0_7"/>
          <p:cNvGrpSpPr/>
          <p:nvPr/>
        </p:nvGrpSpPr>
        <p:grpSpPr>
          <a:xfrm>
            <a:off x="5514095" y="1095800"/>
            <a:ext cx="1254770" cy="2551998"/>
            <a:chOff x="518" y="35070"/>
            <a:chExt cx="1213511" cy="2882311"/>
          </a:xfrm>
        </p:grpSpPr>
        <p:sp>
          <p:nvSpPr>
            <p:cNvPr id="135" name="Google Shape;135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7" name="Google Shape;137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9" name="Google Shape;139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1" name="Google Shape;141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g116295da5bc_0_7"/>
          <p:cNvSpPr/>
          <p:nvPr/>
        </p:nvSpPr>
        <p:spPr>
          <a:xfrm>
            <a:off x="2412477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295da5bc_0_7"/>
          <p:cNvSpPr/>
          <p:nvPr/>
        </p:nvSpPr>
        <p:spPr>
          <a:xfrm>
            <a:off x="3963253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295da5bc_0_7"/>
          <p:cNvSpPr/>
          <p:nvPr/>
        </p:nvSpPr>
        <p:spPr>
          <a:xfrm>
            <a:off x="5514029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295da5bc_0_7"/>
          <p:cNvSpPr/>
          <p:nvPr/>
        </p:nvSpPr>
        <p:spPr>
          <a:xfrm>
            <a:off x="7097275" y="1806725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 Final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g116295da5bc_0_7"/>
          <p:cNvCxnSpPr>
            <a:stCxn id="142" idx="3"/>
            <a:endCxn id="143" idx="1"/>
          </p:cNvCxnSpPr>
          <p:nvPr/>
        </p:nvCxnSpPr>
        <p:spPr>
          <a:xfrm>
            <a:off x="3667377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116295da5bc_0_7"/>
          <p:cNvCxnSpPr>
            <a:stCxn id="143" idx="3"/>
            <a:endCxn id="144" idx="1"/>
          </p:cNvCxnSpPr>
          <p:nvPr/>
        </p:nvCxnSpPr>
        <p:spPr>
          <a:xfrm>
            <a:off x="5218153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116295da5bc_0_7"/>
          <p:cNvCxnSpPr>
            <a:stCxn id="144" idx="3"/>
            <a:endCxn id="145" idx="2"/>
          </p:cNvCxnSpPr>
          <p:nvPr/>
        </p:nvCxnSpPr>
        <p:spPr>
          <a:xfrm rot="10800000" flipH="1">
            <a:off x="6768929" y="2345575"/>
            <a:ext cx="1139700" cy="1752000"/>
          </a:xfrm>
          <a:prstGeom prst="bentConnector2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Google Shape;149;g116295da5bc_0_7"/>
          <p:cNvSpPr txBox="1"/>
          <p:nvPr/>
        </p:nvSpPr>
        <p:spPr>
          <a:xfrm>
            <a:off x="6978100" y="2715925"/>
            <a:ext cx="185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latin typeface="Calibri"/>
                <a:ea typeface="Calibri"/>
                <a:cs typeface="Calibri"/>
                <a:sym typeface="Calibri"/>
              </a:rPr>
              <a:t>Cada módulo pode ter </a:t>
            </a:r>
            <a:r>
              <a:rPr lang="en-US" sz="1200" b="1" i="1">
                <a:latin typeface="Calibri"/>
                <a:ea typeface="Calibri"/>
                <a:cs typeface="Calibri"/>
                <a:sym typeface="Calibri"/>
              </a:rPr>
              <a:t>múltiplos questionários por tema OU um questionário final</a:t>
            </a:r>
            <a:r>
              <a:rPr lang="en-US" sz="1200" i="1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 nome aqui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 profissão e informações profissionais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Escreva o Título do Tema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tema deve ter sua respectiva apresentação, visando o desenvolvimento (teórico e/ou prático) do tópico em questão.</a:t>
            </a:r>
            <a:endParaRPr sz="2400" i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 um pouco da sua experiência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entrou na área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te motiva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você faz além de programar (hobby, etc)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omo te encontram: linkedin, GitHub, etc..)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preferir, pode utilizar elementos visuais para contar um pouco</a:t>
            </a:r>
            <a:endParaRPr sz="1900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 sua jornada, como uma linha do tempo, imagens, fotos e etc.</a:t>
            </a:r>
            <a:endParaRPr sz="1900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Escreva aqui qual é o objetivo geral do tema; o que o Dev será capaz de fazer ao final e sobre a importância do conteúdo.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Liste aqui os pré-requisitos para o tema, desde configurações do ambiente até as noções básicas necessárias para uma melhor assimilação do conteúdo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295da5bc_0_0"/>
          <p:cNvSpPr txBox="1"/>
          <p:nvPr/>
        </p:nvSpPr>
        <p:spPr>
          <a:xfrm>
            <a:off x="1122574" y="50740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ANGULARJS VS ANGULAR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C67418-0399-1C15-F7F9-A0B80372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9" y="1811152"/>
            <a:ext cx="4553013" cy="121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9648F4-2818-EF29-5B65-5038B149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61" y="1257218"/>
            <a:ext cx="2319819" cy="231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8;g116295da5bc_0_0">
            <a:extLst>
              <a:ext uri="{FF2B5EF4-FFF2-40B4-BE49-F238E27FC236}">
                <a16:creationId xmlns:a16="http://schemas.microsoft.com/office/drawing/2014/main" id="{52C5406F-5F39-16DC-F49A-E26E5C64B44E}"/>
              </a:ext>
            </a:extLst>
          </p:cNvPr>
          <p:cNvSpPr txBox="1"/>
          <p:nvPr/>
        </p:nvSpPr>
        <p:spPr>
          <a:xfrm>
            <a:off x="5323236" y="2067253"/>
            <a:ext cx="73072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!=</a:t>
            </a:r>
            <a:endParaRPr sz="4800" b="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3E7FF8-E220-B0A4-A8E4-1922A7F3F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39" y="3629597"/>
            <a:ext cx="3646539" cy="1120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2C2730-CABE-BDAA-AB1C-9A771B86F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766" y="3497956"/>
            <a:ext cx="3515010" cy="14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1</a:t>
            </a:r>
            <a:endParaRPr sz="2400" b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2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3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Otávio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Perkles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- @operkles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 da Etapa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1</a:t>
            </a:r>
            <a:endParaRPr sz="240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2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3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Título do Tema/Apresentação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da Etapa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 da Etapa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1</a:t>
            </a:r>
            <a:endParaRPr sz="240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2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3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Título do Tema/Apresentação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da Etapa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[Exemplo Prático]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 de Transição (Prática)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no GitHub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X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Y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aqui links úteis como o Repositório no GitHub,</a:t>
            </a:r>
            <a:b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Oficial, Referências e materiais complementares. </a:t>
            </a:r>
            <a:endParaRPr sz="1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ngle Page App Project Templates | Documentation">
            <a:extLst>
              <a:ext uri="{FF2B5EF4-FFF2-40B4-BE49-F238E27FC236}">
                <a16:creationId xmlns:a16="http://schemas.microsoft.com/office/drawing/2014/main" id="{252440F5-5E63-0297-BB6C-14FB22D8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24" y="407248"/>
            <a:ext cx="6360455" cy="39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48E7C0-DC7D-0B3C-7886-B4E950461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93F0A6-E482-4B4F-2914-75C1EB2BFFF6}"/>
              </a:ext>
            </a:extLst>
          </p:cNvPr>
          <p:cNvSpPr/>
          <p:nvPr/>
        </p:nvSpPr>
        <p:spPr>
          <a:xfrm>
            <a:off x="1744717" y="851338"/>
            <a:ext cx="210207" cy="15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98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você ainda sinta que possa deixar informações úteis para os devs, como um site na Web, um curso da Dio, livros ou temas para se aprofundar no assunto. Coloque-os aqui.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Lembre-se de que você é uma referência para àqueles que vão te assistir.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09C96F8-3747-F75B-C1EB-5E7E0625EC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8196" name="Picture 4" descr="Mortal Kombat X - Gameplay - Scorpion Vs Sub Zero">
            <a:extLst>
              <a:ext uri="{FF2B5EF4-FFF2-40B4-BE49-F238E27FC236}">
                <a16:creationId xmlns:a16="http://schemas.microsoft.com/office/drawing/2014/main" id="{1030B909-DD5E-EC61-0ED9-0B2D2EFB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gularJS vs ReactJS: Which One is Best - Venzo Technologies">
            <a:extLst>
              <a:ext uri="{FF2B5EF4-FFF2-40B4-BE49-F238E27FC236}">
                <a16:creationId xmlns:a16="http://schemas.microsoft.com/office/drawing/2014/main" id="{89A2A45B-EB9F-3228-0B33-4BD7BD190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20383" r="55977" b="12145"/>
          <a:stretch/>
        </p:blipFill>
        <p:spPr bwMode="auto">
          <a:xfrm>
            <a:off x="6096002" y="2796501"/>
            <a:ext cx="1881351" cy="18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ngularJS vs ReactJS: Which One is Best - Venzo Technologies">
            <a:extLst>
              <a:ext uri="{FF2B5EF4-FFF2-40B4-BE49-F238E27FC236}">
                <a16:creationId xmlns:a16="http://schemas.microsoft.com/office/drawing/2014/main" id="{39E45641-5C1C-59AB-2581-385D1E3F5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 t="20383" r="4872" b="12145"/>
          <a:stretch/>
        </p:blipFill>
        <p:spPr bwMode="auto">
          <a:xfrm>
            <a:off x="1166647" y="2796501"/>
            <a:ext cx="2070537" cy="18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B72A036-DA3A-8DED-8EAA-C049FE0A3336}"/>
              </a:ext>
            </a:extLst>
          </p:cNvPr>
          <p:cNvSpPr/>
          <p:nvPr/>
        </p:nvSpPr>
        <p:spPr>
          <a:xfrm>
            <a:off x="3993931" y="1660634"/>
            <a:ext cx="1156138" cy="73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</a:t>
            </a:r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560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A35D85C-0A99-0108-1972-13858E0D3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Angular vs. React - A comparison - Haufe-Lexware.github.io">
            <a:extLst>
              <a:ext uri="{FF2B5EF4-FFF2-40B4-BE49-F238E27FC236}">
                <a16:creationId xmlns:a16="http://schemas.microsoft.com/office/drawing/2014/main" id="{EB93CB21-750D-172C-DD55-E20F1A48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" y="188855"/>
            <a:ext cx="7830207" cy="48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602825CC-1781-675D-A855-6FAA22FF1F94}"/>
              </a:ext>
            </a:extLst>
          </p:cNvPr>
          <p:cNvSpPr/>
          <p:nvPr/>
        </p:nvSpPr>
        <p:spPr>
          <a:xfrm>
            <a:off x="5917325" y="4445462"/>
            <a:ext cx="1912883" cy="314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flux / </a:t>
            </a:r>
            <a:r>
              <a:rPr lang="pt-BR" dirty="0" err="1">
                <a:solidFill>
                  <a:schemeClr val="tx1"/>
                </a:solidFill>
              </a:rPr>
              <a:t>Redux</a:t>
            </a:r>
            <a:r>
              <a:rPr lang="pt-BR" dirty="0">
                <a:solidFill>
                  <a:schemeClr val="tx1"/>
                </a:solidFill>
              </a:rPr>
              <a:t> ou </a:t>
            </a:r>
            <a:r>
              <a:rPr lang="pt-BR" dirty="0" err="1">
                <a:solidFill>
                  <a:schemeClr val="tx1"/>
                </a:solidFill>
              </a:rPr>
              <a:t>context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api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04784A-765C-DA59-81B4-00A756716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457951-B534-266C-47CA-FFC3FD3073DB}"/>
              </a:ext>
            </a:extLst>
          </p:cNvPr>
          <p:cNvSpPr/>
          <p:nvPr/>
        </p:nvSpPr>
        <p:spPr>
          <a:xfrm>
            <a:off x="893755" y="204950"/>
            <a:ext cx="2606565" cy="23017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COMPONENTES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94DA5-71EA-AB0F-B83F-D0306C1F3A0E}"/>
              </a:ext>
            </a:extLst>
          </p:cNvPr>
          <p:cNvSpPr/>
          <p:nvPr/>
        </p:nvSpPr>
        <p:spPr>
          <a:xfrm>
            <a:off x="893755" y="2645320"/>
            <a:ext cx="2606565" cy="23017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ROTEAMENTO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389C50-4FC3-CDBE-D5DD-43704D59FC1F}"/>
              </a:ext>
            </a:extLst>
          </p:cNvPr>
          <p:cNvSpPr/>
          <p:nvPr/>
        </p:nvSpPr>
        <p:spPr>
          <a:xfrm>
            <a:off x="3783726" y="204950"/>
            <a:ext cx="2606565" cy="2301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GERENCIAMENTO DE</a:t>
            </a:r>
          </a:p>
          <a:p>
            <a:pPr algn="ctr"/>
            <a:r>
              <a:rPr lang="pt-BR" sz="1600" b="1" dirty="0"/>
              <a:t>ESTADO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EDEB32-DE77-24BC-A940-869706124DF4}"/>
              </a:ext>
            </a:extLst>
          </p:cNvPr>
          <p:cNvSpPr/>
          <p:nvPr/>
        </p:nvSpPr>
        <p:spPr>
          <a:xfrm>
            <a:off x="3783726" y="2645320"/>
            <a:ext cx="2606565" cy="23017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RENDERIZAÇÃO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669CCAD2-4A15-ADFB-D73B-33E461EFC630}"/>
              </a:ext>
            </a:extLst>
          </p:cNvPr>
          <p:cNvSpPr/>
          <p:nvPr/>
        </p:nvSpPr>
        <p:spPr>
          <a:xfrm>
            <a:off x="515382" y="147140"/>
            <a:ext cx="304800" cy="4873516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CC9134-498F-9867-AFBD-EC6C57DD4E7C}"/>
              </a:ext>
            </a:extLst>
          </p:cNvPr>
          <p:cNvSpPr/>
          <p:nvPr/>
        </p:nvSpPr>
        <p:spPr>
          <a:xfrm rot="16200000">
            <a:off x="-220718" y="2377308"/>
            <a:ext cx="978210" cy="409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28981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967BDB-5CDB-8747-C58F-CEA60B8E7310}"/>
              </a:ext>
            </a:extLst>
          </p:cNvPr>
          <p:cNvSpPr/>
          <p:nvPr/>
        </p:nvSpPr>
        <p:spPr>
          <a:xfrm>
            <a:off x="536028" y="2018895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1A243-3B5F-2D48-00E3-077D68A171D4}"/>
              </a:ext>
            </a:extLst>
          </p:cNvPr>
          <p:cNvSpPr/>
          <p:nvPr/>
        </p:nvSpPr>
        <p:spPr>
          <a:xfrm>
            <a:off x="536028" y="1108839"/>
            <a:ext cx="4635062" cy="588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2144110" y="2317982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8BF4DB-3F62-B804-FACB-CE4CD7CE9A0B}"/>
              </a:ext>
            </a:extLst>
          </p:cNvPr>
          <p:cNvSpPr/>
          <p:nvPr/>
        </p:nvSpPr>
        <p:spPr>
          <a:xfrm>
            <a:off x="4025462" y="1950575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61E32-6B22-71E5-3A2B-24858244441B}"/>
              </a:ext>
            </a:extLst>
          </p:cNvPr>
          <p:cNvSpPr/>
          <p:nvPr/>
        </p:nvSpPr>
        <p:spPr>
          <a:xfrm>
            <a:off x="397359" y="3285387"/>
            <a:ext cx="5635579" cy="1392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Componente é um elemento </a:t>
            </a:r>
            <a:r>
              <a:rPr lang="pt-BR" b="1" dirty="0">
                <a:solidFill>
                  <a:schemeClr val="tx1"/>
                </a:solidFill>
              </a:rPr>
              <a:t>visual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b="1" dirty="0">
                <a:solidFill>
                  <a:schemeClr val="tx1"/>
                </a:solidFill>
              </a:rPr>
              <a:t>customizável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b="1" dirty="0">
                <a:solidFill>
                  <a:schemeClr val="tx1"/>
                </a:solidFill>
              </a:rPr>
              <a:t>reutilizável</a:t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Exemplo</a:t>
            </a:r>
            <a:r>
              <a:rPr lang="pt-BR" sz="1600" b="1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um card na tela, botão</a:t>
            </a:r>
          </a:p>
        </p:txBody>
      </p:sp>
    </p:spTree>
    <p:extLst>
      <p:ext uri="{BB962C8B-B14F-4D97-AF65-F5344CB8AC3E}">
        <p14:creationId xmlns:p14="http://schemas.microsoft.com/office/powerpoint/2010/main" val="407623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62BAC8-6F6A-D9D6-9514-46AA427B6129}"/>
              </a:ext>
            </a:extLst>
          </p:cNvPr>
          <p:cNvSpPr/>
          <p:nvPr/>
        </p:nvSpPr>
        <p:spPr>
          <a:xfrm>
            <a:off x="397359" y="924001"/>
            <a:ext cx="4174641" cy="404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967BDB-5CDB-8747-C58F-CEA60B8E7310}"/>
              </a:ext>
            </a:extLst>
          </p:cNvPr>
          <p:cNvSpPr/>
          <p:nvPr/>
        </p:nvSpPr>
        <p:spPr>
          <a:xfrm>
            <a:off x="867103" y="1950575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1A243-3B5F-2D48-00E3-077D68A171D4}"/>
              </a:ext>
            </a:extLst>
          </p:cNvPr>
          <p:cNvSpPr/>
          <p:nvPr/>
        </p:nvSpPr>
        <p:spPr>
          <a:xfrm>
            <a:off x="397359" y="924001"/>
            <a:ext cx="4174641" cy="588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730468" y="3042290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8BF4DB-3F62-B804-FACB-CE4CD7CE9A0B}"/>
              </a:ext>
            </a:extLst>
          </p:cNvPr>
          <p:cNvSpPr/>
          <p:nvPr/>
        </p:nvSpPr>
        <p:spPr>
          <a:xfrm>
            <a:off x="793530" y="3736812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358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25B69-31F6-4EA3-A27E-A817EA3506A3}"/>
</file>

<file path=customXml/itemProps3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1079</Words>
  <Application>Microsoft Office PowerPoint</Application>
  <PresentationFormat>Apresentação na tela (16:9)</PresentationFormat>
  <Paragraphs>263</Paragraphs>
  <Slides>41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Century Gothic</vt:lpstr>
      <vt:lpstr>Roboto Mono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23</cp:revision>
  <dcterms:modified xsi:type="dcterms:W3CDTF">2022-08-08T22:18:13Z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