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4"/>
  </p:notesMasterIdLst>
  <p:sldIdLst>
    <p:sldId id="256" r:id="rId2"/>
    <p:sldId id="314" r:id="rId3"/>
    <p:sldId id="315" r:id="rId4"/>
    <p:sldId id="306" r:id="rId5"/>
    <p:sldId id="311" r:id="rId6"/>
    <p:sldId id="316" r:id="rId7"/>
    <p:sldId id="299" r:id="rId8"/>
    <p:sldId id="259" r:id="rId9"/>
    <p:sldId id="301" r:id="rId10"/>
    <p:sldId id="274" r:id="rId11"/>
    <p:sldId id="303" r:id="rId12"/>
    <p:sldId id="307" r:id="rId13"/>
    <p:sldId id="283" r:id="rId14"/>
    <p:sldId id="285" r:id="rId15"/>
    <p:sldId id="317" r:id="rId16"/>
    <p:sldId id="318" r:id="rId17"/>
    <p:sldId id="319" r:id="rId18"/>
    <p:sldId id="304" r:id="rId19"/>
    <p:sldId id="305" r:id="rId20"/>
    <p:sldId id="294" r:id="rId21"/>
    <p:sldId id="295" r:id="rId22"/>
    <p:sldId id="313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22" autoAdjust="0"/>
    <p:restoredTop sz="94630" autoAdjust="0"/>
  </p:normalViewPr>
  <p:slideViewPr>
    <p:cSldViewPr snapToGrid="0">
      <p:cViewPr>
        <p:scale>
          <a:sx n="66" d="100"/>
          <a:sy n="66" d="100"/>
        </p:scale>
        <p:origin x="-720" y="-18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18117-2BFA-4AA4-80F1-4EA246DAF033}" type="datetimeFigureOut">
              <a:rPr lang="pt-BR" smtClean="0"/>
              <a:pPr/>
              <a:t>16/12/2019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276384-C794-440F-BB0A-FC7B255550B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8714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76384-C794-440F-BB0A-FC7B255550B3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541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76384-C794-440F-BB0A-FC7B255550B3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541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5F0F8-D682-4E87-83AA-67CD3977EE44}" type="datetime1">
              <a:rPr lang="pt-BR" smtClean="0"/>
              <a:t>16/12/2019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68B7-2DF7-41DF-B5D0-4EF1D68E9ADA}" type="datetime1">
              <a:rPr lang="pt-BR" smtClean="0"/>
              <a:t>16/12/2019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7C23-BDD9-4F60-BB4C-401BE9A1B3B7}" type="datetime1">
              <a:rPr lang="pt-BR" smtClean="0"/>
              <a:t>16/12/2019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37C2B-F1AD-4D73-8F96-A4F76B7BB2A7}" type="datetime1">
              <a:rPr lang="pt-BR" smtClean="0"/>
              <a:t>16/12/2019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34AC-D8AE-4F76-A06C-588FB0CF0D8A}" type="datetime1">
              <a:rPr lang="pt-BR" smtClean="0"/>
              <a:t>16/12/2019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FEB9-335B-4E1E-8425-0BD7AA41122E}" type="datetime1">
              <a:rPr lang="pt-BR" smtClean="0"/>
              <a:t>16/12/2019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0063-4DD5-4095-AD58-142430E22B2E}" type="datetime1">
              <a:rPr lang="pt-BR" smtClean="0"/>
              <a:t>16/12/2019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C1413-D4DC-4DF0-A703-70D692EE30B0}" type="datetime1">
              <a:rPr lang="pt-BR" smtClean="0"/>
              <a:t>16/12/2019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42D0-DA8C-43CE-BA77-665D93CAC064}" type="datetime1">
              <a:rPr lang="pt-BR" smtClean="0"/>
              <a:t>16/12/2019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0A9A-B89F-4D32-A950-2CF6DA7A243E}" type="datetime1">
              <a:rPr lang="pt-BR" smtClean="0"/>
              <a:t>16/12/2019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4094-E8B0-4283-A6AD-FFFC696780D6}" type="datetime1">
              <a:rPr lang="pt-BR" smtClean="0"/>
              <a:t>16/12/2019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5E08AD4-87BE-4869-9030-A8BB15BAC77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pt-BR" smtClean="0"/>
              <a:t>Sistema de Apoio à Especificação de Requsitos não Funcionais 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CFE2B48-EC0E-45DF-8CB1-8E2EAFFC15AC}" type="datetime1">
              <a:rPr lang="pt-BR" smtClean="0"/>
              <a:t>16/12/2019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12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6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jpe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27206" y="1146972"/>
            <a:ext cx="9144000" cy="2251881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800" b="1" dirty="0"/>
              <a:t>APLICATIVO PARA REALIZAÇÃO DE BOLETINS DE OCORRÊNCIAS POLICIAIS</a:t>
            </a:r>
            <a:endParaRPr lang="pt-BR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7456" y="5486401"/>
            <a:ext cx="10730429" cy="914400"/>
          </a:xfrm>
        </p:spPr>
        <p:txBody>
          <a:bodyPr>
            <a:noAutofit/>
          </a:bodyPr>
          <a:lstStyle/>
          <a:p>
            <a:pPr algn="l"/>
            <a:r>
              <a:rPr lang="pt-BR" sz="2800" dirty="0" smtClean="0">
                <a:ea typeface="Verdana" pitchFamily="34" charset="0"/>
                <a:cs typeface="Verdana" pitchFamily="34" charset="0"/>
              </a:rPr>
              <a:t>Marlon de Lima Castro</a:t>
            </a:r>
          </a:p>
          <a:p>
            <a:pPr algn="l"/>
            <a:r>
              <a:rPr lang="pt-BR" sz="2800" dirty="0" smtClean="0">
                <a:ea typeface="Verdana" pitchFamily="34" charset="0"/>
                <a:cs typeface="Verdana" pitchFamily="34" charset="0"/>
              </a:rPr>
              <a:t>Orientadora: </a:t>
            </a:r>
            <a:r>
              <a:rPr lang="pt-BR" sz="2800" dirty="0" err="1" smtClean="0">
                <a:ea typeface="Verdana" pitchFamily="34" charset="0"/>
                <a:cs typeface="Verdana" pitchFamily="34" charset="0"/>
              </a:rPr>
              <a:t>Profª</a:t>
            </a:r>
            <a:r>
              <a:rPr lang="pt-BR" sz="2800" dirty="0" smtClean="0">
                <a:ea typeface="Verdana" pitchFamily="34" charset="0"/>
                <a:cs typeface="Verdana" pitchFamily="34" charset="0"/>
              </a:rPr>
              <a:t>. Dra. Eliane Maria Loiola </a:t>
            </a:r>
            <a:endParaRPr lang="pt-BR" sz="2800" dirty="0"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027" y="3493830"/>
            <a:ext cx="1750985" cy="203052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33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8572" y="402785"/>
            <a:ext cx="10160000" cy="1143000"/>
          </a:xfrm>
        </p:spPr>
        <p:txBody>
          <a:bodyPr>
            <a:noAutofit/>
          </a:bodyPr>
          <a:lstStyle/>
          <a:p>
            <a:pPr algn="ctr"/>
            <a:r>
              <a:rPr lang="pt-BR" dirty="0" smtClean="0"/>
              <a:t>Aplicativo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800" dirty="0" smtClean="0"/>
              <a:t>Características básicas:</a:t>
            </a:r>
          </a:p>
          <a:p>
            <a:pPr lvl="1" algn="just"/>
            <a:r>
              <a:rPr lang="pt-BR" sz="2800" i="1" dirty="0" smtClean="0"/>
              <a:t>Gerar boletins de ocorrência digitais;</a:t>
            </a:r>
          </a:p>
          <a:p>
            <a:pPr lvl="1" algn="just"/>
            <a:r>
              <a:rPr lang="pt-BR" sz="2800" i="1" dirty="0" smtClean="0"/>
              <a:t>Armazenar todas as ocorrências policiais num só lugar;</a:t>
            </a:r>
          </a:p>
          <a:p>
            <a:pPr lvl="1" algn="just"/>
            <a:r>
              <a:rPr lang="pt-BR" sz="2800" i="1" dirty="0" smtClean="0"/>
              <a:t>Propiciar facilidade na geração de estatísticas e relatórios;</a:t>
            </a:r>
          </a:p>
          <a:p>
            <a:pPr lvl="1" algn="just"/>
            <a:r>
              <a:rPr lang="pt-BR" sz="2800" i="1" dirty="0" smtClean="0"/>
              <a:t>Não necessita de equipes para preencher planilhas;</a:t>
            </a:r>
          </a:p>
          <a:p>
            <a:pPr lvl="2" algn="just"/>
            <a:r>
              <a:rPr lang="pt-BR" sz="2600" i="1" dirty="0" smtClean="0"/>
              <a:t>Efetivo é alocado em outras atividades;</a:t>
            </a:r>
          </a:p>
          <a:p>
            <a:pPr lvl="1" algn="just"/>
            <a:r>
              <a:rPr lang="pt-BR" sz="2800" i="1" dirty="0" smtClean="0"/>
              <a:t>Dispensa treinamento árduo (os campos a serem preenchidos são iguais ao BO tradicional);</a:t>
            </a:r>
          </a:p>
          <a:p>
            <a:pPr lvl="1" algn="just"/>
            <a:endParaRPr lang="pt-BR" sz="2800" i="1" dirty="0" smtClean="0"/>
          </a:p>
          <a:p>
            <a:pPr lvl="1" algn="just"/>
            <a:endParaRPr lang="pt-BR" sz="2800" i="1" dirty="0" smtClean="0"/>
          </a:p>
          <a:p>
            <a:pPr lvl="1" algn="just"/>
            <a:endParaRPr lang="pt-BR" i="1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45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9366" y="128740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Sistema </a:t>
            </a:r>
            <a:r>
              <a:rPr lang="pt-BR" dirty="0" smtClean="0"/>
              <a:t>Proposto</a:t>
            </a:r>
            <a:endParaRPr lang="pt-BR" dirty="0"/>
          </a:p>
        </p:txBody>
      </p:sp>
      <p:pic>
        <p:nvPicPr>
          <p:cNvPr id="4098" name="Picture 2" descr="Diagrama da Arquitetura do Siste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5" t="13150" r="5307"/>
          <a:stretch>
            <a:fillRect/>
          </a:stretch>
        </p:blipFill>
        <p:spPr bwMode="auto">
          <a:xfrm>
            <a:off x="941697" y="1321830"/>
            <a:ext cx="8443429" cy="5010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652" y="154155"/>
            <a:ext cx="10515600" cy="82205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3200" dirty="0" smtClean="0"/>
              <a:t>Fluxo </a:t>
            </a:r>
            <a:r>
              <a:rPr lang="pt-BR" sz="3200" dirty="0" smtClean="0"/>
              <a:t>de ocorrência usando o </a:t>
            </a:r>
            <a:br>
              <a:rPr lang="pt-BR" sz="3200" dirty="0" smtClean="0"/>
            </a:br>
            <a:r>
              <a:rPr lang="pt-BR" sz="3200" dirty="0" smtClean="0"/>
              <a:t>aplicativo</a:t>
            </a:r>
            <a:endParaRPr lang="pt-BR" sz="32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346862"/>
            <a:ext cx="160972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521894"/>
            <a:ext cx="1525920" cy="163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 descr="Resultado de imagem para central ico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74" y="5221209"/>
            <a:ext cx="1207118" cy="120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8" descr="Resultado de imagem para viatura ic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10" descr="Resultado de imagem para viatura ic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12" descr="Resultado de imagem para viatura icon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859" y="2846221"/>
            <a:ext cx="1573347" cy="1573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15" descr="Resultado de imagem para ladrao icon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74" y="1065005"/>
            <a:ext cx="1453423" cy="145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259" y="1146692"/>
            <a:ext cx="176212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323" y="3434116"/>
            <a:ext cx="1096654" cy="122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eta para baixo 9"/>
          <p:cNvSpPr/>
          <p:nvPr/>
        </p:nvSpPr>
        <p:spPr>
          <a:xfrm>
            <a:off x="1189215" y="3254171"/>
            <a:ext cx="259308" cy="6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 para baixo 18"/>
          <p:cNvSpPr/>
          <p:nvPr/>
        </p:nvSpPr>
        <p:spPr>
          <a:xfrm>
            <a:off x="6734756" y="2543882"/>
            <a:ext cx="259308" cy="6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cima 10"/>
          <p:cNvSpPr/>
          <p:nvPr/>
        </p:nvSpPr>
        <p:spPr>
          <a:xfrm>
            <a:off x="3981407" y="4387291"/>
            <a:ext cx="300250" cy="704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12"/>
          <p:cNvSpPr/>
          <p:nvPr/>
        </p:nvSpPr>
        <p:spPr>
          <a:xfrm>
            <a:off x="2402006" y="5653971"/>
            <a:ext cx="791570" cy="29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 para a direita 22"/>
          <p:cNvSpPr/>
          <p:nvPr/>
        </p:nvSpPr>
        <p:spPr>
          <a:xfrm>
            <a:off x="4981397" y="1720959"/>
            <a:ext cx="791570" cy="29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eta para cima 23"/>
          <p:cNvSpPr/>
          <p:nvPr/>
        </p:nvSpPr>
        <p:spPr>
          <a:xfrm>
            <a:off x="3983682" y="2493884"/>
            <a:ext cx="300250" cy="704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AutoShape 21" descr="Resultado de imagem para planilha icon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71" name="Picture 2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588" y="5419370"/>
            <a:ext cx="967811" cy="1283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Seta para a direita 31"/>
          <p:cNvSpPr/>
          <p:nvPr/>
        </p:nvSpPr>
        <p:spPr>
          <a:xfrm>
            <a:off x="7711446" y="5966245"/>
            <a:ext cx="791570" cy="29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329731" y="3187760"/>
            <a:ext cx="108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Delegacia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8150491" y="4901029"/>
            <a:ext cx="2308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BO Eletrônico validado</a:t>
            </a:r>
            <a:endParaRPr lang="pt-BR" dirty="0"/>
          </a:p>
        </p:txBody>
      </p:sp>
      <p:pic>
        <p:nvPicPr>
          <p:cNvPr id="6146" name="Picture 2" descr="1 - login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911" y="5341793"/>
            <a:ext cx="826997" cy="1438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Seta para baixo 36"/>
          <p:cNvSpPr/>
          <p:nvPr/>
        </p:nvSpPr>
        <p:spPr>
          <a:xfrm>
            <a:off x="6763912" y="4625710"/>
            <a:ext cx="259308" cy="6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2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900"/>
            <a:ext cx="10160000" cy="1143000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/>
              <a:t>Vantagens</a:t>
            </a:r>
            <a:endParaRPr lang="pt-BR" sz="4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6462" y="1998672"/>
            <a:ext cx="10515600" cy="3705452"/>
          </a:xfrm>
        </p:spPr>
        <p:txBody>
          <a:bodyPr>
            <a:normAutofit fontScale="92500" lnSpcReduction="10000"/>
          </a:bodyPr>
          <a:lstStyle/>
          <a:p>
            <a:pPr algn="just"/>
            <a:endParaRPr lang="pt-BR" dirty="0" smtClean="0"/>
          </a:p>
          <a:p>
            <a:pPr algn="just"/>
            <a:r>
              <a:rPr lang="pt-BR" sz="3600" dirty="0" smtClean="0"/>
              <a:t>Dispensa o uso de papeis;</a:t>
            </a:r>
          </a:p>
          <a:p>
            <a:pPr algn="just"/>
            <a:r>
              <a:rPr lang="pt-BR" sz="3600" dirty="0" smtClean="0"/>
              <a:t>Economiza efetivo policial para outras atividades;</a:t>
            </a:r>
          </a:p>
          <a:p>
            <a:pPr algn="just"/>
            <a:r>
              <a:rPr lang="pt-BR" sz="3600" dirty="0" smtClean="0"/>
              <a:t>Volume maior de ocorrências analisadas;</a:t>
            </a:r>
          </a:p>
          <a:p>
            <a:pPr algn="just"/>
            <a:r>
              <a:rPr lang="pt-BR" sz="3600" dirty="0" smtClean="0"/>
              <a:t>Para o Policial Militar:</a:t>
            </a:r>
          </a:p>
          <a:p>
            <a:pPr lvl="1" algn="just"/>
            <a:r>
              <a:rPr lang="pt-BR" sz="3400" i="1" dirty="0" smtClean="0"/>
              <a:t>Elimina a necessidade de guardar os seus </a:t>
            </a:r>
            <a:r>
              <a:rPr lang="pt-BR" sz="3400" i="1" dirty="0" err="1" smtClean="0"/>
              <a:t>BOs</a:t>
            </a:r>
            <a:r>
              <a:rPr lang="pt-BR" sz="3400" i="1" dirty="0" smtClean="0"/>
              <a:t> em </a:t>
            </a:r>
            <a:r>
              <a:rPr lang="pt-BR" sz="3400" i="1" dirty="0" smtClean="0"/>
              <a:t>pastas</a:t>
            </a:r>
          </a:p>
          <a:p>
            <a:pPr marL="411480" lvl="1" indent="0" algn="just">
              <a:buNone/>
            </a:pPr>
            <a:r>
              <a:rPr lang="pt-BR" sz="3400" i="1" dirty="0" smtClean="0"/>
              <a:t> </a:t>
            </a:r>
            <a:r>
              <a:rPr lang="pt-BR" sz="3400" i="1" dirty="0" smtClean="0"/>
              <a:t>na sua residência;</a:t>
            </a:r>
          </a:p>
          <a:p>
            <a:pPr lvl="1" algn="just"/>
            <a:endParaRPr lang="pt-BR" sz="3400" i="1" dirty="0"/>
          </a:p>
          <a:p>
            <a:pPr lvl="1" algn="just"/>
            <a:endParaRPr lang="pt-BR" sz="3400" i="1" dirty="0" smtClean="0"/>
          </a:p>
          <a:p>
            <a:pPr algn="just"/>
            <a:endParaRPr lang="pt-BR" sz="3600" dirty="0" smtClean="0"/>
          </a:p>
          <a:p>
            <a:pPr algn="just"/>
            <a:endParaRPr lang="pt-BR" sz="3600" dirty="0" smtClean="0"/>
          </a:p>
        </p:txBody>
      </p:sp>
      <p:sp>
        <p:nvSpPr>
          <p:cNvPr id="4" name="AutoShape 2" descr="Resultado de imagem para vantagens icon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929" y="1088574"/>
            <a:ext cx="1195388" cy="119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52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Funcionalidades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pt-BR" sz="3200" dirty="0" smtClean="0"/>
              <a:t>Funcionalidade 1;</a:t>
            </a:r>
          </a:p>
          <a:p>
            <a:pPr lvl="0">
              <a:lnSpc>
                <a:spcPct val="150000"/>
              </a:lnSpc>
            </a:pPr>
            <a:r>
              <a:rPr lang="pt-BR" sz="3200" dirty="0" smtClean="0"/>
              <a:t>Funcionalidade 2;</a:t>
            </a:r>
          </a:p>
          <a:p>
            <a:pPr lvl="0">
              <a:lnSpc>
                <a:spcPct val="150000"/>
              </a:lnSpc>
            </a:pPr>
            <a:r>
              <a:rPr lang="pt-BR" sz="3200" dirty="0" smtClean="0"/>
              <a:t>Funcionalidade 3;</a:t>
            </a:r>
          </a:p>
          <a:p>
            <a:pPr lvl="0">
              <a:lnSpc>
                <a:spcPct val="150000"/>
              </a:lnSpc>
            </a:pPr>
            <a:r>
              <a:rPr lang="pt-BR" sz="3200" dirty="0" smtClean="0"/>
              <a:t>Etc...</a:t>
            </a:r>
            <a:endParaRPr lang="pt-BR" sz="3200" dirty="0"/>
          </a:p>
          <a:p>
            <a:pPr marL="0" indent="0">
              <a:buNone/>
            </a:pPr>
            <a:endParaRPr lang="pt-BR" sz="3200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6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Entregas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612" y="1440769"/>
            <a:ext cx="7901217" cy="4838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060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5778" y="274638"/>
            <a:ext cx="10160000" cy="1143000"/>
          </a:xfrm>
        </p:spPr>
        <p:txBody>
          <a:bodyPr/>
          <a:lstStyle/>
          <a:p>
            <a:pPr algn="ctr"/>
            <a:r>
              <a:rPr lang="pt-BR" dirty="0" smtClean="0"/>
              <a:t>Prazo para finalização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741" y="1934709"/>
            <a:ext cx="7760007" cy="2448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737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5778" y="274638"/>
            <a:ext cx="10160000" cy="1143000"/>
          </a:xfrm>
        </p:spPr>
        <p:txBody>
          <a:bodyPr/>
          <a:lstStyle/>
          <a:p>
            <a:pPr algn="ctr"/>
            <a:r>
              <a:rPr lang="pt-BR" dirty="0" smtClean="0"/>
              <a:t>Protótipo do Aplicativo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364343" y="3193849"/>
            <a:ext cx="3643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Mostrar o protótipo...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74020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6842" y="2226232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Conclusão e Trabalhos Futuros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Considerações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 algn="just">
              <a:spcBef>
                <a:spcPts val="1000"/>
              </a:spcBef>
            </a:pPr>
            <a:r>
              <a:rPr lang="pt-BR" sz="2800" dirty="0" smtClean="0"/>
              <a:t>Aplicativo rápido e simples de se operar. </a:t>
            </a:r>
            <a:r>
              <a:rPr lang="pt-BR" sz="2800" dirty="0" smtClean="0"/>
              <a:t>Possui os mesmos campos que o BO tradicional;</a:t>
            </a:r>
          </a:p>
          <a:p>
            <a:pPr marL="228600" lvl="1" algn="just">
              <a:spcBef>
                <a:spcPts val="1000"/>
              </a:spcBef>
            </a:pPr>
            <a:r>
              <a:rPr lang="pt-BR" sz="2800" dirty="0" smtClean="0"/>
              <a:t>Dispensa treinamento árduo;</a:t>
            </a:r>
          </a:p>
          <a:p>
            <a:pPr marL="228600" lvl="1" algn="just">
              <a:spcBef>
                <a:spcPts val="1000"/>
              </a:spcBef>
            </a:pPr>
            <a:r>
              <a:rPr lang="pt-BR" sz="2800" dirty="0" smtClean="0"/>
              <a:t>Desenvolvido utilizando ferramentas simples e de código aberto;</a:t>
            </a:r>
            <a:endParaRPr lang="pt-BR" sz="2800" dirty="0" smtClean="0"/>
          </a:p>
          <a:p>
            <a:pPr marL="228600" lvl="1" algn="just">
              <a:spcBef>
                <a:spcPts val="1000"/>
              </a:spcBef>
            </a:pPr>
            <a:endParaRPr lang="pt-BR" sz="2800" dirty="0"/>
          </a:p>
          <a:p>
            <a:pPr marL="114300" indent="0">
              <a:buNone/>
            </a:pP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2514" y="463323"/>
            <a:ext cx="10160000" cy="1143000"/>
          </a:xfrm>
        </p:spPr>
        <p:txBody>
          <a:bodyPr/>
          <a:lstStyle/>
          <a:p>
            <a:pPr algn="ctr"/>
            <a:r>
              <a:rPr lang="pt-BR" dirty="0" smtClean="0"/>
              <a:t>Contextualização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803396"/>
            <a:ext cx="10160000" cy="4800600"/>
          </a:xfrm>
        </p:spPr>
        <p:txBody>
          <a:bodyPr>
            <a:normAutofit/>
          </a:bodyPr>
          <a:lstStyle/>
          <a:p>
            <a:r>
              <a:rPr lang="pt-BR" sz="2800" dirty="0" smtClean="0"/>
              <a:t>A Polícia Militar de Pernambuco</a:t>
            </a:r>
          </a:p>
          <a:p>
            <a:pPr lvl="1"/>
            <a:r>
              <a:rPr lang="pt-BR" sz="2600" dirty="0" smtClean="0"/>
              <a:t>Como age ?</a:t>
            </a:r>
          </a:p>
          <a:p>
            <a:r>
              <a:rPr lang="pt-BR" sz="2800" dirty="0" smtClean="0"/>
              <a:t>Existem ocorrências que não vão à delegacias ?</a:t>
            </a:r>
          </a:p>
          <a:p>
            <a:pPr lvl="1"/>
            <a:r>
              <a:rPr lang="pt-BR" sz="2600" b="1" dirty="0" smtClean="0"/>
              <a:t>Sim</a:t>
            </a:r>
          </a:p>
          <a:p>
            <a:r>
              <a:rPr lang="pt-BR" sz="2800" dirty="0" smtClean="0"/>
              <a:t>Boletim de ocorrência tradicional (em papel)</a:t>
            </a:r>
          </a:p>
          <a:p>
            <a:pPr lvl="1"/>
            <a:r>
              <a:rPr lang="pt-BR" sz="2600" dirty="0" smtClean="0"/>
              <a:t>Como funciona ?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9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Trabalhos Futuros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pt-BR" sz="2800" dirty="0" smtClean="0"/>
              <a:t>Escolha de batalhão inicial para testes e uso do </a:t>
            </a:r>
            <a:r>
              <a:rPr lang="pt-BR" sz="2800" dirty="0" err="1"/>
              <a:t>A</a:t>
            </a:r>
            <a:r>
              <a:rPr lang="pt-BR" sz="2800" dirty="0" err="1" smtClean="0"/>
              <a:t>pp</a:t>
            </a:r>
            <a:r>
              <a:rPr lang="pt-BR" sz="2800" dirty="0" smtClean="0"/>
              <a:t> </a:t>
            </a:r>
            <a:r>
              <a:rPr lang="pt-BR" sz="2800" dirty="0" smtClean="0"/>
              <a:t>(projeto piloto</a:t>
            </a:r>
            <a:r>
              <a:rPr lang="pt-BR" sz="2800" dirty="0" smtClean="0"/>
              <a:t>);</a:t>
            </a:r>
          </a:p>
          <a:p>
            <a:pPr lvl="0" algn="just"/>
            <a:r>
              <a:rPr lang="pt-BR" sz="2800" dirty="0" smtClean="0"/>
              <a:t>Implementação de autenticação via SEI (sistema eletrônico de informações) do Governo do estado;</a:t>
            </a:r>
          </a:p>
          <a:p>
            <a:pPr lvl="0" algn="just"/>
            <a:r>
              <a:rPr lang="pt-BR" sz="2800" dirty="0" smtClean="0"/>
              <a:t>Recebiment</a:t>
            </a:r>
            <a:r>
              <a:rPr lang="pt-BR" sz="2800" dirty="0" smtClean="0"/>
              <a:t>o dos dados gerais da ocorrência direto do Software do CIODS;</a:t>
            </a:r>
          </a:p>
          <a:p>
            <a:pPr lvl="0" algn="just"/>
            <a:r>
              <a:rPr lang="pt-BR" sz="2800" dirty="0" smtClean="0"/>
              <a:t>Interligação com sistemas da policia civil;</a:t>
            </a:r>
          </a:p>
          <a:p>
            <a:pPr lvl="0" algn="just"/>
            <a:r>
              <a:rPr lang="pt-BR" sz="2800" dirty="0" smtClean="0"/>
              <a:t>Adaptação do ambiente visando disponibilizar ocorrências ao público em geral;</a:t>
            </a:r>
          </a:p>
          <a:p>
            <a:pPr lvl="0" algn="just"/>
            <a:r>
              <a:rPr lang="pt-BR" sz="2800" dirty="0" smtClean="0"/>
              <a:t>Disponibilizar o </a:t>
            </a:r>
            <a:r>
              <a:rPr lang="pt-BR" sz="2800" dirty="0" err="1" smtClean="0"/>
              <a:t>App</a:t>
            </a:r>
            <a:r>
              <a:rPr lang="pt-BR" sz="2800" dirty="0" smtClean="0"/>
              <a:t> na Google play e Apple </a:t>
            </a:r>
            <a:r>
              <a:rPr lang="pt-BR" sz="2800" dirty="0" err="1" smtClean="0"/>
              <a:t>store</a:t>
            </a:r>
            <a:r>
              <a:rPr lang="pt-BR" sz="2800" dirty="0" smtClean="0"/>
              <a:t>;</a:t>
            </a:r>
            <a:endParaRPr lang="pt-BR" sz="2800" dirty="0" smtClean="0"/>
          </a:p>
          <a:p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19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sz="4800" dirty="0" smtClean="0"/>
              <a:t>Obrigado!</a:t>
            </a:r>
            <a:endParaRPr lang="pt-BR" sz="48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33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27206" y="1146972"/>
            <a:ext cx="9144000" cy="2251881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800" b="1" dirty="0"/>
              <a:t>APLICATIVO PARA REALIZAÇÃO DE BOLETINS DE OCORRÊNCIAS POLICIAIS</a:t>
            </a:r>
            <a:endParaRPr lang="pt-BR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7456" y="5486401"/>
            <a:ext cx="10730429" cy="914400"/>
          </a:xfrm>
        </p:spPr>
        <p:txBody>
          <a:bodyPr>
            <a:noAutofit/>
          </a:bodyPr>
          <a:lstStyle/>
          <a:p>
            <a:pPr algn="l"/>
            <a:r>
              <a:rPr lang="pt-BR" sz="2800" dirty="0" smtClean="0">
                <a:ea typeface="Verdana" pitchFamily="34" charset="0"/>
                <a:cs typeface="Verdana" pitchFamily="34" charset="0"/>
              </a:rPr>
              <a:t>Marlon de Lima Castro</a:t>
            </a:r>
          </a:p>
          <a:p>
            <a:pPr algn="l"/>
            <a:r>
              <a:rPr lang="pt-BR" sz="2800" dirty="0" smtClean="0">
                <a:ea typeface="Verdana" pitchFamily="34" charset="0"/>
                <a:cs typeface="Verdana" pitchFamily="34" charset="0"/>
              </a:rPr>
              <a:t>Orientadora: </a:t>
            </a:r>
            <a:r>
              <a:rPr lang="pt-BR" sz="2800" dirty="0" err="1" smtClean="0">
                <a:ea typeface="Verdana" pitchFamily="34" charset="0"/>
                <a:cs typeface="Verdana" pitchFamily="34" charset="0"/>
              </a:rPr>
              <a:t>Profª</a:t>
            </a:r>
            <a:r>
              <a:rPr lang="pt-BR" sz="2800" dirty="0" smtClean="0">
                <a:ea typeface="Verdana" pitchFamily="34" charset="0"/>
                <a:cs typeface="Verdana" pitchFamily="34" charset="0"/>
              </a:rPr>
              <a:t>. Dra. Eliane Maria Loiola </a:t>
            </a:r>
            <a:endParaRPr lang="pt-BR" sz="2800" dirty="0"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027" y="3493830"/>
            <a:ext cx="1750985" cy="203052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3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2514" y="463323"/>
            <a:ext cx="10160000" cy="1143000"/>
          </a:xfrm>
        </p:spPr>
        <p:txBody>
          <a:bodyPr/>
          <a:lstStyle/>
          <a:p>
            <a:pPr algn="ctr"/>
            <a:r>
              <a:rPr lang="pt-BR" dirty="0" smtClean="0"/>
              <a:t>Contextualização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803396"/>
            <a:ext cx="10160000" cy="66403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pt-BR" sz="2800" dirty="0" smtClean="0"/>
              <a:t>Boletim de ocorrência tradicional (em papel)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29" y="2563868"/>
            <a:ext cx="10315326" cy="367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9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0292" y="342877"/>
            <a:ext cx="9911308" cy="1143000"/>
          </a:xfrm>
        </p:spPr>
        <p:txBody>
          <a:bodyPr/>
          <a:lstStyle/>
          <a:p>
            <a:pPr algn="ctr"/>
            <a:r>
              <a:rPr lang="pt-BR" dirty="0" smtClean="0"/>
              <a:t>Caracterização do 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7715" y="1624083"/>
            <a:ext cx="10160000" cy="2169996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endParaRPr lang="pt-BR" dirty="0"/>
          </a:p>
          <a:p>
            <a:pPr indent="-342900"/>
            <a:r>
              <a:rPr lang="pt-BR" sz="11200" dirty="0" smtClean="0"/>
              <a:t>Todas as ocorrências no âmbito da corporação são armazenadas em papeis.</a:t>
            </a:r>
          </a:p>
          <a:p>
            <a:pPr indent="-342900"/>
            <a:r>
              <a:rPr lang="pt-BR" sz="11200" dirty="0" smtClean="0"/>
              <a:t>Muito esforço para repassar esses dados para planilhas do Excel.</a:t>
            </a:r>
          </a:p>
          <a:p>
            <a:pPr indent="-342900"/>
            <a:r>
              <a:rPr lang="pt-BR" sz="11200" dirty="0" smtClean="0"/>
              <a:t>Estatísticas são quase impossíveis (só o básico).</a:t>
            </a:r>
          </a:p>
          <a:p>
            <a:pPr indent="-342900"/>
            <a:r>
              <a:rPr lang="pt-BR" sz="11200" dirty="0" smtClean="0"/>
              <a:t>Mineração nem pensar.</a:t>
            </a:r>
          </a:p>
          <a:p>
            <a:pPr indent="-342900"/>
            <a:endParaRPr lang="pt-BR" dirty="0" smtClean="0"/>
          </a:p>
          <a:p>
            <a:pPr indent="-342900"/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09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 smtClean="0"/>
              <a:t>Muitos papeis de procedimentos e ocorrências (ocupa muito espaço físico).</a:t>
            </a:r>
          </a:p>
          <a:p>
            <a:pPr algn="just"/>
            <a:r>
              <a:rPr lang="pt-BR" sz="2800" dirty="0" smtClean="0"/>
              <a:t>Dados estatísticos quase inexistentes (somente o básico).</a:t>
            </a:r>
          </a:p>
          <a:p>
            <a:pPr algn="just"/>
            <a:r>
              <a:rPr lang="pt-BR" sz="2800" dirty="0" smtClean="0"/>
              <a:t>Muitos policiais para preencher planilhas com base nos boletins escritos à mão (em média 2 por batalhão);</a:t>
            </a:r>
          </a:p>
          <a:p>
            <a:pPr algn="just"/>
            <a:r>
              <a:rPr lang="pt-BR" sz="2800" dirty="0" smtClean="0"/>
              <a:t>Muitos ruídos nos dados;</a:t>
            </a:r>
          </a:p>
          <a:p>
            <a:pPr algn="just"/>
            <a:endParaRPr lang="pt-BR" sz="3200" dirty="0"/>
          </a:p>
          <a:p>
            <a:pPr lvl="1" algn="just">
              <a:buFont typeface="Courier New" panose="02070309020205020404" pitchFamily="49" charset="0"/>
              <a:buChar char="o"/>
            </a:pPr>
            <a:endParaRPr lang="pt-BR" dirty="0" smtClean="0"/>
          </a:p>
          <a:p>
            <a:pPr lvl="1" algn="just">
              <a:buFont typeface="Courier New" panose="02070309020205020404" pitchFamily="49" charset="0"/>
              <a:buChar char="o"/>
            </a:pPr>
            <a:endParaRPr lang="pt-BR" dirty="0" smtClean="0"/>
          </a:p>
          <a:p>
            <a:pPr lvl="1" algn="just">
              <a:buFont typeface="Courier New" panose="02070309020205020404" pitchFamily="49" charset="0"/>
              <a:buChar char="o"/>
            </a:pP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350292" y="342877"/>
            <a:ext cx="9911308" cy="1143000"/>
          </a:xfrm>
        </p:spPr>
        <p:txBody>
          <a:bodyPr/>
          <a:lstStyle/>
          <a:p>
            <a:pPr algn="ctr"/>
            <a:r>
              <a:rPr lang="pt-BR" dirty="0" smtClean="0"/>
              <a:t>Caracterização do problema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128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652" y="154155"/>
            <a:ext cx="10515600" cy="822053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Como funciona uma ocorrência </a:t>
            </a:r>
            <a:br>
              <a:rPr lang="pt-BR" dirty="0" smtClean="0"/>
            </a:br>
            <a:r>
              <a:rPr lang="pt-BR" dirty="0" smtClean="0"/>
              <a:t>tradicional ?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346862"/>
            <a:ext cx="160972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521894"/>
            <a:ext cx="1525920" cy="163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 descr="Resultado de imagem para central ico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74" y="5337321"/>
            <a:ext cx="1207118" cy="120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8" descr="Resultado de imagem para viatura ic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10" descr="Resultado de imagem para viatura ico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12" descr="Resultado de imagem para viatura icon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859" y="2846221"/>
            <a:ext cx="1573347" cy="1573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3" name="Picture 15" descr="Resultado de imagem para ladrao icon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74" y="1065005"/>
            <a:ext cx="1453423" cy="145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259" y="1146692"/>
            <a:ext cx="176212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285" y="3434116"/>
            <a:ext cx="1096654" cy="122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eta para baixo 9"/>
          <p:cNvSpPr/>
          <p:nvPr/>
        </p:nvSpPr>
        <p:spPr>
          <a:xfrm>
            <a:off x="1189215" y="3254171"/>
            <a:ext cx="259308" cy="6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 para baixo 18"/>
          <p:cNvSpPr/>
          <p:nvPr/>
        </p:nvSpPr>
        <p:spPr>
          <a:xfrm>
            <a:off x="6802996" y="2680362"/>
            <a:ext cx="259308" cy="6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cima 10"/>
          <p:cNvSpPr/>
          <p:nvPr/>
        </p:nvSpPr>
        <p:spPr>
          <a:xfrm>
            <a:off x="3981407" y="4387291"/>
            <a:ext cx="300250" cy="704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a direita 12"/>
          <p:cNvSpPr/>
          <p:nvPr/>
        </p:nvSpPr>
        <p:spPr>
          <a:xfrm>
            <a:off x="2402006" y="5653971"/>
            <a:ext cx="791570" cy="29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 para a direita 22"/>
          <p:cNvSpPr/>
          <p:nvPr/>
        </p:nvSpPr>
        <p:spPr>
          <a:xfrm>
            <a:off x="4981397" y="1720959"/>
            <a:ext cx="791570" cy="29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eta para cima 23"/>
          <p:cNvSpPr/>
          <p:nvPr/>
        </p:nvSpPr>
        <p:spPr>
          <a:xfrm>
            <a:off x="3983682" y="2493884"/>
            <a:ext cx="300250" cy="704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796" y="5337995"/>
            <a:ext cx="140017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7" name="Picture 1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3464" y="3286203"/>
            <a:ext cx="1476376" cy="995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AutoShape 21" descr="Resultado de imagem para planilha icon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70" name="Picture 2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197" y="1217775"/>
            <a:ext cx="1071563" cy="107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1" name="Picture 2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6269" y="5363165"/>
            <a:ext cx="967811" cy="1283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Seta para cima 29"/>
          <p:cNvSpPr/>
          <p:nvPr/>
        </p:nvSpPr>
        <p:spPr>
          <a:xfrm>
            <a:off x="9681527" y="4356108"/>
            <a:ext cx="300250" cy="704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cima 30"/>
          <p:cNvSpPr/>
          <p:nvPr/>
        </p:nvSpPr>
        <p:spPr>
          <a:xfrm>
            <a:off x="9650445" y="2300060"/>
            <a:ext cx="300250" cy="7046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eta para a direita 31"/>
          <p:cNvSpPr/>
          <p:nvPr/>
        </p:nvSpPr>
        <p:spPr>
          <a:xfrm>
            <a:off x="8064424" y="5678441"/>
            <a:ext cx="791570" cy="29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 para baixo 32"/>
          <p:cNvSpPr/>
          <p:nvPr/>
        </p:nvSpPr>
        <p:spPr>
          <a:xfrm>
            <a:off x="6751339" y="4708444"/>
            <a:ext cx="259308" cy="605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329731" y="3187760"/>
            <a:ext cx="108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Delegacia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9341213" y="2962150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Quartel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9137568" y="501400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BO Validado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3409214" y="5060781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CIODS - 190</a:t>
            </a:r>
            <a:endParaRPr lang="pt-BR" dirty="0"/>
          </a:p>
        </p:txBody>
      </p:sp>
      <p:pic>
        <p:nvPicPr>
          <p:cNvPr id="1026" name="Picture 2" descr="Resultado de imagem para preso icone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420" y="3689221"/>
            <a:ext cx="955394" cy="955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71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4207" y="1008332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2. Objetivos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  <p:pic>
        <p:nvPicPr>
          <p:cNvPr id="1026" name="Picture 2" descr="Resultado de imagem para objetivo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539" y="2166535"/>
            <a:ext cx="3596251" cy="261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06134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sz="3200" dirty="0" smtClean="0"/>
              <a:t>Apresentar a proposta </a:t>
            </a:r>
            <a:r>
              <a:rPr lang="pt-BR" sz="3200" dirty="0"/>
              <a:t>de </a:t>
            </a:r>
            <a:r>
              <a:rPr lang="pt-BR" sz="3200" dirty="0" smtClean="0"/>
              <a:t>um aplicativo para armazenar dados de </a:t>
            </a:r>
            <a:r>
              <a:rPr lang="pt-BR" sz="3200" b="1" dirty="0" smtClean="0"/>
              <a:t>TODAS</a:t>
            </a:r>
            <a:r>
              <a:rPr lang="pt-BR" sz="3200" dirty="0" smtClean="0"/>
              <a:t> as ocorrências policiais inclusive as que não têm condução às delegacias;</a:t>
            </a:r>
          </a:p>
          <a:p>
            <a:pPr algn="just"/>
            <a:r>
              <a:rPr lang="pt-BR" sz="3200" dirty="0" smtClean="0"/>
              <a:t>A Ideia é que todos os Policiais Militares usem o </a:t>
            </a:r>
            <a:r>
              <a:rPr lang="pt-BR" sz="3200" dirty="0" err="1" smtClean="0"/>
              <a:t>App</a:t>
            </a:r>
            <a:r>
              <a:rPr lang="pt-BR" sz="3200" dirty="0" smtClean="0"/>
              <a:t>;</a:t>
            </a:r>
          </a:p>
          <a:p>
            <a:pPr algn="just"/>
            <a:r>
              <a:rPr lang="pt-BR" sz="3200" dirty="0" smtClean="0"/>
              <a:t>Com o montante de dados podem-se gerar relatórios, tomar decisões com base no fluxo do crime;</a:t>
            </a:r>
          </a:p>
          <a:p>
            <a:pPr algn="just"/>
            <a:r>
              <a:rPr lang="pt-BR" sz="3200" dirty="0" smtClean="0"/>
              <a:t>Dispensar efetivo policial alocado em tarefas braçais (planilhas); </a:t>
            </a:r>
          </a:p>
          <a:p>
            <a:pPr algn="just"/>
            <a:r>
              <a:rPr lang="pt-BR" sz="3200" dirty="0" smtClean="0"/>
              <a:t>Dados armazenados </a:t>
            </a:r>
            <a:r>
              <a:rPr lang="pt-BR" sz="3200" dirty="0" smtClean="0"/>
              <a:t>em servidores confiáveis;</a:t>
            </a:r>
            <a:endParaRPr lang="pt-BR" sz="3200" dirty="0" smtClean="0"/>
          </a:p>
          <a:p>
            <a:pPr algn="just"/>
            <a:endParaRPr lang="pt-BR" sz="32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2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0551" y="1253863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Proposta </a:t>
            </a:r>
            <a:endParaRPr lang="pt-BR" dirty="0"/>
          </a:p>
        </p:txBody>
      </p:sp>
      <p:pic>
        <p:nvPicPr>
          <p:cNvPr id="3074" name="Picture 2" descr="Resultado de imagem para proposta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875" y="2579426"/>
            <a:ext cx="2702019" cy="27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" y="98107"/>
            <a:ext cx="1653512" cy="11684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99" y="-16327"/>
            <a:ext cx="2326039" cy="11630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Adjacê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1278</TotalTime>
  <Words>495</Words>
  <Application>Microsoft Office PowerPoint</Application>
  <PresentationFormat>Personalizar</PresentationFormat>
  <Paragraphs>91</Paragraphs>
  <Slides>22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Adjacência</vt:lpstr>
      <vt:lpstr>APLICATIVO PARA REALIZAÇÃO DE BOLETINS DE OCORRÊNCIAS POLICIAIS</vt:lpstr>
      <vt:lpstr>Contextualização</vt:lpstr>
      <vt:lpstr>Contextualização</vt:lpstr>
      <vt:lpstr>Caracterização do problema</vt:lpstr>
      <vt:lpstr>Caracterização do problema</vt:lpstr>
      <vt:lpstr>Como funciona uma ocorrência  tradicional ?</vt:lpstr>
      <vt:lpstr>2. Objetivos</vt:lpstr>
      <vt:lpstr>Objetivos</vt:lpstr>
      <vt:lpstr>Proposta </vt:lpstr>
      <vt:lpstr>Aplicativo</vt:lpstr>
      <vt:lpstr>Sistema Proposto</vt:lpstr>
      <vt:lpstr>Fluxo de ocorrência usando o  aplicativo</vt:lpstr>
      <vt:lpstr>Vantagens</vt:lpstr>
      <vt:lpstr>Funcionalidades</vt:lpstr>
      <vt:lpstr>Entregas</vt:lpstr>
      <vt:lpstr>Prazo para finalização</vt:lpstr>
      <vt:lpstr>Protótipo do Aplicativo</vt:lpstr>
      <vt:lpstr>Conclusão e Trabalhos Futuros</vt:lpstr>
      <vt:lpstr>Considerações</vt:lpstr>
      <vt:lpstr>Trabalhos Futuros</vt:lpstr>
      <vt:lpstr>Apresentação do PowerPoint</vt:lpstr>
      <vt:lpstr>APLICATIVO PARA REALIZAÇÃO DE BOLETINS DE OCORRÊNCIAS POLICIAIS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APOIO À ESPECIFICAÇÃO DE REQUISITOS NÃO FUNCINAIS</dc:title>
  <dc:creator>Diogo</dc:creator>
  <cp:lastModifiedBy>Marlon</cp:lastModifiedBy>
  <cp:revision>217</cp:revision>
  <dcterms:created xsi:type="dcterms:W3CDTF">2015-07-17T21:25:15Z</dcterms:created>
  <dcterms:modified xsi:type="dcterms:W3CDTF">2019-12-16T03:17:47Z</dcterms:modified>
</cp:coreProperties>
</file>