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298" r:id="rId3"/>
    <p:sldId id="297" r:id="rId4"/>
    <p:sldId id="257" r:id="rId5"/>
    <p:sldId id="306" r:id="rId6"/>
    <p:sldId id="299" r:id="rId7"/>
    <p:sldId id="259" r:id="rId8"/>
    <p:sldId id="300" r:id="rId9"/>
    <p:sldId id="261" r:id="rId10"/>
    <p:sldId id="265" r:id="rId11"/>
    <p:sldId id="264" r:id="rId12"/>
    <p:sldId id="30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1" r:id="rId22"/>
    <p:sldId id="274" r:id="rId23"/>
    <p:sldId id="308" r:id="rId24"/>
    <p:sldId id="309" r:id="rId25"/>
    <p:sldId id="277" r:id="rId26"/>
    <p:sldId id="278" r:id="rId27"/>
    <p:sldId id="281" r:id="rId28"/>
    <p:sldId id="303" r:id="rId29"/>
    <p:sldId id="283" r:id="rId30"/>
    <p:sldId id="284" r:id="rId31"/>
    <p:sldId id="285" r:id="rId32"/>
    <p:sldId id="286" r:id="rId33"/>
    <p:sldId id="289" r:id="rId34"/>
    <p:sldId id="290" r:id="rId35"/>
    <p:sldId id="291" r:id="rId36"/>
    <p:sldId id="287" r:id="rId37"/>
    <p:sldId id="304" r:id="rId38"/>
    <p:sldId id="305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05/12/2019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05/12/2019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05/12/2019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saernf.orgfre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/>
          <a:lstStyle/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Orientadora: Profa. Dra. Eliane Maria Loiola 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Dependências entre </a:t>
            </a:r>
            <a:r>
              <a:rPr lang="pt-BR" dirty="0" err="1" smtClean="0"/>
              <a:t>RNFs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 smtClean="0"/>
              <a:t>RNFs</a:t>
            </a:r>
            <a:r>
              <a:rPr lang="pt-BR" dirty="0" smtClean="0"/>
              <a:t> </a:t>
            </a:r>
            <a:r>
              <a:rPr lang="pt-BR" dirty="0"/>
              <a:t>não podem ser tratados isoladamente, como requisitos independentes, pois eles se </a:t>
            </a:r>
            <a:r>
              <a:rPr lang="pt-BR" dirty="0" smtClean="0"/>
              <a:t>inter-relacionam</a:t>
            </a:r>
          </a:p>
          <a:p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Interdependências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Conflitos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22" y="2713078"/>
            <a:ext cx="4318612" cy="346388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Classificação dos </a:t>
            </a:r>
            <a:r>
              <a:rPr lang="pt-BR" dirty="0" err="1" smtClean="0"/>
              <a:t>RNFs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Não </a:t>
            </a:r>
            <a:r>
              <a:rPr lang="pt-BR" dirty="0"/>
              <a:t>existe uma definição formal ou lista completa de requisitos </a:t>
            </a:r>
            <a:r>
              <a:rPr lang="pt-BR" dirty="0" smtClean="0"/>
              <a:t>não-funcionais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A norma IEEE </a:t>
            </a:r>
            <a:r>
              <a:rPr lang="pt-BR" i="1" dirty="0"/>
              <a:t>Standard </a:t>
            </a:r>
            <a:r>
              <a:rPr lang="pt-BR" dirty="0"/>
              <a:t>830 (IEEE, 1998) </a:t>
            </a: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</a:t>
            </a:r>
            <a:r>
              <a:rPr lang="pt-BR" dirty="0" smtClean="0"/>
              <a:t>presenta </a:t>
            </a:r>
            <a:r>
              <a:rPr lang="pt-BR" dirty="0"/>
              <a:t>uma lista de exemplos de tipos de </a:t>
            </a:r>
            <a:r>
              <a:rPr lang="pt-BR" dirty="0" err="1"/>
              <a:t>RNFs</a:t>
            </a:r>
            <a:r>
              <a:rPr lang="pt-BR" dirty="0"/>
              <a:t>: desempenho, interface, recursos, verificação, aceitação, documentação, </a:t>
            </a:r>
            <a:r>
              <a:rPr lang="pt-BR" i="1" dirty="0" err="1"/>
              <a:t>security</a:t>
            </a:r>
            <a:r>
              <a:rPr lang="pt-BR" dirty="0"/>
              <a:t>, </a:t>
            </a:r>
            <a:r>
              <a:rPr lang="pt-BR" i="1" dirty="0"/>
              <a:t>safety</a:t>
            </a:r>
            <a:r>
              <a:rPr lang="pt-BR" dirty="0"/>
              <a:t>5, portabilidade, qualidade, confiabilidade e </a:t>
            </a:r>
            <a:r>
              <a:rPr lang="pt-BR" dirty="0" err="1" smtClean="0"/>
              <a:t>manutenabilidade</a:t>
            </a:r>
            <a:endParaRPr lang="pt-BR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O padrão internacional ISO/IEC 9126 (ISO/IEC, 2001) </a:t>
            </a: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A</a:t>
            </a:r>
            <a:r>
              <a:rPr lang="pt-BR" dirty="0" smtClean="0"/>
              <a:t>presenta 6 </a:t>
            </a:r>
            <a:r>
              <a:rPr lang="pt-BR" dirty="0"/>
              <a:t>características que definem a qualidade de software: funcionalidade, confiabilidade, usabilidade, eficiência, </a:t>
            </a:r>
            <a:r>
              <a:rPr lang="pt-BR" dirty="0" err="1" smtClean="0"/>
              <a:t>manutenabilidade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portabilidade</a:t>
            </a: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Classificação dos </a:t>
            </a:r>
            <a:r>
              <a:rPr lang="pt-BR" dirty="0" err="1"/>
              <a:t>RNFs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3.  </a:t>
            </a:r>
            <a:r>
              <a:rPr lang="pt-BR" dirty="0" err="1" smtClean="0"/>
              <a:t>Chung</a:t>
            </a:r>
            <a:r>
              <a:rPr lang="pt-BR" dirty="0" smtClean="0"/>
              <a:t>, 2000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Uma lista com mais de 100 Requisitos não Funcionais diferentes é apresentada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Técnicas de especificação de </a:t>
            </a:r>
            <a:r>
              <a:rPr lang="pt-BR" dirty="0" err="1" smtClean="0"/>
              <a:t>RNFs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sz="3200" dirty="0" err="1" smtClean="0"/>
              <a:t>Quality</a:t>
            </a:r>
            <a:r>
              <a:rPr lang="pt-BR" sz="3200" dirty="0" smtClean="0"/>
              <a:t> </a:t>
            </a:r>
            <a:r>
              <a:rPr lang="pt-BR" sz="3200" dirty="0" err="1" smtClean="0"/>
              <a:t>attributes</a:t>
            </a:r>
            <a:r>
              <a:rPr lang="pt-BR" sz="3200" dirty="0" smtClean="0"/>
              <a:t> </a:t>
            </a:r>
            <a:r>
              <a:rPr lang="pt-BR" sz="3200" dirty="0" err="1" smtClean="0"/>
              <a:t>Scenarios</a:t>
            </a:r>
            <a:r>
              <a:rPr lang="pt-BR" sz="3200" dirty="0" smtClean="0"/>
              <a:t> Essentials (</a:t>
            </a:r>
            <a:r>
              <a:rPr lang="pt-BR" sz="3200" dirty="0" err="1" smtClean="0"/>
              <a:t>QaSE</a:t>
            </a:r>
            <a:r>
              <a:rPr lang="pt-BR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err="1" smtClean="0"/>
              <a:t>The</a:t>
            </a:r>
            <a:r>
              <a:rPr lang="pt-BR" sz="3200" dirty="0" smtClean="0"/>
              <a:t> </a:t>
            </a:r>
            <a:r>
              <a:rPr lang="pt-BR" sz="3200" dirty="0" err="1" smtClean="0"/>
              <a:t>Landing</a:t>
            </a:r>
            <a:r>
              <a:rPr lang="pt-BR" sz="3200" dirty="0" smtClean="0"/>
              <a:t> </a:t>
            </a:r>
            <a:r>
              <a:rPr lang="pt-BR" sz="3200" dirty="0" err="1" smtClean="0"/>
              <a:t>Zone</a:t>
            </a:r>
            <a:r>
              <a:rPr lang="pt-BR" sz="3200" dirty="0" smtClean="0"/>
              <a:t> (LZ)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i="1" dirty="0" err="1" smtClean="0"/>
              <a:t>Quality</a:t>
            </a:r>
            <a:r>
              <a:rPr lang="pt-BR" sz="4000" i="1" dirty="0" smtClean="0"/>
              <a:t> </a:t>
            </a:r>
            <a:r>
              <a:rPr lang="pt-BR" sz="4000" i="1" dirty="0" err="1" smtClean="0"/>
              <a:t>attributes</a:t>
            </a:r>
            <a:r>
              <a:rPr lang="pt-BR" sz="4000" i="1" dirty="0" smtClean="0"/>
              <a:t> </a:t>
            </a:r>
            <a:r>
              <a:rPr lang="pt-BR" sz="4000" i="1" dirty="0" err="1" smtClean="0"/>
              <a:t>Scenarios</a:t>
            </a:r>
            <a:r>
              <a:rPr lang="pt-BR" sz="4000" i="1" dirty="0" smtClean="0"/>
              <a:t> Essentials (</a:t>
            </a:r>
            <a:r>
              <a:rPr lang="pt-BR" sz="4000" i="1" dirty="0" err="1" smtClean="0"/>
              <a:t>QaSE</a:t>
            </a:r>
            <a:r>
              <a:rPr lang="pt-BR" sz="4000" i="1" dirty="0" smtClean="0"/>
              <a:t>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Baseada no </a:t>
            </a:r>
            <a:r>
              <a:rPr lang="pt-BR" i="1" dirty="0" err="1"/>
              <a:t>Essential</a:t>
            </a:r>
            <a:r>
              <a:rPr lang="pt-BR" i="1" dirty="0"/>
              <a:t> </a:t>
            </a:r>
            <a:r>
              <a:rPr lang="pt-BR" i="1" dirty="0" err="1"/>
              <a:t>Unified</a:t>
            </a:r>
            <a:r>
              <a:rPr lang="pt-BR" i="1" dirty="0"/>
              <a:t> </a:t>
            </a:r>
            <a:r>
              <a:rPr lang="pt-BR" i="1" dirty="0" err="1" smtClean="0"/>
              <a:t>Process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EssUP</a:t>
            </a:r>
            <a:r>
              <a:rPr lang="pt-BR" dirty="0" smtClean="0"/>
              <a:t>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Método tradicional -&gt; Ágil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Finalidade: Aumentar </a:t>
            </a:r>
            <a:r>
              <a:rPr lang="pt-BR" dirty="0"/>
              <a:t>a produtividade da equipe e fornecer serviços e produtos de qualidade aos </a:t>
            </a:r>
            <a:r>
              <a:rPr lang="pt-BR" i="1" dirty="0" err="1" smtClean="0"/>
              <a:t>stakeholder</a:t>
            </a:r>
            <a:r>
              <a:rPr lang="pt-BR" dirty="0" err="1" smtClean="0"/>
              <a:t>s</a:t>
            </a:r>
            <a:endParaRPr lang="pt-BR" dirty="0" smtClean="0"/>
          </a:p>
          <a:p>
            <a:pPr lvl="1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Propõe </a:t>
            </a:r>
            <a:r>
              <a:rPr lang="pt-BR" dirty="0"/>
              <a:t>a adoção de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scenarios</a:t>
            </a:r>
            <a:r>
              <a:rPr lang="pt-BR" dirty="0"/>
              <a:t>, para a modelagem de </a:t>
            </a:r>
            <a:r>
              <a:rPr lang="pt-BR" dirty="0" err="1" smtClean="0"/>
              <a:t>RNFs</a:t>
            </a:r>
            <a:r>
              <a:rPr lang="pt-BR" dirty="0" smtClean="0"/>
              <a:t>, </a:t>
            </a:r>
            <a:r>
              <a:rPr lang="pt-BR" dirty="0"/>
              <a:t>em projetos ágeis dentro do fluxo </a:t>
            </a:r>
            <a:r>
              <a:rPr lang="pt-BR" i="1" dirty="0" err="1" smtClean="0"/>
              <a:t>Scrum</a:t>
            </a:r>
            <a:endParaRPr lang="pt-BR" i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Cenário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endParaRPr lang="pt-BR" dirty="0" smtClean="0"/>
          </a:p>
          <a:p>
            <a:endParaRPr lang="pt-BR" i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Objetivos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Selecionar e priorizar </a:t>
            </a:r>
            <a:r>
              <a:rPr lang="pt-BR" dirty="0" err="1" smtClean="0"/>
              <a:t>RNFs</a:t>
            </a:r>
            <a:endParaRPr lang="pt-BR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Informar os requisitos e o comportamento do sistema ao realizar ações e </a:t>
            </a:r>
            <a:r>
              <a:rPr lang="pt-BR" dirty="0" smtClean="0"/>
              <a:t>serviços</a:t>
            </a:r>
            <a:endParaRPr lang="pt-BR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Enxergar as interdependências e conflitos entre os requisitos e entender como eles estão relacionados um ao </a:t>
            </a:r>
            <a:r>
              <a:rPr lang="pt-BR" dirty="0" smtClean="0"/>
              <a:t>outro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Ser </a:t>
            </a:r>
            <a:r>
              <a:rPr lang="pt-BR" dirty="0"/>
              <a:t>ágil em sua abordagem para modelagem e </a:t>
            </a:r>
            <a:r>
              <a:rPr lang="pt-BR" dirty="0" smtClean="0"/>
              <a:t>documentação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800" dirty="0"/>
              <a:t>Sequência de atividades da descrição </a:t>
            </a:r>
            <a:r>
              <a:rPr lang="pt-BR" sz="3800" dirty="0" smtClean="0"/>
              <a:t/>
            </a:r>
            <a:br>
              <a:rPr lang="pt-BR" sz="3800" dirty="0" smtClean="0"/>
            </a:br>
            <a:r>
              <a:rPr lang="pt-BR" sz="3800" dirty="0" smtClean="0"/>
              <a:t>dos </a:t>
            </a:r>
            <a:r>
              <a:rPr lang="pt-BR" sz="3800" i="1" dirty="0" err="1"/>
              <a:t>quality</a:t>
            </a:r>
            <a:r>
              <a:rPr lang="pt-BR" sz="3800" i="1" dirty="0"/>
              <a:t> </a:t>
            </a:r>
            <a:r>
              <a:rPr lang="pt-BR" sz="3800" i="1" dirty="0" err="1"/>
              <a:t>scenarios</a:t>
            </a:r>
            <a:endParaRPr lang="pt-BR" sz="3800" i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20" y="1515036"/>
            <a:ext cx="6939779" cy="52064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175"/>
            <a:ext cx="10515600" cy="1325563"/>
          </a:xfrm>
        </p:spPr>
        <p:txBody>
          <a:bodyPr/>
          <a:lstStyle/>
          <a:p>
            <a:pPr algn="ctr"/>
            <a:r>
              <a:rPr lang="pt-BR" dirty="0" err="1" smtClean="0"/>
              <a:t>QaSE</a:t>
            </a:r>
            <a:r>
              <a:rPr lang="pt-BR" dirty="0" smtClean="0"/>
              <a:t> - </a:t>
            </a:r>
            <a:r>
              <a:rPr lang="pt-BR" dirty="0" err="1" smtClean="0"/>
              <a:t>Template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38056"/>
              </p:ext>
            </p:extLst>
          </p:nvPr>
        </p:nvGraphicFramePr>
        <p:xfrm>
          <a:off x="1434352" y="1129553"/>
          <a:ext cx="9628095" cy="475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143"/>
                <a:gridCol w="5853952"/>
              </a:tblGrid>
              <a:tr h="50880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508800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projeto</a:t>
                      </a:r>
                      <a:endParaRPr lang="pt-BR" dirty="0"/>
                    </a:p>
                  </a:txBody>
                  <a:tcPr/>
                </a:tc>
              </a:tr>
              <a:tr h="508800"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 de requisitos</a:t>
                      </a:r>
                      <a:endParaRPr lang="pt-BR" dirty="0"/>
                    </a:p>
                  </a:txBody>
                  <a:tcPr/>
                </a:tc>
              </a:tr>
              <a:tr h="508800">
                <a:tc>
                  <a:txBody>
                    <a:bodyPr/>
                    <a:lstStyle/>
                    <a:p>
                      <a:r>
                        <a:rPr lang="pt-BR" dirty="0" smtClean="0"/>
                        <a:t>Título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RNF</a:t>
                      </a:r>
                      <a:endParaRPr lang="pt-BR" dirty="0"/>
                    </a:p>
                  </a:txBody>
                  <a:tcPr/>
                </a:tc>
              </a:tr>
              <a:tr h="508800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 do RNF</a:t>
                      </a:r>
                      <a:endParaRPr lang="pt-BR" dirty="0"/>
                    </a:p>
                  </a:txBody>
                  <a:tcPr/>
                </a:tc>
              </a:tr>
              <a:tr h="735765">
                <a:tc>
                  <a:txBody>
                    <a:bodyPr/>
                    <a:lstStyle/>
                    <a:p>
                      <a:r>
                        <a:rPr lang="pt-BR" dirty="0" smtClean="0"/>
                        <a:t>Interdependências entre </a:t>
                      </a:r>
                      <a:r>
                        <a:rPr lang="pt-BR" dirty="0" err="1" smtClean="0"/>
                        <a:t>RNFs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interdependências e a explicação referente</a:t>
                      </a:r>
                      <a:r>
                        <a:rPr lang="pt-BR" baseline="0" dirty="0" smtClean="0"/>
                        <a:t> a cada interdependência</a:t>
                      </a:r>
                      <a:endParaRPr lang="pt-BR" dirty="0"/>
                    </a:p>
                  </a:txBody>
                  <a:tcPr/>
                </a:tc>
              </a:tr>
              <a:tr h="735765">
                <a:tc>
                  <a:txBody>
                    <a:bodyPr/>
                    <a:lstStyle/>
                    <a:p>
                      <a:r>
                        <a:rPr lang="pt-BR" dirty="0" smtClean="0"/>
                        <a:t>Conflitos entre </a:t>
                      </a:r>
                      <a:r>
                        <a:rPr lang="pt-BR" dirty="0" err="1" smtClean="0"/>
                        <a:t>RNFs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Lista de conflitos e a explicação referente</a:t>
                      </a:r>
                      <a:r>
                        <a:rPr lang="pt-BR" baseline="0" dirty="0" smtClean="0"/>
                        <a:t> a cada conflito</a:t>
                      </a:r>
                      <a:endParaRPr lang="pt-BR" dirty="0" smtClean="0"/>
                    </a:p>
                  </a:txBody>
                  <a:tcPr/>
                </a:tc>
              </a:tr>
              <a:tr h="735765">
                <a:tc>
                  <a:txBody>
                    <a:bodyPr/>
                    <a:lstStyle/>
                    <a:p>
                      <a:r>
                        <a:rPr lang="pt-BR" dirty="0" smtClean="0"/>
                        <a:t>Impactos do não atendimento ao</a:t>
                      </a:r>
                      <a:r>
                        <a:rPr lang="pt-BR" baseline="0" dirty="0" smtClean="0"/>
                        <a:t> RNF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que ocorre caso o RNF não seja satisfeito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 </a:t>
            </a:r>
            <a:r>
              <a:rPr lang="pt-BR" dirty="0" smtClean="0"/>
              <a:t>(LZ)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Idealizada pela Intel, 2002</a:t>
            </a:r>
          </a:p>
          <a:p>
            <a:pPr algn="just"/>
            <a:r>
              <a:rPr lang="pt-BR" dirty="0" smtClean="0"/>
              <a:t>Tabela </a:t>
            </a:r>
            <a:r>
              <a:rPr lang="pt-BR" dirty="0"/>
              <a:t>que define uma região de sucesso de um produto ou </a:t>
            </a:r>
            <a:r>
              <a:rPr lang="pt-BR" dirty="0" smtClean="0"/>
              <a:t>projeto</a:t>
            </a:r>
          </a:p>
          <a:p>
            <a:pPr lvl="1" algn="just"/>
            <a:r>
              <a:rPr lang="pt-BR" dirty="0" smtClean="0"/>
              <a:t>Linhas contêm </a:t>
            </a:r>
            <a:r>
              <a:rPr lang="pt-BR" dirty="0"/>
              <a:t>o subconjunto de requisitos que definem diretamente o sucesso ou a </a:t>
            </a:r>
            <a:r>
              <a:rPr lang="pt-BR" dirty="0" smtClean="0"/>
              <a:t>falha</a:t>
            </a:r>
          </a:p>
          <a:p>
            <a:pPr lvl="1" algn="just"/>
            <a:r>
              <a:rPr lang="pt-BR" dirty="0" smtClean="0"/>
              <a:t>Colunas contêm níveis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lvl="1" algn="just"/>
            <a:r>
              <a:rPr lang="pt-BR" dirty="0"/>
              <a:t>A</a:t>
            </a:r>
            <a:r>
              <a:rPr lang="pt-BR" dirty="0" smtClean="0"/>
              <a:t>brange </a:t>
            </a:r>
            <a:r>
              <a:rPr lang="pt-BR" dirty="0"/>
              <a:t>a faixa entre sucesso (</a:t>
            </a:r>
            <a:r>
              <a:rPr lang="pt-BR" i="1" dirty="0" err="1"/>
              <a:t>Outstanding</a:t>
            </a:r>
            <a:r>
              <a:rPr lang="pt-BR" dirty="0"/>
              <a:t>), alvo (</a:t>
            </a:r>
            <a:r>
              <a:rPr lang="pt-BR" i="1" dirty="0"/>
              <a:t>Target</a:t>
            </a:r>
            <a:r>
              <a:rPr lang="pt-BR" dirty="0"/>
              <a:t>)  e evitar o fracasso (</a:t>
            </a:r>
            <a:r>
              <a:rPr lang="pt-BR" i="1" dirty="0" err="1"/>
              <a:t>Minimum</a:t>
            </a:r>
            <a:r>
              <a:rPr lang="pt-BR" dirty="0"/>
              <a:t>) </a:t>
            </a:r>
            <a:endParaRPr lang="pt-BR" dirty="0" smtClean="0"/>
          </a:p>
          <a:p>
            <a:pPr algn="just"/>
            <a:r>
              <a:rPr lang="pt-BR" dirty="0" smtClean="0"/>
              <a:t>Ajuda </a:t>
            </a:r>
            <a:r>
              <a:rPr lang="pt-BR" dirty="0"/>
              <a:t>a definir o sucesso de uma iteração ou um Sprint do </a:t>
            </a:r>
            <a:r>
              <a:rPr lang="pt-BR" dirty="0" err="1"/>
              <a:t>Scrum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 </a:t>
            </a:r>
            <a:r>
              <a:rPr lang="pt-BR" dirty="0" smtClean="0"/>
              <a:t>(LZ)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 smtClean="0"/>
          </a:p>
          <a:p>
            <a:pPr marL="0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endParaRPr lang="pt-BR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74896"/>
              </p:ext>
            </p:extLst>
          </p:nvPr>
        </p:nvGraphicFramePr>
        <p:xfrm>
          <a:off x="1193789" y="2104220"/>
          <a:ext cx="9949340" cy="355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35"/>
                <a:gridCol w="2487335"/>
                <a:gridCol w="2487335"/>
                <a:gridCol w="2487335"/>
              </a:tblGrid>
              <a:tr h="78525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Requisito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Outstanding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(Sucesso)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Target</a:t>
                      </a:r>
                    </a:p>
                    <a:p>
                      <a:pPr algn="ctr"/>
                      <a:r>
                        <a:rPr lang="pt-BR" dirty="0" smtClean="0"/>
                        <a:t>(Alvo)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Minimum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(Evitar</a:t>
                      </a:r>
                      <a:r>
                        <a:rPr lang="pt-BR" baseline="0" dirty="0" smtClean="0"/>
                        <a:t> o </a:t>
                      </a:r>
                      <a:r>
                        <a:rPr lang="pt-BR" dirty="0" smtClean="0"/>
                        <a:t>fracasso)</a:t>
                      </a:r>
                      <a:endParaRPr lang="pt-BR" dirty="0"/>
                    </a:p>
                  </a:txBody>
                  <a:tcPr/>
                </a:tc>
              </a:tr>
              <a:tr h="78525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 de fabricação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R$9,00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R$10,00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R$11,50</a:t>
                      </a:r>
                      <a:endParaRPr lang="pt-BR" dirty="0"/>
                    </a:p>
                  </a:txBody>
                  <a:tcPr/>
                </a:tc>
              </a:tr>
              <a:tr h="99099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 de entrega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10/07/2015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17/07/2015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20/07/2015</a:t>
                      </a:r>
                      <a:endParaRPr lang="pt-BR" dirty="0"/>
                    </a:p>
                  </a:txBody>
                  <a:tcPr/>
                </a:tc>
              </a:tr>
              <a:tr h="99099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Mercados no lançamento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EUA, México,</a:t>
                      </a:r>
                      <a:r>
                        <a:rPr lang="pt-BR" baseline="0" dirty="0" smtClean="0"/>
                        <a:t> Canadá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EUA, Canadá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EUA, Canadá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34" y="1266563"/>
            <a:ext cx="9863627" cy="1325563"/>
          </a:xfrm>
        </p:spPr>
        <p:txBody>
          <a:bodyPr/>
          <a:lstStyle/>
          <a:p>
            <a:pPr algn="ctr"/>
            <a:r>
              <a:rPr lang="pt-BR" dirty="0" smtClean="0"/>
              <a:t>1. Motivação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motivac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38" y="2620370"/>
            <a:ext cx="3801917" cy="26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 </a:t>
            </a:r>
            <a:r>
              <a:rPr lang="pt-BR" dirty="0" smtClean="0"/>
              <a:t>(LZ)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A</a:t>
            </a:r>
            <a:r>
              <a:rPr lang="pt-BR" dirty="0" smtClean="0"/>
              <a:t>juda </a:t>
            </a:r>
            <a:r>
              <a:rPr lang="pt-BR" dirty="0"/>
              <a:t>a equipe de desenvolvimento a tomar </a:t>
            </a:r>
            <a:r>
              <a:rPr lang="pt-BR" dirty="0" smtClean="0"/>
              <a:t>decisões</a:t>
            </a:r>
          </a:p>
          <a:p>
            <a:pPr algn="just"/>
            <a:r>
              <a:rPr lang="pt-BR" dirty="0" smtClean="0"/>
              <a:t>Decisões </a:t>
            </a:r>
            <a:r>
              <a:rPr lang="pt-BR" dirty="0"/>
              <a:t>que não violem nenhuma linha de uma </a:t>
            </a:r>
            <a:r>
              <a:rPr lang="pt-BR" dirty="0" smtClean="0"/>
              <a:t>LZ</a:t>
            </a:r>
            <a:r>
              <a:rPr lang="pt-BR" i="1" dirty="0" smtClean="0"/>
              <a:t> </a:t>
            </a:r>
            <a:r>
              <a:rPr lang="pt-BR" dirty="0" smtClean="0"/>
              <a:t>são </a:t>
            </a:r>
            <a:r>
              <a:rPr lang="pt-BR" dirty="0"/>
              <a:t>tomadas pela equipe como uma parte normal de seu </a:t>
            </a:r>
            <a:r>
              <a:rPr lang="pt-BR" dirty="0" smtClean="0"/>
              <a:t>trabalho</a:t>
            </a:r>
          </a:p>
          <a:p>
            <a:pPr algn="just"/>
            <a:r>
              <a:rPr lang="pt-BR" dirty="0" smtClean="0"/>
              <a:t>Enquanto </a:t>
            </a:r>
            <a:r>
              <a:rPr lang="pt-BR" dirty="0"/>
              <a:t>a equipe respeitar as linhas da LZ haverá sucesso </a:t>
            </a:r>
            <a:endParaRPr lang="pt-BR" dirty="0" smtClean="0"/>
          </a:p>
          <a:p>
            <a:pPr algn="just"/>
            <a:r>
              <a:rPr lang="pt-BR" dirty="0"/>
              <a:t>Qualquer decisão que desrespeite os limites impostos pela LZ deve ser tomada pelo gerente do projeto. Isso inclui algo abaixo do </a:t>
            </a:r>
            <a:r>
              <a:rPr lang="pt-BR" i="1" dirty="0" err="1"/>
              <a:t>minimum</a:t>
            </a:r>
            <a:r>
              <a:rPr lang="pt-BR" i="1" dirty="0"/>
              <a:t> </a:t>
            </a:r>
            <a:r>
              <a:rPr lang="pt-BR" dirty="0"/>
              <a:t>ou acima do </a:t>
            </a:r>
            <a:r>
              <a:rPr lang="pt-BR" i="1" dirty="0" err="1"/>
              <a:t>outstanding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4. Proposta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Um </a:t>
            </a:r>
            <a:r>
              <a:rPr lang="pt-BR" sz="3600" dirty="0" err="1" smtClean="0"/>
              <a:t>Template</a:t>
            </a:r>
            <a:r>
              <a:rPr lang="pt-BR" sz="3600" dirty="0" smtClean="0"/>
              <a:t> de Suporte </a:t>
            </a:r>
            <a:r>
              <a:rPr lang="pt-BR" sz="3600" dirty="0"/>
              <a:t>à </a:t>
            </a:r>
            <a:r>
              <a:rPr lang="pt-BR" sz="3600" dirty="0" smtClean="0"/>
              <a:t>Especificação </a:t>
            </a:r>
            <a:r>
              <a:rPr lang="pt-BR" sz="3600" dirty="0"/>
              <a:t>de </a:t>
            </a:r>
            <a:r>
              <a:rPr lang="pt-BR" sz="3600" dirty="0" err="1" smtClean="0"/>
              <a:t>RNFs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 smtClean="0"/>
              <a:t>T</a:t>
            </a:r>
            <a:r>
              <a:rPr lang="pt-BR" i="1" dirty="0" err="1" smtClean="0"/>
              <a:t>emplate</a:t>
            </a:r>
            <a:endParaRPr lang="pt-BR" i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err="1" smtClean="0"/>
              <a:t>QaSE</a:t>
            </a:r>
            <a:r>
              <a:rPr lang="pt-BR" dirty="0" smtClean="0"/>
              <a:t> +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Landing</a:t>
            </a:r>
            <a:r>
              <a:rPr lang="pt-BR" dirty="0" smtClean="0"/>
              <a:t> Zone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Melhor </a:t>
            </a:r>
            <a:r>
              <a:rPr lang="pt-BR" dirty="0"/>
              <a:t>compreensão </a:t>
            </a:r>
            <a:r>
              <a:rPr lang="pt-BR" dirty="0" smtClean="0"/>
              <a:t>dos </a:t>
            </a:r>
            <a:r>
              <a:rPr lang="pt-BR" dirty="0" err="1" smtClean="0"/>
              <a:t>RNFs</a:t>
            </a:r>
            <a:r>
              <a:rPr lang="pt-BR" dirty="0" smtClean="0"/>
              <a:t>, </a:t>
            </a:r>
            <a:r>
              <a:rPr lang="pt-BR" dirty="0"/>
              <a:t>explicando as suas interdependências e </a:t>
            </a:r>
            <a:r>
              <a:rPr lang="pt-BR" dirty="0" smtClean="0"/>
              <a:t>conflitos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Contemplar </a:t>
            </a:r>
            <a:r>
              <a:rPr lang="pt-BR" dirty="0"/>
              <a:t>os impactos causados pelo não atendimento às necessidades </a:t>
            </a:r>
            <a:r>
              <a:rPr lang="pt-BR" dirty="0" err="1"/>
              <a:t>elicitadas</a:t>
            </a:r>
            <a:r>
              <a:rPr lang="pt-BR" dirty="0"/>
              <a:t> dos </a:t>
            </a:r>
            <a:r>
              <a:rPr lang="pt-BR" i="1" dirty="0" err="1" smtClean="0"/>
              <a:t>stakeholders</a:t>
            </a:r>
            <a:endParaRPr lang="pt-BR" i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Determina </a:t>
            </a:r>
            <a:r>
              <a:rPr lang="pt-BR" dirty="0"/>
              <a:t>uma prioridade </a:t>
            </a:r>
            <a:r>
              <a:rPr lang="pt-BR" dirty="0" smtClean="0"/>
              <a:t>para o RNF, assim como a justificativa desta prioridade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Traça </a:t>
            </a:r>
            <a:r>
              <a:rPr lang="pt-BR" dirty="0"/>
              <a:t>metas entre o mínimo que se espera do requisito e o </a:t>
            </a:r>
            <a:r>
              <a:rPr lang="pt-BR" dirty="0" smtClean="0"/>
              <a:t>máximo </a:t>
            </a:r>
            <a:r>
              <a:rPr lang="pt-BR" dirty="0"/>
              <a:t>a ser </a:t>
            </a:r>
            <a:r>
              <a:rPr lang="pt-BR" dirty="0" smtClean="0"/>
              <a:t>alcançado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Define a forma como o RNF deve ser avaliado e validado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pt-BR" dirty="0" err="1"/>
              <a:t>Template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proposto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7596"/>
              </p:ext>
            </p:extLst>
          </p:nvPr>
        </p:nvGraphicFramePr>
        <p:xfrm>
          <a:off x="3003174" y="116541"/>
          <a:ext cx="9009532" cy="655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109"/>
                <a:gridCol w="5226423"/>
              </a:tblGrid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projeto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Quem especificou o RNF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RNF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 completa do RNF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Interdependências entre </a:t>
                      </a:r>
                      <a:r>
                        <a:rPr lang="pt-BR" dirty="0" err="1" smtClean="0"/>
                        <a:t>RNFs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interdependências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Conflitos entre </a:t>
                      </a:r>
                      <a:r>
                        <a:rPr lang="pt-BR" dirty="0" err="1" smtClean="0"/>
                        <a:t>RNFs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conflitos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Impactos do não atendimentos ao RNF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que ocorre caso o RNF não seja satisfeito</a:t>
                      </a:r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Escala de 1 a 10 que define a prioridade do RNF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Razão da 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Justificativa do campo anterior</a:t>
                      </a:r>
                      <a:endParaRPr lang="pt-BR" dirty="0"/>
                    </a:p>
                  </a:txBody>
                  <a:tcPr/>
                </a:tc>
              </a:tr>
              <a:tr h="613894">
                <a:tc>
                  <a:txBody>
                    <a:bodyPr/>
                    <a:lstStyle/>
                    <a:p>
                      <a:r>
                        <a:rPr lang="pt-BR" dirty="0" smtClean="0"/>
                        <a:t>Mínimo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não for possível alcançar o objetivo, que características mínimas devem ser alcançadas?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Objetivo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de como se deseja que o RNF seja atendido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Sucesso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o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objetvo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alcançado, o que mais pode ser feito?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Escala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escala de medida usada para quantificar o requisito</a:t>
                      </a:r>
                      <a:endParaRPr lang="pt-BR" dirty="0"/>
                    </a:p>
                  </a:txBody>
                  <a:tcPr/>
                </a:tc>
              </a:tr>
              <a:tr h="422315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ou dispositivo usado para medir a escala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</a:t>
            </a:r>
            <a:r>
              <a:rPr lang="pt-BR" dirty="0" err="1"/>
              <a:t>Template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67" y="1504600"/>
            <a:ext cx="10194067" cy="4564507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51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Exemplo: Especificação do RNF Disponibilidade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1162" y="1297858"/>
            <a:ext cx="10542639" cy="48791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pt-BR" sz="900" b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pt-BR" b="1" dirty="0" smtClean="0"/>
              <a:t>Projeto: </a:t>
            </a:r>
            <a:r>
              <a:rPr lang="pt-BR" dirty="0" smtClean="0"/>
              <a:t>Sistema de Gestão de Pacientes Conveniados</a:t>
            </a:r>
          </a:p>
          <a:p>
            <a:pPr marL="0" indent="0">
              <a:buNone/>
            </a:pPr>
            <a:r>
              <a:rPr lang="pt-BR" b="1" dirty="0" smtClean="0"/>
              <a:t>Autor: </a:t>
            </a:r>
            <a:r>
              <a:rPr lang="pt-BR" dirty="0" smtClean="0"/>
              <a:t>Analista de Requisitos 2</a:t>
            </a:r>
          </a:p>
          <a:p>
            <a:pPr marL="0" indent="0">
              <a:buNone/>
            </a:pPr>
            <a:r>
              <a:rPr lang="pt-BR" b="1" dirty="0" smtClean="0"/>
              <a:t>Nome: </a:t>
            </a:r>
            <a:r>
              <a:rPr lang="pt-BR" dirty="0" smtClean="0"/>
              <a:t>Disponibilidade </a:t>
            </a:r>
          </a:p>
          <a:p>
            <a:pPr marL="0" indent="0">
              <a:buNone/>
            </a:pPr>
            <a:r>
              <a:rPr lang="pt-BR" b="1" dirty="0" smtClean="0"/>
              <a:t>Descrição: </a:t>
            </a:r>
            <a:r>
              <a:rPr lang="pt-BR" dirty="0" smtClean="0"/>
              <a:t>O sistema deve:</a:t>
            </a:r>
          </a:p>
          <a:p>
            <a:pPr algn="just"/>
            <a:r>
              <a:rPr lang="pt-BR" dirty="0" smtClean="0"/>
              <a:t> Estar disponível na </a:t>
            </a:r>
            <a:r>
              <a:rPr lang="pt-BR" i="1" dirty="0" smtClean="0"/>
              <a:t>web</a:t>
            </a:r>
            <a:r>
              <a:rPr lang="pt-BR" dirty="0" smtClean="0"/>
              <a:t> (</a:t>
            </a:r>
            <a:r>
              <a:rPr lang="pt-BR" i="1" dirty="0" smtClean="0"/>
              <a:t>online</a:t>
            </a:r>
            <a:r>
              <a:rPr lang="pt-BR" dirty="0" smtClean="0"/>
              <a:t>), via </a:t>
            </a:r>
            <a:r>
              <a:rPr lang="pt-BR" i="1" dirty="0" smtClean="0"/>
              <a:t>browser</a:t>
            </a:r>
            <a:r>
              <a:rPr lang="pt-BR" dirty="0" smtClean="0"/>
              <a:t>, para facilitar o seu uso, independente do local de onde o usuário esteja acessando. </a:t>
            </a:r>
          </a:p>
          <a:p>
            <a:pPr algn="just"/>
            <a:r>
              <a:rPr lang="pt-BR" dirty="0"/>
              <a:t>S</a:t>
            </a:r>
            <a:r>
              <a:rPr lang="pt-BR" dirty="0" smtClean="0"/>
              <a:t>er tolerante à falhas de software, mantendo os serviços disponibilizados durante o maior tempo possível. </a:t>
            </a:r>
          </a:p>
          <a:p>
            <a:pPr algn="just"/>
            <a:r>
              <a:rPr lang="pt-BR" dirty="0" smtClean="0"/>
              <a:t>Garantir a segurança da grande quantidade de informações armazenadas.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4612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Exemplo: Especificação do RNF Disponibilidade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07641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pt-BR" sz="900" b="1" dirty="0" smtClean="0"/>
          </a:p>
          <a:p>
            <a:pPr marL="0" indent="0" algn="just">
              <a:buNone/>
            </a:pPr>
            <a:r>
              <a:rPr lang="pt-BR" b="1" dirty="0" smtClean="0"/>
              <a:t>Interdependências </a:t>
            </a:r>
            <a:r>
              <a:rPr lang="pt-BR" b="1" dirty="0"/>
              <a:t>entre </a:t>
            </a:r>
            <a:r>
              <a:rPr lang="pt-BR" b="1" dirty="0" err="1"/>
              <a:t>RNFs</a:t>
            </a:r>
            <a:r>
              <a:rPr lang="pt-BR" b="1" dirty="0"/>
              <a:t>:</a:t>
            </a:r>
            <a:endParaRPr lang="pt-BR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i="1" dirty="0"/>
              <a:t>Disponibilidade x </a:t>
            </a:r>
            <a:r>
              <a:rPr lang="pt-BR" i="1" dirty="0" smtClean="0"/>
              <a:t>Confiabilidade</a:t>
            </a:r>
            <a:r>
              <a:rPr lang="pt-BR" dirty="0" smtClean="0"/>
              <a:t>  </a:t>
            </a:r>
            <a:endParaRPr lang="pt-BR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i="1" dirty="0"/>
              <a:t>Disponibilidade x </a:t>
            </a:r>
            <a:r>
              <a:rPr lang="pt-BR" i="1" dirty="0" smtClean="0"/>
              <a:t>Desempenho </a:t>
            </a:r>
          </a:p>
          <a:p>
            <a:pPr marL="0" indent="0">
              <a:buNone/>
            </a:pPr>
            <a:r>
              <a:rPr lang="pt-BR" b="1" dirty="0" smtClean="0"/>
              <a:t>Conflitos entre </a:t>
            </a:r>
            <a:r>
              <a:rPr lang="pt-BR" b="1" dirty="0" err="1" smtClean="0"/>
              <a:t>RNFs</a:t>
            </a:r>
            <a:r>
              <a:rPr lang="pt-BR" dirty="0" smtClean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i="1" dirty="0" smtClean="0"/>
              <a:t>Disponibilidade x </a:t>
            </a:r>
            <a:r>
              <a:rPr lang="pt-BR" i="1" dirty="0" err="1" smtClean="0"/>
              <a:t>Manutenabilidade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b="1" dirty="0" smtClean="0"/>
              <a:t>Impactos do não atendimento ao RNF</a:t>
            </a:r>
            <a:endParaRPr lang="pt-BR" dirty="0" smtClean="0"/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pt-BR" dirty="0" smtClean="0"/>
              <a:t>Os usuários precisam utilizar o sistema de qualquer lugar e a qualquer momento independente das circunstâncias: quedas de energia, falhas de software.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 smtClean="0"/>
              <a:t>O sistema deve ser desenvolvido a fim de atender a essa necessidade, caso contrário, o seu uso não trará benefício algum para o usuário.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-333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Exemplo: Especificação do RNF Disponibilidade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915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Prioridade:  </a:t>
            </a:r>
            <a:r>
              <a:rPr lang="pt-BR" dirty="0" smtClean="0"/>
              <a:t>9</a:t>
            </a:r>
          </a:p>
          <a:p>
            <a:pPr marL="0" indent="0" algn="just">
              <a:buNone/>
            </a:pPr>
            <a:r>
              <a:rPr lang="pt-BR" b="1" dirty="0"/>
              <a:t>Razão da Prioridade: </a:t>
            </a:r>
            <a:r>
              <a:rPr lang="pt-BR" dirty="0"/>
              <a:t>Disponibilidade é um requisito muito importante em sistemas </a:t>
            </a:r>
            <a:r>
              <a:rPr lang="pt-BR" i="1" dirty="0"/>
              <a:t>web. </a:t>
            </a:r>
            <a:r>
              <a:rPr lang="pt-BR" dirty="0"/>
              <a:t>Este requisito deve ser respeitado para que as necessidades dos usuários sejam atendidas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b="1" dirty="0"/>
              <a:t>Mínimo:  </a:t>
            </a:r>
            <a:r>
              <a:rPr lang="pt-BR" dirty="0"/>
              <a:t>O sistema </a:t>
            </a:r>
            <a:r>
              <a:rPr lang="pt-BR" dirty="0" smtClean="0"/>
              <a:t>deve </a:t>
            </a:r>
            <a:r>
              <a:rPr lang="pt-BR" dirty="0"/>
              <a:t>estar disponível 85% do tempo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b="1" dirty="0"/>
              <a:t>Objetivo: </a:t>
            </a:r>
            <a:r>
              <a:rPr lang="pt-BR" dirty="0"/>
              <a:t>O sistema deve estar disponível </a:t>
            </a:r>
            <a:r>
              <a:rPr lang="pt-BR" dirty="0" smtClean="0"/>
              <a:t>95% </a:t>
            </a:r>
            <a:r>
              <a:rPr lang="pt-BR" dirty="0"/>
              <a:t>do tempo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b="1" dirty="0"/>
              <a:t>Sucesso: </a:t>
            </a:r>
            <a:r>
              <a:rPr lang="pt-BR" dirty="0"/>
              <a:t>O sistema deve estar disponível 24 horas por dia, ou seja, 100% do tempo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b="1" dirty="0" smtClean="0"/>
              <a:t>Escala: </a:t>
            </a:r>
            <a:r>
              <a:rPr lang="pt-BR" dirty="0" smtClean="0"/>
              <a:t>Média do tempo em que o sistema fica disponível.</a:t>
            </a:r>
          </a:p>
          <a:p>
            <a:pPr marL="0" indent="0" algn="just">
              <a:buNone/>
            </a:pPr>
            <a:r>
              <a:rPr lang="pt-BR" b="1" dirty="0" smtClean="0"/>
              <a:t>Medidor: </a:t>
            </a:r>
            <a:r>
              <a:rPr lang="pt-BR" dirty="0" smtClean="0"/>
              <a:t>O teste deve ser feito durante 1 semana, 24 horas por dia para verificar sua disponibilidade.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5. Sistema Proposto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Sistema </a:t>
            </a:r>
            <a:r>
              <a:rPr lang="pt-BR" sz="4000" dirty="0"/>
              <a:t>de Apoio à Especificação </a:t>
            </a:r>
            <a:r>
              <a:rPr lang="pt-BR" sz="4000" dirty="0" smtClean="0"/>
              <a:t>de Requisitos não Funcionais (SAE-RNF)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59569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Objetivos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Facilitar a especificação de </a:t>
            </a:r>
            <a:r>
              <a:rPr lang="pt-BR" dirty="0" err="1" smtClean="0"/>
              <a:t>RNFs</a:t>
            </a:r>
            <a:r>
              <a:rPr lang="pt-BR" dirty="0" smtClean="0"/>
              <a:t>  através do </a:t>
            </a:r>
            <a:r>
              <a:rPr lang="pt-BR" i="1" dirty="0" err="1"/>
              <a:t>template</a:t>
            </a:r>
            <a:r>
              <a:rPr lang="pt-BR" dirty="0"/>
              <a:t> </a:t>
            </a:r>
            <a:r>
              <a:rPr lang="pt-BR" dirty="0" smtClean="0"/>
              <a:t>proposto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Servir </a:t>
            </a:r>
            <a:r>
              <a:rPr lang="pt-BR" dirty="0"/>
              <a:t>como estímulo à adoção da prática da especificação de requisitos não </a:t>
            </a:r>
            <a:r>
              <a:rPr lang="pt-BR" dirty="0" smtClean="0"/>
              <a:t>funcionais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199" y="2149003"/>
            <a:ext cx="1669179" cy="3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1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Requisitos não Funcionais (</a:t>
            </a:r>
            <a:r>
              <a:rPr lang="pt-BR" dirty="0" err="1" smtClean="0"/>
              <a:t>RNFs</a:t>
            </a:r>
            <a:r>
              <a:rPr lang="pt-BR" dirty="0" smtClean="0"/>
              <a:t>) desempenham um papel crítico durante o desenvolvimento de sistemas de software pois, se definidos de maneira incorreta, são de difícil correção e podem gerar grandes impactos em custos</a:t>
            </a:r>
          </a:p>
          <a:p>
            <a:r>
              <a:rPr lang="pt-BR" dirty="0"/>
              <a:t>Erros devido à falta de </a:t>
            </a:r>
            <a:r>
              <a:rPr lang="pt-BR" dirty="0" err="1"/>
              <a:t>elicitação</a:t>
            </a:r>
            <a:r>
              <a:rPr lang="pt-BR" dirty="0"/>
              <a:t> ou a </a:t>
            </a:r>
            <a:r>
              <a:rPr lang="pt-BR" dirty="0" err="1"/>
              <a:t>elicitação</a:t>
            </a:r>
            <a:r>
              <a:rPr lang="pt-BR" dirty="0"/>
              <a:t> incorreta </a:t>
            </a:r>
            <a:r>
              <a:rPr lang="pt-BR" dirty="0" smtClean="0"/>
              <a:t>de </a:t>
            </a:r>
            <a:r>
              <a:rPr lang="pt-BR" dirty="0" err="1" smtClean="0"/>
              <a:t>RNFs</a:t>
            </a:r>
            <a:r>
              <a:rPr lang="pt-BR" dirty="0" smtClean="0"/>
              <a:t> </a:t>
            </a:r>
            <a:r>
              <a:rPr lang="pt-BR" dirty="0"/>
              <a:t>estão entre os mais caros e difíceis de corrigir, uma vez que </a:t>
            </a:r>
            <a:r>
              <a:rPr lang="pt-BR" dirty="0" smtClean="0"/>
              <a:t>o sistema tenha </a:t>
            </a:r>
            <a:r>
              <a:rPr lang="pt-BR" dirty="0"/>
              <a:t>sido implementado 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491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SAE-RNF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961" y="134567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sz="3200" dirty="0" smtClean="0"/>
              <a:t>Ferramenta web disponível em </a:t>
            </a:r>
            <a:r>
              <a:rPr lang="pt-BR" sz="3200" u="sng" dirty="0" smtClean="0">
                <a:hlinkClick r:id="rId2"/>
              </a:rPr>
              <a:t>www.saernf.orgfree.com</a:t>
            </a:r>
            <a:endParaRPr lang="pt-BR" sz="3200" u="sng" dirty="0" smtClean="0"/>
          </a:p>
          <a:p>
            <a:pPr algn="just"/>
            <a:r>
              <a:rPr lang="pt-BR" sz="3200" dirty="0" smtClean="0"/>
              <a:t>Usuários: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Engenheiros </a:t>
            </a:r>
            <a:r>
              <a:rPr lang="pt-BR" sz="2800" dirty="0"/>
              <a:t>de </a:t>
            </a:r>
            <a:r>
              <a:rPr lang="pt-BR" sz="2800" dirty="0" smtClean="0"/>
              <a:t>requisitos </a:t>
            </a:r>
            <a:r>
              <a:rPr lang="pt-BR" sz="2800" dirty="0"/>
              <a:t>que desejam especificar de forma mais detalhada </a:t>
            </a:r>
            <a:r>
              <a:rPr lang="pt-BR" sz="2800" dirty="0" smtClean="0"/>
              <a:t>os </a:t>
            </a:r>
            <a:r>
              <a:rPr lang="pt-BR" sz="2800" dirty="0" err="1" smtClean="0"/>
              <a:t>RNFs</a:t>
            </a:r>
            <a:endParaRPr lang="pt-BR" sz="2800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Usuários </a:t>
            </a:r>
            <a:r>
              <a:rPr lang="pt-BR" sz="2800" dirty="0"/>
              <a:t>que querem consultar informações relacionadas a problemas e as suas formas de </a:t>
            </a:r>
            <a:r>
              <a:rPr lang="pt-BR" sz="2800" dirty="0" smtClean="0"/>
              <a:t>solução</a:t>
            </a:r>
          </a:p>
          <a:p>
            <a:pPr algn="just"/>
            <a:r>
              <a:rPr lang="pt-BR" sz="3200" i="1" dirty="0" smtClean="0"/>
              <a:t>PHP</a:t>
            </a:r>
            <a:r>
              <a:rPr lang="pt-BR" sz="3200" dirty="0" smtClean="0"/>
              <a:t> em sua versão 5.5.12</a:t>
            </a:r>
          </a:p>
          <a:p>
            <a:pPr algn="just"/>
            <a:r>
              <a:rPr lang="pt-BR" sz="3200" i="1" dirty="0" smtClean="0"/>
              <a:t>MySQL</a:t>
            </a:r>
            <a:endParaRPr lang="pt-BR" sz="32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6375" y="423069"/>
            <a:ext cx="2221143" cy="52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4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-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/>
              <a:t>Cadastro de usuário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projeto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requisito não funcional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Convidar colaboradores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Impressão do documento ou gerar relatório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2221" y="777240"/>
            <a:ext cx="2052761" cy="48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94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SAE-RNF – Diagrama de Casos de Uso</a:t>
            </a:r>
            <a:endParaRPr lang="pt-BR" sz="3600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1045730"/>
            <a:ext cx="11755045" cy="513123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4164" y="349624"/>
            <a:ext cx="1669179" cy="3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9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175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" y="412378"/>
            <a:ext cx="11981679" cy="5522259"/>
          </a:xfrm>
        </p:spPr>
      </p:pic>
    </p:spTree>
    <p:extLst>
      <p:ext uri="{BB962C8B-B14F-4D97-AF65-F5344CB8AC3E}">
        <p14:creationId xmlns:p14="http://schemas.microsoft.com/office/powerpoint/2010/main" val="26945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8323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2" y="62753"/>
            <a:ext cx="9069253" cy="6658722"/>
          </a:xfrm>
        </p:spPr>
      </p:pic>
    </p:spTree>
    <p:extLst>
      <p:ext uri="{BB962C8B-B14F-4D97-AF65-F5344CB8AC3E}">
        <p14:creationId xmlns:p14="http://schemas.microsoft.com/office/powerpoint/2010/main" val="1550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– Cadastrar RNF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5" y="14047"/>
            <a:ext cx="10586588" cy="6707428"/>
          </a:xfrm>
        </p:spPr>
      </p:pic>
    </p:spTree>
    <p:extLst>
      <p:ext uri="{BB962C8B-B14F-4D97-AF65-F5344CB8AC3E}">
        <p14:creationId xmlns:p14="http://schemas.microsoft.com/office/powerpoint/2010/main" val="2386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0" y="134473"/>
            <a:ext cx="5800165" cy="1281953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Modelo de dados (Conceitual)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962150"/>
            <a:ext cx="8105775" cy="40767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8668" y="388620"/>
            <a:ext cx="2466461" cy="58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6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6. Conclusão e Trabalhos Futuros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Escassez de </a:t>
            </a:r>
            <a:r>
              <a:rPr lang="pt-BR" sz="2800" dirty="0"/>
              <a:t>ferramentas integradas </a:t>
            </a:r>
            <a:r>
              <a:rPr lang="pt-BR" sz="2800" dirty="0" smtClean="0"/>
              <a:t>que:</a:t>
            </a:r>
            <a:endParaRPr lang="pt-BR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Possibilitem o cadastro dos artefatos que compõem a abstração proposta, que visa ser mais rica;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Deem apoio à especificação de requisitos não funcionais estimulando o seu reuso;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Auxiliem o aprendizado às pessoas inexperientes em especificação de RNF.</a:t>
            </a:r>
          </a:p>
          <a:p>
            <a:pPr algn="just"/>
            <a:r>
              <a:rPr lang="pt-BR" dirty="0" smtClean="0"/>
              <a:t>Contribuição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Definição de novo </a:t>
            </a:r>
            <a:r>
              <a:rPr lang="pt-BR" i="1" dirty="0" err="1" smtClean="0"/>
              <a:t>template</a:t>
            </a:r>
            <a:r>
              <a:rPr lang="pt-BR" dirty="0" smtClean="0"/>
              <a:t> que integra a especificação das técnica: </a:t>
            </a:r>
            <a:r>
              <a:rPr lang="pt-BR" dirty="0" err="1" smtClean="0"/>
              <a:t>QaSE</a:t>
            </a:r>
            <a:r>
              <a:rPr lang="pt-BR" dirty="0" smtClean="0"/>
              <a:t>  e </a:t>
            </a:r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516" y="5422505"/>
            <a:ext cx="1507237" cy="3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</a:t>
            </a:r>
            <a:r>
              <a:rPr lang="pt-BR" i="1" dirty="0" err="1" smtClean="0"/>
              <a:t>emplate</a:t>
            </a:r>
            <a:r>
              <a:rPr lang="pt-BR" dirty="0" smtClean="0"/>
              <a:t> </a:t>
            </a:r>
            <a:r>
              <a:rPr lang="pt-BR" dirty="0"/>
              <a:t>proposto se limitou </a:t>
            </a:r>
            <a:r>
              <a:rPr lang="pt-BR" dirty="0" smtClean="0"/>
              <a:t>à </a:t>
            </a:r>
            <a:r>
              <a:rPr lang="pt-BR" dirty="0"/>
              <a:t>integração de duas </a:t>
            </a:r>
            <a:r>
              <a:rPr lang="pt-BR" dirty="0" smtClean="0"/>
              <a:t>abordagens</a:t>
            </a:r>
          </a:p>
          <a:p>
            <a:pPr lvl="1" algn="just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incorporando conceitos referentes a outras propostas que de alguma forma poderiam enriquecer a </a:t>
            </a:r>
            <a:r>
              <a:rPr lang="pt-BR" dirty="0" smtClean="0"/>
              <a:t>proposta</a:t>
            </a:r>
          </a:p>
          <a:p>
            <a:pPr lvl="1" algn="just"/>
            <a:r>
              <a:rPr lang="pt-BR" dirty="0"/>
              <a:t>M</a:t>
            </a:r>
            <a:r>
              <a:rPr lang="pt-BR" dirty="0" smtClean="0"/>
              <a:t>antendo-se porém leve</a:t>
            </a:r>
            <a:endParaRPr lang="pt-BR" dirty="0"/>
          </a:p>
          <a:p>
            <a:pPr algn="just"/>
            <a:r>
              <a:rPr lang="pt-BR" dirty="0" smtClean="0"/>
              <a:t>O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 </a:t>
            </a:r>
            <a:r>
              <a:rPr lang="pt-BR" dirty="0"/>
              <a:t>não foi ainda usado por outras pessoas, nem aplicado em casos </a:t>
            </a:r>
            <a:r>
              <a:rPr lang="pt-BR" dirty="0" smtClean="0"/>
              <a:t>reais</a:t>
            </a:r>
            <a:endParaRPr lang="pt-BR" dirty="0"/>
          </a:p>
          <a:p>
            <a:pPr algn="just"/>
            <a:r>
              <a:rPr lang="pt-BR" dirty="0"/>
              <a:t>Sistema desenvolvido foca apenas nos </a:t>
            </a:r>
            <a:r>
              <a:rPr lang="pt-BR" dirty="0" err="1" smtClean="0"/>
              <a:t>RNFs</a:t>
            </a:r>
            <a:r>
              <a:rPr lang="pt-BR" dirty="0" smtClean="0"/>
              <a:t>, </a:t>
            </a:r>
            <a:r>
              <a:rPr lang="pt-BR" dirty="0"/>
              <a:t>não estando integrado ao processo de requisitos como um </a:t>
            </a:r>
            <a:r>
              <a:rPr lang="pt-BR" dirty="0" smtClean="0"/>
              <a:t>todo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3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Motivação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várias propostas voltadas para a especificação e tratamento de RNF, como por exemplo:</a:t>
            </a:r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Landing</a:t>
            </a:r>
            <a:r>
              <a:rPr lang="pt-BR" dirty="0" smtClean="0"/>
              <a:t> Zone</a:t>
            </a:r>
          </a:p>
          <a:p>
            <a:pPr lvl="1"/>
            <a:r>
              <a:rPr lang="pt-BR" dirty="0" err="1" smtClean="0"/>
              <a:t>Quality</a:t>
            </a:r>
            <a:r>
              <a:rPr lang="pt-BR" dirty="0" smtClean="0"/>
              <a:t> atribute </a:t>
            </a:r>
            <a:r>
              <a:rPr lang="pt-BR" dirty="0" err="1" smtClean="0"/>
              <a:t>Scenarios</a:t>
            </a:r>
            <a:r>
              <a:rPr lang="pt-BR" dirty="0" smtClean="0"/>
              <a:t> Essentials</a:t>
            </a:r>
          </a:p>
          <a:p>
            <a:pPr lvl="1"/>
            <a:r>
              <a:rPr lang="pt-BR" dirty="0" smtClean="0"/>
              <a:t>NFR Framework</a:t>
            </a:r>
          </a:p>
          <a:p>
            <a:pPr lvl="1"/>
            <a:r>
              <a:rPr lang="pt-BR" dirty="0" smtClean="0"/>
              <a:t>KAOS</a:t>
            </a:r>
          </a:p>
          <a:p>
            <a:pPr lvl="1"/>
            <a:r>
              <a:rPr lang="pt-BR" dirty="0" smtClean="0"/>
              <a:t>i*</a:t>
            </a:r>
          </a:p>
          <a:p>
            <a:r>
              <a:rPr lang="pt-BR" sz="3200" dirty="0" smtClean="0"/>
              <a:t>Apesar de terem aspectos em comum, observa-se que cada uma delas foca em um aspecto específico, muitas vezes complementar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dirty="0" smtClean="0"/>
              <a:t>Aplicar </a:t>
            </a:r>
            <a:r>
              <a:rPr lang="pt-BR" dirty="0"/>
              <a:t>o </a:t>
            </a:r>
            <a:r>
              <a:rPr lang="pt-BR" i="1" dirty="0" err="1"/>
              <a:t>template</a:t>
            </a:r>
            <a:r>
              <a:rPr lang="pt-BR" dirty="0"/>
              <a:t> proposto a casos reais em empresas </a:t>
            </a:r>
            <a:r>
              <a:rPr lang="pt-BR" dirty="0" smtClean="0"/>
              <a:t>e </a:t>
            </a:r>
            <a:r>
              <a:rPr lang="pt-BR" dirty="0"/>
              <a:t>na </a:t>
            </a:r>
            <a:r>
              <a:rPr lang="pt-BR" dirty="0" smtClean="0"/>
              <a:t>academia</a:t>
            </a:r>
            <a:endParaRPr lang="pt-BR" dirty="0"/>
          </a:p>
          <a:p>
            <a:pPr lvl="0" algn="just"/>
            <a:r>
              <a:rPr lang="pt-BR" dirty="0"/>
              <a:t>Validar o </a:t>
            </a:r>
            <a:r>
              <a:rPr lang="pt-BR" dirty="0" smtClean="0"/>
              <a:t>SAE-RNF </a:t>
            </a:r>
            <a:r>
              <a:rPr lang="pt-BR" dirty="0"/>
              <a:t>com usuários, avaliar a usabilidade e receber sugestões de </a:t>
            </a:r>
            <a:r>
              <a:rPr lang="pt-BR" dirty="0" smtClean="0"/>
              <a:t>melhoria</a:t>
            </a:r>
            <a:endParaRPr lang="pt-BR" dirty="0"/>
          </a:p>
          <a:p>
            <a:pPr lvl="0" algn="just"/>
            <a:r>
              <a:rPr lang="pt-BR" dirty="0"/>
              <a:t>Fazer um estudo comparativo entre o </a:t>
            </a:r>
            <a:r>
              <a:rPr lang="pt-BR" dirty="0" smtClean="0"/>
              <a:t>SAE-RNF </a:t>
            </a:r>
            <a:r>
              <a:rPr lang="pt-BR" dirty="0"/>
              <a:t>e outras ferramentas existentes no </a:t>
            </a:r>
            <a:r>
              <a:rPr lang="pt-BR" dirty="0" smtClean="0"/>
              <a:t>mercado</a:t>
            </a:r>
            <a:endParaRPr lang="pt-BR" dirty="0"/>
          </a:p>
          <a:p>
            <a:pPr lvl="0" algn="just"/>
            <a:r>
              <a:rPr lang="pt-BR" dirty="0" smtClean="0"/>
              <a:t>Integrar </a:t>
            </a:r>
            <a:r>
              <a:rPr lang="pt-BR" dirty="0"/>
              <a:t>especificação ao modelo e ferramenta </a:t>
            </a:r>
            <a:r>
              <a:rPr lang="pt-BR" dirty="0" smtClean="0"/>
              <a:t>4REUse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Apoio à Especificação de Requisitos não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2"/>
            <a:ext cx="10730429" cy="1189821"/>
          </a:xfrm>
        </p:spPr>
        <p:txBody>
          <a:bodyPr/>
          <a:lstStyle/>
          <a:p>
            <a:pPr algn="l"/>
            <a:r>
              <a:rPr lang="pt-BR" dirty="0" smtClean="0"/>
              <a:t>Diogo Leal </a:t>
            </a:r>
            <a:r>
              <a:rPr lang="pt-BR" dirty="0"/>
              <a:t>P</a:t>
            </a:r>
            <a:r>
              <a:rPr lang="pt-BR" dirty="0" smtClean="0"/>
              <a:t>into </a:t>
            </a:r>
            <a:r>
              <a:rPr lang="pt-BR" dirty="0" err="1"/>
              <a:t>M</a:t>
            </a:r>
            <a:r>
              <a:rPr lang="pt-BR" dirty="0" err="1" smtClean="0"/>
              <a:t>arvão</a:t>
            </a:r>
            <a:endParaRPr lang="pt-BR" dirty="0" smtClean="0"/>
          </a:p>
          <a:p>
            <a:pPr algn="l"/>
            <a:r>
              <a:rPr lang="pt-BR" dirty="0" smtClean="0"/>
              <a:t>Orientadora: Profa. Dra. Maria Lencastre Pinheiro de </a:t>
            </a:r>
            <a:r>
              <a:rPr lang="pt-BR" dirty="0"/>
              <a:t>M</a:t>
            </a:r>
            <a:r>
              <a:rPr lang="pt-BR" dirty="0" smtClean="0"/>
              <a:t>enezes e Cruz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2169996"/>
          </a:xfrm>
        </p:spPr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Os Requisitos não Funcionais têm sido definidos com pouco entendimento ou pequena riqueza de detalhes. </a:t>
            </a:r>
          </a:p>
          <a:p>
            <a:pPr marL="0" indent="0" algn="ctr">
              <a:buNone/>
            </a:pPr>
            <a:r>
              <a:rPr lang="pt-BR" dirty="0" smtClean="0"/>
              <a:t>São tratados como fatores menos críticos.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probl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31" y="3701958"/>
            <a:ext cx="4327241" cy="20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2. Objetivos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Proposta </a:t>
            </a:r>
            <a:r>
              <a:rPr lang="pt-BR" sz="3200" dirty="0"/>
              <a:t>de um </a:t>
            </a:r>
            <a:r>
              <a:rPr lang="pt-BR" sz="3200" i="1" dirty="0" err="1" smtClean="0"/>
              <a:t>template</a:t>
            </a:r>
            <a:r>
              <a:rPr lang="pt-BR" sz="3200" i="1" dirty="0" smtClean="0"/>
              <a:t> </a:t>
            </a:r>
            <a:r>
              <a:rPr lang="pt-BR" sz="3200" dirty="0" smtClean="0"/>
              <a:t>para </a:t>
            </a:r>
            <a:r>
              <a:rPr lang="pt-BR" sz="3200" dirty="0"/>
              <a:t>especificação de </a:t>
            </a:r>
            <a:r>
              <a:rPr lang="pt-BR" sz="3200" dirty="0" err="1" smtClean="0"/>
              <a:t>RNFs</a:t>
            </a:r>
            <a:r>
              <a:rPr lang="pt-BR" sz="3200" dirty="0" smtClean="0"/>
              <a:t> </a:t>
            </a:r>
            <a:r>
              <a:rPr lang="pt-BR" sz="3200" dirty="0"/>
              <a:t>baseado em técnicas </a:t>
            </a:r>
            <a:r>
              <a:rPr lang="pt-BR" sz="3200" dirty="0" smtClean="0"/>
              <a:t>existentes</a:t>
            </a:r>
          </a:p>
          <a:p>
            <a:pPr algn="just"/>
            <a:r>
              <a:rPr lang="pt-BR" sz="3200" dirty="0" smtClean="0"/>
              <a:t>Criação </a:t>
            </a:r>
            <a:r>
              <a:rPr lang="pt-BR" sz="3200" dirty="0"/>
              <a:t>de um sistema que </a:t>
            </a:r>
            <a:r>
              <a:rPr lang="pt-BR" sz="3200" dirty="0" smtClean="0"/>
              <a:t>dê suporte ao </a:t>
            </a:r>
            <a:r>
              <a:rPr lang="pt-BR" sz="3200" i="1" dirty="0" err="1"/>
              <a:t>template</a:t>
            </a:r>
            <a:r>
              <a:rPr lang="pt-BR" sz="3200" dirty="0"/>
              <a:t> </a:t>
            </a:r>
            <a:r>
              <a:rPr lang="pt-BR" sz="3200" dirty="0" smtClean="0"/>
              <a:t> proposto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3.Visão Geral de Requisitos não Funcionais e Técnicas de especificação existentes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Requisitos </a:t>
            </a:r>
            <a:r>
              <a:rPr lang="pt-BR" dirty="0"/>
              <a:t>de sistemas de </a:t>
            </a:r>
            <a:r>
              <a:rPr lang="pt-BR" i="1" dirty="0"/>
              <a:t>software</a:t>
            </a:r>
            <a:r>
              <a:rPr lang="pt-BR" dirty="0"/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Expressam </a:t>
            </a:r>
            <a:r>
              <a:rPr lang="pt-BR" dirty="0"/>
              <a:t>as necessidades do usuário a fim de que seja possível resolver um determinado </a:t>
            </a:r>
            <a:r>
              <a:rPr lang="pt-BR" dirty="0" smtClean="0"/>
              <a:t>problema.</a:t>
            </a:r>
          </a:p>
          <a:p>
            <a:pPr algn="just"/>
            <a:r>
              <a:rPr lang="pt-BR" dirty="0" smtClean="0"/>
              <a:t>Requisitos Funcionais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E</a:t>
            </a:r>
            <a:r>
              <a:rPr lang="pt-BR" dirty="0" smtClean="0"/>
              <a:t>xpressam serviços </a:t>
            </a:r>
            <a:r>
              <a:rPr lang="pt-BR" dirty="0"/>
              <a:t>que um sistema de </a:t>
            </a:r>
            <a:r>
              <a:rPr lang="pt-BR" dirty="0" smtClean="0"/>
              <a:t>software deve ser </a:t>
            </a:r>
            <a:r>
              <a:rPr lang="pt-BR" dirty="0"/>
              <a:t>capaz de </a:t>
            </a:r>
            <a:r>
              <a:rPr lang="pt-BR" dirty="0" smtClean="0"/>
              <a:t>fornecer</a:t>
            </a:r>
          </a:p>
          <a:p>
            <a:pPr algn="just"/>
            <a:r>
              <a:rPr lang="pt-BR" dirty="0" smtClean="0"/>
              <a:t>Requisitos não Funcionais (</a:t>
            </a:r>
            <a:r>
              <a:rPr lang="pt-BR" dirty="0" err="1" smtClean="0"/>
              <a:t>RNFs</a:t>
            </a:r>
            <a:r>
              <a:rPr lang="pt-BR" dirty="0" smtClean="0"/>
              <a:t>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/>
              <a:t>S</a:t>
            </a:r>
            <a:r>
              <a:rPr lang="pt-BR" dirty="0" smtClean="0"/>
              <a:t>e </a:t>
            </a:r>
            <a:r>
              <a:rPr lang="pt-BR" dirty="0"/>
              <a:t>relacionam aos padrões de qualidade </a:t>
            </a:r>
            <a:r>
              <a:rPr lang="pt-BR" dirty="0" smtClean="0"/>
              <a:t>(confiabilidade, desempenho, robustez, etc.)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Não expressam nenhuma função a ser realizada pelo software, e sim comportamentos e restrições que o software deve satisfazer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Podem ser: Subjetivos, Relativos, Interativos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904</TotalTime>
  <Words>1605</Words>
  <Application>Microsoft Office PowerPoint</Application>
  <PresentationFormat>Personalizar</PresentationFormat>
  <Paragraphs>244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Adjacência</vt:lpstr>
      <vt:lpstr>APLICATIVO PARA REALIZAÇÃO DE BOLETINS DE OCORRÊNCIAS POLICIAIS</vt:lpstr>
      <vt:lpstr>1. Motivação</vt:lpstr>
      <vt:lpstr>Motivação</vt:lpstr>
      <vt:lpstr>Motivação</vt:lpstr>
      <vt:lpstr>Caracterização do problema</vt:lpstr>
      <vt:lpstr>2. Objetivos</vt:lpstr>
      <vt:lpstr>Objetivos</vt:lpstr>
      <vt:lpstr>3.Visão Geral de Requisitos não Funcionais e Técnicas de especificação existentes</vt:lpstr>
      <vt:lpstr>Requisitos</vt:lpstr>
      <vt:lpstr>Dependências entre RNFs</vt:lpstr>
      <vt:lpstr>Classificação dos RNFs</vt:lpstr>
      <vt:lpstr>Classificação dos RNFs</vt:lpstr>
      <vt:lpstr>Técnicas de especificação de RNFs</vt:lpstr>
      <vt:lpstr>Quality attributes Scenarios Essentials (QaSE)</vt:lpstr>
      <vt:lpstr>QaSE</vt:lpstr>
      <vt:lpstr>Sequência de atividades da descrição  dos quality scenarios</vt:lpstr>
      <vt:lpstr>QaSE - Template</vt:lpstr>
      <vt:lpstr>The Landing Zone (LZ)</vt:lpstr>
      <vt:lpstr>The Landing Zone (LZ)</vt:lpstr>
      <vt:lpstr>The Landing Zone (LZ)</vt:lpstr>
      <vt:lpstr>4. Proposta </vt:lpstr>
      <vt:lpstr>Um Template de Suporte à Especificação de RNFs</vt:lpstr>
      <vt:lpstr>Template proposto </vt:lpstr>
      <vt:lpstr>Exemplo - Template</vt:lpstr>
      <vt:lpstr>Exemplo: Especificação do RNF Disponibilidade</vt:lpstr>
      <vt:lpstr>Exemplo: Especificação do RNF Disponibilidade</vt:lpstr>
      <vt:lpstr>Exemplo: Especificação do RNF Disponibilidade</vt:lpstr>
      <vt:lpstr>5. Sistema Proposto</vt:lpstr>
      <vt:lpstr> Sistema de Apoio à Especificação de Requisitos não Funcionais (SAE-RNF)</vt:lpstr>
      <vt:lpstr>SAE-RNF</vt:lpstr>
      <vt:lpstr>SAE-RNF - Funcionalidades</vt:lpstr>
      <vt:lpstr>SAE-RNF – Diagrama de Casos de Uso</vt:lpstr>
      <vt:lpstr>Apresentação do PowerPoint</vt:lpstr>
      <vt:lpstr>Apresentação do PowerPoint</vt:lpstr>
      <vt:lpstr>SAE-RNF – Cadastrar RNF</vt:lpstr>
      <vt:lpstr>Modelo de dados (Conceitual)</vt:lpstr>
      <vt:lpstr>6. Conclusão e Trabalhos Futuros</vt:lpstr>
      <vt:lpstr>Considerações</vt:lpstr>
      <vt:lpstr>Limitações</vt:lpstr>
      <vt:lpstr>Trabalhos Futuros</vt:lpstr>
      <vt:lpstr>Apresentação do PowerPoint</vt:lpstr>
      <vt:lpstr>Sistema de Apoio à Especificação de 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101</cp:revision>
  <dcterms:created xsi:type="dcterms:W3CDTF">2015-07-17T21:25:15Z</dcterms:created>
  <dcterms:modified xsi:type="dcterms:W3CDTF">2019-12-06T02:32:31Z</dcterms:modified>
</cp:coreProperties>
</file>