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306" r:id="rId3"/>
    <p:sldId id="299" r:id="rId4"/>
    <p:sldId id="259" r:id="rId5"/>
    <p:sldId id="300" r:id="rId6"/>
    <p:sldId id="308" r:id="rId7"/>
    <p:sldId id="309" r:id="rId8"/>
    <p:sldId id="310" r:id="rId9"/>
    <p:sldId id="261" r:id="rId10"/>
    <p:sldId id="301" r:id="rId11"/>
    <p:sldId id="274" r:id="rId12"/>
    <p:sldId id="303" r:id="rId13"/>
    <p:sldId id="307" r:id="rId14"/>
    <p:sldId id="283" r:id="rId15"/>
    <p:sldId id="284" r:id="rId16"/>
    <p:sldId id="285" r:id="rId17"/>
    <p:sldId id="286" r:id="rId18"/>
    <p:sldId id="289" r:id="rId19"/>
    <p:sldId id="290" r:id="rId20"/>
    <p:sldId id="291" r:id="rId21"/>
    <p:sldId id="287" r:id="rId22"/>
    <p:sldId id="304" r:id="rId23"/>
    <p:sldId id="305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1290" y="-5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10/12/2019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7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10/12/2019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10/12/2019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10/12/2019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10/12/2019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10/12/2019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10/12/2019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10/12/2019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saernf.orgfre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/>
          <a:lstStyle/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Orientadora: Profa. Dra. Eliane Maria Loiola 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551" y="125386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4. Proposta </a:t>
            </a:r>
            <a:endParaRPr lang="pt-BR" dirty="0"/>
          </a:p>
        </p:txBody>
      </p:sp>
      <p:pic>
        <p:nvPicPr>
          <p:cNvPr id="3074" name="Picture 2" descr="Resultado de imagem para propos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5" y="2579426"/>
            <a:ext cx="2702019" cy="27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572" y="402785"/>
            <a:ext cx="10160000" cy="1143000"/>
          </a:xfrm>
        </p:spPr>
        <p:txBody>
          <a:bodyPr>
            <a:noAutofit/>
          </a:bodyPr>
          <a:lstStyle/>
          <a:p>
            <a:pPr algn="ctr"/>
            <a:r>
              <a:rPr lang="pt-BR" dirty="0" smtClean="0"/>
              <a:t>O 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Características básicas:</a:t>
            </a:r>
          </a:p>
          <a:p>
            <a:pPr lvl="1" algn="just"/>
            <a:r>
              <a:rPr lang="pt-BR" sz="2800" i="1" dirty="0" smtClean="0"/>
              <a:t>Gerar boletins de ocorrência digitais;</a:t>
            </a:r>
          </a:p>
          <a:p>
            <a:pPr lvl="1" algn="just"/>
            <a:r>
              <a:rPr lang="pt-BR" sz="2800" i="1" dirty="0" smtClean="0"/>
              <a:t>Armazenar todas as ocorrências policiais num só lugar;</a:t>
            </a:r>
          </a:p>
          <a:p>
            <a:pPr lvl="1" algn="just"/>
            <a:r>
              <a:rPr lang="pt-BR" sz="2800" i="1" dirty="0" smtClean="0"/>
              <a:t>Propiciar facilidade na geração de estatísticas e relatórios;</a:t>
            </a:r>
          </a:p>
          <a:p>
            <a:pPr lvl="1" algn="just"/>
            <a:r>
              <a:rPr lang="pt-BR" sz="2800" i="1" dirty="0" smtClean="0"/>
              <a:t>Não necessita de equipes para preencher planilhas;</a:t>
            </a:r>
          </a:p>
          <a:p>
            <a:pPr lvl="2" algn="just"/>
            <a:r>
              <a:rPr lang="pt-BR" sz="2600" i="1" dirty="0" smtClean="0"/>
              <a:t>Efetivo é alocado em outras atividades;</a:t>
            </a:r>
          </a:p>
          <a:p>
            <a:pPr lvl="1" algn="just"/>
            <a:endParaRPr lang="pt-BR" sz="2800" i="1" dirty="0" smtClean="0"/>
          </a:p>
          <a:p>
            <a:pPr lvl="1" algn="just"/>
            <a:endParaRPr lang="pt-BR" sz="2800" i="1" dirty="0" smtClean="0"/>
          </a:p>
          <a:p>
            <a:pPr lvl="1" algn="just"/>
            <a:endParaRPr lang="pt-BR" i="1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5. Sistema Proposto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 smtClean="0"/>
              <a:t>3. Fluxo de ocorrência usando o 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 smtClean="0"/>
              <a:t>Vantagens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62" y="2506662"/>
            <a:ext cx="10515600" cy="3705452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z="3600" dirty="0" smtClean="0"/>
              <a:t>Dispensa o uso de papeis;</a:t>
            </a:r>
          </a:p>
          <a:p>
            <a:pPr algn="just"/>
            <a:r>
              <a:rPr lang="pt-BR" sz="3600" dirty="0" smtClean="0"/>
              <a:t>Economiza efetivo policial para outras atividades;</a:t>
            </a:r>
          </a:p>
          <a:p>
            <a:pPr algn="just"/>
            <a:r>
              <a:rPr lang="pt-BR" sz="3600" dirty="0" smtClean="0"/>
              <a:t>Volume maior de ocorrências analisadas;</a:t>
            </a:r>
          </a:p>
          <a:p>
            <a:pPr algn="just"/>
            <a:endParaRPr lang="pt-BR" sz="3600" dirty="0" smtClean="0"/>
          </a:p>
          <a:p>
            <a:pPr algn="just"/>
            <a:endParaRPr lang="pt-BR" sz="3600" dirty="0" smtClean="0"/>
          </a:p>
        </p:txBody>
      </p:sp>
      <p:sp>
        <p:nvSpPr>
          <p:cNvPr id="4" name="AutoShape 2" descr="Resultado de imagem para vantagens ic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9" y="1523994"/>
            <a:ext cx="1195388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491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SAE-RNF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961" y="134567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sz="3200" dirty="0" smtClean="0"/>
              <a:t>Ferramenta web disponível em </a:t>
            </a:r>
            <a:r>
              <a:rPr lang="pt-BR" sz="3200" u="sng" dirty="0" smtClean="0">
                <a:hlinkClick r:id="rId2"/>
              </a:rPr>
              <a:t>www.saernf.orgfree.com</a:t>
            </a:r>
            <a:endParaRPr lang="pt-BR" sz="3200" u="sng" dirty="0" smtClean="0"/>
          </a:p>
          <a:p>
            <a:pPr algn="just"/>
            <a:r>
              <a:rPr lang="pt-BR" sz="3200" dirty="0" smtClean="0"/>
              <a:t>Usuários: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Engenheiros </a:t>
            </a:r>
            <a:r>
              <a:rPr lang="pt-BR" sz="2800" dirty="0"/>
              <a:t>de </a:t>
            </a:r>
            <a:r>
              <a:rPr lang="pt-BR" sz="2800" dirty="0" smtClean="0"/>
              <a:t>requisitos </a:t>
            </a:r>
            <a:r>
              <a:rPr lang="pt-BR" sz="2800" dirty="0"/>
              <a:t>que desejam especificar de forma mais detalhada </a:t>
            </a:r>
            <a:r>
              <a:rPr lang="pt-BR" sz="2800" dirty="0" smtClean="0"/>
              <a:t>os </a:t>
            </a:r>
            <a:r>
              <a:rPr lang="pt-BR" sz="2800" dirty="0" err="1" smtClean="0"/>
              <a:t>RNFs</a:t>
            </a:r>
            <a:endParaRPr lang="pt-BR" sz="2800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sz="2800" dirty="0" smtClean="0"/>
              <a:t>Usuários </a:t>
            </a:r>
            <a:r>
              <a:rPr lang="pt-BR" sz="2800" dirty="0"/>
              <a:t>que querem consultar informações relacionadas a problemas e as suas formas de </a:t>
            </a:r>
            <a:r>
              <a:rPr lang="pt-BR" sz="2800" dirty="0" smtClean="0"/>
              <a:t>solução</a:t>
            </a:r>
          </a:p>
          <a:p>
            <a:pPr algn="just"/>
            <a:r>
              <a:rPr lang="pt-BR" sz="3200" i="1" dirty="0" smtClean="0"/>
              <a:t>PHP</a:t>
            </a:r>
            <a:r>
              <a:rPr lang="pt-BR" sz="3200" dirty="0" smtClean="0"/>
              <a:t> em sua versão 5.5.12</a:t>
            </a:r>
          </a:p>
          <a:p>
            <a:pPr algn="just"/>
            <a:r>
              <a:rPr lang="pt-BR" sz="3200" i="1" dirty="0" smtClean="0"/>
              <a:t>MySQL</a:t>
            </a:r>
            <a:endParaRPr lang="pt-BR" sz="32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6375" y="423069"/>
            <a:ext cx="2221143" cy="52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44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- 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/>
              <a:t>Cadastro de usuário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projeto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Cadastro de requisito não funcional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Convidar colaboradores</a:t>
            </a:r>
          </a:p>
          <a:p>
            <a:pPr lvl="0">
              <a:lnSpc>
                <a:spcPct val="150000"/>
              </a:lnSpc>
            </a:pPr>
            <a:r>
              <a:rPr lang="pt-BR" sz="3200" dirty="0"/>
              <a:t>Impressão do documento ou gerar relatório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2221" y="777240"/>
            <a:ext cx="2052761" cy="48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94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049"/>
            <a:ext cx="10515600" cy="1196201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SAE-RNF – Diagrama de Casos de Uso</a:t>
            </a:r>
            <a:endParaRPr lang="pt-BR" sz="3600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8" y="1045730"/>
            <a:ext cx="11755045" cy="513123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4164" y="349624"/>
            <a:ext cx="1669179" cy="39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9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175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0" y="412378"/>
            <a:ext cx="11981679" cy="5522259"/>
          </a:xfrm>
        </p:spPr>
      </p:pic>
    </p:spTree>
    <p:extLst>
      <p:ext uri="{BB962C8B-B14F-4D97-AF65-F5344CB8AC3E}">
        <p14:creationId xmlns:p14="http://schemas.microsoft.com/office/powerpoint/2010/main" val="26945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8323"/>
            <a:ext cx="10515600" cy="1325563"/>
          </a:xfrm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2" y="62753"/>
            <a:ext cx="9069253" cy="6658722"/>
          </a:xfrm>
        </p:spPr>
      </p:pic>
    </p:spTree>
    <p:extLst>
      <p:ext uri="{BB962C8B-B14F-4D97-AF65-F5344CB8AC3E}">
        <p14:creationId xmlns:p14="http://schemas.microsoft.com/office/powerpoint/2010/main" val="15509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216999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indent="-342900"/>
            <a:r>
              <a:rPr lang="pt-BR" sz="11200" dirty="0" smtClean="0"/>
              <a:t>Todas as ocorrências no âmbito da corporação são armazenadas em papeis.</a:t>
            </a:r>
          </a:p>
          <a:p>
            <a:pPr indent="-342900"/>
            <a:r>
              <a:rPr lang="pt-BR" sz="11200" dirty="0" smtClean="0"/>
              <a:t>Muito esforço para repassar esses dados para planilhas do Excel.</a:t>
            </a:r>
          </a:p>
          <a:p>
            <a:pPr indent="-342900"/>
            <a:r>
              <a:rPr lang="pt-BR" sz="11200" dirty="0" smtClean="0"/>
              <a:t>Estatísticas são quase impossíveis (só o básico).</a:t>
            </a:r>
          </a:p>
          <a:p>
            <a:pPr indent="-342900"/>
            <a:r>
              <a:rPr lang="pt-BR" sz="11200" dirty="0" smtClean="0"/>
              <a:t>Mineração nem pensar.</a:t>
            </a:r>
          </a:p>
          <a:p>
            <a:pPr indent="-342900"/>
            <a:endParaRPr lang="pt-BR" dirty="0" smtClean="0"/>
          </a:p>
          <a:p>
            <a:pPr indent="-34290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probl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1" y="3878094"/>
            <a:ext cx="4708478" cy="220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SAE-RNF – Cadastrar RNF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5" y="14047"/>
            <a:ext cx="10586588" cy="6707428"/>
          </a:xfrm>
        </p:spPr>
      </p:pic>
    </p:spTree>
    <p:extLst>
      <p:ext uri="{BB962C8B-B14F-4D97-AF65-F5344CB8AC3E}">
        <p14:creationId xmlns:p14="http://schemas.microsoft.com/office/powerpoint/2010/main" val="23866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0" y="134473"/>
            <a:ext cx="5800165" cy="1281953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Modelo de dados (Conceitual)</a:t>
            </a:r>
            <a:endParaRPr lang="pt-BR" sz="40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962150"/>
            <a:ext cx="8105775" cy="4076700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18668" y="388620"/>
            <a:ext cx="2466461" cy="58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6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13" y="240040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6. Conclusão e Trabalhos Futuros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Escassez de </a:t>
            </a:r>
            <a:r>
              <a:rPr lang="pt-BR" sz="2800" dirty="0"/>
              <a:t>ferramentas integradas </a:t>
            </a:r>
            <a:r>
              <a:rPr lang="pt-BR" sz="2800" dirty="0" smtClean="0"/>
              <a:t>que:</a:t>
            </a:r>
            <a:endParaRPr lang="pt-BR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Possibilitem o cadastro dos artefatos que compõem a abstração proposta, que visa ser mais rica;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Deem apoio à especificação de requisitos não funcionais estimulando o seu reuso;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Auxiliem o aprendizado às pessoas inexperientes em especificação de RNF.</a:t>
            </a:r>
          </a:p>
          <a:p>
            <a:pPr algn="just"/>
            <a:r>
              <a:rPr lang="pt-BR" dirty="0" smtClean="0"/>
              <a:t>Contribuição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Definição de novo </a:t>
            </a:r>
            <a:r>
              <a:rPr lang="pt-BR" i="1" dirty="0" err="1" smtClean="0"/>
              <a:t>template</a:t>
            </a:r>
            <a:r>
              <a:rPr lang="pt-BR" dirty="0" smtClean="0"/>
              <a:t> que integra a especificação das técnica: </a:t>
            </a:r>
            <a:r>
              <a:rPr lang="pt-BR" dirty="0" err="1" smtClean="0"/>
              <a:t>QaSE</a:t>
            </a:r>
            <a:r>
              <a:rPr lang="pt-BR" dirty="0" smtClean="0"/>
              <a:t>  e </a:t>
            </a:r>
            <a:r>
              <a:rPr lang="pt-BR" i="1" dirty="0" smtClean="0"/>
              <a:t>The </a:t>
            </a:r>
            <a:r>
              <a:rPr lang="pt-BR" i="1" dirty="0" err="1" smtClean="0"/>
              <a:t>Landing</a:t>
            </a:r>
            <a:r>
              <a:rPr lang="pt-BR" i="1" dirty="0" smtClean="0"/>
              <a:t> Zone.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smtClean="0"/>
              <a:t>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516" y="5422505"/>
            <a:ext cx="1507237" cy="3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Limitações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</a:t>
            </a:r>
            <a:r>
              <a:rPr lang="pt-BR" i="1" dirty="0" err="1" smtClean="0"/>
              <a:t>emplate</a:t>
            </a:r>
            <a:r>
              <a:rPr lang="pt-BR" dirty="0" smtClean="0"/>
              <a:t> </a:t>
            </a:r>
            <a:r>
              <a:rPr lang="pt-BR" dirty="0"/>
              <a:t>proposto se limitou </a:t>
            </a:r>
            <a:r>
              <a:rPr lang="pt-BR" dirty="0" smtClean="0"/>
              <a:t>à </a:t>
            </a:r>
            <a:r>
              <a:rPr lang="pt-BR" dirty="0"/>
              <a:t>integração de duas </a:t>
            </a:r>
            <a:r>
              <a:rPr lang="pt-BR" dirty="0" smtClean="0"/>
              <a:t>abordagens</a:t>
            </a:r>
          </a:p>
          <a:p>
            <a:pPr lvl="1" algn="just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incorporando conceitos referentes a outras propostas que de alguma forma poderiam enriquecer a </a:t>
            </a:r>
            <a:r>
              <a:rPr lang="pt-BR" dirty="0" smtClean="0"/>
              <a:t>proposta</a:t>
            </a:r>
          </a:p>
          <a:p>
            <a:pPr lvl="1" algn="just"/>
            <a:r>
              <a:rPr lang="pt-BR" dirty="0"/>
              <a:t>M</a:t>
            </a:r>
            <a:r>
              <a:rPr lang="pt-BR" dirty="0" smtClean="0"/>
              <a:t>antendo-se porém leve</a:t>
            </a:r>
            <a:endParaRPr lang="pt-BR" dirty="0"/>
          </a:p>
          <a:p>
            <a:pPr algn="just"/>
            <a:r>
              <a:rPr lang="pt-BR" dirty="0" smtClean="0"/>
              <a:t>O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 </a:t>
            </a:r>
            <a:r>
              <a:rPr lang="pt-BR" dirty="0"/>
              <a:t>não foi ainda usado por outras pessoas, nem aplicado em casos </a:t>
            </a:r>
            <a:r>
              <a:rPr lang="pt-BR" dirty="0" smtClean="0"/>
              <a:t>reais</a:t>
            </a:r>
            <a:endParaRPr lang="pt-BR" dirty="0"/>
          </a:p>
          <a:p>
            <a:pPr algn="just"/>
            <a:r>
              <a:rPr lang="pt-BR" dirty="0"/>
              <a:t>Sistema desenvolvido foca apenas nos </a:t>
            </a:r>
            <a:r>
              <a:rPr lang="pt-BR" dirty="0" err="1" smtClean="0"/>
              <a:t>RNFs</a:t>
            </a:r>
            <a:r>
              <a:rPr lang="pt-BR" dirty="0" smtClean="0"/>
              <a:t>, </a:t>
            </a:r>
            <a:r>
              <a:rPr lang="pt-BR" dirty="0"/>
              <a:t>não estando integrado ao processo de requisitos como um </a:t>
            </a:r>
            <a:r>
              <a:rPr lang="pt-BR" dirty="0" smtClean="0"/>
              <a:t>todo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dirty="0" smtClean="0"/>
              <a:t>Aplicar </a:t>
            </a:r>
            <a:r>
              <a:rPr lang="pt-BR" dirty="0"/>
              <a:t>o </a:t>
            </a:r>
            <a:r>
              <a:rPr lang="pt-BR" i="1" dirty="0" err="1"/>
              <a:t>template</a:t>
            </a:r>
            <a:r>
              <a:rPr lang="pt-BR" dirty="0"/>
              <a:t> proposto a casos reais em empresas </a:t>
            </a:r>
            <a:r>
              <a:rPr lang="pt-BR" dirty="0" smtClean="0"/>
              <a:t>e </a:t>
            </a:r>
            <a:r>
              <a:rPr lang="pt-BR" dirty="0"/>
              <a:t>na </a:t>
            </a:r>
            <a:r>
              <a:rPr lang="pt-BR" dirty="0" smtClean="0"/>
              <a:t>academia</a:t>
            </a:r>
            <a:endParaRPr lang="pt-BR" dirty="0"/>
          </a:p>
          <a:p>
            <a:pPr lvl="0" algn="just"/>
            <a:r>
              <a:rPr lang="pt-BR" dirty="0"/>
              <a:t>Validar o </a:t>
            </a:r>
            <a:r>
              <a:rPr lang="pt-BR" dirty="0" smtClean="0"/>
              <a:t>SAE-RNF </a:t>
            </a:r>
            <a:r>
              <a:rPr lang="pt-BR" dirty="0"/>
              <a:t>com usuários, avaliar a usabilidade e receber sugestões de </a:t>
            </a:r>
            <a:r>
              <a:rPr lang="pt-BR" dirty="0" smtClean="0"/>
              <a:t>melhoria</a:t>
            </a:r>
            <a:endParaRPr lang="pt-BR" dirty="0"/>
          </a:p>
          <a:p>
            <a:pPr lvl="0" algn="just"/>
            <a:r>
              <a:rPr lang="pt-BR" dirty="0"/>
              <a:t>Fazer um estudo comparativo entre o </a:t>
            </a:r>
            <a:r>
              <a:rPr lang="pt-BR" dirty="0" smtClean="0"/>
              <a:t>SAE-RNF </a:t>
            </a:r>
            <a:r>
              <a:rPr lang="pt-BR" dirty="0"/>
              <a:t>e outras ferramentas existentes no </a:t>
            </a:r>
            <a:r>
              <a:rPr lang="pt-BR" dirty="0" smtClean="0"/>
              <a:t>mercado</a:t>
            </a:r>
            <a:endParaRPr lang="pt-BR" dirty="0"/>
          </a:p>
          <a:p>
            <a:pPr lvl="0" algn="just"/>
            <a:r>
              <a:rPr lang="pt-BR" dirty="0" smtClean="0"/>
              <a:t>Integrar </a:t>
            </a:r>
            <a:r>
              <a:rPr lang="pt-BR" dirty="0"/>
              <a:t>especificação ao modelo e ferramenta </a:t>
            </a:r>
            <a:r>
              <a:rPr lang="pt-BR" dirty="0" smtClean="0"/>
              <a:t>4REUse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Apoio à Especificação de Requisitos não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2"/>
            <a:ext cx="10730429" cy="1189821"/>
          </a:xfrm>
        </p:spPr>
        <p:txBody>
          <a:bodyPr/>
          <a:lstStyle/>
          <a:p>
            <a:pPr algn="l"/>
            <a:r>
              <a:rPr lang="pt-BR" dirty="0" smtClean="0"/>
              <a:t>Diogo Leal </a:t>
            </a:r>
            <a:r>
              <a:rPr lang="pt-BR" dirty="0"/>
              <a:t>P</a:t>
            </a:r>
            <a:r>
              <a:rPr lang="pt-BR" dirty="0" smtClean="0"/>
              <a:t>into </a:t>
            </a:r>
            <a:r>
              <a:rPr lang="pt-BR" dirty="0" err="1"/>
              <a:t>M</a:t>
            </a:r>
            <a:r>
              <a:rPr lang="pt-BR" dirty="0" err="1" smtClean="0"/>
              <a:t>arvão</a:t>
            </a:r>
            <a:endParaRPr lang="pt-BR" dirty="0" smtClean="0"/>
          </a:p>
          <a:p>
            <a:pPr algn="l"/>
            <a:r>
              <a:rPr lang="pt-BR" dirty="0" smtClean="0"/>
              <a:t>Orientadora: Profa. Dra. Maria Lencastre Pinheiro de </a:t>
            </a:r>
            <a:r>
              <a:rPr lang="pt-BR" dirty="0"/>
              <a:t>M</a:t>
            </a:r>
            <a:r>
              <a:rPr lang="pt-BR" dirty="0" smtClean="0"/>
              <a:t>enezes e Cruz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" y="0"/>
            <a:ext cx="1170432" cy="7772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25" y="14049"/>
            <a:ext cx="1659875" cy="7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207" y="10083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2. Objetivos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2166535"/>
            <a:ext cx="3596251" cy="2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Apresentar a proposta </a:t>
            </a:r>
            <a:r>
              <a:rPr lang="pt-BR" sz="3200" dirty="0"/>
              <a:t>de </a:t>
            </a:r>
            <a:r>
              <a:rPr lang="pt-BR" sz="3200" dirty="0" smtClean="0"/>
              <a:t>um aplicativo para armazenar dados de </a:t>
            </a:r>
            <a:r>
              <a:rPr lang="pt-BR" sz="3200" b="1" dirty="0" smtClean="0"/>
              <a:t>TODAS</a:t>
            </a:r>
            <a:r>
              <a:rPr lang="pt-BR" sz="3200" dirty="0" smtClean="0"/>
              <a:t> as ocorrências policiais inclusive as que não têm condução às delegacias;</a:t>
            </a:r>
          </a:p>
          <a:p>
            <a:pPr algn="just"/>
            <a:r>
              <a:rPr lang="pt-BR" sz="3200" dirty="0" smtClean="0"/>
              <a:t>A Ideia é que todos os Policiais Militares usem o </a:t>
            </a:r>
            <a:r>
              <a:rPr lang="pt-BR" sz="3200" dirty="0" err="1" smtClean="0"/>
              <a:t>App</a:t>
            </a:r>
            <a:r>
              <a:rPr lang="pt-BR" sz="3200" dirty="0" smtClean="0"/>
              <a:t>;</a:t>
            </a:r>
          </a:p>
          <a:p>
            <a:pPr algn="just"/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3. Fluxo de uma </a:t>
            </a:r>
            <a:r>
              <a:rPr lang="pt-BR" dirty="0" smtClean="0"/>
              <a:t>ocorrência</a:t>
            </a:r>
            <a:br>
              <a:rPr lang="pt-BR" dirty="0" smtClean="0"/>
            </a:br>
            <a:r>
              <a:rPr lang="pt-BR" dirty="0" smtClean="0"/>
              <a:t>Tradicional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3. Fluxo de uma </a:t>
            </a:r>
            <a:r>
              <a:rPr lang="pt-BR" dirty="0" smtClean="0"/>
              <a:t>ocorrência</a:t>
            </a:r>
            <a:br>
              <a:rPr lang="pt-BR" dirty="0" smtClean="0"/>
            </a:br>
            <a:r>
              <a:rPr lang="pt-BR" dirty="0" smtClean="0"/>
              <a:t>Tradicional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3. Fluxo de uma </a:t>
            </a:r>
            <a:r>
              <a:rPr lang="pt-BR" dirty="0" smtClean="0"/>
              <a:t>ocorrência</a:t>
            </a:r>
            <a:br>
              <a:rPr lang="pt-BR" dirty="0" smtClean="0"/>
            </a:br>
            <a:r>
              <a:rPr lang="pt-BR" dirty="0" smtClean="0"/>
              <a:t>Tradicional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3. Fluxo de uma </a:t>
            </a:r>
            <a:r>
              <a:rPr lang="pt-BR" dirty="0" smtClean="0"/>
              <a:t>ocorrência</a:t>
            </a:r>
            <a:br>
              <a:rPr lang="pt-BR" dirty="0" smtClean="0"/>
            </a:br>
            <a:r>
              <a:rPr lang="pt-BR" dirty="0" smtClean="0"/>
              <a:t>Tradicional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Procedimento demora muito.</a:t>
            </a:r>
          </a:p>
          <a:p>
            <a:pPr algn="just"/>
            <a:r>
              <a:rPr lang="pt-BR" sz="2800" dirty="0" smtClean="0"/>
              <a:t>Falta interligação entre sistemas do COPOM(</a:t>
            </a:r>
            <a:r>
              <a:rPr lang="pt-BR" sz="2800" dirty="0" err="1" smtClean="0"/>
              <a:t>Ati</a:t>
            </a:r>
            <a:r>
              <a:rPr lang="pt-BR" sz="2800" dirty="0" smtClean="0"/>
              <a:t>), PM e Policia Civil.</a:t>
            </a:r>
          </a:p>
          <a:p>
            <a:pPr algn="just"/>
            <a:r>
              <a:rPr lang="pt-BR" sz="2800" dirty="0" smtClean="0"/>
              <a:t>Muitos papeis de procedimentos e ocorrências (ocupa muito espaço físico).</a:t>
            </a:r>
          </a:p>
          <a:p>
            <a:pPr algn="just"/>
            <a:r>
              <a:rPr lang="pt-BR" sz="2800" dirty="0" smtClean="0"/>
              <a:t>Dados estatísticos quase inexistentes.</a:t>
            </a:r>
          </a:p>
          <a:p>
            <a:pPr algn="just"/>
            <a:r>
              <a:rPr lang="pt-BR" sz="2800" dirty="0" smtClean="0"/>
              <a:t>Muitos policiais para preencher planilhas com base nos boletins escritos à mão (em média 2 por batalhão);</a:t>
            </a:r>
          </a:p>
          <a:p>
            <a:pPr algn="just"/>
            <a:r>
              <a:rPr lang="pt-BR" sz="2800" dirty="0" smtClean="0"/>
              <a:t>Muito ruído nos dados;</a:t>
            </a:r>
          </a:p>
          <a:p>
            <a:pPr algn="just"/>
            <a:r>
              <a:rPr lang="pt-BR" sz="2800" dirty="0" smtClean="0"/>
              <a:t>IMPOSSÍVEL  MINERAR!</a:t>
            </a:r>
          </a:p>
          <a:p>
            <a:pPr algn="just"/>
            <a:endParaRPr lang="pt-BR" sz="3200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1057</TotalTime>
  <Words>561</Words>
  <Application>Microsoft Office PowerPoint</Application>
  <PresentationFormat>Personalizar</PresentationFormat>
  <Paragraphs>93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Adjacência</vt:lpstr>
      <vt:lpstr>APLICATIVO PARA REALIZAÇÃO DE BOLETINS DE OCORRÊNCIAS POLICIAIS</vt:lpstr>
      <vt:lpstr>Caracterização do problema</vt:lpstr>
      <vt:lpstr>2. Objetivos</vt:lpstr>
      <vt:lpstr>Objetivos</vt:lpstr>
      <vt:lpstr>3. Fluxo de uma ocorrência Tradicional</vt:lpstr>
      <vt:lpstr>3. Fluxo de uma ocorrência Tradicional</vt:lpstr>
      <vt:lpstr>3. Fluxo de uma ocorrência Tradicional</vt:lpstr>
      <vt:lpstr>3. Fluxo de uma ocorrência Tradicional</vt:lpstr>
      <vt:lpstr>Problemática</vt:lpstr>
      <vt:lpstr>4. Proposta </vt:lpstr>
      <vt:lpstr>O Aplicativo</vt:lpstr>
      <vt:lpstr>5. Sistema Proposto</vt:lpstr>
      <vt:lpstr>3. Fluxo de ocorrência usando o  aplicativo</vt:lpstr>
      <vt:lpstr>Vantagens</vt:lpstr>
      <vt:lpstr>SAE-RNF</vt:lpstr>
      <vt:lpstr>SAE-RNF - Funcionalidades</vt:lpstr>
      <vt:lpstr>SAE-RNF – Diagrama de Casos de Uso</vt:lpstr>
      <vt:lpstr>Apresentação do PowerPoint</vt:lpstr>
      <vt:lpstr>Apresentação do PowerPoint</vt:lpstr>
      <vt:lpstr>SAE-RNF – Cadastrar RNF</vt:lpstr>
      <vt:lpstr>Modelo de dados (Conceitual)</vt:lpstr>
      <vt:lpstr>6. Conclusão e Trabalhos Futuros</vt:lpstr>
      <vt:lpstr>Considerações</vt:lpstr>
      <vt:lpstr>Limitações</vt:lpstr>
      <vt:lpstr>Trabalhos Futuros</vt:lpstr>
      <vt:lpstr>Apresentação do PowerPoint</vt:lpstr>
      <vt:lpstr>Sistema de Apoio à Especificação de Requisitos não Funcionais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PATRIMONIO</cp:lastModifiedBy>
  <cp:revision>158</cp:revision>
  <dcterms:created xsi:type="dcterms:W3CDTF">2015-07-17T21:25:15Z</dcterms:created>
  <dcterms:modified xsi:type="dcterms:W3CDTF">2019-12-10T17:02:06Z</dcterms:modified>
</cp:coreProperties>
</file>