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6"/>
  </p:notesMasterIdLst>
  <p:sldIdLst>
    <p:sldId id="256" r:id="rId2"/>
    <p:sldId id="306" r:id="rId3"/>
    <p:sldId id="299" r:id="rId4"/>
    <p:sldId id="259" r:id="rId5"/>
    <p:sldId id="300" r:id="rId6"/>
    <p:sldId id="261" r:id="rId7"/>
    <p:sldId id="301" r:id="rId8"/>
    <p:sldId id="274" r:id="rId9"/>
    <p:sldId id="303" r:id="rId10"/>
    <p:sldId id="307" r:id="rId11"/>
    <p:sldId id="283" r:id="rId12"/>
    <p:sldId id="284" r:id="rId13"/>
    <p:sldId id="285" r:id="rId14"/>
    <p:sldId id="286" r:id="rId15"/>
    <p:sldId id="289" r:id="rId16"/>
    <p:sldId id="290" r:id="rId17"/>
    <p:sldId id="291" r:id="rId18"/>
    <p:sldId id="287" r:id="rId19"/>
    <p:sldId id="304" r:id="rId20"/>
    <p:sldId id="305" r:id="rId21"/>
    <p:sldId id="293" r:id="rId22"/>
    <p:sldId id="294" r:id="rId23"/>
    <p:sldId id="295" r:id="rId24"/>
    <p:sldId id="296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0" autoAdjust="0"/>
  </p:normalViewPr>
  <p:slideViewPr>
    <p:cSldViewPr snapToGrid="0">
      <p:cViewPr varScale="1">
        <p:scale>
          <a:sx n="70" d="100"/>
          <a:sy n="70" d="100"/>
        </p:scale>
        <p:origin x="-720" y="-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18117-2BFA-4AA4-80F1-4EA246DAF033}" type="datetimeFigureOut">
              <a:rPr lang="pt-BR" smtClean="0"/>
              <a:pPr/>
              <a:t>09/12/2019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76384-C794-440F-BB0A-FC7B255550B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71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76384-C794-440F-BB0A-FC7B255550B3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541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76384-C794-440F-BB0A-FC7B255550B3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762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F0F8-D682-4E87-83AA-67CD3977EE44}" type="datetime1">
              <a:rPr lang="pt-BR" smtClean="0"/>
              <a:t>09/12/2019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68B7-2DF7-41DF-B5D0-4EF1D68E9ADA}" type="datetime1">
              <a:rPr lang="pt-BR" smtClean="0"/>
              <a:t>09/12/2019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7C23-BDD9-4F60-BB4C-401BE9A1B3B7}" type="datetime1">
              <a:rPr lang="pt-BR" smtClean="0"/>
              <a:t>09/12/2019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7C2B-F1AD-4D73-8F96-A4F76B7BB2A7}" type="datetime1">
              <a:rPr lang="pt-BR" smtClean="0"/>
              <a:t>09/12/2019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34AC-D8AE-4F76-A06C-588FB0CF0D8A}" type="datetime1">
              <a:rPr lang="pt-BR" smtClean="0"/>
              <a:t>09/12/2019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FEB9-335B-4E1E-8425-0BD7AA41122E}" type="datetime1">
              <a:rPr lang="pt-BR" smtClean="0"/>
              <a:t>09/12/2019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0063-4DD5-4095-AD58-142430E22B2E}" type="datetime1">
              <a:rPr lang="pt-BR" smtClean="0"/>
              <a:t>09/12/2019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1413-D4DC-4DF0-A703-70D692EE30B0}" type="datetime1">
              <a:rPr lang="pt-BR" smtClean="0"/>
              <a:t>09/12/2019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42D0-DA8C-43CE-BA77-665D93CAC064}" type="datetime1">
              <a:rPr lang="pt-BR" smtClean="0"/>
              <a:t>09/12/2019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0A9A-B89F-4D32-A950-2CF6DA7A243E}" type="datetime1">
              <a:rPr lang="pt-BR" smtClean="0"/>
              <a:t>09/12/2019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4094-E8B0-4283-A6AD-FFFC696780D6}" type="datetime1">
              <a:rPr lang="pt-BR" smtClean="0"/>
              <a:t>09/12/2019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CFE2B48-EC0E-45DF-8CB1-8E2EAFFC15AC}" type="datetime1">
              <a:rPr lang="pt-BR" smtClean="0"/>
              <a:t>09/12/2019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://www.saernf.orgfre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27206" y="1146972"/>
            <a:ext cx="9144000" cy="2251881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800" b="1" dirty="0"/>
              <a:t>APLICATIVO PARA REALIZAÇÃO DE BOLETINS DE OCORRÊNCIAS POLICIAIS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7456" y="5486401"/>
            <a:ext cx="10730429" cy="914400"/>
          </a:xfrm>
        </p:spPr>
        <p:txBody>
          <a:bodyPr/>
          <a:lstStyle/>
          <a:p>
            <a:pPr algn="l"/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Marlon de Lima Castro</a:t>
            </a:r>
          </a:p>
          <a:p>
            <a:pPr algn="l"/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Orientadora: Profa. Dra. Eliane Maria Loiola </a:t>
            </a:r>
            <a:endParaRPr lang="pt-B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027" y="3493830"/>
            <a:ext cx="1750985" cy="203052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3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52" y="154155"/>
            <a:ext cx="10515600" cy="822053"/>
          </a:xfrm>
        </p:spPr>
        <p:txBody>
          <a:bodyPr>
            <a:normAutofit/>
          </a:bodyPr>
          <a:lstStyle/>
          <a:p>
            <a:pPr algn="ctr"/>
            <a:r>
              <a:rPr lang="pt-BR" sz="3200" dirty="0" smtClean="0"/>
              <a:t>3</a:t>
            </a:r>
            <a:r>
              <a:rPr lang="pt-BR" sz="3200" dirty="0" smtClean="0"/>
              <a:t>. Fluxo de ocorrência usando o aplicativo</a:t>
            </a:r>
            <a:endParaRPr lang="pt-BR" sz="32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6862"/>
            <a:ext cx="16097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521894"/>
            <a:ext cx="1525920" cy="163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Resultado de imagem para central ico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5221209"/>
            <a:ext cx="1207118" cy="120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Resultado de imagem para viatura ic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Resultado de imagem para viatura ic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Resultado de imagem para viatura ic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59" y="2846221"/>
            <a:ext cx="1573347" cy="157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 descr="Resultado de imagem para ladrao ico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1065005"/>
            <a:ext cx="1453423" cy="145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259" y="1146692"/>
            <a:ext cx="17621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323" y="3434116"/>
            <a:ext cx="1096654" cy="122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eta para baixo 9"/>
          <p:cNvSpPr/>
          <p:nvPr/>
        </p:nvSpPr>
        <p:spPr>
          <a:xfrm>
            <a:off x="1189215" y="3254171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baixo 18"/>
          <p:cNvSpPr/>
          <p:nvPr/>
        </p:nvSpPr>
        <p:spPr>
          <a:xfrm>
            <a:off x="6734756" y="2543882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cima 10"/>
          <p:cNvSpPr/>
          <p:nvPr/>
        </p:nvSpPr>
        <p:spPr>
          <a:xfrm>
            <a:off x="3981407" y="4387291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402006" y="565397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>
            <a:off x="4981397" y="1720959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cima 23"/>
          <p:cNvSpPr/>
          <p:nvPr/>
        </p:nvSpPr>
        <p:spPr>
          <a:xfrm>
            <a:off x="3983682" y="2493884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utoShape 21" descr="Resultado de imagem para planilha ic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588" y="5419370"/>
            <a:ext cx="967811" cy="1283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Seta para a direita 31"/>
          <p:cNvSpPr/>
          <p:nvPr/>
        </p:nvSpPr>
        <p:spPr>
          <a:xfrm>
            <a:off x="7711446" y="5966245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329731" y="3187760"/>
            <a:ext cx="10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Delegacia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8150491" y="4901029"/>
            <a:ext cx="230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BO Eletrônico validado</a:t>
            </a:r>
            <a:endParaRPr lang="pt-BR" dirty="0"/>
          </a:p>
        </p:txBody>
      </p:sp>
      <p:pic>
        <p:nvPicPr>
          <p:cNvPr id="6146" name="Picture 2" descr="1 - logi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11" y="5341793"/>
            <a:ext cx="826997" cy="143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Seta para baixo 36"/>
          <p:cNvSpPr/>
          <p:nvPr/>
        </p:nvSpPr>
        <p:spPr>
          <a:xfrm>
            <a:off x="6763912" y="4625710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2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>Sistema </a:t>
            </a:r>
            <a:r>
              <a:rPr lang="pt-BR" sz="4000" dirty="0"/>
              <a:t>de Apoio à Especificação </a:t>
            </a:r>
            <a:r>
              <a:rPr lang="pt-BR" sz="4000" dirty="0" smtClean="0"/>
              <a:t>de Requisitos não Funcionais (SAE-RNF)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259569"/>
            <a:ext cx="10515600" cy="4351338"/>
          </a:xfrm>
        </p:spPr>
        <p:txBody>
          <a:bodyPr>
            <a:normAutofit/>
          </a:bodyPr>
          <a:lstStyle/>
          <a:p>
            <a:pPr algn="just"/>
            <a:endParaRPr lang="pt-BR" dirty="0" smtClean="0"/>
          </a:p>
          <a:p>
            <a:pPr algn="just"/>
            <a:r>
              <a:rPr lang="pt-BR" dirty="0" smtClean="0"/>
              <a:t>Objetivos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 smtClean="0"/>
              <a:t>Facilitar a especificação de </a:t>
            </a:r>
            <a:r>
              <a:rPr lang="pt-BR" dirty="0" err="1" smtClean="0"/>
              <a:t>RNFs</a:t>
            </a:r>
            <a:r>
              <a:rPr lang="pt-BR" dirty="0" smtClean="0"/>
              <a:t>  através do </a:t>
            </a:r>
            <a:r>
              <a:rPr lang="pt-BR" i="1" dirty="0" err="1"/>
              <a:t>template</a:t>
            </a:r>
            <a:r>
              <a:rPr lang="pt-BR" dirty="0"/>
              <a:t> </a:t>
            </a:r>
            <a:r>
              <a:rPr lang="pt-BR" dirty="0" smtClean="0"/>
              <a:t>proposto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 smtClean="0"/>
              <a:t>Servir </a:t>
            </a:r>
            <a:r>
              <a:rPr lang="pt-BR" dirty="0"/>
              <a:t>como estímulo à adoção da prática da especificação de requisitos não </a:t>
            </a:r>
            <a:r>
              <a:rPr lang="pt-BR" dirty="0" smtClean="0"/>
              <a:t>funcionais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" y="0"/>
            <a:ext cx="1170432" cy="7772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25" y="14049"/>
            <a:ext cx="1659875" cy="77747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9199" y="2149003"/>
            <a:ext cx="1669179" cy="395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2152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84915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SAE-RNF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34961" y="1345675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pt-BR" sz="3200" dirty="0" smtClean="0"/>
              <a:t>Ferramenta web disponível em </a:t>
            </a:r>
            <a:r>
              <a:rPr lang="pt-BR" sz="3200" u="sng" dirty="0" smtClean="0">
                <a:hlinkClick r:id="rId2"/>
              </a:rPr>
              <a:t>www.saernf.orgfree.com</a:t>
            </a:r>
            <a:endParaRPr lang="pt-BR" sz="3200" u="sng" dirty="0" smtClean="0"/>
          </a:p>
          <a:p>
            <a:pPr algn="just"/>
            <a:r>
              <a:rPr lang="pt-BR" sz="3200" dirty="0" smtClean="0"/>
              <a:t>Usuários: 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sz="2800" dirty="0" smtClean="0"/>
              <a:t>Engenheiros </a:t>
            </a:r>
            <a:r>
              <a:rPr lang="pt-BR" sz="2800" dirty="0"/>
              <a:t>de </a:t>
            </a:r>
            <a:r>
              <a:rPr lang="pt-BR" sz="2800" dirty="0" smtClean="0"/>
              <a:t>requisitos </a:t>
            </a:r>
            <a:r>
              <a:rPr lang="pt-BR" sz="2800" dirty="0"/>
              <a:t>que desejam especificar de forma mais detalhada </a:t>
            </a:r>
            <a:r>
              <a:rPr lang="pt-BR" sz="2800" dirty="0" smtClean="0"/>
              <a:t>os </a:t>
            </a:r>
            <a:r>
              <a:rPr lang="pt-BR" sz="2800" dirty="0" err="1" smtClean="0"/>
              <a:t>RNFs</a:t>
            </a:r>
            <a:endParaRPr lang="pt-BR" sz="2800" dirty="0" smtClean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sz="2800" dirty="0" smtClean="0"/>
              <a:t>Usuários </a:t>
            </a:r>
            <a:r>
              <a:rPr lang="pt-BR" sz="2800" dirty="0"/>
              <a:t>que querem consultar informações relacionadas a problemas e as suas formas de </a:t>
            </a:r>
            <a:r>
              <a:rPr lang="pt-BR" sz="2800" dirty="0" smtClean="0"/>
              <a:t>solução</a:t>
            </a:r>
          </a:p>
          <a:p>
            <a:pPr algn="just"/>
            <a:r>
              <a:rPr lang="pt-BR" sz="3200" i="1" dirty="0" smtClean="0"/>
              <a:t>PHP</a:t>
            </a:r>
            <a:r>
              <a:rPr lang="pt-BR" sz="3200" dirty="0" smtClean="0"/>
              <a:t> em sua versão 5.5.12</a:t>
            </a:r>
          </a:p>
          <a:p>
            <a:pPr algn="just"/>
            <a:r>
              <a:rPr lang="pt-BR" sz="3200" i="1" dirty="0" smtClean="0"/>
              <a:t>MySQL</a:t>
            </a:r>
            <a:endParaRPr lang="pt-BR" sz="3200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" y="0"/>
            <a:ext cx="1170432" cy="7772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25" y="14049"/>
            <a:ext cx="1659875" cy="777473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86375" y="423069"/>
            <a:ext cx="2221143" cy="52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0443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SAE-RNF - Funcionalidades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pt-BR" sz="3200" dirty="0"/>
              <a:t>Cadastro de usuário</a:t>
            </a:r>
          </a:p>
          <a:p>
            <a:pPr lvl="0">
              <a:lnSpc>
                <a:spcPct val="150000"/>
              </a:lnSpc>
            </a:pPr>
            <a:r>
              <a:rPr lang="pt-BR" sz="3200" dirty="0"/>
              <a:t>Cadastro de projeto</a:t>
            </a:r>
          </a:p>
          <a:p>
            <a:pPr lvl="0">
              <a:lnSpc>
                <a:spcPct val="150000"/>
              </a:lnSpc>
            </a:pPr>
            <a:r>
              <a:rPr lang="pt-BR" sz="3200" dirty="0"/>
              <a:t>Cadastro de requisito não funcional</a:t>
            </a:r>
          </a:p>
          <a:p>
            <a:pPr lvl="0">
              <a:lnSpc>
                <a:spcPct val="150000"/>
              </a:lnSpc>
            </a:pPr>
            <a:r>
              <a:rPr lang="pt-BR" sz="3200" dirty="0"/>
              <a:t>Convidar colaboradores</a:t>
            </a:r>
          </a:p>
          <a:p>
            <a:pPr lvl="0">
              <a:lnSpc>
                <a:spcPct val="150000"/>
              </a:lnSpc>
            </a:pPr>
            <a:r>
              <a:rPr lang="pt-BR" sz="3200" dirty="0"/>
              <a:t>Impressão do documento ou gerar relatório</a:t>
            </a:r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" y="0"/>
            <a:ext cx="1170432" cy="7772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25" y="14049"/>
            <a:ext cx="1659875" cy="777473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12221" y="777240"/>
            <a:ext cx="2052761" cy="486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4946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1153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600" dirty="0" smtClean="0"/>
              <a:t>SAE-RNF – Diagrama de Casos de Uso</a:t>
            </a:r>
            <a:endParaRPr lang="pt-BR" sz="3600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08" y="1045730"/>
            <a:ext cx="11755045" cy="5131235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" y="0"/>
            <a:ext cx="1170432" cy="7772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25" y="14049"/>
            <a:ext cx="1659875" cy="777473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54164" y="349624"/>
            <a:ext cx="1669179" cy="395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4090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1175"/>
            <a:ext cx="10515600" cy="1325563"/>
          </a:xfrm>
        </p:spPr>
        <p:txBody>
          <a:bodyPr/>
          <a:lstStyle/>
          <a:p>
            <a:pPr algn="ctr"/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0" y="412378"/>
            <a:ext cx="11981679" cy="5522259"/>
          </a:xfrm>
        </p:spPr>
      </p:pic>
    </p:spTree>
    <p:extLst>
      <p:ext uri="{BB962C8B-B14F-4D97-AF65-F5344CB8AC3E}">
        <p14:creationId xmlns:p14="http://schemas.microsoft.com/office/powerpoint/2010/main" val="269451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18323"/>
            <a:ext cx="10515600" cy="1325563"/>
          </a:xfrm>
        </p:spPr>
        <p:txBody>
          <a:bodyPr/>
          <a:lstStyle/>
          <a:p>
            <a:pPr algn="ctr"/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42" y="62753"/>
            <a:ext cx="9069253" cy="6658722"/>
          </a:xfrm>
        </p:spPr>
      </p:pic>
    </p:spTree>
    <p:extLst>
      <p:ext uri="{BB962C8B-B14F-4D97-AF65-F5344CB8AC3E}">
        <p14:creationId xmlns:p14="http://schemas.microsoft.com/office/powerpoint/2010/main" val="155096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SAE-RNF – Cadastrar RNF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425" y="14047"/>
            <a:ext cx="10586588" cy="6707428"/>
          </a:xfrm>
        </p:spPr>
      </p:pic>
    </p:spTree>
    <p:extLst>
      <p:ext uri="{BB962C8B-B14F-4D97-AF65-F5344CB8AC3E}">
        <p14:creationId xmlns:p14="http://schemas.microsoft.com/office/powerpoint/2010/main" val="238669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19600" y="134473"/>
            <a:ext cx="5800165" cy="1281953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Modelo de dados (Conceitual)</a:t>
            </a:r>
            <a:endParaRPr lang="pt-BR" sz="40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12" y="1962150"/>
            <a:ext cx="8105775" cy="4076700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" y="0"/>
            <a:ext cx="1170432" cy="7772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25" y="14049"/>
            <a:ext cx="1659875" cy="777473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18668" y="388620"/>
            <a:ext cx="2466461" cy="584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9661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7413" y="2400404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6. Conclusão e Trabalhos Futuros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" y="0"/>
            <a:ext cx="1170432" cy="7772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25" y="14049"/>
            <a:ext cx="1659875" cy="7774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0292" y="342877"/>
            <a:ext cx="10160000" cy="1143000"/>
          </a:xfrm>
        </p:spPr>
        <p:txBody>
          <a:bodyPr/>
          <a:lstStyle/>
          <a:p>
            <a:pPr algn="ctr"/>
            <a:r>
              <a:rPr lang="pt-BR" dirty="0" smtClean="0"/>
              <a:t>Caracterização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7715" y="1624083"/>
            <a:ext cx="10160000" cy="2169996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endParaRPr lang="pt-BR" dirty="0"/>
          </a:p>
          <a:p>
            <a:pPr indent="-342900"/>
            <a:r>
              <a:rPr lang="pt-BR" sz="11200" dirty="0" smtClean="0"/>
              <a:t>Todas as ocorrências no âmbito da corporação são armazenadas em papeis.</a:t>
            </a:r>
            <a:endParaRPr lang="pt-BR" sz="11200" dirty="0" smtClean="0"/>
          </a:p>
          <a:p>
            <a:pPr indent="-342900"/>
            <a:r>
              <a:rPr lang="pt-BR" sz="11200" dirty="0" smtClean="0"/>
              <a:t>Muito esforço para repassar esses dados para planilhas do Excel.</a:t>
            </a:r>
          </a:p>
          <a:p>
            <a:pPr indent="-342900"/>
            <a:r>
              <a:rPr lang="pt-BR" sz="11200" dirty="0" smtClean="0"/>
              <a:t>Estatísticas são quase impossíveis (só o básico).</a:t>
            </a:r>
          </a:p>
          <a:p>
            <a:pPr indent="-342900"/>
            <a:r>
              <a:rPr lang="pt-BR" sz="11200" dirty="0" smtClean="0"/>
              <a:t>Mineração nem pensar.</a:t>
            </a:r>
          </a:p>
          <a:p>
            <a:pPr indent="-342900"/>
            <a:endParaRPr lang="pt-BR" dirty="0" smtClean="0"/>
          </a:p>
          <a:p>
            <a:pPr indent="-342900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1026" name="Picture 2" descr="Resultado de imagem para problem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61" y="3878094"/>
            <a:ext cx="4708478" cy="220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09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Considerações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algn="just">
              <a:spcBef>
                <a:spcPts val="1000"/>
              </a:spcBef>
            </a:pPr>
            <a:r>
              <a:rPr lang="pt-BR" sz="2800" dirty="0" smtClean="0"/>
              <a:t>Escassez de </a:t>
            </a:r>
            <a:r>
              <a:rPr lang="pt-BR" sz="2800" dirty="0"/>
              <a:t>ferramentas integradas </a:t>
            </a:r>
            <a:r>
              <a:rPr lang="pt-BR" sz="2800" dirty="0" smtClean="0"/>
              <a:t>que:</a:t>
            </a:r>
            <a:endParaRPr lang="pt-BR" sz="2800" dirty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 smtClean="0"/>
              <a:t>Possibilitem o cadastro dos artefatos que compõem a abstração proposta, que visa ser mais rica;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 smtClean="0"/>
              <a:t>Deem apoio à especificação de requisitos não funcionais estimulando o seu reuso;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 smtClean="0"/>
              <a:t>Auxiliem o aprendizado às pessoas inexperientes em especificação de RNF.</a:t>
            </a:r>
          </a:p>
          <a:p>
            <a:pPr algn="just"/>
            <a:r>
              <a:rPr lang="pt-BR" dirty="0" smtClean="0"/>
              <a:t>Contribuição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 smtClean="0"/>
              <a:t>Definição de novo </a:t>
            </a:r>
            <a:r>
              <a:rPr lang="pt-BR" i="1" dirty="0" err="1" smtClean="0"/>
              <a:t>template</a:t>
            </a:r>
            <a:r>
              <a:rPr lang="pt-BR" dirty="0" smtClean="0"/>
              <a:t> que integra a especificação das técnica: </a:t>
            </a:r>
            <a:r>
              <a:rPr lang="pt-BR" dirty="0" err="1" smtClean="0"/>
              <a:t>QaSE</a:t>
            </a:r>
            <a:r>
              <a:rPr lang="pt-BR" dirty="0" smtClean="0"/>
              <a:t>  e </a:t>
            </a:r>
            <a:r>
              <a:rPr lang="pt-BR" i="1" dirty="0" smtClean="0"/>
              <a:t>The </a:t>
            </a:r>
            <a:r>
              <a:rPr lang="pt-BR" i="1" dirty="0" err="1" smtClean="0"/>
              <a:t>Landing</a:t>
            </a:r>
            <a:r>
              <a:rPr lang="pt-BR" i="1" dirty="0" smtClean="0"/>
              <a:t> Zone.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 smtClean="0"/>
              <a:t>S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" y="0"/>
            <a:ext cx="1170432" cy="7772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25" y="14049"/>
            <a:ext cx="1659875" cy="777473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3516" y="5422505"/>
            <a:ext cx="1507237" cy="357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Limitações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</a:t>
            </a:r>
            <a:r>
              <a:rPr lang="pt-BR" dirty="0" err="1" smtClean="0"/>
              <a:t>T</a:t>
            </a:r>
            <a:r>
              <a:rPr lang="pt-BR" i="1" dirty="0" err="1" smtClean="0"/>
              <a:t>emplate</a:t>
            </a:r>
            <a:r>
              <a:rPr lang="pt-BR" dirty="0" smtClean="0"/>
              <a:t> </a:t>
            </a:r>
            <a:r>
              <a:rPr lang="pt-BR" dirty="0"/>
              <a:t>proposto se limitou </a:t>
            </a:r>
            <a:r>
              <a:rPr lang="pt-BR" dirty="0" smtClean="0"/>
              <a:t>à </a:t>
            </a:r>
            <a:r>
              <a:rPr lang="pt-BR" dirty="0"/>
              <a:t>integração de duas </a:t>
            </a:r>
            <a:r>
              <a:rPr lang="pt-BR" dirty="0" smtClean="0"/>
              <a:t>abordagens</a:t>
            </a:r>
          </a:p>
          <a:p>
            <a:pPr lvl="1" algn="just"/>
            <a:r>
              <a:rPr lang="pt-BR" dirty="0"/>
              <a:t>N</a:t>
            </a:r>
            <a:r>
              <a:rPr lang="pt-BR" dirty="0" smtClean="0"/>
              <a:t>ão </a:t>
            </a:r>
            <a:r>
              <a:rPr lang="pt-BR" dirty="0"/>
              <a:t>incorporando conceitos referentes a outras propostas que de alguma forma poderiam enriquecer a </a:t>
            </a:r>
            <a:r>
              <a:rPr lang="pt-BR" dirty="0" smtClean="0"/>
              <a:t>proposta</a:t>
            </a:r>
          </a:p>
          <a:p>
            <a:pPr lvl="1" algn="just"/>
            <a:r>
              <a:rPr lang="pt-BR" dirty="0"/>
              <a:t>M</a:t>
            </a:r>
            <a:r>
              <a:rPr lang="pt-BR" dirty="0" smtClean="0"/>
              <a:t>antendo-se porém leve</a:t>
            </a:r>
            <a:endParaRPr lang="pt-BR" dirty="0"/>
          </a:p>
          <a:p>
            <a:pPr algn="just"/>
            <a:r>
              <a:rPr lang="pt-BR" dirty="0" smtClean="0"/>
              <a:t>O</a:t>
            </a:r>
            <a:r>
              <a:rPr lang="pt-BR" i="1" dirty="0" smtClean="0"/>
              <a:t> </a:t>
            </a:r>
            <a:r>
              <a:rPr lang="pt-BR" i="1" dirty="0" err="1" smtClean="0"/>
              <a:t>Template</a:t>
            </a:r>
            <a:r>
              <a:rPr lang="pt-BR" dirty="0" smtClean="0"/>
              <a:t> </a:t>
            </a:r>
            <a:r>
              <a:rPr lang="pt-BR" dirty="0"/>
              <a:t>não foi ainda usado por outras pessoas, nem aplicado em casos </a:t>
            </a:r>
            <a:r>
              <a:rPr lang="pt-BR" dirty="0" smtClean="0"/>
              <a:t>reais</a:t>
            </a:r>
            <a:endParaRPr lang="pt-BR" dirty="0"/>
          </a:p>
          <a:p>
            <a:pPr algn="just"/>
            <a:r>
              <a:rPr lang="pt-BR" dirty="0"/>
              <a:t>Sistema desenvolvido foca apenas nos </a:t>
            </a:r>
            <a:r>
              <a:rPr lang="pt-BR" dirty="0" err="1" smtClean="0"/>
              <a:t>RNFs</a:t>
            </a:r>
            <a:r>
              <a:rPr lang="pt-BR" dirty="0" smtClean="0"/>
              <a:t>, </a:t>
            </a:r>
            <a:r>
              <a:rPr lang="pt-BR" dirty="0"/>
              <a:t>não estando integrado ao processo de requisitos como um </a:t>
            </a:r>
            <a:r>
              <a:rPr lang="pt-BR" dirty="0" smtClean="0"/>
              <a:t>todo</a:t>
            </a:r>
            <a:endParaRPr lang="pt-BR" dirty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" y="0"/>
            <a:ext cx="1170432" cy="7772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25" y="14049"/>
            <a:ext cx="1659875" cy="77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9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pt-BR" dirty="0" smtClean="0"/>
              <a:t>Aplicar </a:t>
            </a:r>
            <a:r>
              <a:rPr lang="pt-BR" dirty="0"/>
              <a:t>o </a:t>
            </a:r>
            <a:r>
              <a:rPr lang="pt-BR" i="1" dirty="0" err="1"/>
              <a:t>template</a:t>
            </a:r>
            <a:r>
              <a:rPr lang="pt-BR" dirty="0"/>
              <a:t> proposto a casos reais em empresas </a:t>
            </a:r>
            <a:r>
              <a:rPr lang="pt-BR" dirty="0" smtClean="0"/>
              <a:t>e </a:t>
            </a:r>
            <a:r>
              <a:rPr lang="pt-BR" dirty="0"/>
              <a:t>na </a:t>
            </a:r>
            <a:r>
              <a:rPr lang="pt-BR" dirty="0" smtClean="0"/>
              <a:t>academia</a:t>
            </a:r>
            <a:endParaRPr lang="pt-BR" dirty="0"/>
          </a:p>
          <a:p>
            <a:pPr lvl="0" algn="just"/>
            <a:r>
              <a:rPr lang="pt-BR" dirty="0"/>
              <a:t>Validar o </a:t>
            </a:r>
            <a:r>
              <a:rPr lang="pt-BR" dirty="0" smtClean="0"/>
              <a:t>SAE-RNF </a:t>
            </a:r>
            <a:r>
              <a:rPr lang="pt-BR" dirty="0"/>
              <a:t>com usuários, avaliar a usabilidade e receber sugestões de </a:t>
            </a:r>
            <a:r>
              <a:rPr lang="pt-BR" dirty="0" smtClean="0"/>
              <a:t>melhoria</a:t>
            </a:r>
            <a:endParaRPr lang="pt-BR" dirty="0"/>
          </a:p>
          <a:p>
            <a:pPr lvl="0" algn="just"/>
            <a:r>
              <a:rPr lang="pt-BR" dirty="0"/>
              <a:t>Fazer um estudo comparativo entre o </a:t>
            </a:r>
            <a:r>
              <a:rPr lang="pt-BR" dirty="0" smtClean="0"/>
              <a:t>SAE-RNF </a:t>
            </a:r>
            <a:r>
              <a:rPr lang="pt-BR" dirty="0"/>
              <a:t>e outras ferramentas existentes no </a:t>
            </a:r>
            <a:r>
              <a:rPr lang="pt-BR" dirty="0" smtClean="0"/>
              <a:t>mercado</a:t>
            </a:r>
            <a:endParaRPr lang="pt-BR" dirty="0"/>
          </a:p>
          <a:p>
            <a:pPr lvl="0" algn="just"/>
            <a:r>
              <a:rPr lang="pt-BR" dirty="0" smtClean="0"/>
              <a:t>Integrar </a:t>
            </a:r>
            <a:r>
              <a:rPr lang="pt-BR" dirty="0"/>
              <a:t>especificação ao modelo e ferramenta </a:t>
            </a:r>
            <a:r>
              <a:rPr lang="pt-BR" dirty="0" smtClean="0"/>
              <a:t>4REUse</a:t>
            </a:r>
            <a:endParaRPr lang="pt-BR" dirty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" y="0"/>
            <a:ext cx="1170432" cy="7772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25" y="14049"/>
            <a:ext cx="1659875" cy="77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9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4800" dirty="0" smtClean="0"/>
              <a:t>Obrigado!</a:t>
            </a:r>
            <a:endParaRPr lang="pt-BR" sz="4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" y="0"/>
            <a:ext cx="1170432" cy="7772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25" y="14049"/>
            <a:ext cx="1659875" cy="77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3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 de Apoio à Especificação de Requisitos não Funcionais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7456" y="5486402"/>
            <a:ext cx="10730429" cy="1189821"/>
          </a:xfrm>
        </p:spPr>
        <p:txBody>
          <a:bodyPr/>
          <a:lstStyle/>
          <a:p>
            <a:pPr algn="l"/>
            <a:r>
              <a:rPr lang="pt-BR" dirty="0" smtClean="0"/>
              <a:t>Diogo Leal </a:t>
            </a:r>
            <a:r>
              <a:rPr lang="pt-BR" dirty="0"/>
              <a:t>P</a:t>
            </a:r>
            <a:r>
              <a:rPr lang="pt-BR" dirty="0" smtClean="0"/>
              <a:t>into </a:t>
            </a:r>
            <a:r>
              <a:rPr lang="pt-BR" dirty="0" err="1"/>
              <a:t>M</a:t>
            </a:r>
            <a:r>
              <a:rPr lang="pt-BR" dirty="0" err="1" smtClean="0"/>
              <a:t>arvão</a:t>
            </a:r>
            <a:endParaRPr lang="pt-BR" dirty="0" smtClean="0"/>
          </a:p>
          <a:p>
            <a:pPr algn="l"/>
            <a:r>
              <a:rPr lang="pt-BR" dirty="0" smtClean="0"/>
              <a:t>Orientadora: Profa. Dra. Maria Lencastre Pinheiro de </a:t>
            </a:r>
            <a:r>
              <a:rPr lang="pt-BR" dirty="0"/>
              <a:t>M</a:t>
            </a:r>
            <a:r>
              <a:rPr lang="pt-BR" dirty="0" smtClean="0"/>
              <a:t>enezes e Cruz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" y="0"/>
            <a:ext cx="1170432" cy="7772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25" y="14049"/>
            <a:ext cx="1659875" cy="77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8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207" y="1008332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2. Objetivos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1026" name="Picture 2" descr="Resultado de imagem para objetiv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539" y="2166535"/>
            <a:ext cx="3596251" cy="261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06134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/>
              <a:t>Apresentar a p</a:t>
            </a:r>
            <a:r>
              <a:rPr lang="pt-BR" sz="3200" dirty="0" smtClean="0"/>
              <a:t>roposta </a:t>
            </a:r>
            <a:r>
              <a:rPr lang="pt-BR" sz="3200" dirty="0"/>
              <a:t>de </a:t>
            </a:r>
            <a:r>
              <a:rPr lang="pt-BR" sz="3200" dirty="0" smtClean="0"/>
              <a:t>um aplicativo para armazenar dados de </a:t>
            </a:r>
            <a:r>
              <a:rPr lang="pt-BR" sz="3200" b="1" dirty="0" smtClean="0"/>
              <a:t>TODAS</a:t>
            </a:r>
            <a:r>
              <a:rPr lang="pt-BR" sz="3200" dirty="0" smtClean="0"/>
              <a:t> as ocorrências policiais inclusive as que não têm condução às delegacias;</a:t>
            </a:r>
            <a:endParaRPr lang="pt-BR" sz="3200" dirty="0" smtClean="0"/>
          </a:p>
          <a:p>
            <a:pPr algn="just"/>
            <a:r>
              <a:rPr lang="pt-BR" sz="3200" dirty="0" smtClean="0"/>
              <a:t>A Ideia é que todos os Policiais Militares usem o </a:t>
            </a:r>
            <a:r>
              <a:rPr lang="pt-BR" sz="3200" dirty="0" err="1" smtClean="0"/>
              <a:t>App</a:t>
            </a:r>
            <a:r>
              <a:rPr lang="pt-BR" sz="3200" dirty="0" smtClean="0"/>
              <a:t>;</a:t>
            </a:r>
          </a:p>
          <a:p>
            <a:pPr algn="just"/>
            <a:endParaRPr lang="pt-BR" sz="32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2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52" y="154155"/>
            <a:ext cx="10515600" cy="822053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3</a:t>
            </a:r>
            <a:r>
              <a:rPr lang="pt-BR" dirty="0" smtClean="0"/>
              <a:t>. Fluxo de uma ocorrência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6862"/>
            <a:ext cx="16097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521894"/>
            <a:ext cx="1525920" cy="163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Resultado de imagem para central ico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5221209"/>
            <a:ext cx="1207118" cy="120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Resultado de imagem para viatura ic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Resultado de imagem para viatura ic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Resultado de imagem para viatura ic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59" y="2846221"/>
            <a:ext cx="1573347" cy="157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 descr="Resultado de imagem para ladrao ico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1065005"/>
            <a:ext cx="1453423" cy="145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259" y="1146692"/>
            <a:ext cx="17621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323" y="3434116"/>
            <a:ext cx="1096654" cy="122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eta para baixo 9"/>
          <p:cNvSpPr/>
          <p:nvPr/>
        </p:nvSpPr>
        <p:spPr>
          <a:xfrm>
            <a:off x="1189215" y="3254171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baixo 18"/>
          <p:cNvSpPr/>
          <p:nvPr/>
        </p:nvSpPr>
        <p:spPr>
          <a:xfrm>
            <a:off x="6802996" y="2680362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cima 10"/>
          <p:cNvSpPr/>
          <p:nvPr/>
        </p:nvSpPr>
        <p:spPr>
          <a:xfrm>
            <a:off x="3981407" y="4387291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402006" y="565397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>
            <a:off x="4981397" y="1720959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cima 23"/>
          <p:cNvSpPr/>
          <p:nvPr/>
        </p:nvSpPr>
        <p:spPr>
          <a:xfrm>
            <a:off x="3983682" y="2493884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796" y="5337995"/>
            <a:ext cx="14001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464" y="3286203"/>
            <a:ext cx="1476376" cy="99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AutoShape 21" descr="Resultado de imagem para planilha ic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197" y="1217775"/>
            <a:ext cx="1071563" cy="107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269" y="5363165"/>
            <a:ext cx="967811" cy="1283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Seta para cima 29"/>
          <p:cNvSpPr/>
          <p:nvPr/>
        </p:nvSpPr>
        <p:spPr>
          <a:xfrm>
            <a:off x="9681527" y="4356108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cima 30"/>
          <p:cNvSpPr/>
          <p:nvPr/>
        </p:nvSpPr>
        <p:spPr>
          <a:xfrm>
            <a:off x="9650445" y="2300060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 para a direita 31"/>
          <p:cNvSpPr/>
          <p:nvPr/>
        </p:nvSpPr>
        <p:spPr>
          <a:xfrm>
            <a:off x="8064424" y="567844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 para baixo 32"/>
          <p:cNvSpPr/>
          <p:nvPr/>
        </p:nvSpPr>
        <p:spPr>
          <a:xfrm>
            <a:off x="6751339" y="4708444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329731" y="3187760"/>
            <a:ext cx="10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Delegacia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9341213" y="2962150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Quartel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9137568" y="501400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BO Validado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Problemática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 smtClean="0"/>
              <a:t>Procedimento demora muito.</a:t>
            </a:r>
          </a:p>
          <a:p>
            <a:pPr algn="just"/>
            <a:r>
              <a:rPr lang="pt-BR" sz="2800" dirty="0" smtClean="0"/>
              <a:t>Falta interligação entre sistemas do COPOM(</a:t>
            </a:r>
            <a:r>
              <a:rPr lang="pt-BR" sz="2800" dirty="0" err="1" smtClean="0"/>
              <a:t>Ati</a:t>
            </a:r>
            <a:r>
              <a:rPr lang="pt-BR" sz="2800" dirty="0" smtClean="0"/>
              <a:t>), PM e Policia Civil.</a:t>
            </a:r>
          </a:p>
          <a:p>
            <a:pPr algn="just"/>
            <a:r>
              <a:rPr lang="pt-BR" sz="2800" dirty="0" smtClean="0"/>
              <a:t>Muitos papeis de procedimentos e ocorrências (ocupa muito espaço físico).</a:t>
            </a:r>
          </a:p>
          <a:p>
            <a:pPr algn="just"/>
            <a:r>
              <a:rPr lang="pt-BR" sz="2800" dirty="0" smtClean="0"/>
              <a:t>Dados estatísticos quase inexistentes.</a:t>
            </a:r>
          </a:p>
          <a:p>
            <a:pPr algn="just"/>
            <a:r>
              <a:rPr lang="pt-BR" sz="2800" dirty="0" smtClean="0"/>
              <a:t>Muitos policiais para preencher planilhas com base nos boletins escritos à mão (em média 2 por batalhão);</a:t>
            </a:r>
          </a:p>
          <a:p>
            <a:pPr algn="just"/>
            <a:r>
              <a:rPr lang="pt-BR" sz="2800" dirty="0" smtClean="0"/>
              <a:t>Muito ruído nos dados;</a:t>
            </a:r>
          </a:p>
          <a:p>
            <a:pPr algn="just"/>
            <a:r>
              <a:rPr lang="pt-BR" sz="2800" dirty="0" smtClean="0"/>
              <a:t>IMPOSSÍVEL  MINERAR!</a:t>
            </a:r>
          </a:p>
          <a:p>
            <a:pPr algn="just"/>
            <a:endParaRPr lang="pt-BR" sz="3200" dirty="0"/>
          </a:p>
          <a:p>
            <a:pPr lvl="1" algn="just">
              <a:buFont typeface="Courier New" panose="02070309020205020404" pitchFamily="49" charset="0"/>
              <a:buChar char="o"/>
            </a:pPr>
            <a:endParaRPr lang="pt-BR" dirty="0" smtClean="0"/>
          </a:p>
          <a:p>
            <a:pPr lvl="1" algn="just">
              <a:buFont typeface="Courier New" panose="02070309020205020404" pitchFamily="49" charset="0"/>
              <a:buChar char="o"/>
            </a:pPr>
            <a:endParaRPr lang="pt-BR" dirty="0" smtClean="0"/>
          </a:p>
          <a:p>
            <a:pPr lvl="1" algn="just">
              <a:buFont typeface="Courier New" panose="02070309020205020404" pitchFamily="49" charset="0"/>
              <a:buChar char="o"/>
            </a:pP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551" y="1253863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4. Proposta 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" y="0"/>
            <a:ext cx="1170432" cy="7772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25" y="14049"/>
            <a:ext cx="1659875" cy="777473"/>
          </a:xfrm>
          <a:prstGeom prst="rect">
            <a:avLst/>
          </a:prstGeom>
        </p:spPr>
      </p:pic>
      <p:pic>
        <p:nvPicPr>
          <p:cNvPr id="3074" name="Picture 2" descr="Resultado de imagem para proposta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875" y="2579426"/>
            <a:ext cx="2702019" cy="27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8572" y="402785"/>
            <a:ext cx="10160000" cy="1143000"/>
          </a:xfrm>
        </p:spPr>
        <p:txBody>
          <a:bodyPr>
            <a:noAutofit/>
          </a:bodyPr>
          <a:lstStyle/>
          <a:p>
            <a:pPr algn="ctr"/>
            <a:r>
              <a:rPr lang="pt-BR" dirty="0" smtClean="0"/>
              <a:t>O Aplicativo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Características</a:t>
            </a:r>
            <a:r>
              <a:rPr lang="pt-BR" sz="2800" dirty="0" smtClean="0"/>
              <a:t> básicas:</a:t>
            </a:r>
          </a:p>
          <a:p>
            <a:pPr lvl="1" algn="just"/>
            <a:r>
              <a:rPr lang="pt-BR" sz="2800" i="1" dirty="0" smtClean="0"/>
              <a:t>Gerar boletins de ocorrência digitais;</a:t>
            </a:r>
          </a:p>
          <a:p>
            <a:pPr lvl="1" algn="just"/>
            <a:r>
              <a:rPr lang="pt-BR" sz="2800" i="1" dirty="0" smtClean="0"/>
              <a:t>Armazenar todas as ocorrências policiais num só lugar;</a:t>
            </a:r>
          </a:p>
          <a:p>
            <a:pPr lvl="1" algn="just"/>
            <a:r>
              <a:rPr lang="pt-BR" sz="2800" i="1" dirty="0" smtClean="0"/>
              <a:t>Propiciar facilidade na geração de estatísticas e relatórios;</a:t>
            </a:r>
          </a:p>
          <a:p>
            <a:pPr lvl="1" algn="just"/>
            <a:r>
              <a:rPr lang="pt-BR" sz="2800" i="1" dirty="0" smtClean="0"/>
              <a:t>Não necessita de equipes para preencher planilhas;</a:t>
            </a:r>
          </a:p>
          <a:p>
            <a:pPr lvl="2" algn="just"/>
            <a:r>
              <a:rPr lang="pt-BR" sz="2600" i="1" dirty="0" smtClean="0"/>
              <a:t>Efetivo é alocado em outras atividades;</a:t>
            </a:r>
          </a:p>
          <a:p>
            <a:pPr lvl="1" algn="just"/>
            <a:endParaRPr lang="pt-BR" sz="2800" i="1" dirty="0" smtClean="0"/>
          </a:p>
          <a:p>
            <a:pPr lvl="1" algn="just"/>
            <a:endParaRPr lang="pt-BR" sz="2800" i="1" dirty="0" smtClean="0"/>
          </a:p>
          <a:p>
            <a:pPr lvl="1" algn="just"/>
            <a:endParaRPr lang="pt-BR" i="1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8" y="14282"/>
            <a:ext cx="1170432" cy="7772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25" y="14049"/>
            <a:ext cx="1659875" cy="77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5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9366" y="128740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5. Sistema Proposto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" y="0"/>
            <a:ext cx="1170432" cy="7772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25" y="14049"/>
            <a:ext cx="1659875" cy="777473"/>
          </a:xfrm>
          <a:prstGeom prst="rect">
            <a:avLst/>
          </a:prstGeom>
        </p:spPr>
      </p:pic>
      <p:pic>
        <p:nvPicPr>
          <p:cNvPr id="4098" name="Picture 2" descr="Diagrama da Arquitetura do Sistem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5" t="13150" r="5307"/>
          <a:stretch>
            <a:fillRect/>
          </a:stretch>
        </p:blipFill>
        <p:spPr bwMode="auto">
          <a:xfrm>
            <a:off x="941697" y="1321830"/>
            <a:ext cx="8443429" cy="501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1034</TotalTime>
  <Words>547</Words>
  <Application>Microsoft Office PowerPoint</Application>
  <PresentationFormat>Personalizar</PresentationFormat>
  <Paragraphs>90</Paragraphs>
  <Slides>24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Adjacência</vt:lpstr>
      <vt:lpstr>APLICATIVO PARA REALIZAÇÃO DE BOLETINS DE OCORRÊNCIAS POLICIAIS</vt:lpstr>
      <vt:lpstr>Caracterização do problema</vt:lpstr>
      <vt:lpstr>2. Objetivos</vt:lpstr>
      <vt:lpstr>Objetivos</vt:lpstr>
      <vt:lpstr>3. Fluxo de uma ocorrência</vt:lpstr>
      <vt:lpstr>Problemática</vt:lpstr>
      <vt:lpstr>4. Proposta </vt:lpstr>
      <vt:lpstr>O Aplicativo</vt:lpstr>
      <vt:lpstr>5. Sistema Proposto</vt:lpstr>
      <vt:lpstr>3. Fluxo de ocorrência usando o aplicativo</vt:lpstr>
      <vt:lpstr> Sistema de Apoio à Especificação de Requisitos não Funcionais (SAE-RNF)</vt:lpstr>
      <vt:lpstr>SAE-RNF</vt:lpstr>
      <vt:lpstr>SAE-RNF - Funcionalidades</vt:lpstr>
      <vt:lpstr>SAE-RNF – Diagrama de Casos de Uso</vt:lpstr>
      <vt:lpstr>Apresentação do PowerPoint</vt:lpstr>
      <vt:lpstr>Apresentação do PowerPoint</vt:lpstr>
      <vt:lpstr>SAE-RNF – Cadastrar RNF</vt:lpstr>
      <vt:lpstr>Modelo de dados (Conceitual)</vt:lpstr>
      <vt:lpstr>6. Conclusão e Trabalhos Futuros</vt:lpstr>
      <vt:lpstr>Considerações</vt:lpstr>
      <vt:lpstr>Limitações</vt:lpstr>
      <vt:lpstr>Trabalhos Futuros</vt:lpstr>
      <vt:lpstr>Apresentação do PowerPoint</vt:lpstr>
      <vt:lpstr>Sistema de Apoio à Especificação de Requisitos não Funcionais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APOIO À ESPECIFICAÇÃO DE REQUISITOS NÃO FUNCINAIS</dc:title>
  <dc:creator>Diogo</dc:creator>
  <cp:lastModifiedBy>Marlon</cp:lastModifiedBy>
  <cp:revision>147</cp:revision>
  <dcterms:created xsi:type="dcterms:W3CDTF">2015-07-17T21:25:15Z</dcterms:created>
  <dcterms:modified xsi:type="dcterms:W3CDTF">2019-12-10T00:15:28Z</dcterms:modified>
</cp:coreProperties>
</file>