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3600A-41E3-405A-A9ED-050B8F9871A1}" v="645" dt="2023-06-01T20:54:01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892" y="582038"/>
            <a:ext cx="9504217" cy="3814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b="1" dirty="0" err="1"/>
              <a:t>Algoritmo</a:t>
            </a:r>
            <a:r>
              <a:rPr lang="en-US" sz="6600" b="1" dirty="0"/>
              <a:t> Needleman-Wunsch para </a:t>
            </a:r>
            <a:r>
              <a:rPr lang="en-US" sz="6600" b="1" dirty="0" err="1"/>
              <a:t>Alinhamento</a:t>
            </a:r>
            <a:r>
              <a:rPr lang="en-US" sz="6600" b="1" dirty="0"/>
              <a:t> de </a:t>
            </a:r>
            <a:r>
              <a:rPr lang="en-US" sz="6600" b="1" dirty="0" err="1"/>
              <a:t>Sequências</a:t>
            </a:r>
            <a:br>
              <a:rPr lang="en-US" sz="6600" b="1" dirty="0"/>
            </a:br>
            <a:endParaRPr lang="en-US" sz="66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25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Giovana Cassoni Andrade</a:t>
            </a:r>
          </a:p>
          <a:p>
            <a:r>
              <a:rPr lang="en-US" dirty="0">
                <a:cs typeface="Calibri"/>
              </a:rPr>
              <a:t>Guilherme dos Santos Martins</a:t>
            </a:r>
          </a:p>
          <a:p>
            <a:r>
              <a:rPr lang="en-US" dirty="0">
                <a:cs typeface="Calibri"/>
              </a:rPr>
              <a:t>Marlon Silva Pereira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3119-75D6-9C60-EF95-11A5C4D6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Needleman-Wunsch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7936-9DD0-1CAD-B43F-4768D9EA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600" dirty="0" err="1">
                <a:latin typeface="Arial"/>
                <a:cs typeface="Arial"/>
              </a:rPr>
              <a:t>Muito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usado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na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área</a:t>
            </a:r>
            <a:r>
              <a:rPr lang="en-US" sz="2600" dirty="0">
                <a:latin typeface="Arial"/>
                <a:cs typeface="Arial"/>
              </a:rPr>
              <a:t> de </a:t>
            </a:r>
            <a:r>
              <a:rPr lang="en-US" sz="2600" dirty="0" err="1">
                <a:latin typeface="Arial"/>
                <a:cs typeface="Arial"/>
              </a:rPr>
              <a:t>bioinformática</a:t>
            </a:r>
            <a:r>
              <a:rPr lang="en-US" sz="2600" dirty="0">
                <a:latin typeface="Arial"/>
                <a:cs typeface="Arial"/>
              </a:rPr>
              <a:t> para </a:t>
            </a:r>
            <a:r>
              <a:rPr lang="en-US" sz="2600" dirty="0" err="1">
                <a:latin typeface="Arial"/>
                <a:cs typeface="Arial"/>
              </a:rPr>
              <a:t>alinhar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sequências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/>
          </a:p>
          <a:p>
            <a:pPr algn="just"/>
            <a:endParaRPr lang="en-US" sz="2600" dirty="0">
              <a:latin typeface="Arial"/>
              <a:cs typeface="Arial"/>
            </a:endParaRPr>
          </a:p>
          <a:p>
            <a:pPr algn="just"/>
            <a:r>
              <a:rPr lang="en-US" sz="2600" dirty="0" err="1">
                <a:latin typeface="Arial"/>
                <a:cs typeface="Arial"/>
              </a:rPr>
              <a:t>Essência</a:t>
            </a:r>
            <a:r>
              <a:rPr lang="en-US" sz="2600" dirty="0">
                <a:latin typeface="Arial"/>
                <a:cs typeface="Arial"/>
              </a:rPr>
              <a:t>: divide um </a:t>
            </a:r>
            <a:r>
              <a:rPr lang="en-US" sz="2600" dirty="0" err="1">
                <a:latin typeface="Arial"/>
                <a:cs typeface="Arial"/>
              </a:rPr>
              <a:t>grande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problema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em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diversos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pequenos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problemas</a:t>
            </a:r>
            <a:r>
              <a:rPr lang="en-US" sz="2600" dirty="0">
                <a:latin typeface="Arial"/>
                <a:cs typeface="Arial"/>
              </a:rPr>
              <a:t> e </a:t>
            </a:r>
            <a:r>
              <a:rPr lang="en-US" sz="2600" dirty="0" err="1">
                <a:latin typeface="Arial"/>
                <a:cs typeface="Arial"/>
              </a:rPr>
              <a:t>os</a:t>
            </a:r>
            <a:r>
              <a:rPr lang="en-US" sz="2600" dirty="0">
                <a:latin typeface="Arial"/>
                <a:cs typeface="Arial"/>
              </a:rPr>
              <a:t> resolve.</a:t>
            </a:r>
          </a:p>
          <a:p>
            <a:pPr algn="just"/>
            <a:endParaRPr lang="en-US" sz="2600" dirty="0">
              <a:latin typeface="Arial"/>
              <a:cs typeface="Arial"/>
            </a:endParaRPr>
          </a:p>
          <a:p>
            <a:pPr algn="just"/>
            <a:r>
              <a:rPr lang="en-US" sz="2600" dirty="0" err="1">
                <a:latin typeface="Arial"/>
                <a:cs typeface="Arial"/>
              </a:rPr>
              <a:t>Vantagem</a:t>
            </a:r>
            <a:r>
              <a:rPr lang="en-US" sz="2600" dirty="0">
                <a:latin typeface="Arial"/>
                <a:cs typeface="Arial"/>
              </a:rPr>
              <a:t>: </a:t>
            </a:r>
            <a:r>
              <a:rPr lang="en-US" sz="2600" dirty="0" err="1">
                <a:latin typeface="Arial"/>
                <a:cs typeface="Arial"/>
              </a:rPr>
              <a:t>pode</a:t>
            </a:r>
            <a:r>
              <a:rPr lang="en-US" sz="2600" dirty="0">
                <a:latin typeface="Arial"/>
                <a:cs typeface="Arial"/>
              </a:rPr>
              <a:t> haver </a:t>
            </a:r>
            <a:r>
              <a:rPr lang="en-US" sz="2600" dirty="0" err="1">
                <a:latin typeface="Arial"/>
                <a:cs typeface="Arial"/>
              </a:rPr>
              <a:t>certa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manipulação</a:t>
            </a:r>
            <a:r>
              <a:rPr lang="en-US" sz="2600" dirty="0">
                <a:latin typeface="Arial"/>
                <a:cs typeface="Arial"/>
              </a:rPr>
              <a:t> dos </a:t>
            </a:r>
            <a:r>
              <a:rPr lang="en-US" sz="2600" dirty="0" err="1">
                <a:latin typeface="Arial"/>
                <a:cs typeface="Arial"/>
              </a:rPr>
              <a:t>parâmetros</a:t>
            </a:r>
            <a:r>
              <a:rPr lang="en-US" sz="2600" dirty="0">
                <a:latin typeface="Arial"/>
                <a:cs typeface="Arial"/>
              </a:rPr>
              <a:t>, o que é </a:t>
            </a:r>
            <a:r>
              <a:rPr lang="en-US" sz="2600" dirty="0" err="1">
                <a:latin typeface="Arial"/>
                <a:cs typeface="Arial"/>
              </a:rPr>
              <a:t>muito</a:t>
            </a:r>
            <a:r>
              <a:rPr lang="en-US" sz="2600" dirty="0">
                <a:latin typeface="Arial"/>
                <a:cs typeface="Arial"/>
              </a:rPr>
              <a:t> beneficial para </a:t>
            </a:r>
            <a:r>
              <a:rPr lang="en-US" sz="2600" dirty="0" err="1">
                <a:latin typeface="Arial"/>
                <a:cs typeface="Arial"/>
              </a:rPr>
              <a:t>casos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específicos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C30B-5986-4E8F-7620-01646D8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Tópicos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abordados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8712-A917-BD24-B664-DEF86E27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040" y="1673225"/>
            <a:ext cx="823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Calibri"/>
              </a:rPr>
              <a:t>Alinhamento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de </a:t>
            </a:r>
            <a:r>
              <a:rPr lang="en-US" err="1">
                <a:solidFill>
                  <a:srgbClr val="FF0000"/>
                </a:solidFill>
                <a:cs typeface="Calibri"/>
              </a:rPr>
              <a:t>sequências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34A95-5135-A020-6719-BFFFEE6414DB}"/>
              </a:ext>
            </a:extLst>
          </p:cNvPr>
          <p:cNvSpPr txBox="1"/>
          <p:nvPr/>
        </p:nvSpPr>
        <p:spPr>
          <a:xfrm>
            <a:off x="7051040" y="1889760"/>
            <a:ext cx="3718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cs typeface="Calibri"/>
              </a:rPr>
              <a:t>Proteínas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nucleotídeos</a:t>
            </a:r>
            <a:r>
              <a:rPr lang="en-US" sz="2800" dirty="0">
                <a:cs typeface="Calibri"/>
              </a:rPr>
              <a:t>, DNA, 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4398E-24C2-61F1-6AC0-95DF94DFD947}"/>
              </a:ext>
            </a:extLst>
          </p:cNvPr>
          <p:cNvSpPr txBox="1"/>
          <p:nvPr/>
        </p:nvSpPr>
        <p:spPr>
          <a:xfrm>
            <a:off x="7051039" y="3525519"/>
            <a:ext cx="3718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GATCTG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GACGTT</a:t>
            </a:r>
          </a:p>
        </p:txBody>
      </p:sp>
    </p:spTree>
    <p:extLst>
      <p:ext uri="{BB962C8B-B14F-4D97-AF65-F5344CB8AC3E}">
        <p14:creationId xmlns:p14="http://schemas.microsoft.com/office/powerpoint/2010/main" val="2576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C30B-5986-4E8F-7620-01646D8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Tópicos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abordados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8712-A917-BD24-B664-DEF86E27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040" y="1673225"/>
            <a:ext cx="823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Alinhamento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sequências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Sistema de </a:t>
            </a:r>
            <a:r>
              <a:rPr lang="en-US" err="1">
                <a:solidFill>
                  <a:srgbClr val="FF0000"/>
                </a:solidFill>
                <a:cs typeface="Calibri"/>
              </a:rPr>
              <a:t>pontuação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err="1">
                <a:solidFill>
                  <a:srgbClr val="FF0000"/>
                </a:solidFill>
                <a:cs typeface="Calibri"/>
              </a:rPr>
              <a:t>Parâmetros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que </a:t>
            </a:r>
            <a:r>
              <a:rPr lang="en-US" err="1">
                <a:solidFill>
                  <a:srgbClr val="FF0000"/>
                </a:solidFill>
                <a:cs typeface="Calibri"/>
              </a:rPr>
              <a:t>podem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ser </a:t>
            </a:r>
            <a:r>
              <a:rPr lang="en-US" err="1">
                <a:solidFill>
                  <a:srgbClr val="FF0000"/>
                </a:solidFill>
                <a:cs typeface="Calibri"/>
              </a:rPr>
              <a:t>manipulados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1CCA8-E350-C24E-9ACA-AE48C3B6D65D}"/>
              </a:ext>
            </a:extLst>
          </p:cNvPr>
          <p:cNvSpPr txBox="1"/>
          <p:nvPr/>
        </p:nvSpPr>
        <p:spPr>
          <a:xfrm>
            <a:off x="7731760" y="2550160"/>
            <a:ext cx="37185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Match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Mismatch</a:t>
            </a:r>
          </a:p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3451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C30B-5986-4E8F-7620-01646D8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Tópicos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abordados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8712-A917-BD24-B664-DEF86E27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040" y="1673225"/>
            <a:ext cx="823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Alinhamento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sequências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Sistema de </a:t>
            </a:r>
            <a:r>
              <a:rPr lang="en-US" dirty="0" err="1">
                <a:cs typeface="Calibri"/>
              </a:rPr>
              <a:t>pontuação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manipulados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solidFill>
                  <a:srgbClr val="FF0000"/>
                </a:solidFill>
                <a:cs typeface="Calibri"/>
              </a:rPr>
              <a:t>Resolução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pequenos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problemas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A31CB-ED51-8B89-032F-757EE03793BD}"/>
              </a:ext>
            </a:extLst>
          </p:cNvPr>
          <p:cNvSpPr txBox="1"/>
          <p:nvPr/>
        </p:nvSpPr>
        <p:spPr>
          <a:xfrm>
            <a:off x="8117839" y="1717039"/>
            <a:ext cx="28549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GATCTG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2800" dirty="0">
                <a:ea typeface="+mn-lt"/>
                <a:cs typeface="+mn-lt"/>
              </a:rPr>
              <a:t>GACGTT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993C6-F184-BA19-1F23-EDD339297059}"/>
              </a:ext>
            </a:extLst>
          </p:cNvPr>
          <p:cNvSpPr txBox="1"/>
          <p:nvPr/>
        </p:nvSpPr>
        <p:spPr>
          <a:xfrm>
            <a:off x="8229598" y="3718558"/>
            <a:ext cx="15748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dirty="0">
                <a:cs typeface="Calibri"/>
              </a:rPr>
              <a:t>GAT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Calibri"/>
              <a:buChar char="-"/>
            </a:pPr>
            <a:r>
              <a:rPr lang="en-US" sz="2800">
                <a:ea typeface="+mn-lt"/>
                <a:cs typeface="+mn-lt"/>
              </a:rPr>
              <a:t>GACG</a:t>
            </a:r>
          </a:p>
        </p:txBody>
      </p:sp>
    </p:spTree>
    <p:extLst>
      <p:ext uri="{BB962C8B-B14F-4D97-AF65-F5344CB8AC3E}">
        <p14:creationId xmlns:p14="http://schemas.microsoft.com/office/powerpoint/2010/main" val="2770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C30B-5986-4E8F-7620-01646D8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Tópicos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abordados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8712-A917-BD24-B664-DEF86E27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040" y="1673225"/>
            <a:ext cx="823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Alinhamento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sequências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Sistema de </a:t>
            </a:r>
            <a:r>
              <a:rPr lang="en-US" dirty="0" err="1">
                <a:cs typeface="Calibri"/>
              </a:rPr>
              <a:t>pontuação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manipulados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Resolução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pequenos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endParaRPr lang="en-US" dirty="0" err="1"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 err="1">
                <a:solidFill>
                  <a:srgbClr val="FF0000"/>
                </a:solidFill>
                <a:cs typeface="Calibri"/>
              </a:rPr>
              <a:t>Matriz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pontuação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4C3855E-C2D4-7112-3882-43D35D9D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77" y="1824038"/>
            <a:ext cx="3809365" cy="37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3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C30B-5986-4E8F-7620-01646D8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Tópicos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abordados</a:t>
            </a:r>
            <a:endParaRPr lang="en-US" b="1" dirty="0" err="1"/>
          </a:p>
        </p:txBody>
      </p:sp>
      <p:pic>
        <p:nvPicPr>
          <p:cNvPr id="6" name="Picture 4" descr="Table&#10;&#10;Description automatically generated">
            <a:extLst>
              <a:ext uri="{FF2B5EF4-FFF2-40B4-BE49-F238E27FC236}">
                <a16:creationId xmlns:a16="http://schemas.microsoft.com/office/drawing/2014/main" id="{B6C79F79-8DB6-1A74-829A-3AFEFAEC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77" y="1824038"/>
            <a:ext cx="3809365" cy="37992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A66F90-0B46-AB2B-20D7-7968AE0C3EDA}"/>
              </a:ext>
            </a:extLst>
          </p:cNvPr>
          <p:cNvSpPr txBox="1">
            <a:spLocks/>
          </p:cNvSpPr>
          <p:nvPr/>
        </p:nvSpPr>
        <p:spPr>
          <a:xfrm>
            <a:off x="831734" y="1676919"/>
            <a:ext cx="6050743" cy="4988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Alinhamento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sequências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Sistema de </a:t>
            </a:r>
            <a:r>
              <a:rPr lang="en-US" dirty="0" err="1">
                <a:cs typeface="Calibri"/>
              </a:rPr>
              <a:t>pontuação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manipulados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Resolução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pequenos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endParaRPr lang="en-US" dirty="0" err="1"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err="1">
                <a:cs typeface="Calibri"/>
              </a:rPr>
              <a:t>Matriz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pontuação</a:t>
            </a:r>
            <a:endParaRPr lang="en-US"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Traceback da </a:t>
            </a:r>
            <a:r>
              <a:rPr lang="en-US" err="1">
                <a:solidFill>
                  <a:srgbClr val="FF0000"/>
                </a:solidFill>
                <a:cs typeface="Calibri"/>
              </a:rPr>
              <a:t>matriz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9759AE-DEAA-9421-47BC-AD424B39BF29}"/>
              </a:ext>
            </a:extLst>
          </p:cNvPr>
          <p:cNvCxnSpPr/>
          <p:nvPr/>
        </p:nvCxnSpPr>
        <p:spPr>
          <a:xfrm flipH="1" flipV="1">
            <a:off x="10040470" y="3572435"/>
            <a:ext cx="259977" cy="28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D4B16-4AD4-56B3-2E4E-496F419B82CF}"/>
              </a:ext>
            </a:extLst>
          </p:cNvPr>
          <p:cNvCxnSpPr>
            <a:cxnSpLocks/>
          </p:cNvCxnSpPr>
          <p:nvPr/>
        </p:nvCxnSpPr>
        <p:spPr>
          <a:xfrm flipH="1" flipV="1">
            <a:off x="10659034" y="4199964"/>
            <a:ext cx="259977" cy="28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3AE708-6451-A4A7-EAD7-A5AE1813440B}"/>
              </a:ext>
            </a:extLst>
          </p:cNvPr>
          <p:cNvCxnSpPr>
            <a:cxnSpLocks/>
          </p:cNvCxnSpPr>
          <p:nvPr/>
        </p:nvCxnSpPr>
        <p:spPr>
          <a:xfrm flipH="1" flipV="1">
            <a:off x="8767481" y="2935940"/>
            <a:ext cx="259977" cy="28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08E92-3B62-6AFF-7569-F1D7EBED60FD}"/>
              </a:ext>
            </a:extLst>
          </p:cNvPr>
          <p:cNvCxnSpPr>
            <a:cxnSpLocks/>
          </p:cNvCxnSpPr>
          <p:nvPr/>
        </p:nvCxnSpPr>
        <p:spPr>
          <a:xfrm flipH="1" flipV="1">
            <a:off x="9314328" y="3428998"/>
            <a:ext cx="439271" cy="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2CFB2-783C-F7F7-794E-D906AD46F564}"/>
              </a:ext>
            </a:extLst>
          </p:cNvPr>
          <p:cNvCxnSpPr>
            <a:cxnSpLocks/>
          </p:cNvCxnSpPr>
          <p:nvPr/>
        </p:nvCxnSpPr>
        <p:spPr>
          <a:xfrm flipH="1" flipV="1">
            <a:off x="11107268" y="4791634"/>
            <a:ext cx="8966" cy="33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5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Algoritmo Needleman-Wunsch para Alinhamento de Sequências </vt:lpstr>
      <vt:lpstr>Needleman-Wunsch</vt:lpstr>
      <vt:lpstr>Tópicos abordados</vt:lpstr>
      <vt:lpstr>Tópicos abordados</vt:lpstr>
      <vt:lpstr>Tópicos abordados</vt:lpstr>
      <vt:lpstr>Tópicos abordados</vt:lpstr>
      <vt:lpstr>Tópicos abordados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205</cp:revision>
  <dcterms:created xsi:type="dcterms:W3CDTF">2023-06-01T19:22:48Z</dcterms:created>
  <dcterms:modified xsi:type="dcterms:W3CDTF">2023-06-01T22:28:00Z</dcterms:modified>
</cp:coreProperties>
</file>