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7" d="100"/>
          <a:sy n="77" d="100"/>
        </p:scale>
        <p:origin x="1776" y="-10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5FCF8E-CD36-4190-9F82-F0FDE6FA27B0}" type="datetimeFigureOut">
              <a:rPr lang="en-PH" smtClean="0"/>
              <a:t>21/08/2018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E33B916-70EE-4812-9510-31D006B611A8}" type="slidenum">
              <a:rPr lang="en-PH" smtClean="0"/>
              <a:t>‹#›</a:t>
            </a:fld>
            <a:endParaRPr lang="en-PH"/>
          </a:p>
        </p:txBody>
      </p:sp>
    </p:spTree>
    <p:extLst>
      <p:ext uri="{BB962C8B-B14F-4D97-AF65-F5344CB8AC3E}">
        <p14:creationId xmlns:p14="http://schemas.microsoft.com/office/powerpoint/2010/main" val="363324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FCF8E-CD36-4190-9F82-F0FDE6FA27B0}" type="datetimeFigureOut">
              <a:rPr lang="en-PH" smtClean="0"/>
              <a:t>21/08/2018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E33B916-70EE-4812-9510-31D006B611A8}" type="slidenum">
              <a:rPr lang="en-PH" smtClean="0"/>
              <a:t>‹#›</a:t>
            </a:fld>
            <a:endParaRPr lang="en-PH"/>
          </a:p>
        </p:txBody>
      </p:sp>
    </p:spTree>
    <p:extLst>
      <p:ext uri="{BB962C8B-B14F-4D97-AF65-F5344CB8AC3E}">
        <p14:creationId xmlns:p14="http://schemas.microsoft.com/office/powerpoint/2010/main" val="328854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FCF8E-CD36-4190-9F82-F0FDE6FA27B0}" type="datetimeFigureOut">
              <a:rPr lang="en-PH" smtClean="0"/>
              <a:t>21/08/2018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E33B916-70EE-4812-9510-31D006B611A8}" type="slidenum">
              <a:rPr lang="en-PH" smtClean="0"/>
              <a:t>‹#›</a:t>
            </a:fld>
            <a:endParaRPr lang="en-PH"/>
          </a:p>
        </p:txBody>
      </p:sp>
    </p:spTree>
    <p:extLst>
      <p:ext uri="{BB962C8B-B14F-4D97-AF65-F5344CB8AC3E}">
        <p14:creationId xmlns:p14="http://schemas.microsoft.com/office/powerpoint/2010/main" val="22914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FCF8E-CD36-4190-9F82-F0FDE6FA27B0}" type="datetimeFigureOut">
              <a:rPr lang="en-PH" smtClean="0"/>
              <a:t>21/08/2018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E33B916-70EE-4812-9510-31D006B611A8}" type="slidenum">
              <a:rPr lang="en-PH" smtClean="0"/>
              <a:t>‹#›</a:t>
            </a:fld>
            <a:endParaRPr lang="en-PH"/>
          </a:p>
        </p:txBody>
      </p:sp>
    </p:spTree>
    <p:extLst>
      <p:ext uri="{BB962C8B-B14F-4D97-AF65-F5344CB8AC3E}">
        <p14:creationId xmlns:p14="http://schemas.microsoft.com/office/powerpoint/2010/main" val="259007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5FCF8E-CD36-4190-9F82-F0FDE6FA27B0}" type="datetimeFigureOut">
              <a:rPr lang="en-PH" smtClean="0"/>
              <a:t>21/08/2018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E33B916-70EE-4812-9510-31D006B611A8}" type="slidenum">
              <a:rPr lang="en-PH" smtClean="0"/>
              <a:t>‹#›</a:t>
            </a:fld>
            <a:endParaRPr lang="en-PH"/>
          </a:p>
        </p:txBody>
      </p:sp>
    </p:spTree>
    <p:extLst>
      <p:ext uri="{BB962C8B-B14F-4D97-AF65-F5344CB8AC3E}">
        <p14:creationId xmlns:p14="http://schemas.microsoft.com/office/powerpoint/2010/main" val="1527299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5FCF8E-CD36-4190-9F82-F0FDE6FA27B0}" type="datetimeFigureOut">
              <a:rPr lang="en-PH" smtClean="0"/>
              <a:t>21/08/2018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E33B916-70EE-4812-9510-31D006B611A8}" type="slidenum">
              <a:rPr lang="en-PH" smtClean="0"/>
              <a:t>‹#›</a:t>
            </a:fld>
            <a:endParaRPr lang="en-PH"/>
          </a:p>
        </p:txBody>
      </p:sp>
    </p:spTree>
    <p:extLst>
      <p:ext uri="{BB962C8B-B14F-4D97-AF65-F5344CB8AC3E}">
        <p14:creationId xmlns:p14="http://schemas.microsoft.com/office/powerpoint/2010/main" val="181757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5FCF8E-CD36-4190-9F82-F0FDE6FA27B0}" type="datetimeFigureOut">
              <a:rPr lang="en-PH" smtClean="0"/>
              <a:t>21/08/2018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E33B916-70EE-4812-9510-31D006B611A8}" type="slidenum">
              <a:rPr lang="en-PH" smtClean="0"/>
              <a:t>‹#›</a:t>
            </a:fld>
            <a:endParaRPr lang="en-PH"/>
          </a:p>
        </p:txBody>
      </p:sp>
    </p:spTree>
    <p:extLst>
      <p:ext uri="{BB962C8B-B14F-4D97-AF65-F5344CB8AC3E}">
        <p14:creationId xmlns:p14="http://schemas.microsoft.com/office/powerpoint/2010/main" val="236019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5FCF8E-CD36-4190-9F82-F0FDE6FA27B0}" type="datetimeFigureOut">
              <a:rPr lang="en-PH" smtClean="0"/>
              <a:t>21/08/2018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E33B916-70EE-4812-9510-31D006B611A8}" type="slidenum">
              <a:rPr lang="en-PH" smtClean="0"/>
              <a:t>‹#›</a:t>
            </a:fld>
            <a:endParaRPr lang="en-PH"/>
          </a:p>
        </p:txBody>
      </p:sp>
    </p:spTree>
    <p:extLst>
      <p:ext uri="{BB962C8B-B14F-4D97-AF65-F5344CB8AC3E}">
        <p14:creationId xmlns:p14="http://schemas.microsoft.com/office/powerpoint/2010/main" val="2395255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FCF8E-CD36-4190-9F82-F0FDE6FA27B0}" type="datetimeFigureOut">
              <a:rPr lang="en-PH" smtClean="0"/>
              <a:t>21/08/2018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E33B916-70EE-4812-9510-31D006B611A8}" type="slidenum">
              <a:rPr lang="en-PH" smtClean="0"/>
              <a:t>‹#›</a:t>
            </a:fld>
            <a:endParaRPr lang="en-PH"/>
          </a:p>
        </p:txBody>
      </p:sp>
    </p:spTree>
    <p:extLst>
      <p:ext uri="{BB962C8B-B14F-4D97-AF65-F5344CB8AC3E}">
        <p14:creationId xmlns:p14="http://schemas.microsoft.com/office/powerpoint/2010/main" val="332325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85FCF8E-CD36-4190-9F82-F0FDE6FA27B0}" type="datetimeFigureOut">
              <a:rPr lang="en-PH" smtClean="0"/>
              <a:t>21/08/2018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E33B916-70EE-4812-9510-31D006B611A8}" type="slidenum">
              <a:rPr lang="en-PH" smtClean="0"/>
              <a:t>‹#›</a:t>
            </a:fld>
            <a:endParaRPr lang="en-PH"/>
          </a:p>
        </p:txBody>
      </p:sp>
    </p:spTree>
    <p:extLst>
      <p:ext uri="{BB962C8B-B14F-4D97-AF65-F5344CB8AC3E}">
        <p14:creationId xmlns:p14="http://schemas.microsoft.com/office/powerpoint/2010/main" val="1823595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85FCF8E-CD36-4190-9F82-F0FDE6FA27B0}" type="datetimeFigureOut">
              <a:rPr lang="en-PH" smtClean="0"/>
              <a:t>21/08/2018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E33B916-70EE-4812-9510-31D006B611A8}" type="slidenum">
              <a:rPr lang="en-PH" smtClean="0"/>
              <a:t>‹#›</a:t>
            </a:fld>
            <a:endParaRPr lang="en-PH"/>
          </a:p>
        </p:txBody>
      </p:sp>
    </p:spTree>
    <p:extLst>
      <p:ext uri="{BB962C8B-B14F-4D97-AF65-F5344CB8AC3E}">
        <p14:creationId xmlns:p14="http://schemas.microsoft.com/office/powerpoint/2010/main" val="340651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985FCF8E-CD36-4190-9F82-F0FDE6FA27B0}" type="datetimeFigureOut">
              <a:rPr lang="en-PH" smtClean="0"/>
              <a:t>21/08/2018</a:t>
            </a:fld>
            <a:endParaRPr lang="en-PH"/>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BE33B916-70EE-4812-9510-31D006B611A8}" type="slidenum">
              <a:rPr lang="en-PH" smtClean="0"/>
              <a:t>‹#›</a:t>
            </a:fld>
            <a:endParaRPr lang="en-PH"/>
          </a:p>
        </p:txBody>
      </p:sp>
    </p:spTree>
    <p:extLst>
      <p:ext uri="{BB962C8B-B14F-4D97-AF65-F5344CB8AC3E}">
        <p14:creationId xmlns:p14="http://schemas.microsoft.com/office/powerpoint/2010/main" val="29375556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4350" y="1496485"/>
            <a:ext cx="5486400" cy="596084"/>
          </a:xfrm>
        </p:spPr>
        <p:txBody>
          <a:bodyPr>
            <a:normAutofit fontScale="90000"/>
          </a:bodyPr>
          <a:lstStyle/>
          <a:p>
            <a:r>
              <a:rPr lang="en-PH" sz="2800" b="1" u="sng" dirty="0" smtClean="0">
                <a:latin typeface="Times New Roman" panose="02020603050405020304" pitchFamily="18" charset="0"/>
                <a:cs typeface="Times New Roman" panose="02020603050405020304" pitchFamily="18" charset="0"/>
              </a:rPr>
              <a:t>INTREPRENEURSHIP &amp; BUSINESS PLANNING IN HOSPITALITY MANAGEMENT INDUSTRY</a:t>
            </a:r>
            <a:endParaRPr lang="en-PH" sz="2800" b="1" u="sng"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857250" y="4730527"/>
            <a:ext cx="5143500" cy="2207683"/>
          </a:xfrm>
        </p:spPr>
        <p:txBody>
          <a:bodyPr>
            <a:normAutofit fontScale="40000" lnSpcReduction="20000"/>
          </a:bodyPr>
          <a:lstStyle/>
          <a:p>
            <a:r>
              <a:rPr lang="en-PH" sz="3600" b="1" dirty="0" smtClean="0">
                <a:latin typeface="Algerian" panose="04020705040A02060702" pitchFamily="82" charset="0"/>
              </a:rPr>
              <a:t>YEMA ‘ALA CHOCO</a:t>
            </a:r>
            <a:endParaRPr lang="en-PH" sz="3600" b="1" dirty="0">
              <a:latin typeface="Algerian" panose="04020705040A02060702" pitchFamily="82" charset="0"/>
            </a:endParaRPr>
          </a:p>
          <a:p>
            <a:r>
              <a:rPr lang="en-PH" sz="2400" b="1" dirty="0" smtClean="0">
                <a:solidFill>
                  <a:srgbClr val="FF0000"/>
                </a:solidFill>
                <a:latin typeface="Algerian" panose="04020705040A02060702" pitchFamily="82" charset="0"/>
              </a:rPr>
              <a:t>“SWEETER THAN  YOUR LOVER”</a:t>
            </a:r>
          </a:p>
          <a:p>
            <a:pPr algn="l"/>
            <a:r>
              <a:rPr lang="en-PH" sz="2400" b="1" dirty="0" smtClean="0">
                <a:solidFill>
                  <a:srgbClr val="FF0000"/>
                </a:solidFill>
                <a:latin typeface="+mj-lt"/>
              </a:rPr>
              <a:t> </a:t>
            </a:r>
          </a:p>
          <a:p>
            <a:pPr algn="l"/>
            <a:r>
              <a:rPr lang="en-PH" sz="2400" b="1" dirty="0">
                <a:solidFill>
                  <a:srgbClr val="FF0000"/>
                </a:solidFill>
                <a:latin typeface="+mj-lt"/>
              </a:rPr>
              <a:t>	</a:t>
            </a:r>
            <a:r>
              <a:rPr lang="en-PH" sz="2400" b="1" dirty="0" smtClean="0">
                <a:latin typeface="+mj-lt"/>
              </a:rPr>
              <a:t>PROPOSED BY</a:t>
            </a:r>
          </a:p>
          <a:p>
            <a:pPr algn="l"/>
            <a:r>
              <a:rPr lang="en-PH" sz="2400" b="1" dirty="0" smtClean="0">
                <a:latin typeface="+mj-lt"/>
              </a:rPr>
              <a:t>			JOEN NEANZ Q. PATENO</a:t>
            </a:r>
          </a:p>
          <a:p>
            <a:pPr algn="l"/>
            <a:r>
              <a:rPr lang="en-PH" sz="2400" b="1" dirty="0" smtClean="0">
                <a:latin typeface="+mj-lt"/>
              </a:rPr>
              <a:t>			JEORGIO DELA CRUZ</a:t>
            </a:r>
          </a:p>
          <a:p>
            <a:pPr algn="l"/>
            <a:r>
              <a:rPr lang="en-PH" sz="2400" b="1" dirty="0" smtClean="0">
                <a:latin typeface="+mj-lt"/>
              </a:rPr>
              <a:t>	</a:t>
            </a:r>
          </a:p>
          <a:p>
            <a:pPr algn="l"/>
            <a:r>
              <a:rPr lang="en-PH" sz="2400" b="1" dirty="0">
                <a:latin typeface="+mj-lt"/>
              </a:rPr>
              <a:t>	</a:t>
            </a:r>
            <a:r>
              <a:rPr lang="en-PH" sz="2400" b="1" dirty="0" smtClean="0">
                <a:latin typeface="+mj-lt"/>
              </a:rPr>
              <a:t>PROPOSED TO</a:t>
            </a:r>
          </a:p>
          <a:p>
            <a:pPr algn="l"/>
            <a:r>
              <a:rPr lang="en-PH" sz="2400" b="1" dirty="0" smtClean="0">
                <a:latin typeface="+mj-lt"/>
              </a:rPr>
              <a:t>			RONALDO P ONATE.PHD.</a:t>
            </a:r>
          </a:p>
          <a:p>
            <a:pPr algn="l"/>
            <a:r>
              <a:rPr lang="en-PH" sz="2400" b="1" dirty="0" smtClean="0">
                <a:latin typeface="+mj-lt"/>
              </a:rPr>
              <a:t>			      ADVISER TC6</a:t>
            </a:r>
            <a:endParaRPr lang="en-PH" sz="2400" b="1" dirty="0">
              <a:latin typeface="+mj-lt"/>
            </a:endParaRPr>
          </a:p>
        </p:txBody>
      </p:sp>
    </p:spTree>
    <p:extLst>
      <p:ext uri="{BB962C8B-B14F-4D97-AF65-F5344CB8AC3E}">
        <p14:creationId xmlns:p14="http://schemas.microsoft.com/office/powerpoint/2010/main" val="1787966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PH" sz="1400" b="1" dirty="0" smtClean="0">
                <a:latin typeface="Times New Roman" panose="02020603050405020304" pitchFamily="18" charset="0"/>
                <a:cs typeface="Times New Roman" panose="02020603050405020304" pitchFamily="18" charset="0"/>
              </a:rPr>
              <a:t>PROJECT DESCRIPTION</a:t>
            </a:r>
            <a:br>
              <a:rPr lang="en-PH" sz="1400" b="1" dirty="0" smtClean="0">
                <a:latin typeface="Times New Roman" panose="02020603050405020304" pitchFamily="18" charset="0"/>
                <a:cs typeface="Times New Roman" panose="02020603050405020304" pitchFamily="18" charset="0"/>
              </a:rPr>
            </a:br>
            <a:r>
              <a:rPr lang="en-PH" sz="1400" b="1" dirty="0">
                <a:latin typeface="Times New Roman" panose="02020603050405020304" pitchFamily="18" charset="0"/>
                <a:cs typeface="Times New Roman" panose="02020603050405020304" pitchFamily="18" charset="0"/>
              </a:rPr>
              <a:t/>
            </a:r>
            <a:br>
              <a:rPr lang="en-PH" sz="1400" b="1" dirty="0">
                <a:latin typeface="Times New Roman" panose="02020603050405020304" pitchFamily="18" charset="0"/>
                <a:cs typeface="Times New Roman" panose="02020603050405020304" pitchFamily="18" charset="0"/>
              </a:rPr>
            </a:br>
            <a:r>
              <a:rPr lang="en-PH" sz="1200" b="1" dirty="0" smtClean="0">
                <a:latin typeface="Times New Roman" panose="02020603050405020304" pitchFamily="18" charset="0"/>
                <a:cs typeface="Times New Roman" panose="02020603050405020304" pitchFamily="18" charset="0"/>
              </a:rPr>
              <a:t>PROJECT TITLE:		 YEMA ‘ALA CHOCO</a:t>
            </a:r>
            <a:br>
              <a:rPr lang="en-PH" sz="1200" b="1" dirty="0" smtClean="0">
                <a:latin typeface="Times New Roman" panose="02020603050405020304" pitchFamily="18" charset="0"/>
                <a:cs typeface="Times New Roman" panose="02020603050405020304" pitchFamily="18" charset="0"/>
              </a:rPr>
            </a:br>
            <a:r>
              <a:rPr lang="en-PH" sz="1200" b="1" dirty="0" smtClean="0">
                <a:latin typeface="Times New Roman" panose="02020603050405020304" pitchFamily="18" charset="0"/>
                <a:cs typeface="Times New Roman" panose="02020603050405020304" pitchFamily="18" charset="0"/>
              </a:rPr>
              <a:t>			CPSU DJVV- CAMPUS </a:t>
            </a:r>
            <a:r>
              <a:rPr lang="en-PH" sz="1200" b="1" dirty="0" err="1" smtClean="0">
                <a:latin typeface="Times New Roman" panose="02020603050405020304" pitchFamily="18" charset="0"/>
                <a:cs typeface="Times New Roman" panose="02020603050405020304" pitchFamily="18" charset="0"/>
              </a:rPr>
              <a:t>Sitio</a:t>
            </a:r>
            <a:r>
              <a:rPr lang="en-PH" sz="1200" b="1" dirty="0" smtClean="0">
                <a:latin typeface="Times New Roman" panose="02020603050405020304" pitchFamily="18" charset="0"/>
                <a:cs typeface="Times New Roman" panose="02020603050405020304" pitchFamily="18" charset="0"/>
              </a:rPr>
              <a:t> </a:t>
            </a:r>
            <a:r>
              <a:rPr lang="en-PH" sz="1200" b="1" dirty="0" err="1" smtClean="0">
                <a:latin typeface="Times New Roman" panose="02020603050405020304" pitchFamily="18" charset="0"/>
                <a:cs typeface="Times New Roman" panose="02020603050405020304" pitchFamily="18" charset="0"/>
              </a:rPr>
              <a:t>Mabuni</a:t>
            </a:r>
            <a:r>
              <a:rPr lang="en-PH" sz="1200" b="1" dirty="0" smtClean="0">
                <a:latin typeface="Times New Roman" panose="02020603050405020304" pitchFamily="18" charset="0"/>
                <a:cs typeface="Times New Roman" panose="02020603050405020304" pitchFamily="18" charset="0"/>
              </a:rPr>
              <a:t> Barangay Guadalupe San Carlos City</a:t>
            </a:r>
            <a:br>
              <a:rPr lang="en-PH" sz="1200" b="1" dirty="0" smtClean="0">
                <a:latin typeface="Times New Roman" panose="02020603050405020304" pitchFamily="18" charset="0"/>
                <a:cs typeface="Times New Roman" panose="02020603050405020304" pitchFamily="18" charset="0"/>
              </a:rPr>
            </a:br>
            <a:r>
              <a:rPr lang="en-PH" sz="1200" b="1" dirty="0">
                <a:latin typeface="Times New Roman" panose="02020603050405020304" pitchFamily="18" charset="0"/>
                <a:cs typeface="Times New Roman" panose="02020603050405020304" pitchFamily="18" charset="0"/>
              </a:rPr>
              <a:t/>
            </a:r>
            <a:br>
              <a:rPr lang="en-PH" sz="1200" b="1" dirty="0">
                <a:latin typeface="Times New Roman" panose="02020603050405020304" pitchFamily="18" charset="0"/>
                <a:cs typeface="Times New Roman" panose="02020603050405020304" pitchFamily="18" charset="0"/>
              </a:rPr>
            </a:br>
            <a:r>
              <a:rPr lang="en-PH" sz="1200" b="1" dirty="0" smtClean="0">
                <a:latin typeface="Times New Roman" panose="02020603050405020304" pitchFamily="18" charset="0"/>
                <a:cs typeface="Times New Roman" panose="02020603050405020304" pitchFamily="18" charset="0"/>
              </a:rPr>
              <a:t>	This proposal has been</a:t>
            </a:r>
            <a:br>
              <a:rPr lang="en-PH" sz="1200" b="1" dirty="0" smtClean="0">
                <a:latin typeface="Times New Roman" panose="02020603050405020304" pitchFamily="18" charset="0"/>
                <a:cs typeface="Times New Roman" panose="02020603050405020304" pitchFamily="18" charset="0"/>
              </a:rPr>
            </a:br>
            <a:r>
              <a:rPr lang="en-PH" sz="1200" b="1" dirty="0">
                <a:latin typeface="Times New Roman" panose="02020603050405020304" pitchFamily="18" charset="0"/>
                <a:cs typeface="Times New Roman" panose="02020603050405020304" pitchFamily="18" charset="0"/>
              </a:rPr>
              <a:t/>
            </a:r>
            <a:br>
              <a:rPr lang="en-PH" sz="1200" b="1" dirty="0">
                <a:latin typeface="Times New Roman" panose="02020603050405020304" pitchFamily="18" charset="0"/>
                <a:cs typeface="Times New Roman" panose="02020603050405020304" pitchFamily="18" charset="0"/>
              </a:rPr>
            </a:br>
            <a:r>
              <a:rPr lang="en-PH" sz="1200" b="1" dirty="0" smtClean="0">
                <a:latin typeface="Times New Roman" panose="02020603050405020304" pitchFamily="18" charset="0"/>
                <a:cs typeface="Times New Roman" panose="02020603050405020304" pitchFamily="18" charset="0"/>
              </a:rPr>
              <a:t/>
            </a:r>
            <a:br>
              <a:rPr lang="en-PH" sz="1200" b="1" dirty="0" smtClean="0">
                <a:latin typeface="Times New Roman" panose="02020603050405020304" pitchFamily="18" charset="0"/>
                <a:cs typeface="Times New Roman" panose="02020603050405020304" pitchFamily="18" charset="0"/>
              </a:rPr>
            </a:br>
            <a:endParaRPr lang="en-PH" sz="14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marL="0" indent="0" algn="ctr">
              <a:buNone/>
            </a:pPr>
            <a:r>
              <a:rPr lang="en-PH" sz="2000" b="1" dirty="0" smtClean="0"/>
              <a:t>Mission</a:t>
            </a:r>
          </a:p>
          <a:p>
            <a:pPr marL="0" indent="0" algn="ctr">
              <a:buNone/>
            </a:pPr>
            <a:r>
              <a:rPr lang="en-PH" sz="1200" dirty="0" smtClean="0"/>
              <a:t>To</a:t>
            </a:r>
          </a:p>
          <a:p>
            <a:pPr marL="0" indent="0" algn="ctr">
              <a:buNone/>
            </a:pPr>
            <a:r>
              <a:rPr lang="en-PH" sz="2000" b="1" dirty="0" smtClean="0"/>
              <a:t>Vision</a:t>
            </a:r>
          </a:p>
          <a:p>
            <a:pPr marL="0" indent="0" algn="ctr">
              <a:buNone/>
            </a:pPr>
            <a:r>
              <a:rPr lang="en-PH" sz="1200" dirty="0" smtClean="0"/>
              <a:t>To</a:t>
            </a:r>
          </a:p>
          <a:p>
            <a:pPr marL="0" indent="0">
              <a:buNone/>
            </a:pPr>
            <a:r>
              <a:rPr lang="en-PH" sz="1800" b="1" dirty="0" smtClean="0"/>
              <a:t>II. BACKGROUND/SWOT ANALYSIS</a:t>
            </a:r>
          </a:p>
          <a:p>
            <a:pPr marL="0" indent="0">
              <a:buNone/>
            </a:pPr>
            <a:endParaRPr lang="en-PH" sz="1800" b="1" dirty="0"/>
          </a:p>
          <a:p>
            <a:pPr marL="0" indent="0" algn="ctr">
              <a:buNone/>
            </a:pPr>
            <a:r>
              <a:rPr lang="en-PH" sz="1800" b="1" dirty="0" smtClean="0"/>
              <a:t>SWOT ANALYSIS</a:t>
            </a:r>
          </a:p>
          <a:p>
            <a:pPr marL="0" indent="0" algn="ctr">
              <a:buNone/>
            </a:pPr>
            <a:endParaRPr lang="en-PH" sz="1800" b="1" dirty="0" smtClean="0"/>
          </a:p>
        </p:txBody>
      </p:sp>
      <p:graphicFrame>
        <p:nvGraphicFramePr>
          <p:cNvPr id="6" name="Table 5"/>
          <p:cNvGraphicFramePr>
            <a:graphicFrameLocks noGrp="1"/>
          </p:cNvGraphicFramePr>
          <p:nvPr>
            <p:extLst>
              <p:ext uri="{D42A27DB-BD31-4B8C-83A1-F6EECF244321}">
                <p14:modId xmlns:p14="http://schemas.microsoft.com/office/powerpoint/2010/main" val="3835530090"/>
              </p:ext>
            </p:extLst>
          </p:nvPr>
        </p:nvGraphicFramePr>
        <p:xfrm>
          <a:off x="137784" y="4747365"/>
          <a:ext cx="6626272" cy="3745281"/>
        </p:xfrm>
        <a:graphic>
          <a:graphicData uri="http://schemas.openxmlformats.org/drawingml/2006/table">
            <a:tbl>
              <a:tblPr firstRow="1" bandRow="1">
                <a:tableStyleId>{5940675A-B579-460E-94D1-54222C63F5DA}</a:tableStyleId>
              </a:tblPr>
              <a:tblGrid>
                <a:gridCol w="1656568">
                  <a:extLst>
                    <a:ext uri="{9D8B030D-6E8A-4147-A177-3AD203B41FA5}">
                      <a16:colId xmlns:a16="http://schemas.microsoft.com/office/drawing/2014/main" val="2444209830"/>
                    </a:ext>
                  </a:extLst>
                </a:gridCol>
                <a:gridCol w="1656568">
                  <a:extLst>
                    <a:ext uri="{9D8B030D-6E8A-4147-A177-3AD203B41FA5}">
                      <a16:colId xmlns:a16="http://schemas.microsoft.com/office/drawing/2014/main" val="152132881"/>
                    </a:ext>
                  </a:extLst>
                </a:gridCol>
                <a:gridCol w="1656568">
                  <a:extLst>
                    <a:ext uri="{9D8B030D-6E8A-4147-A177-3AD203B41FA5}">
                      <a16:colId xmlns:a16="http://schemas.microsoft.com/office/drawing/2014/main" val="1935639448"/>
                    </a:ext>
                  </a:extLst>
                </a:gridCol>
                <a:gridCol w="1656568">
                  <a:extLst>
                    <a:ext uri="{9D8B030D-6E8A-4147-A177-3AD203B41FA5}">
                      <a16:colId xmlns:a16="http://schemas.microsoft.com/office/drawing/2014/main" val="2498098282"/>
                    </a:ext>
                  </a:extLst>
                </a:gridCol>
              </a:tblGrid>
              <a:tr h="433400">
                <a:tc>
                  <a:txBody>
                    <a:bodyPr/>
                    <a:lstStyle/>
                    <a:p>
                      <a:r>
                        <a:rPr lang="en-PH" sz="1400" b="1" dirty="0" smtClean="0">
                          <a:solidFill>
                            <a:schemeClr val="tx1"/>
                          </a:solidFill>
                          <a:latin typeface="Times New Roman" panose="02020603050405020304" pitchFamily="18" charset="0"/>
                          <a:cs typeface="Times New Roman" panose="02020603050405020304" pitchFamily="18" charset="0"/>
                        </a:rPr>
                        <a:t>STRENGTHS</a:t>
                      </a:r>
                      <a:endParaRPr lang="en-PH"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PH" sz="1400" b="1" dirty="0" smtClean="0">
                          <a:latin typeface="Times New Roman" panose="02020603050405020304" pitchFamily="18" charset="0"/>
                          <a:cs typeface="Times New Roman" panose="02020603050405020304" pitchFamily="18" charset="0"/>
                        </a:rPr>
                        <a:t>WEAKNESSES</a:t>
                      </a:r>
                      <a:endParaRPr lang="en-PH" sz="1400" b="1" dirty="0">
                        <a:latin typeface="Times New Roman" panose="02020603050405020304" pitchFamily="18" charset="0"/>
                        <a:cs typeface="Times New Roman" panose="02020603050405020304" pitchFamily="18" charset="0"/>
                      </a:endParaRPr>
                    </a:p>
                  </a:txBody>
                  <a:tcPr/>
                </a:tc>
                <a:tc>
                  <a:txBody>
                    <a:bodyPr/>
                    <a:lstStyle/>
                    <a:p>
                      <a:r>
                        <a:rPr lang="en-PH" sz="1400" b="1" dirty="0" smtClean="0">
                          <a:latin typeface="Times New Roman" panose="02020603050405020304" pitchFamily="18" charset="0"/>
                          <a:cs typeface="Times New Roman" panose="02020603050405020304" pitchFamily="18" charset="0"/>
                        </a:rPr>
                        <a:t>OPPORTUNITIES</a:t>
                      </a:r>
                      <a:endParaRPr lang="en-PH" sz="1400" b="1" dirty="0">
                        <a:latin typeface="Times New Roman" panose="02020603050405020304" pitchFamily="18" charset="0"/>
                        <a:cs typeface="Times New Roman" panose="02020603050405020304" pitchFamily="18" charset="0"/>
                      </a:endParaRPr>
                    </a:p>
                  </a:txBody>
                  <a:tcPr/>
                </a:tc>
                <a:tc>
                  <a:txBody>
                    <a:bodyPr/>
                    <a:lstStyle/>
                    <a:p>
                      <a:r>
                        <a:rPr lang="en-PH" sz="1400" b="1" dirty="0" smtClean="0">
                          <a:latin typeface="Times New Roman" panose="02020603050405020304" pitchFamily="18" charset="0"/>
                          <a:cs typeface="Times New Roman" panose="02020603050405020304" pitchFamily="18" charset="0"/>
                        </a:rPr>
                        <a:t>THREATS</a:t>
                      </a:r>
                      <a:endParaRPr lang="en-PH"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0041656"/>
                  </a:ext>
                </a:extLst>
              </a:tr>
              <a:tr h="640081">
                <a:tc>
                  <a:txBody>
                    <a:bodyPr/>
                    <a:lstStyle/>
                    <a:p>
                      <a:r>
                        <a:rPr lang="en-PH" sz="1200" b="1" dirty="0" smtClean="0">
                          <a:latin typeface="Times New Roman" panose="02020603050405020304" pitchFamily="18" charset="0"/>
                          <a:cs typeface="Times New Roman" panose="02020603050405020304" pitchFamily="18" charset="0"/>
                        </a:rPr>
                        <a:t>AFFORDABLE</a:t>
                      </a:r>
                      <a:endParaRPr lang="en-PH" sz="1200" b="1" dirty="0">
                        <a:latin typeface="Times New Roman" panose="02020603050405020304" pitchFamily="18" charset="0"/>
                        <a:cs typeface="Times New Roman" panose="02020603050405020304" pitchFamily="18" charset="0"/>
                      </a:endParaRPr>
                    </a:p>
                  </a:txBody>
                  <a:tcPr/>
                </a:tc>
                <a:tc>
                  <a:txBody>
                    <a:bodyPr/>
                    <a:lstStyle/>
                    <a:p>
                      <a:r>
                        <a:rPr lang="en-PH" sz="1200" b="1" dirty="0" smtClean="0">
                          <a:latin typeface="Times New Roman" panose="02020603050405020304" pitchFamily="18" charset="0"/>
                          <a:cs typeface="Times New Roman" panose="02020603050405020304" pitchFamily="18" charset="0"/>
                        </a:rPr>
                        <a:t>MANY</a:t>
                      </a:r>
                      <a:r>
                        <a:rPr lang="en-PH" sz="1200" b="1" baseline="0" dirty="0" smtClean="0">
                          <a:latin typeface="Times New Roman" panose="02020603050405020304" pitchFamily="18" charset="0"/>
                          <a:cs typeface="Times New Roman" panose="02020603050405020304" pitchFamily="18" charset="0"/>
                        </a:rPr>
                        <a:t> PEOPLE CAN MADE IT</a:t>
                      </a:r>
                      <a:endParaRPr lang="en-PH" sz="1200" b="1" dirty="0">
                        <a:latin typeface="Times New Roman" panose="02020603050405020304" pitchFamily="18" charset="0"/>
                        <a:cs typeface="Times New Roman" panose="02020603050405020304" pitchFamily="18" charset="0"/>
                      </a:endParaRPr>
                    </a:p>
                  </a:txBody>
                  <a:tcPr/>
                </a:tc>
                <a:tc>
                  <a:txBody>
                    <a:bodyPr/>
                    <a:lstStyle/>
                    <a:p>
                      <a:r>
                        <a:rPr lang="en-PH" sz="1200" b="1" dirty="0" smtClean="0">
                          <a:latin typeface="Times New Roman" panose="02020603050405020304" pitchFamily="18" charset="0"/>
                          <a:cs typeface="Times New Roman" panose="02020603050405020304" pitchFamily="18" charset="0"/>
                        </a:rPr>
                        <a:t>EASY</a:t>
                      </a:r>
                      <a:r>
                        <a:rPr lang="en-PH" sz="1200" b="1" baseline="0" dirty="0" smtClean="0">
                          <a:latin typeface="Times New Roman" panose="02020603050405020304" pitchFamily="18" charset="0"/>
                          <a:cs typeface="Times New Roman" panose="02020603050405020304" pitchFamily="18" charset="0"/>
                        </a:rPr>
                        <a:t> TO SALE</a:t>
                      </a:r>
                      <a:endParaRPr lang="en-PH" sz="1200" b="1" dirty="0">
                        <a:latin typeface="Times New Roman" panose="02020603050405020304" pitchFamily="18" charset="0"/>
                        <a:cs typeface="Times New Roman" panose="02020603050405020304" pitchFamily="18" charset="0"/>
                      </a:endParaRPr>
                    </a:p>
                  </a:txBody>
                  <a:tcPr/>
                </a:tc>
                <a:tc>
                  <a:txBody>
                    <a:bodyPr/>
                    <a:lstStyle/>
                    <a:p>
                      <a:r>
                        <a:rPr lang="en-PH" sz="1200" b="1" dirty="0" smtClean="0">
                          <a:latin typeface="Times New Roman" panose="02020603050405020304" pitchFamily="18" charset="0"/>
                          <a:cs typeface="Times New Roman" panose="02020603050405020304" pitchFamily="18" charset="0"/>
                        </a:rPr>
                        <a:t>NOT</a:t>
                      </a:r>
                      <a:r>
                        <a:rPr lang="en-PH" sz="1200" b="1" baseline="0" dirty="0" smtClean="0">
                          <a:latin typeface="Times New Roman" panose="02020603050405020304" pitchFamily="18" charset="0"/>
                          <a:cs typeface="Times New Roman" panose="02020603050405020304" pitchFamily="18" charset="0"/>
                        </a:rPr>
                        <a:t> ALL OF THE PEOPLE LIKE SWEEETS</a:t>
                      </a:r>
                      <a:endParaRPr lang="en-PH"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0786161"/>
                  </a:ext>
                </a:extLst>
              </a:tr>
              <a:tr h="433400">
                <a:tc>
                  <a:txBody>
                    <a:bodyPr/>
                    <a:lstStyle/>
                    <a:p>
                      <a:r>
                        <a:rPr lang="en-PH" sz="1200" b="1" dirty="0" smtClean="0">
                          <a:latin typeface="Times New Roman" panose="02020603050405020304" pitchFamily="18" charset="0"/>
                          <a:cs typeface="Times New Roman" panose="02020603050405020304" pitchFamily="18" charset="0"/>
                        </a:rPr>
                        <a:t>EASY</a:t>
                      </a:r>
                      <a:r>
                        <a:rPr lang="en-PH" sz="1200" b="1" baseline="0" dirty="0" smtClean="0">
                          <a:latin typeface="Times New Roman" panose="02020603050405020304" pitchFamily="18" charset="0"/>
                          <a:cs typeface="Times New Roman" panose="02020603050405020304" pitchFamily="18" charset="0"/>
                        </a:rPr>
                        <a:t> TO MADE</a:t>
                      </a:r>
                      <a:endParaRPr lang="en-PH" sz="1200" b="1" dirty="0">
                        <a:latin typeface="Times New Roman" panose="02020603050405020304" pitchFamily="18" charset="0"/>
                        <a:cs typeface="Times New Roman" panose="02020603050405020304" pitchFamily="18" charset="0"/>
                      </a:endParaRPr>
                    </a:p>
                  </a:txBody>
                  <a:tcPr/>
                </a:tc>
                <a:tc>
                  <a:txBody>
                    <a:bodyPr/>
                    <a:lstStyle/>
                    <a:p>
                      <a:r>
                        <a:rPr lang="en-PH" sz="1200" b="1" dirty="0" smtClean="0">
                          <a:latin typeface="Times New Roman" panose="02020603050405020304" pitchFamily="18" charset="0"/>
                          <a:cs typeface="Times New Roman" panose="02020603050405020304" pitchFamily="18" charset="0"/>
                        </a:rPr>
                        <a:t>COMPETITORS</a:t>
                      </a:r>
                      <a:endParaRPr lang="en-PH" sz="1200" b="1" dirty="0">
                        <a:latin typeface="Times New Roman" panose="02020603050405020304" pitchFamily="18" charset="0"/>
                        <a:cs typeface="Times New Roman" panose="02020603050405020304" pitchFamily="18" charset="0"/>
                      </a:endParaRPr>
                    </a:p>
                  </a:txBody>
                  <a:tcPr/>
                </a:tc>
                <a:tc>
                  <a:txBody>
                    <a:bodyPr/>
                    <a:lstStyle/>
                    <a:p>
                      <a:endParaRPr lang="en-PH"/>
                    </a:p>
                  </a:txBody>
                  <a:tcPr/>
                </a:tc>
                <a:tc>
                  <a:txBody>
                    <a:bodyPr/>
                    <a:lstStyle/>
                    <a:p>
                      <a:endParaRPr lang="en-PH"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9078174"/>
                  </a:ext>
                </a:extLst>
              </a:tr>
              <a:tr h="457200">
                <a:tc>
                  <a:txBody>
                    <a:bodyPr/>
                    <a:lstStyle/>
                    <a:p>
                      <a:r>
                        <a:rPr lang="en-PH" sz="1200" b="1" dirty="0" smtClean="0">
                          <a:latin typeface="Times New Roman" panose="02020603050405020304" pitchFamily="18" charset="0"/>
                          <a:cs typeface="Times New Roman" panose="02020603050405020304" pitchFamily="18" charset="0"/>
                        </a:rPr>
                        <a:t>DELICIOUS</a:t>
                      </a:r>
                      <a:endParaRPr lang="en-PH" sz="1200" b="1" dirty="0">
                        <a:latin typeface="Times New Roman" panose="02020603050405020304" pitchFamily="18" charset="0"/>
                        <a:cs typeface="Times New Roman" panose="02020603050405020304" pitchFamily="18" charset="0"/>
                      </a:endParaRPr>
                    </a:p>
                  </a:txBody>
                  <a:tcPr/>
                </a:tc>
                <a:tc>
                  <a:txBody>
                    <a:bodyPr/>
                    <a:lstStyle/>
                    <a:p>
                      <a:pPr algn="ctr"/>
                      <a:r>
                        <a:rPr lang="en-PH" sz="1200" b="1" dirty="0" smtClean="0">
                          <a:latin typeface="Times New Roman" panose="02020603050405020304" pitchFamily="18" charset="0"/>
                          <a:cs typeface="Times New Roman" panose="02020603050405020304" pitchFamily="18" charset="0"/>
                        </a:rPr>
                        <a:t>CAN CAUSE TOOTHACHE</a:t>
                      </a:r>
                      <a:endParaRPr lang="en-PH" sz="1200" b="1" dirty="0">
                        <a:latin typeface="Times New Roman" panose="02020603050405020304" pitchFamily="18" charset="0"/>
                        <a:cs typeface="Times New Roman" panose="02020603050405020304" pitchFamily="18" charset="0"/>
                      </a:endParaRPr>
                    </a:p>
                  </a:txBody>
                  <a:tcPr/>
                </a:tc>
                <a:tc>
                  <a:txBody>
                    <a:bodyPr/>
                    <a:lstStyle/>
                    <a:p>
                      <a:endParaRPr lang="en-PH"/>
                    </a:p>
                  </a:txBody>
                  <a:tcPr/>
                </a:tc>
                <a:tc>
                  <a:txBody>
                    <a:bodyPr/>
                    <a:lstStyle/>
                    <a:p>
                      <a:endParaRPr lang="en-PH" dirty="0"/>
                    </a:p>
                  </a:txBody>
                  <a:tcPr/>
                </a:tc>
                <a:extLst>
                  <a:ext uri="{0D108BD9-81ED-4DB2-BD59-A6C34878D82A}">
                    <a16:rowId xmlns:a16="http://schemas.microsoft.com/office/drawing/2014/main" val="1395922507"/>
                  </a:ext>
                </a:extLst>
              </a:tr>
              <a:tr h="457200">
                <a:tc>
                  <a:txBody>
                    <a:bodyPr/>
                    <a:lstStyle/>
                    <a:p>
                      <a:endParaRPr lang="en-PH" sz="1200" b="1" dirty="0">
                        <a:latin typeface="Times New Roman" panose="02020603050405020304" pitchFamily="18" charset="0"/>
                        <a:cs typeface="Times New Roman" panose="02020603050405020304" pitchFamily="18" charset="0"/>
                      </a:endParaRPr>
                    </a:p>
                  </a:txBody>
                  <a:tcPr/>
                </a:tc>
                <a:tc>
                  <a:txBody>
                    <a:bodyPr/>
                    <a:lstStyle/>
                    <a:p>
                      <a:pPr algn="ctr"/>
                      <a:endParaRPr lang="en-PH" sz="1200" b="1" dirty="0">
                        <a:latin typeface="Times New Roman" panose="02020603050405020304" pitchFamily="18" charset="0"/>
                        <a:cs typeface="Times New Roman" panose="02020603050405020304" pitchFamily="18" charset="0"/>
                      </a:endParaRPr>
                    </a:p>
                  </a:txBody>
                  <a:tcPr/>
                </a:tc>
                <a:tc>
                  <a:txBody>
                    <a:bodyPr/>
                    <a:lstStyle/>
                    <a:p>
                      <a:endParaRPr lang="en-PH"/>
                    </a:p>
                  </a:txBody>
                  <a:tcPr/>
                </a:tc>
                <a:tc>
                  <a:txBody>
                    <a:bodyPr/>
                    <a:lstStyle/>
                    <a:p>
                      <a:endParaRPr lang="en-PH" dirty="0"/>
                    </a:p>
                  </a:txBody>
                  <a:tcPr/>
                </a:tc>
                <a:extLst>
                  <a:ext uri="{0D108BD9-81ED-4DB2-BD59-A6C34878D82A}">
                    <a16:rowId xmlns:a16="http://schemas.microsoft.com/office/drawing/2014/main" val="4055305578"/>
                  </a:ext>
                </a:extLst>
              </a:tr>
              <a:tr h="457200">
                <a:tc>
                  <a:txBody>
                    <a:bodyPr/>
                    <a:lstStyle/>
                    <a:p>
                      <a:endParaRPr lang="en-PH" sz="1200" b="1" dirty="0">
                        <a:latin typeface="Times New Roman" panose="02020603050405020304" pitchFamily="18" charset="0"/>
                        <a:cs typeface="Times New Roman" panose="02020603050405020304" pitchFamily="18" charset="0"/>
                      </a:endParaRPr>
                    </a:p>
                  </a:txBody>
                  <a:tcPr/>
                </a:tc>
                <a:tc>
                  <a:txBody>
                    <a:bodyPr/>
                    <a:lstStyle/>
                    <a:p>
                      <a:pPr algn="ctr"/>
                      <a:endParaRPr lang="en-PH" sz="1200" b="1" dirty="0">
                        <a:latin typeface="Times New Roman" panose="02020603050405020304" pitchFamily="18" charset="0"/>
                        <a:cs typeface="Times New Roman" panose="02020603050405020304" pitchFamily="18" charset="0"/>
                      </a:endParaRPr>
                    </a:p>
                  </a:txBody>
                  <a:tcPr/>
                </a:tc>
                <a:tc>
                  <a:txBody>
                    <a:bodyPr/>
                    <a:lstStyle/>
                    <a:p>
                      <a:endParaRPr lang="en-PH"/>
                    </a:p>
                  </a:txBody>
                  <a:tcPr/>
                </a:tc>
                <a:tc>
                  <a:txBody>
                    <a:bodyPr/>
                    <a:lstStyle/>
                    <a:p>
                      <a:endParaRPr lang="en-PH" dirty="0"/>
                    </a:p>
                  </a:txBody>
                  <a:tcPr/>
                </a:tc>
                <a:extLst>
                  <a:ext uri="{0D108BD9-81ED-4DB2-BD59-A6C34878D82A}">
                    <a16:rowId xmlns:a16="http://schemas.microsoft.com/office/drawing/2014/main" val="2416728705"/>
                  </a:ext>
                </a:extLst>
              </a:tr>
              <a:tr h="433400">
                <a:tc>
                  <a:txBody>
                    <a:bodyPr/>
                    <a:lstStyle/>
                    <a:p>
                      <a:endParaRPr lang="en-PH" dirty="0"/>
                    </a:p>
                  </a:txBody>
                  <a:tcPr/>
                </a:tc>
                <a:tc>
                  <a:txBody>
                    <a:bodyPr/>
                    <a:lstStyle/>
                    <a:p>
                      <a:endParaRPr lang="en-PH"/>
                    </a:p>
                  </a:txBody>
                  <a:tcPr/>
                </a:tc>
                <a:tc>
                  <a:txBody>
                    <a:bodyPr/>
                    <a:lstStyle/>
                    <a:p>
                      <a:endParaRPr lang="en-PH" dirty="0"/>
                    </a:p>
                  </a:txBody>
                  <a:tcPr/>
                </a:tc>
                <a:tc>
                  <a:txBody>
                    <a:bodyPr/>
                    <a:lstStyle/>
                    <a:p>
                      <a:endParaRPr lang="en-PH" dirty="0"/>
                    </a:p>
                  </a:txBody>
                  <a:tcPr/>
                </a:tc>
                <a:extLst>
                  <a:ext uri="{0D108BD9-81ED-4DB2-BD59-A6C34878D82A}">
                    <a16:rowId xmlns:a16="http://schemas.microsoft.com/office/drawing/2014/main" val="664526477"/>
                  </a:ext>
                </a:extLst>
              </a:tr>
              <a:tr h="433400">
                <a:tc>
                  <a:txBody>
                    <a:bodyPr/>
                    <a:lstStyle/>
                    <a:p>
                      <a:endParaRPr lang="en-PH" dirty="0"/>
                    </a:p>
                  </a:txBody>
                  <a:tcPr/>
                </a:tc>
                <a:tc>
                  <a:txBody>
                    <a:bodyPr/>
                    <a:lstStyle/>
                    <a:p>
                      <a:endParaRPr lang="en-PH"/>
                    </a:p>
                  </a:txBody>
                  <a:tcPr/>
                </a:tc>
                <a:tc>
                  <a:txBody>
                    <a:bodyPr/>
                    <a:lstStyle/>
                    <a:p>
                      <a:endParaRPr lang="en-PH" dirty="0"/>
                    </a:p>
                  </a:txBody>
                  <a:tcPr/>
                </a:tc>
                <a:tc>
                  <a:txBody>
                    <a:bodyPr/>
                    <a:lstStyle/>
                    <a:p>
                      <a:endParaRPr lang="en-PH" dirty="0"/>
                    </a:p>
                  </a:txBody>
                  <a:tcPr/>
                </a:tc>
                <a:extLst>
                  <a:ext uri="{0D108BD9-81ED-4DB2-BD59-A6C34878D82A}">
                    <a16:rowId xmlns:a16="http://schemas.microsoft.com/office/drawing/2014/main" val="1861375425"/>
                  </a:ext>
                </a:extLst>
              </a:tr>
            </a:tbl>
          </a:graphicData>
        </a:graphic>
      </p:graphicFrame>
    </p:spTree>
    <p:extLst>
      <p:ext uri="{BB962C8B-B14F-4D97-AF65-F5344CB8AC3E}">
        <p14:creationId xmlns:p14="http://schemas.microsoft.com/office/powerpoint/2010/main" val="1959241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b="1" dirty="0" smtClean="0">
                <a:latin typeface="Times New Roman" panose="02020603050405020304" pitchFamily="18" charset="0"/>
                <a:cs typeface="Times New Roman" panose="02020603050405020304" pitchFamily="18" charset="0"/>
              </a:rPr>
              <a:t>III. PROJECT OBJECTIVES</a:t>
            </a:r>
            <a:endParaRPr lang="en-PH" sz="1800" b="1"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347392302"/>
              </p:ext>
            </p:extLst>
          </p:nvPr>
        </p:nvGraphicFramePr>
        <p:xfrm>
          <a:off x="471488" y="2154233"/>
          <a:ext cx="5915024" cy="3319640"/>
        </p:xfrm>
        <a:graphic>
          <a:graphicData uri="http://schemas.openxmlformats.org/drawingml/2006/table">
            <a:tbl>
              <a:tblPr firstRow="1" bandRow="1">
                <a:tableStyleId>{5940675A-B579-460E-94D1-54222C63F5DA}</a:tableStyleId>
              </a:tblPr>
              <a:tblGrid>
                <a:gridCol w="2957512">
                  <a:extLst>
                    <a:ext uri="{9D8B030D-6E8A-4147-A177-3AD203B41FA5}">
                      <a16:colId xmlns:a16="http://schemas.microsoft.com/office/drawing/2014/main" val="4048163774"/>
                    </a:ext>
                  </a:extLst>
                </a:gridCol>
                <a:gridCol w="2957512">
                  <a:extLst>
                    <a:ext uri="{9D8B030D-6E8A-4147-A177-3AD203B41FA5}">
                      <a16:colId xmlns:a16="http://schemas.microsoft.com/office/drawing/2014/main" val="164098283"/>
                    </a:ext>
                  </a:extLst>
                </a:gridCol>
              </a:tblGrid>
              <a:tr h="663928">
                <a:tc>
                  <a:txBody>
                    <a:bodyPr/>
                    <a:lstStyle/>
                    <a:p>
                      <a:pPr algn="ctr"/>
                      <a:r>
                        <a:rPr lang="en-PH" sz="1800" b="1" dirty="0" smtClean="0">
                          <a:latin typeface="Times New Roman" panose="02020603050405020304" pitchFamily="18" charset="0"/>
                          <a:cs typeface="Times New Roman" panose="02020603050405020304" pitchFamily="18" charset="0"/>
                        </a:rPr>
                        <a:t>OBJECTIVES</a:t>
                      </a:r>
                      <a:endParaRPr lang="en-PH" sz="1800" b="1" dirty="0">
                        <a:latin typeface="Times New Roman" panose="02020603050405020304" pitchFamily="18" charset="0"/>
                        <a:cs typeface="Times New Roman" panose="02020603050405020304" pitchFamily="18" charset="0"/>
                      </a:endParaRPr>
                    </a:p>
                  </a:txBody>
                  <a:tcPr/>
                </a:tc>
                <a:tc>
                  <a:txBody>
                    <a:bodyPr/>
                    <a:lstStyle/>
                    <a:p>
                      <a:pPr algn="ctr"/>
                      <a:r>
                        <a:rPr lang="en-PH" sz="1800" b="1" dirty="0" smtClean="0">
                          <a:latin typeface="Times New Roman" panose="02020603050405020304" pitchFamily="18" charset="0"/>
                          <a:cs typeface="Times New Roman" panose="02020603050405020304" pitchFamily="18" charset="0"/>
                        </a:rPr>
                        <a:t>STRATEGIES</a:t>
                      </a:r>
                      <a:endParaRPr lang="en-PH"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5942630"/>
                  </a:ext>
                </a:extLst>
              </a:tr>
              <a:tr h="663928">
                <a:tc>
                  <a:txBody>
                    <a:bodyPr/>
                    <a:lstStyle/>
                    <a:p>
                      <a:endParaRPr lang="en-PH" sz="1800" dirty="0">
                        <a:latin typeface="Times New Roman" panose="02020603050405020304" pitchFamily="18" charset="0"/>
                        <a:cs typeface="Times New Roman" panose="02020603050405020304" pitchFamily="18" charset="0"/>
                      </a:endParaRPr>
                    </a:p>
                  </a:txBody>
                  <a:tcPr/>
                </a:tc>
                <a:tc>
                  <a:txBody>
                    <a:bodyPr/>
                    <a:lstStyle/>
                    <a:p>
                      <a:endParaRPr lang="en-PH"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8333493"/>
                  </a:ext>
                </a:extLst>
              </a:tr>
              <a:tr h="663928">
                <a:tc>
                  <a:txBody>
                    <a:bodyPr/>
                    <a:lstStyle/>
                    <a:p>
                      <a:endParaRPr lang="en-PH" sz="1800">
                        <a:latin typeface="Times New Roman" panose="02020603050405020304" pitchFamily="18" charset="0"/>
                        <a:cs typeface="Times New Roman" panose="02020603050405020304" pitchFamily="18" charset="0"/>
                      </a:endParaRPr>
                    </a:p>
                  </a:txBody>
                  <a:tcPr/>
                </a:tc>
                <a:tc>
                  <a:txBody>
                    <a:bodyPr/>
                    <a:lstStyle/>
                    <a:p>
                      <a:endParaRPr lang="en-PH"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6814248"/>
                  </a:ext>
                </a:extLst>
              </a:tr>
              <a:tr h="663928">
                <a:tc>
                  <a:txBody>
                    <a:bodyPr/>
                    <a:lstStyle/>
                    <a:p>
                      <a:endParaRPr lang="en-PH" sz="1800">
                        <a:latin typeface="Times New Roman" panose="02020603050405020304" pitchFamily="18" charset="0"/>
                        <a:cs typeface="Times New Roman" panose="02020603050405020304" pitchFamily="18" charset="0"/>
                      </a:endParaRPr>
                    </a:p>
                  </a:txBody>
                  <a:tcPr/>
                </a:tc>
                <a:tc>
                  <a:txBody>
                    <a:bodyPr/>
                    <a:lstStyle/>
                    <a:p>
                      <a:endParaRPr lang="en-PH"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7885928"/>
                  </a:ext>
                </a:extLst>
              </a:tr>
              <a:tr h="663928">
                <a:tc>
                  <a:txBody>
                    <a:bodyPr/>
                    <a:lstStyle/>
                    <a:p>
                      <a:endParaRPr lang="en-PH" sz="1800">
                        <a:latin typeface="Times New Roman" panose="02020603050405020304" pitchFamily="18" charset="0"/>
                        <a:cs typeface="Times New Roman" panose="02020603050405020304" pitchFamily="18" charset="0"/>
                      </a:endParaRPr>
                    </a:p>
                  </a:txBody>
                  <a:tcPr/>
                </a:tc>
                <a:tc>
                  <a:txBody>
                    <a:bodyPr/>
                    <a:lstStyle/>
                    <a:p>
                      <a:endParaRPr lang="en-PH"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9431332"/>
                  </a:ext>
                </a:extLst>
              </a:tr>
            </a:tbl>
          </a:graphicData>
        </a:graphic>
      </p:graphicFrame>
      <p:sp>
        <p:nvSpPr>
          <p:cNvPr id="14" name="TextBox 13"/>
          <p:cNvSpPr txBox="1"/>
          <p:nvPr/>
        </p:nvSpPr>
        <p:spPr>
          <a:xfrm>
            <a:off x="889347" y="4471791"/>
            <a:ext cx="5248406" cy="3693319"/>
          </a:xfrm>
          <a:prstGeom prst="rect">
            <a:avLst/>
          </a:prstGeom>
          <a:noFill/>
        </p:spPr>
        <p:txBody>
          <a:bodyPr wrap="square" rtlCol="0">
            <a:spAutoFit/>
          </a:bodyPr>
          <a:lstStyle/>
          <a:p>
            <a:endParaRPr lang="en-PH" b="1" dirty="0" smtClean="0"/>
          </a:p>
          <a:p>
            <a:endParaRPr lang="en-PH" b="1" dirty="0"/>
          </a:p>
          <a:p>
            <a:endParaRPr lang="en-PH" b="1" dirty="0" smtClean="0"/>
          </a:p>
          <a:p>
            <a:endParaRPr lang="en-PH" b="1" dirty="0"/>
          </a:p>
          <a:p>
            <a:endParaRPr lang="en-PH" b="1" dirty="0" smtClean="0"/>
          </a:p>
          <a:p>
            <a:r>
              <a:rPr lang="en-PH" b="1" dirty="0" smtClean="0"/>
              <a:t> TARGET MARKET</a:t>
            </a:r>
          </a:p>
          <a:p>
            <a:r>
              <a:rPr lang="en-PH" dirty="0" smtClean="0"/>
              <a:t>    Our target in our school. The students of our school with the age between 16-23 years old. We will introduce  our business in our fellow students by serving them our product and giving them satisfaction that they want. In  case our business will be successful inside our school. We plan to expand our business in our school and near by communication.</a:t>
            </a:r>
            <a:endParaRPr lang="en-PH" dirty="0"/>
          </a:p>
        </p:txBody>
      </p:sp>
    </p:spTree>
    <p:extLst>
      <p:ext uri="{BB962C8B-B14F-4D97-AF65-F5344CB8AC3E}">
        <p14:creationId xmlns:p14="http://schemas.microsoft.com/office/powerpoint/2010/main" val="1625008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endParaRPr lang="en-PH" dirty="0"/>
          </a:p>
        </p:txBody>
      </p:sp>
    </p:spTree>
    <p:extLst>
      <p:ext uri="{BB962C8B-B14F-4D97-AF65-F5344CB8AC3E}">
        <p14:creationId xmlns:p14="http://schemas.microsoft.com/office/powerpoint/2010/main" val="1979939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TotalTime>
  <Words>135</Words>
  <Application>Microsoft Office PowerPoint</Application>
  <PresentationFormat>On-screen Show (4:3)</PresentationFormat>
  <Paragraphs>41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Algerian</vt:lpstr>
      <vt:lpstr>Arial</vt:lpstr>
      <vt:lpstr>Calibri</vt:lpstr>
      <vt:lpstr>Calibri Light</vt:lpstr>
      <vt:lpstr>Times New Roman</vt:lpstr>
      <vt:lpstr>Office Theme</vt:lpstr>
      <vt:lpstr>INTREPRENEURSHIP &amp; BUSINESS PLANNING IN HOSPITALITY MANAGEMENT INDUSTRY</vt:lpstr>
      <vt:lpstr>PROJECT DESCRIPTION  PROJECT TITLE:   YEMA ‘ALA CHOCO    CPSU DJVV- CAMPUS Sitio Mabuni Barangay Guadalupe San Carlos City   This proposal has been   </vt:lpstr>
      <vt:lpstr>III. PROJECT OBJECTIVES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Aspire 3</dc:creator>
  <cp:lastModifiedBy>Aspire 3</cp:lastModifiedBy>
  <cp:revision>11</cp:revision>
  <dcterms:created xsi:type="dcterms:W3CDTF">2018-08-21T06:42:01Z</dcterms:created>
  <dcterms:modified xsi:type="dcterms:W3CDTF">2018-08-21T08:10:45Z</dcterms:modified>
</cp:coreProperties>
</file>