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4" r:id="rId4"/>
    <p:sldId id="265" r:id="rId5"/>
    <p:sldId id="266" r:id="rId6"/>
    <p:sldId id="267" r:id="rId7"/>
    <p:sldId id="269" r:id="rId8"/>
    <p:sldId id="270" r:id="rId9"/>
    <p:sldId id="271" r:id="rId10"/>
    <p:sldId id="272" r:id="rId11"/>
    <p:sldId id="273" r:id="rId12"/>
    <p:sldId id="276" r:id="rId13"/>
    <p:sldId id="277" r:id="rId14"/>
    <p:sldId id="278" r:id="rId15"/>
    <p:sldId id="257" r:id="rId16"/>
    <p:sldId id="258" r:id="rId17"/>
    <p:sldId id="263" r:id="rId18"/>
    <p:sldId id="259" r:id="rId19"/>
    <p:sldId id="260" r:id="rId20"/>
    <p:sldId id="261" r:id="rId21"/>
    <p:sldId id="262" r:id="rId22"/>
    <p:sldId id="274" r:id="rId23"/>
    <p:sldId id="275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C3E9B-A5E1-E3CC-2CF1-49B99B319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17936C-4BFA-FD28-9318-4BED417F8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F96409-A8E7-F4A2-BF36-2AAB33A7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3F72-345A-4D3C-9E51-59177BCDD1BD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F2F978-7A65-36A8-B7E9-5915C2EF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C750C1-0FFF-7B86-700A-84849792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AD62-7F06-426E-B6B5-CB8B917B1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69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5FC74-812A-613C-0F9B-38D02657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5243F0-6C06-A016-8483-2078782A2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A0239C-0703-4CFE-3CE9-0290EC8D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3F72-345A-4D3C-9E51-59177BCDD1BD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E264A8-0B26-C1FF-334E-6FA5CD15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9F31B8-7A0D-4729-7151-0DAA0A01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AD62-7F06-426E-B6B5-CB8B917B1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89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A43A82-D9EF-CF1B-79A9-BFC457840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1F38D9-1A2A-0891-D490-E099C2252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A03C7A-247E-C94B-C4D6-7C2AECC80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3F72-345A-4D3C-9E51-59177BCDD1BD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3757D2-984D-D31E-73E4-C4C05592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6A7171-B5AF-1F7F-FCF5-78AA915F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AD62-7F06-426E-B6B5-CB8B917B1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45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B425E-E6AE-99B2-5F93-4ABA676F3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50A262-32F4-C3B7-1930-8158F140D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ED241B-7C38-DFB8-2277-42202C02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3F72-345A-4D3C-9E51-59177BCDD1BD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098315-0F9F-1A78-8BF8-9C10C356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8FD2BC-F294-01D2-8DC0-6CBF1B80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AD62-7F06-426E-B6B5-CB8B917B1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30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A5415-3ABF-B34F-DA0E-B3F36835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0FA4CE-6A84-A0EF-E88B-FA82F6C15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AAC30C-0AA0-53B4-2C5B-33E06B79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3F72-345A-4D3C-9E51-59177BCDD1BD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57F2DF-882F-E837-3FFF-0C22B0610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223DEA-32B3-5EC8-AC0D-D6C059C3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AD62-7F06-426E-B6B5-CB8B917B1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40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A9F2C-DBA4-6DD8-D366-E3C557D1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D3E9BD-D621-1DFA-C2DA-E60E8B210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244B5D-C298-F042-3E94-F96BEB0DE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EFEA6A-BBB1-E157-8451-77C330A5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3F72-345A-4D3C-9E51-59177BCDD1BD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962E4E-C996-258A-55FC-C048DA1D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E11531-005C-510B-5056-ABD8124B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AD62-7F06-426E-B6B5-CB8B917B1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82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B2771-673B-7EAF-3ED2-D38A1090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FA615-54FB-9192-18AD-9B5B8398B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228864-DC3D-0ACD-FF97-7311DD3B0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BA9685-E4FA-8C27-C15F-396CA52EA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9E2D3AA-4932-1756-7551-E493DCFDD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920B83-3369-ACFA-F4CC-F5EFF44B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3F72-345A-4D3C-9E51-59177BCDD1BD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91DCC4D-FCEE-0EF1-D6C3-CE8B12C97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DBE389F-5E8F-96C1-A74D-5FF4ADD4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AD62-7F06-426E-B6B5-CB8B917B1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12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D12DC-7090-DD70-6FE9-47806784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762DA9-71C1-E4AF-CF3B-6FC2748E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3F72-345A-4D3C-9E51-59177BCDD1BD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AFE75C-5D25-0C26-1122-FC31AA38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E418B0-EF92-DA63-C6AB-6D6541DC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AD62-7F06-426E-B6B5-CB8B917B1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05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0DD2684-E26B-41F9-0917-8995DEB2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3F72-345A-4D3C-9E51-59177BCDD1BD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7831A9-C65C-AC12-494D-44119981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E63DCE-E42F-D8E8-8417-E65BDEF3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AD62-7F06-426E-B6B5-CB8B917B1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66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18399-8C3A-C0CA-BFF0-07009164E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F0563F-F845-6B5B-20F9-17AD98121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54CA06-B4DC-8623-DFFB-B0FE6BFB6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7A9ECC-23C1-E537-10EE-67486968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3F72-345A-4D3C-9E51-59177BCDD1BD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D6053C-F70F-483B-4FB1-6BBFE66F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54D205-5AB6-9263-C5EC-A50F5CE5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AD62-7F06-426E-B6B5-CB8B917B1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64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F5A29-F3A1-2738-8EDF-2AC24B1C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B918CE-5B90-3FB7-E936-A3C0895FE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D749EF-D624-348C-57BA-9EE430E41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D5B5E1-FE48-558A-0709-27EEBDF7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3F72-345A-4D3C-9E51-59177BCDD1BD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397759-4BF8-AA5F-600D-29D0B6C43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D24E61-3B01-0025-8574-527C2F28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AD62-7F06-426E-B6B5-CB8B917B1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85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904E344-EE3F-7811-62FB-F02D006D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E17BB2-B2DC-E80A-FDD1-A0891E5B8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484BA6-CA96-65C8-1431-3192410B3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A3F72-345A-4D3C-9E51-59177BCDD1BD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A10D4B-A9EF-424D-2129-BFBA76ADA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995E95-1A9E-B75F-7969-A5EB48D70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1AD62-7F06-426E-B6B5-CB8B917B1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21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lanalto.gov.br/ccivil_03/_ato2015-2018/2017/lei/L13425.ht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fmg.br/estrutur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fmg.br/estrutur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fmg.br/estrutur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fmg.br/proplan/organograma-ufm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ufmg.br/vida-academica/regras-academica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013C9-A38F-577A-D1DA-498228649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à Engenharia de Computação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62643A-B93C-AB23-7141-2DC1981E7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Aula 2</a:t>
            </a:r>
          </a:p>
        </p:txBody>
      </p:sp>
    </p:spTree>
    <p:extLst>
      <p:ext uri="{BB962C8B-B14F-4D97-AF65-F5344CB8AC3E}">
        <p14:creationId xmlns:p14="http://schemas.microsoft.com/office/powerpoint/2010/main" val="2762248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0B2FD-4AD4-833B-F53A-B4FA63D2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Normas Gerais de Graduação (NGG)</a:t>
            </a:r>
            <a:br>
              <a:rPr lang="pt-BR" dirty="0"/>
            </a:br>
            <a:r>
              <a:rPr lang="pt-BR" dirty="0"/>
              <a:t>Universidade Federal de Minas Gerais (UFMG)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2B3D71-6141-081F-4546-C3886324E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68" y="1825625"/>
            <a:ext cx="11353800" cy="4351338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A NGG é organizada em Títulos e Capítulos.</a:t>
            </a:r>
          </a:p>
          <a:p>
            <a:r>
              <a:rPr lang="pt-BR" dirty="0"/>
              <a:t>Alguns Títulos e Capítulos devem ter grande atenção por parte dos Alunos.</a:t>
            </a:r>
          </a:p>
          <a:p>
            <a:r>
              <a:rPr lang="pt-BR" dirty="0"/>
              <a:t>Título I - Dos Princípios E Objetivos Do Ensino De Graduação (complemento)</a:t>
            </a:r>
          </a:p>
          <a:p>
            <a:r>
              <a:rPr lang="pt-BR" dirty="0"/>
              <a:t>Título II - Dos Elementos Constituintes Do Ensino De Graduação (essencial)</a:t>
            </a:r>
          </a:p>
          <a:p>
            <a:r>
              <a:rPr lang="pt-BR" dirty="0"/>
              <a:t>Título III - Das Atividades Acadêmicas Curriculares (essencial)</a:t>
            </a:r>
          </a:p>
          <a:p>
            <a:r>
              <a:rPr lang="pt-BR" dirty="0"/>
              <a:t>Título IV - Das Estruturas Formativas (complemento)</a:t>
            </a:r>
          </a:p>
          <a:p>
            <a:r>
              <a:rPr lang="pt-BR" dirty="0"/>
              <a:t>Título V - Dos Cursos</a:t>
            </a:r>
          </a:p>
          <a:p>
            <a:pPr lvl="1"/>
            <a:r>
              <a:rPr lang="pt-BR" dirty="0"/>
              <a:t>Capítulo I - Dos Fundamentos Conceituais (complemento)</a:t>
            </a:r>
          </a:p>
          <a:p>
            <a:pPr lvl="1"/>
            <a:r>
              <a:rPr lang="pt-BR" dirty="0"/>
              <a:t>Capítulo II - Da Estrutura Curricular (essencial)</a:t>
            </a:r>
          </a:p>
          <a:p>
            <a:pPr lvl="1"/>
            <a:r>
              <a:rPr lang="pt-BR" dirty="0"/>
              <a:t>Capítulo III - Do Regulamento E Da Gestão Do Curso (essencial)</a:t>
            </a:r>
          </a:p>
          <a:p>
            <a:pPr lvl="1"/>
            <a:r>
              <a:rPr lang="pt-BR" dirty="0"/>
              <a:t>Capítulo IV - Da Criação, Da Extinção E Da Reformulação Do Projeto Pedagógico De Cursos (complemento)</a:t>
            </a:r>
          </a:p>
          <a:p>
            <a:pPr lvl="1"/>
            <a:r>
              <a:rPr lang="pt-BR" dirty="0"/>
              <a:t>Capítulo V - Dos Cursos De Oferta Pontual (complemento)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5246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FBFB4-FFB3-299E-CC8B-283F384C7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56248-C341-7AEE-96E4-847A9D67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Normas Gerais de Graduação (NGG)</a:t>
            </a:r>
            <a:br>
              <a:rPr lang="pt-BR" dirty="0"/>
            </a:br>
            <a:r>
              <a:rPr lang="pt-BR" dirty="0"/>
              <a:t>Universidade Federal de Minas Gerais (UFMG)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0D44E5-F653-6ED8-5E70-7269EFAF7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68" y="1825625"/>
            <a:ext cx="11353800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Título VI - Do Regime Acadêmico (essencial)</a:t>
            </a:r>
          </a:p>
          <a:p>
            <a:pPr lvl="1"/>
            <a:r>
              <a:rPr lang="pt-BR" dirty="0"/>
              <a:t>Capítulo I - Das Formas De Ingresso (complemento)</a:t>
            </a:r>
          </a:p>
          <a:p>
            <a:pPr lvl="1"/>
            <a:r>
              <a:rPr lang="pt-BR" dirty="0"/>
              <a:t>Capítulo II - Da Vinculação Institucional E Da Permanência (essencial)</a:t>
            </a:r>
          </a:p>
          <a:p>
            <a:pPr lvl="2"/>
            <a:r>
              <a:rPr lang="pt-BR" dirty="0"/>
              <a:t>Seção I - Do Registro Acadêmico e das Vinculações Institucionais</a:t>
            </a:r>
          </a:p>
          <a:p>
            <a:pPr lvl="2"/>
            <a:r>
              <a:rPr lang="pt-BR" dirty="0"/>
              <a:t>Seção II - Do Tempo Máximo de Integralização</a:t>
            </a:r>
          </a:p>
          <a:p>
            <a:pPr lvl="2"/>
            <a:r>
              <a:rPr lang="pt-BR" dirty="0"/>
              <a:t>Seção III - Do Desligamento</a:t>
            </a:r>
          </a:p>
          <a:p>
            <a:pPr lvl="2"/>
            <a:r>
              <a:rPr lang="pt-BR" dirty="0"/>
              <a:t>Seção IV - Da Matrícula em Atividades Acadêmicas Curriculares</a:t>
            </a:r>
          </a:p>
          <a:p>
            <a:pPr lvl="2"/>
            <a:r>
              <a:rPr lang="pt-BR" dirty="0"/>
              <a:t>Seção V - Do Trancamento de Matrícula</a:t>
            </a:r>
          </a:p>
          <a:p>
            <a:pPr lvl="1" fontAlgn="base"/>
            <a:r>
              <a:rPr lang="pt-BR" i="0" dirty="0">
                <a:solidFill>
                  <a:srgbClr val="414042"/>
                </a:solidFill>
                <a:effectLst/>
                <a:latin typeface="inherit"/>
              </a:rPr>
              <a:t>Capítulo III - Do Registro Do Desempenho Acadêmico E Da Integralização Do Percurso Curricular (essencial)</a:t>
            </a:r>
          </a:p>
          <a:p>
            <a:pPr lvl="1" fontAlgn="base"/>
            <a:r>
              <a:rPr lang="pt-BR" i="0" dirty="0">
                <a:solidFill>
                  <a:srgbClr val="414042"/>
                </a:solidFill>
                <a:effectLst/>
                <a:latin typeface="inherit"/>
              </a:rPr>
              <a:t>Capítulo IV - Dos Regimes Acadêmicos Especiais (essencial)</a:t>
            </a:r>
          </a:p>
          <a:p>
            <a:pPr fontAlgn="base"/>
            <a:r>
              <a:rPr lang="pt-BR" dirty="0"/>
              <a:t>Título VII - Das Disposições Gerais E Transitórias (complemento)</a:t>
            </a:r>
          </a:p>
          <a:p>
            <a:pPr lvl="1" fontAlgn="base"/>
            <a:endParaRPr lang="pt-BR" i="0" dirty="0">
              <a:solidFill>
                <a:srgbClr val="414042"/>
              </a:solidFill>
              <a:effectLst/>
              <a:latin typeface="Open Sans" panose="020B0606030504020204" pitchFamily="34" charset="0"/>
            </a:endParaRP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419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B8ED8-6970-A71C-E124-AD817AED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Estudos e </a:t>
            </a:r>
            <a:r>
              <a:rPr lang="pt-BR" dirty="0" err="1"/>
              <a:t>SiGA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BFCA54-57CE-D204-752C-E741940F1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Plano de Estudos é um sistema </a:t>
            </a:r>
            <a:r>
              <a:rPr lang="pt-BR" i="1" dirty="0"/>
              <a:t>online</a:t>
            </a:r>
            <a:r>
              <a:rPr lang="pt-BR" dirty="0"/>
              <a:t> que visa apoiar o planejamento e o acompanhamento da trajetória acadêmica do aluno na UFMG.</a:t>
            </a:r>
          </a:p>
          <a:p>
            <a:r>
              <a:rPr lang="pt-BR" dirty="0"/>
              <a:t>O plano de estudos reflete a versão e o percurso curricular de vinculação do aluno e é organizado em semestres cursados, em curso e a cursar.</a:t>
            </a:r>
          </a:p>
          <a:p>
            <a:r>
              <a:rPr lang="pt-BR" dirty="0"/>
              <a:t>Nos semestres “a cursar”, o aluno poderá planejar as atividades que deseja cursar;</a:t>
            </a:r>
          </a:p>
          <a:p>
            <a:r>
              <a:rPr lang="pt-BR" dirty="0"/>
              <a:t>Nos semestres “cursados”, o aluno poderá visualizar os resultados obtidos;</a:t>
            </a:r>
          </a:p>
          <a:p>
            <a:r>
              <a:rPr lang="pt-BR" dirty="0"/>
              <a:t>No semestre “em curso” é possível visualizar as matrículas atuais.</a:t>
            </a:r>
          </a:p>
          <a:p>
            <a:r>
              <a:rPr lang="pt-BR" dirty="0"/>
              <a:t>A Reformulação do Plano de Estudos, pelos alunos de Graduação, possibilita aos </a:t>
            </a:r>
            <a:r>
              <a:rPr lang="pt-BR" dirty="0">
                <a:solidFill>
                  <a:srgbClr val="0070C0"/>
                </a:solidFill>
              </a:rPr>
              <a:t>demandantes</a:t>
            </a:r>
            <a:r>
              <a:rPr lang="pt-BR" dirty="0"/>
              <a:t> e </a:t>
            </a:r>
            <a:r>
              <a:rPr lang="pt-BR" dirty="0">
                <a:solidFill>
                  <a:srgbClr val="0070C0"/>
                </a:solidFill>
              </a:rPr>
              <a:t>executores</a:t>
            </a:r>
            <a:r>
              <a:rPr lang="pt-BR" dirty="0"/>
              <a:t> de oferta preverem melhor a demanda de vagas para as turmas das atividades acadêmicas, visando otimizar o processo de matrícula.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8592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39B5B-CFAC-3FA6-78E2-9A78EBB3F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88ECA-D9F5-357E-474F-B3BE429C1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Estudos e </a:t>
            </a:r>
            <a:r>
              <a:rPr lang="pt-BR" dirty="0" err="1"/>
              <a:t>SiGA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60ADD5-0F81-E396-303F-34F78847B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9693" cy="4351338"/>
          </a:xfrm>
        </p:spPr>
        <p:txBody>
          <a:bodyPr>
            <a:normAutofit fontScale="92500"/>
          </a:bodyPr>
          <a:lstStyle/>
          <a:p>
            <a:r>
              <a:rPr lang="pt-BR" dirty="0"/>
              <a:t>Na reformulação do Plano de estudos, o aluno poderá realizar as seguintes ações:</a:t>
            </a:r>
          </a:p>
          <a:p>
            <a:pPr lvl="1"/>
            <a:r>
              <a:rPr lang="pt-BR" dirty="0"/>
              <a:t>Adicionar, excluir e mover as atividades optativas e de formação livre;</a:t>
            </a:r>
          </a:p>
          <a:p>
            <a:pPr lvl="1"/>
            <a:r>
              <a:rPr lang="pt-BR" dirty="0"/>
              <a:t>Mover as atividades Obrigatórias nos semestres letivos, respeitadas as Normas de Graduação;</a:t>
            </a:r>
          </a:p>
          <a:p>
            <a:pPr lvl="1"/>
            <a:r>
              <a:rPr lang="pt-BR" dirty="0"/>
              <a:t>Adicionar semestres letivos até o limite do seu tempo de integralização;</a:t>
            </a:r>
          </a:p>
          <a:p>
            <a:pPr lvl="1"/>
            <a:r>
              <a:rPr lang="pt-BR" dirty="0"/>
              <a:t>Criar um Plano de Estudos Simulado que permite ao aluno investigar as possibilidades de seu curso;</a:t>
            </a:r>
          </a:p>
          <a:p>
            <a:pPr lvl="1"/>
            <a:r>
              <a:rPr lang="pt-BR" dirty="0"/>
              <a:t>Adicionar as atividades de Formação Complementar Aberta, em um Plano de Estudos SIMULADO, que deverá ser enviado ao Colegiado do Curso, via </a:t>
            </a:r>
            <a:r>
              <a:rPr lang="pt-BR" dirty="0" err="1"/>
              <a:t>SiGA</a:t>
            </a:r>
            <a:r>
              <a:rPr lang="pt-BR" dirty="0"/>
              <a:t>, para aprovação (caso o aluno esteja vinculado a um percurso de formação complementar aberta);</a:t>
            </a:r>
          </a:p>
          <a:p>
            <a:pPr lvl="1"/>
            <a:r>
              <a:rPr lang="pt-BR" dirty="0"/>
              <a:t>Consultar a integralização do seu Plano de Estudos.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7312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44510-0412-B7E3-3C7D-75BC9DF1A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35F69-33D7-7787-198D-A5FF0EEC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Estudos e </a:t>
            </a:r>
            <a:r>
              <a:rPr lang="pt-BR" dirty="0" err="1"/>
              <a:t>SiGA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09271B-FDF3-F6C6-F951-A0703A4FA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85227" cy="4351338"/>
          </a:xfrm>
        </p:spPr>
        <p:txBody>
          <a:bodyPr>
            <a:normAutofit fontScale="92500" lnSpcReduction="20000"/>
          </a:bodyPr>
          <a:lstStyle/>
          <a:p>
            <a:r>
              <a:rPr lang="pt-BR" sz="2400" b="0" i="0" dirty="0">
                <a:solidFill>
                  <a:srgbClr val="000000"/>
                </a:solidFill>
                <a:effectLst/>
                <a:latin typeface="ArialMT"/>
              </a:rPr>
              <a:t>ATENÇÃO</a:t>
            </a:r>
            <a:r>
              <a:rPr lang="pt-BR" b="0" i="0" dirty="0">
                <a:solidFill>
                  <a:srgbClr val="000000"/>
                </a:solidFill>
                <a:effectLst/>
                <a:latin typeface="ArialMT"/>
              </a:rPr>
              <a:t>:</a:t>
            </a:r>
          </a:p>
          <a:p>
            <a:pPr lvl="1"/>
            <a:r>
              <a:rPr lang="pt-BR" sz="2200" dirty="0"/>
              <a:t>O aluno poderá criar, a qualquer momento do período letivo, um Plano de estudos Simulado, mas torná-lo vigente somente será possível no período definido para a reformulação do Plano de Estudos.</a:t>
            </a:r>
          </a:p>
          <a:p>
            <a:pPr lvl="1"/>
            <a:r>
              <a:rPr lang="pt-BR" sz="2200" dirty="0"/>
              <a:t>As atividades obrigatórias não poderão ser excluídas do Plano de Estudos;</a:t>
            </a:r>
          </a:p>
          <a:p>
            <a:pPr lvl="1"/>
            <a:r>
              <a:rPr lang="pt-BR" sz="2200" dirty="0"/>
              <a:t>Uma vez aprovadas, pelo Coordenador do Curso, as atividades de Formação Complementar Aberta, do Plano de Estudos vigente, não poderão ser movidas, alteradas ou excluídas pelos alunos;</a:t>
            </a:r>
          </a:p>
          <a:p>
            <a:pPr lvl="1"/>
            <a:r>
              <a:rPr lang="pt-BR" sz="2200" dirty="0"/>
              <a:t>Uma vez aprovadas, o Coordenador do Curso poderá solicitar a oferta das atividades de Formação Complementar Aberta, via </a:t>
            </a:r>
            <a:r>
              <a:rPr lang="pt-BR" sz="2200" dirty="0" err="1"/>
              <a:t>SiGA</a:t>
            </a:r>
            <a:r>
              <a:rPr lang="pt-BR" sz="2200" dirty="0"/>
              <a:t>, para provação dos Departamentos responsáveis. Desta forma os estudantes poderão requerê-las na 1ª Fase da Matrícula. </a:t>
            </a:r>
            <a:endParaRPr lang="pt-BR" sz="3600" dirty="0"/>
          </a:p>
          <a:p>
            <a:pPr lvl="1"/>
            <a:r>
              <a:rPr lang="pt-BR" sz="2800" dirty="0">
                <a:solidFill>
                  <a:srgbClr val="0070C0"/>
                </a:solidFill>
              </a:rPr>
              <a:t>CONSULTE O MANUAL DO ESTUDANTE DO </a:t>
            </a:r>
            <a:r>
              <a:rPr lang="pt-BR" sz="2800" dirty="0" err="1">
                <a:solidFill>
                  <a:srgbClr val="0070C0"/>
                </a:solidFill>
              </a:rPr>
              <a:t>SiGA</a:t>
            </a:r>
            <a:r>
              <a:rPr lang="pt-BR" sz="2800" dirty="0">
                <a:solidFill>
                  <a:srgbClr val="0070C0"/>
                </a:solidFill>
              </a:rPr>
              <a:t> para realizar a sua matrícula.</a:t>
            </a:r>
          </a:p>
          <a:p>
            <a:pPr lvl="1"/>
            <a:r>
              <a:rPr lang="pt-BR" sz="2800" dirty="0">
                <a:solidFill>
                  <a:srgbClr val="0070C0"/>
                </a:solidFill>
              </a:rPr>
              <a:t>A correta realização da matrícula é de sua RESPONSABILIDADE!</a:t>
            </a:r>
            <a:br>
              <a:rPr lang="pt-BR" sz="3600" dirty="0"/>
            </a:b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747517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70F22-B5FB-3A51-7BCB-D18AB217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Prevenção de desastres e incêndios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75AB11-AEF1-EA97-4A1A-3DF770F4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 Lei nº 13.425, de 30 de março de 2017, conhecida como "Lei Boate Kiss", estabelece diretrizes gerais sobre medidas de prevenção e combate a incêndio e desastres em estabelecimentos, edificações e áreas de reunião de público. </a:t>
            </a:r>
          </a:p>
          <a:p>
            <a:r>
              <a:rPr lang="pt-BR" dirty="0"/>
              <a:t>O artigo 8º dessa lei determina que os cursos de graduação em Engenharia e Arquitetura, tanto em instituições públicas quanto privadas, devem incluir em suas disciplinas conteúdos relacionados à prevenção e ao combate a incêndios e desastres. Além disso, cursos técnicos ou de tecnologia correlatos também estão sujeitos a essa exigência. </a:t>
            </a:r>
          </a:p>
          <a:p>
            <a:r>
              <a:rPr lang="pt-BR" dirty="0">
                <a:hlinkClick r:id="rId2"/>
              </a:rPr>
              <a:t>https://www.planalto.gov.br/ccivil_03/_ato2015-2018/2017/lei/L13425.htm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589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81D6A-9A9D-348B-5063-64BD8E2D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Prevenção de desastres e incêndios</a:t>
            </a:r>
            <a:br>
              <a:rPr lang="pt-BR" dirty="0"/>
            </a:br>
            <a:r>
              <a:rPr lang="pt-BR" dirty="0"/>
              <a:t>Sugestões de Soluções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146832-EBFD-6400-1CF0-A0AA64F03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4284" cy="4351338"/>
          </a:xfrm>
        </p:spPr>
        <p:txBody>
          <a:bodyPr>
            <a:normAutofit/>
          </a:bodyPr>
          <a:lstStyle/>
          <a:p>
            <a:r>
              <a:rPr lang="pt-BR" dirty="0"/>
              <a:t>O uso de Internet das Coisas (IoT), Sistemas Embarcados e Sistemas com Tolerância a Falhas (sistemas redundantes) na prevenção de desastres e incêndios tem um grande potencial para salvar vidas e minimizar danos.</a:t>
            </a:r>
          </a:p>
          <a:p>
            <a:endParaRPr lang="pt-BR" dirty="0"/>
          </a:p>
          <a:p>
            <a:r>
              <a:rPr lang="pt-BR" dirty="0"/>
              <a:t>A seguir apresento algumas ideias para serem implementadas com essas tecnologias. 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9842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D7368-7907-3603-8857-A81164181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E8A3C-25D9-4526-27D8-26148A35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Prevenção de desastres e incêndios</a:t>
            </a:r>
            <a:br>
              <a:rPr lang="pt-BR" dirty="0"/>
            </a:br>
            <a:r>
              <a:rPr lang="pt-BR" dirty="0"/>
              <a:t>Sugestões de Soluções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9CD73F-B4B1-0545-4A83-6B8AD465F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1. Monitoramento Inteligente de Incêndios em Edifícios</a:t>
            </a:r>
          </a:p>
          <a:p>
            <a:pPr lvl="1"/>
            <a:r>
              <a:rPr lang="pt-BR" dirty="0"/>
              <a:t>Sensores de temperatura, umidade e fumaça conectados a uma rede IoT para detectar sinais precoces de incêndio.  </a:t>
            </a:r>
          </a:p>
          <a:p>
            <a:pPr lvl="1"/>
            <a:r>
              <a:rPr lang="pt-BR" dirty="0"/>
              <a:t>Comunicação via Wi-Fi, </a:t>
            </a:r>
            <a:r>
              <a:rPr lang="pt-BR" dirty="0" err="1"/>
              <a:t>LoRaWAN</a:t>
            </a:r>
            <a:r>
              <a:rPr lang="pt-BR" dirty="0"/>
              <a:t> ou 5G para alertar automaticamente bombeiros e sistemas de evacuação.  </a:t>
            </a:r>
          </a:p>
          <a:p>
            <a:pPr lvl="1"/>
            <a:r>
              <a:rPr lang="pt-BR" dirty="0"/>
              <a:t>Uso de câmeras térmicas para detectar pontos quentes antes da propagação do fogo.  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Exemplos: Edifícios comerciais equipados com sistemas que enviam alertas para um aplicativo de celular e notificam os bombeiros automaticamente. 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0020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39478-5D55-25BC-C776-A1E989C8E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E0D3A-FA8A-2338-C93C-A6E098F4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Sugestões de Soluções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AE4492-A4F5-9203-BB39-71EF2A3D9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2. Drones Inteligentes para Detecção de Focos de Incêndio  </a:t>
            </a:r>
          </a:p>
          <a:p>
            <a:pPr lvl="1"/>
            <a:r>
              <a:rPr lang="pt-BR" dirty="0"/>
              <a:t>Drones equipados com sensores infravermelhos e câmeras de alta resolução para patrulhamento aéreo em áreas de risco.  </a:t>
            </a:r>
          </a:p>
          <a:p>
            <a:pPr lvl="1"/>
            <a:r>
              <a:rPr lang="pt-BR" dirty="0"/>
              <a:t>Integração com redes de IoT para mapear incêndios em tempo real e coordenar respostas emergenciais.  </a:t>
            </a:r>
          </a:p>
          <a:p>
            <a:pPr lvl="1"/>
            <a:r>
              <a:rPr lang="pt-BR" dirty="0"/>
              <a:t>Uso de inteligência artificial para prever a propagação do fogo e otimizar estratégias de combate.  </a:t>
            </a:r>
          </a:p>
          <a:p>
            <a:endParaRPr lang="pt-BR" dirty="0"/>
          </a:p>
          <a:p>
            <a:pPr lvl="1"/>
            <a:r>
              <a:rPr lang="pt-BR" dirty="0"/>
              <a:t>Exemplos: Drones autônomos monitorando florestas em períodos de seca e enviando alertas para bombeiros ao detectar anomalias térmicas. 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4130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E7472-33F5-205F-3B42-AFDC63156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A864A-3566-24FF-3C09-50C842EF2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Prevenção de desastres e incêndios</a:t>
            </a:r>
            <a:br>
              <a:rPr lang="pt-BR" dirty="0"/>
            </a:br>
            <a:r>
              <a:rPr lang="pt-BR" dirty="0"/>
              <a:t>Sugestões de Soluções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D0A4CB-FC1F-5874-A5DA-748AEA99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3. Sensores IoT para Monitoramento de Estruturas em Áreas de Risco  </a:t>
            </a:r>
          </a:p>
          <a:p>
            <a:pPr lvl="1"/>
            <a:r>
              <a:rPr lang="pt-BR" dirty="0"/>
              <a:t>Sensores embarcados para medir movimentação de solo, rachaduras em construções e níveis de vibração.  </a:t>
            </a:r>
          </a:p>
          <a:p>
            <a:pPr lvl="1"/>
            <a:r>
              <a:rPr lang="pt-BR" dirty="0"/>
              <a:t>Comunicação com servidores em nuvem para análise preditiva de deslizamentos de terra e colapsos estruturais.  </a:t>
            </a:r>
          </a:p>
          <a:p>
            <a:pPr lvl="1"/>
            <a:r>
              <a:rPr lang="pt-BR" dirty="0"/>
              <a:t>Alarmes automatizados para evacuação antecipada.  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Exemplos: Pontes e prédios históricos equipados com sensores que alertam sobre abalos estruturais antes de um colapso. 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618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FE834-032A-F967-4ABE-4CAF5A26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 da Aula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0AB429-35E9-CB9F-FE9D-E5022FCB4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Estrutura Organizacional da UFMG</a:t>
            </a:r>
          </a:p>
          <a:p>
            <a:r>
              <a:rPr lang="pt-BR" dirty="0"/>
              <a:t>Normas Gerais de Graduação (</a:t>
            </a:r>
            <a:r>
              <a:rPr lang="pt-BR" dirty="0" err="1"/>
              <a:t>NGGs</a:t>
            </a:r>
            <a:r>
              <a:rPr lang="pt-BR" dirty="0"/>
              <a:t>)</a:t>
            </a:r>
          </a:p>
          <a:p>
            <a:r>
              <a:rPr lang="pt-BR" dirty="0"/>
              <a:t>Plano de Estudos e </a:t>
            </a:r>
            <a:r>
              <a:rPr lang="pt-BR" dirty="0" err="1"/>
              <a:t>SiGA</a:t>
            </a:r>
            <a:r>
              <a:rPr lang="pt-BR" dirty="0"/>
              <a:t> (Sistema de Gestão Acadêmico)</a:t>
            </a:r>
          </a:p>
          <a:p>
            <a:r>
              <a:rPr lang="pt-BR" dirty="0"/>
              <a:t>Prevenção de desastres e incêndios</a:t>
            </a:r>
          </a:p>
          <a:p>
            <a:pPr lvl="1"/>
            <a:r>
              <a:rPr lang="pt-BR" dirty="0"/>
              <a:t>Origem da Lei</a:t>
            </a:r>
          </a:p>
          <a:p>
            <a:pPr lvl="1"/>
            <a:r>
              <a:rPr lang="pt-BR" dirty="0"/>
              <a:t>Sugestões de Soluções</a:t>
            </a:r>
          </a:p>
          <a:p>
            <a:r>
              <a:rPr lang="pt-BR" dirty="0"/>
              <a:t>Definição do Trabalho em grupo</a:t>
            </a:r>
          </a:p>
          <a:p>
            <a:r>
              <a:rPr lang="pt-BR" dirty="0"/>
              <a:t>Palestra: Deteção de incêndios com drones</a:t>
            </a:r>
          </a:p>
        </p:txBody>
      </p:sp>
    </p:spTree>
    <p:extLst>
      <p:ext uri="{BB962C8B-B14F-4D97-AF65-F5344CB8AC3E}">
        <p14:creationId xmlns:p14="http://schemas.microsoft.com/office/powerpoint/2010/main" val="3025560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693EA-B051-7F23-F540-0AAD10290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78E55-1E96-B10E-5618-D9BDE76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Prevenção de desastres e incêndios</a:t>
            </a:r>
            <a:br>
              <a:rPr lang="pt-BR" dirty="0"/>
            </a:br>
            <a:r>
              <a:rPr lang="pt-BR" dirty="0"/>
              <a:t>Sugestões de Soluções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516A53-9218-5063-F16B-4A719876A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4. Sistemas de Irrigação Inteligentes contra Incêndios Florestais  </a:t>
            </a:r>
          </a:p>
          <a:p>
            <a:pPr lvl="1"/>
            <a:r>
              <a:rPr lang="pt-BR" dirty="0"/>
              <a:t>Sensores de umidade do solo e temperatura do ar para ativar irrigação preventiva em florestas e parques.  </a:t>
            </a:r>
          </a:p>
          <a:p>
            <a:pPr lvl="1"/>
            <a:r>
              <a:rPr lang="pt-BR" dirty="0"/>
              <a:t>Redes de aspersores automáticos ativadas via IoT antes que um incêndio se alastre.  </a:t>
            </a:r>
          </a:p>
          <a:p>
            <a:pPr lvl="1"/>
            <a:r>
              <a:rPr lang="pt-BR" dirty="0"/>
              <a:t>Controle remoto via aplicativos para bombeiros e órgãos ambientais.  </a:t>
            </a:r>
          </a:p>
          <a:p>
            <a:endParaRPr lang="pt-BR" dirty="0"/>
          </a:p>
          <a:p>
            <a:pPr lvl="1"/>
            <a:r>
              <a:rPr lang="pt-BR" dirty="0"/>
              <a:t>Exemplos: Florestas próximas a áreas urbanas equipadas com sprinklers inteligentes para reduzir riscos de incêndio espontâneo.  </a:t>
            </a:r>
          </a:p>
        </p:txBody>
      </p:sp>
    </p:spTree>
    <p:extLst>
      <p:ext uri="{BB962C8B-B14F-4D97-AF65-F5344CB8AC3E}">
        <p14:creationId xmlns:p14="http://schemas.microsoft.com/office/powerpoint/2010/main" val="3501261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D133F-FD8F-5232-8A4D-7B914C979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68A28-C24D-92A1-9445-D3FBB122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Sugestões de Soluções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4A5DFB-E62F-D255-2A38-928ADB3FC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5. Robôs Autônomos para Combate a Incêndios  </a:t>
            </a:r>
          </a:p>
          <a:p>
            <a:pPr lvl="1"/>
            <a:r>
              <a:rPr lang="pt-BR" dirty="0"/>
              <a:t>Robôs terrestres equipados com mangueiras, câmeras térmicas e sensores de CO2 para acessar locais de difícil alcance.  </a:t>
            </a:r>
          </a:p>
          <a:p>
            <a:pPr lvl="1"/>
            <a:r>
              <a:rPr lang="pt-BR" dirty="0"/>
              <a:t>Controle via IoT, permitindo operação remota por bombeiros.  </a:t>
            </a:r>
          </a:p>
          <a:p>
            <a:pPr lvl="1"/>
            <a:r>
              <a:rPr lang="pt-BR" dirty="0"/>
              <a:t>Capacidade de navegar autonomamente em edifícios para resgatar pessoas ou conter incêndios em estágio inicial.  </a:t>
            </a:r>
          </a:p>
          <a:p>
            <a:endParaRPr lang="pt-BR" dirty="0"/>
          </a:p>
          <a:p>
            <a:pPr lvl="1"/>
            <a:r>
              <a:rPr lang="pt-BR" dirty="0"/>
              <a:t>Exemplos: Robôs que entram em prédios em chamas para resgatar vítimas antes da chegada dos bombeiros. </a:t>
            </a:r>
          </a:p>
        </p:txBody>
      </p:sp>
    </p:spTree>
    <p:extLst>
      <p:ext uri="{BB962C8B-B14F-4D97-AF65-F5344CB8AC3E}">
        <p14:creationId xmlns:p14="http://schemas.microsoft.com/office/powerpoint/2010/main" val="1227838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0B441-BCB0-2D44-945C-A86C16DCA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Trabalho em grupo: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A3DD05-C992-3BBA-88FC-F3296FE28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Esboçar uma proposta de um sistema de prevenção e deteção de incêndios.</a:t>
            </a:r>
          </a:p>
          <a:p>
            <a:pPr lvl="1"/>
            <a:r>
              <a:rPr lang="pt-BR" dirty="0"/>
              <a:t>Pesquise por soluções existentes;</a:t>
            </a:r>
          </a:p>
          <a:p>
            <a:pPr lvl="1"/>
            <a:r>
              <a:rPr lang="pt-BR" dirty="0"/>
              <a:t>Analise possíveis fragilidades e melhorias de tais sistemas;</a:t>
            </a:r>
          </a:p>
          <a:p>
            <a:pPr lvl="1"/>
            <a:r>
              <a:rPr lang="pt-BR" dirty="0"/>
              <a:t>Proponha uma solução;</a:t>
            </a:r>
          </a:p>
          <a:p>
            <a:pPr lvl="1"/>
            <a:r>
              <a:rPr lang="pt-BR" dirty="0"/>
              <a:t>Tente implementá-la na forma de uma Prova de Conceito (</a:t>
            </a:r>
            <a:r>
              <a:rPr lang="pt-BR" dirty="0" err="1"/>
              <a:t>PoC</a:t>
            </a:r>
            <a:r>
              <a:rPr lang="pt-BR" dirty="0"/>
              <a:t>);</a:t>
            </a:r>
          </a:p>
          <a:p>
            <a:pPr lvl="1"/>
            <a:r>
              <a:rPr lang="pt-BR" dirty="0"/>
              <a:t>A solução deve envolver hardware e software integrados;</a:t>
            </a:r>
          </a:p>
          <a:p>
            <a:r>
              <a:rPr lang="pt-BR" dirty="0"/>
              <a:t>Data de entrega e apresentação do projeto: último dia de aula da disciplina (consulte o cronograma).</a:t>
            </a:r>
          </a:p>
          <a:p>
            <a:r>
              <a:rPr lang="pt-BR" dirty="0"/>
              <a:t>Trabalho em grupos de 4 alunos.</a:t>
            </a:r>
          </a:p>
        </p:txBody>
      </p:sp>
    </p:spTree>
    <p:extLst>
      <p:ext uri="{BB962C8B-B14F-4D97-AF65-F5344CB8AC3E}">
        <p14:creationId xmlns:p14="http://schemas.microsoft.com/office/powerpoint/2010/main" val="1722210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74397-10F1-C23C-7115-33CA7F53A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F3BF2-580B-F113-735C-635CEF53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Trabalho em grupo: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6E39BC-625D-AF20-E2DA-EA4ED8625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 que vocês terão que apresentar:</a:t>
            </a:r>
          </a:p>
          <a:p>
            <a:pPr lvl="1"/>
            <a:r>
              <a:rPr lang="pt-BR" dirty="0"/>
              <a:t>Relatório de Projeto, contendo: </a:t>
            </a:r>
          </a:p>
          <a:p>
            <a:pPr lvl="2"/>
            <a:r>
              <a:rPr lang="pt-BR" dirty="0"/>
              <a:t>Introdução ao Problema;</a:t>
            </a:r>
          </a:p>
          <a:p>
            <a:pPr lvl="2"/>
            <a:r>
              <a:rPr lang="pt-BR" dirty="0"/>
              <a:t>Contextualização;</a:t>
            </a:r>
          </a:p>
          <a:p>
            <a:pPr lvl="2"/>
            <a:r>
              <a:rPr lang="pt-BR" dirty="0"/>
              <a:t>Objetivos;</a:t>
            </a:r>
          </a:p>
          <a:p>
            <a:pPr lvl="2"/>
            <a:r>
              <a:rPr lang="pt-BR" dirty="0"/>
              <a:t>Justificativa;</a:t>
            </a:r>
          </a:p>
          <a:p>
            <a:pPr lvl="2"/>
            <a:r>
              <a:rPr lang="pt-BR" dirty="0"/>
              <a:t>Soluções semelhantes;</a:t>
            </a:r>
          </a:p>
          <a:p>
            <a:pPr lvl="2"/>
            <a:r>
              <a:rPr lang="pt-BR" dirty="0"/>
              <a:t>Proposta de solução;</a:t>
            </a:r>
          </a:p>
          <a:p>
            <a:pPr lvl="2"/>
            <a:r>
              <a:rPr lang="pt-BR" dirty="0"/>
              <a:t>Hardware;</a:t>
            </a:r>
          </a:p>
          <a:p>
            <a:pPr lvl="2"/>
            <a:r>
              <a:rPr lang="pt-BR" dirty="0"/>
              <a:t>Software;</a:t>
            </a:r>
          </a:p>
          <a:p>
            <a:pPr lvl="2"/>
            <a:r>
              <a:rPr lang="pt-BR" dirty="0"/>
              <a:t>Resultados;</a:t>
            </a:r>
          </a:p>
          <a:p>
            <a:pPr lvl="2"/>
            <a:r>
              <a:rPr lang="pt-BR" dirty="0"/>
              <a:t>Conclusões;</a:t>
            </a:r>
          </a:p>
          <a:p>
            <a:pPr lvl="2"/>
            <a:r>
              <a:rPr lang="pt-BR" dirty="0"/>
              <a:t>Referências.</a:t>
            </a:r>
          </a:p>
          <a:p>
            <a:pPr lvl="1"/>
            <a:r>
              <a:rPr lang="pt-BR" dirty="0"/>
              <a:t>Protótipo funcional.</a:t>
            </a:r>
          </a:p>
          <a:p>
            <a:pPr lvl="1"/>
            <a:r>
              <a:rPr lang="pt-BR" dirty="0"/>
              <a:t>Uma apresentação oral preparada com slides em PowerPoint (ou semelhante).</a:t>
            </a:r>
          </a:p>
        </p:txBody>
      </p:sp>
    </p:spTree>
    <p:extLst>
      <p:ext uri="{BB962C8B-B14F-4D97-AF65-F5344CB8AC3E}">
        <p14:creationId xmlns:p14="http://schemas.microsoft.com/office/powerpoint/2010/main" val="135423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78CB8-1F20-DA41-3CA0-AADAA594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organizacional da UFMG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B177B0-E584-1143-9F2B-8AB0F4540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Saiba mais sobre o funcionamento de cada órgão e suas atribuições em: </a:t>
            </a:r>
            <a:r>
              <a:rPr lang="pt-BR" dirty="0">
                <a:hlinkClick r:id="rId2"/>
              </a:rPr>
              <a:t>https://ufmg.br/estrutura</a:t>
            </a:r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70862A-7EBB-682A-44C2-4C5D478BC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99" y="2999761"/>
            <a:ext cx="6065566" cy="24184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E92B1DF-267D-4A4E-814C-31919F2F7D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911" b="26523"/>
          <a:stretch/>
        </p:blipFill>
        <p:spPr>
          <a:xfrm>
            <a:off x="7015693" y="3121410"/>
            <a:ext cx="4949980" cy="2065918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147599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D6621-A763-DB18-2ACC-606BFEE89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1BC39-6994-1530-7FA3-6811805A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organizacional da UFMG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3EAE72-06AC-1711-70A7-1369DE8AC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429"/>
            <a:ext cx="10515600" cy="4351338"/>
          </a:xfrm>
        </p:spPr>
        <p:txBody>
          <a:bodyPr/>
          <a:lstStyle/>
          <a:p>
            <a:r>
              <a:rPr lang="pt-BR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Saiba mais sobre o funcionamento de cada órgão e suas atribuições em: </a:t>
            </a:r>
            <a:r>
              <a:rPr lang="pt-BR" dirty="0">
                <a:hlinkClick r:id="rId2"/>
              </a:rPr>
              <a:t>https://ufmg.br/estrutura</a:t>
            </a:r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E1DC11C-AC29-89E4-6BA7-D8CD6FF9B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107" y="2322559"/>
            <a:ext cx="8751182" cy="417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4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1E4DB-FADC-7B14-DCD2-F3E190F3B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179D6-9D17-54EE-2A4E-9D091D10C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organizacional da UFMG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BD0636-FA13-5085-B660-13C07AB0B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721"/>
            <a:ext cx="10515600" cy="4351338"/>
          </a:xfrm>
        </p:spPr>
        <p:txBody>
          <a:bodyPr/>
          <a:lstStyle/>
          <a:p>
            <a:r>
              <a:rPr lang="pt-BR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Saiba mais sobre o funcionamento de cada órgão e suas atribuições em: </a:t>
            </a:r>
            <a:r>
              <a:rPr lang="pt-BR" dirty="0">
                <a:hlinkClick r:id="rId2"/>
              </a:rPr>
              <a:t>https://ufmg.br/estrutura</a:t>
            </a:r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CC9D01-EEE4-A3D8-6225-DFA92470E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537" y="2304456"/>
            <a:ext cx="9751858" cy="400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0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272C3-4473-69A9-2B81-7D8DF8B4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organizacional da UFMG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210D53-DB36-3EB0-5128-8E510A14C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Organograma completo e detalhado da UFMG em: </a:t>
            </a:r>
            <a:r>
              <a:rPr lang="pt-BR" dirty="0">
                <a:hlinkClick r:id="rId2"/>
              </a:rPr>
              <a:t>https://www.ufmg.br/proplan/organograma-ufmg/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101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5747691-C074-B2C6-547A-DA61550A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organizacional do Curso</a:t>
            </a:r>
          </a:p>
        </p:txBody>
      </p:sp>
      <p:grpSp>
        <p:nvGrpSpPr>
          <p:cNvPr id="5" name="Grupo 39">
            <a:extLst>
              <a:ext uri="{FF2B5EF4-FFF2-40B4-BE49-F238E27FC236}">
                <a16:creationId xmlns:a16="http://schemas.microsoft.com/office/drawing/2014/main" id="{EC501C26-77AA-94AB-E7CC-3301E0413242}"/>
              </a:ext>
            </a:extLst>
          </p:cNvPr>
          <p:cNvGrpSpPr/>
          <p:nvPr/>
        </p:nvGrpSpPr>
        <p:grpSpPr>
          <a:xfrm>
            <a:off x="3604148" y="1909682"/>
            <a:ext cx="1440160" cy="438284"/>
            <a:chOff x="3655187" y="1110566"/>
            <a:chExt cx="1510096" cy="755048"/>
          </a:xfrm>
          <a:solidFill>
            <a:srgbClr val="FFC000"/>
          </a:solidFill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172A4601-5220-E544-B598-7B25DD55FEEF}"/>
                </a:ext>
              </a:extLst>
            </p:cNvPr>
            <p:cNvSpPr/>
            <p:nvPr/>
          </p:nvSpPr>
          <p:spPr>
            <a:xfrm>
              <a:off x="3655187" y="1110566"/>
              <a:ext cx="1510096" cy="755048"/>
            </a:xfrm>
            <a:prstGeom prst="rect">
              <a:avLst/>
            </a:prstGeom>
            <a:grpFill/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7EC09DA-209C-5982-0BB5-6194B6C9315E}"/>
                </a:ext>
              </a:extLst>
            </p:cNvPr>
            <p:cNvSpPr/>
            <p:nvPr/>
          </p:nvSpPr>
          <p:spPr>
            <a:xfrm>
              <a:off x="3655187" y="1110566"/>
              <a:ext cx="1510096" cy="75504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Congregação</a:t>
              </a:r>
              <a:r>
                <a:rPr lang="en-US" sz="16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EE</a:t>
              </a:r>
            </a:p>
          </p:txBody>
        </p:sp>
      </p:grpSp>
      <p:grpSp>
        <p:nvGrpSpPr>
          <p:cNvPr id="8" name="Grupo 40">
            <a:extLst>
              <a:ext uri="{FF2B5EF4-FFF2-40B4-BE49-F238E27FC236}">
                <a16:creationId xmlns:a16="http://schemas.microsoft.com/office/drawing/2014/main" id="{187B13E4-BA87-F2CC-0A43-BCD74339662A}"/>
              </a:ext>
            </a:extLst>
          </p:cNvPr>
          <p:cNvGrpSpPr/>
          <p:nvPr/>
        </p:nvGrpSpPr>
        <p:grpSpPr>
          <a:xfrm>
            <a:off x="2917506" y="3435451"/>
            <a:ext cx="1440160" cy="886413"/>
            <a:chOff x="3655187" y="2182735"/>
            <a:chExt cx="1510096" cy="755048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A0A7B84-4CFA-1596-2AD7-39339439D396}"/>
                </a:ext>
              </a:extLst>
            </p:cNvPr>
            <p:cNvSpPr/>
            <p:nvPr/>
          </p:nvSpPr>
          <p:spPr>
            <a:xfrm>
              <a:off x="3655187" y="2182735"/>
              <a:ext cx="1510096" cy="755048"/>
            </a:xfrm>
            <a:prstGeom prst="rect">
              <a:avLst/>
            </a:pr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61008F72-FD04-E1AA-B554-C6316CCF804E}"/>
                </a:ext>
              </a:extLst>
            </p:cNvPr>
            <p:cNvSpPr/>
            <p:nvPr/>
          </p:nvSpPr>
          <p:spPr>
            <a:xfrm>
              <a:off x="3655187" y="2182735"/>
              <a:ext cx="1510096" cy="7550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Colegiado de Graduação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COLGRAD</a:t>
              </a:r>
              <a:endParaRPr lang="en-US" sz="1600" kern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upo 42">
            <a:extLst>
              <a:ext uri="{FF2B5EF4-FFF2-40B4-BE49-F238E27FC236}">
                <a16:creationId xmlns:a16="http://schemas.microsoft.com/office/drawing/2014/main" id="{7B770785-3BA0-AE8E-8638-CC9936660B31}"/>
              </a:ext>
            </a:extLst>
          </p:cNvPr>
          <p:cNvGrpSpPr/>
          <p:nvPr/>
        </p:nvGrpSpPr>
        <p:grpSpPr>
          <a:xfrm>
            <a:off x="6396869" y="3321890"/>
            <a:ext cx="1440160" cy="720081"/>
            <a:chOff x="1827970" y="3254904"/>
            <a:chExt cx="1510096" cy="755049"/>
          </a:xfrm>
          <a:solidFill>
            <a:srgbClr val="FFFF00"/>
          </a:solidFill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84D5B223-D6EC-6F63-6B11-6EA85B7826F3}"/>
                </a:ext>
              </a:extLst>
            </p:cNvPr>
            <p:cNvSpPr/>
            <p:nvPr/>
          </p:nvSpPr>
          <p:spPr>
            <a:xfrm>
              <a:off x="1827970" y="3254904"/>
              <a:ext cx="1510096" cy="755048"/>
            </a:xfrm>
            <a:prstGeom prst="rect">
              <a:avLst/>
            </a:prstGeom>
            <a:grpFill/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98AF2336-12F8-CC25-C486-913E066B460D}"/>
                </a:ext>
              </a:extLst>
            </p:cNvPr>
            <p:cNvSpPr/>
            <p:nvPr/>
          </p:nvSpPr>
          <p:spPr>
            <a:xfrm>
              <a:off x="1827970" y="3254906"/>
              <a:ext cx="1510096" cy="75504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DCC</a:t>
              </a:r>
            </a:p>
          </p:txBody>
        </p:sp>
      </p:grpSp>
      <p:grpSp>
        <p:nvGrpSpPr>
          <p:cNvPr id="14" name="Grupo 63">
            <a:extLst>
              <a:ext uri="{FF2B5EF4-FFF2-40B4-BE49-F238E27FC236}">
                <a16:creationId xmlns:a16="http://schemas.microsoft.com/office/drawing/2014/main" id="{40DD4798-40FC-0E27-9CF5-EB1AD569179B}"/>
              </a:ext>
            </a:extLst>
          </p:cNvPr>
          <p:cNvGrpSpPr/>
          <p:nvPr/>
        </p:nvGrpSpPr>
        <p:grpSpPr>
          <a:xfrm>
            <a:off x="6396869" y="2512383"/>
            <a:ext cx="1440160" cy="720080"/>
            <a:chOff x="-3636687" y="3776444"/>
            <a:chExt cx="1510096" cy="755048"/>
          </a:xfrm>
          <a:solidFill>
            <a:srgbClr val="FFC000"/>
          </a:solidFill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4C66358E-7EB5-5685-D7B4-B289FC03ED2A}"/>
                </a:ext>
              </a:extLst>
            </p:cNvPr>
            <p:cNvSpPr/>
            <p:nvPr/>
          </p:nvSpPr>
          <p:spPr>
            <a:xfrm>
              <a:off x="-3636687" y="3776444"/>
              <a:ext cx="1510096" cy="755048"/>
            </a:xfrm>
            <a:prstGeom prst="rect">
              <a:avLst/>
            </a:prstGeom>
            <a:grpFill/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623E512-1776-43F3-2FA8-A08B57C6A080}"/>
                </a:ext>
              </a:extLst>
            </p:cNvPr>
            <p:cNvSpPr/>
            <p:nvPr/>
          </p:nvSpPr>
          <p:spPr>
            <a:xfrm>
              <a:off x="-3636687" y="3776444"/>
              <a:ext cx="1510096" cy="75504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DELT</a:t>
              </a:r>
            </a:p>
          </p:txBody>
        </p:sp>
      </p:grpSp>
      <p:grpSp>
        <p:nvGrpSpPr>
          <p:cNvPr id="17" name="Grupo 40">
            <a:extLst>
              <a:ext uri="{FF2B5EF4-FFF2-40B4-BE49-F238E27FC236}">
                <a16:creationId xmlns:a16="http://schemas.microsoft.com/office/drawing/2014/main" id="{8621EA28-8231-D047-8E1C-E45D9A5DD0DE}"/>
              </a:ext>
            </a:extLst>
          </p:cNvPr>
          <p:cNvGrpSpPr/>
          <p:nvPr/>
        </p:nvGrpSpPr>
        <p:grpSpPr>
          <a:xfrm>
            <a:off x="2640918" y="4492359"/>
            <a:ext cx="2081386" cy="720080"/>
            <a:chOff x="3493682" y="2182735"/>
            <a:chExt cx="1671601" cy="755048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6693654-50AD-7B57-BE9F-C5F40DEE006E}"/>
                </a:ext>
              </a:extLst>
            </p:cNvPr>
            <p:cNvSpPr/>
            <p:nvPr/>
          </p:nvSpPr>
          <p:spPr>
            <a:xfrm>
              <a:off x="3609344" y="2182735"/>
              <a:ext cx="1432649" cy="755048"/>
            </a:xfrm>
            <a:prstGeom prst="rect">
              <a:avLst/>
            </a:pr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D072EC1A-FC04-EE59-8114-F6B66FC6AD95}"/>
                </a:ext>
              </a:extLst>
            </p:cNvPr>
            <p:cNvSpPr/>
            <p:nvPr/>
          </p:nvSpPr>
          <p:spPr>
            <a:xfrm>
              <a:off x="3493682" y="2182735"/>
              <a:ext cx="1671601" cy="7550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Núcleo Docente Estruturante - NDE</a:t>
              </a:r>
            </a:p>
          </p:txBody>
        </p:sp>
      </p:grpSp>
      <p:sp>
        <p:nvSpPr>
          <p:cNvPr id="20" name="Seta para a Direita 7">
            <a:extLst>
              <a:ext uri="{FF2B5EF4-FFF2-40B4-BE49-F238E27FC236}">
                <a16:creationId xmlns:a16="http://schemas.microsoft.com/office/drawing/2014/main" id="{0AE1EBB7-EAB8-A447-94ED-3041F666F3E1}"/>
              </a:ext>
            </a:extLst>
          </p:cNvPr>
          <p:cNvSpPr/>
          <p:nvPr/>
        </p:nvSpPr>
        <p:spPr>
          <a:xfrm>
            <a:off x="3005557" y="2793606"/>
            <a:ext cx="1352109" cy="4320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Demandante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eta para a Direita 53">
            <a:extLst>
              <a:ext uri="{FF2B5EF4-FFF2-40B4-BE49-F238E27FC236}">
                <a16:creationId xmlns:a16="http://schemas.microsoft.com/office/drawing/2014/main" id="{5ACC7FF5-AC7B-5747-80C1-E7F166D62115}"/>
              </a:ext>
            </a:extLst>
          </p:cNvPr>
          <p:cNvSpPr/>
          <p:nvPr/>
        </p:nvSpPr>
        <p:spPr>
          <a:xfrm flipH="1">
            <a:off x="6489781" y="5714387"/>
            <a:ext cx="1254336" cy="4320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Executor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upo 42">
            <a:extLst>
              <a:ext uri="{FF2B5EF4-FFF2-40B4-BE49-F238E27FC236}">
                <a16:creationId xmlns:a16="http://schemas.microsoft.com/office/drawing/2014/main" id="{40C9BC85-60AE-5429-4968-4CEA34C287A1}"/>
              </a:ext>
            </a:extLst>
          </p:cNvPr>
          <p:cNvGrpSpPr/>
          <p:nvPr/>
        </p:nvGrpSpPr>
        <p:grpSpPr>
          <a:xfrm>
            <a:off x="6378028" y="4919717"/>
            <a:ext cx="1440160" cy="720080"/>
            <a:chOff x="1827970" y="3254904"/>
            <a:chExt cx="1510096" cy="755048"/>
          </a:xfrm>
          <a:solidFill>
            <a:srgbClr val="FFFF00"/>
          </a:solidFill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E44EC0FE-6F8C-8F9C-DC85-22412A802B65}"/>
                </a:ext>
              </a:extLst>
            </p:cNvPr>
            <p:cNvSpPr/>
            <p:nvPr/>
          </p:nvSpPr>
          <p:spPr>
            <a:xfrm>
              <a:off x="1827970" y="3254904"/>
              <a:ext cx="1510096" cy="755048"/>
            </a:xfrm>
            <a:prstGeom prst="rect">
              <a:avLst/>
            </a:prstGeom>
            <a:grpFill/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8B0A4DD-C92A-B8D4-29E6-99C719B1F7B7}"/>
                </a:ext>
              </a:extLst>
            </p:cNvPr>
            <p:cNvSpPr/>
            <p:nvPr/>
          </p:nvSpPr>
          <p:spPr>
            <a:xfrm>
              <a:off x="1827970" y="3254904"/>
              <a:ext cx="1510096" cy="75504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DEMAT,  …</a:t>
              </a:r>
            </a:p>
          </p:txBody>
        </p:sp>
      </p:grpSp>
      <p:grpSp>
        <p:nvGrpSpPr>
          <p:cNvPr id="25" name="Grupo 63">
            <a:extLst>
              <a:ext uri="{FF2B5EF4-FFF2-40B4-BE49-F238E27FC236}">
                <a16:creationId xmlns:a16="http://schemas.microsoft.com/office/drawing/2014/main" id="{12E74EAA-C330-6184-C25C-5E9DE68FB700}"/>
              </a:ext>
            </a:extLst>
          </p:cNvPr>
          <p:cNvGrpSpPr/>
          <p:nvPr/>
        </p:nvGrpSpPr>
        <p:grpSpPr>
          <a:xfrm>
            <a:off x="6378028" y="4123858"/>
            <a:ext cx="1440160" cy="720080"/>
            <a:chOff x="-3636687" y="3776444"/>
            <a:chExt cx="1510096" cy="755048"/>
          </a:xfrm>
          <a:solidFill>
            <a:srgbClr val="FFC000"/>
          </a:solidFill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94F72AA8-A650-8CFD-E4B1-63665F3993B0}"/>
                </a:ext>
              </a:extLst>
            </p:cNvPr>
            <p:cNvSpPr/>
            <p:nvPr/>
          </p:nvSpPr>
          <p:spPr>
            <a:xfrm>
              <a:off x="-3636687" y="3776444"/>
              <a:ext cx="1510096" cy="755048"/>
            </a:xfrm>
            <a:prstGeom prst="rect">
              <a:avLst/>
            </a:prstGeom>
            <a:grpFill/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D788EFA2-BEFC-35CB-59BC-194563F0783D}"/>
                </a:ext>
              </a:extLst>
            </p:cNvPr>
            <p:cNvSpPr/>
            <p:nvPr/>
          </p:nvSpPr>
          <p:spPr>
            <a:xfrm>
              <a:off x="-3636687" y="3776444"/>
              <a:ext cx="1510096" cy="75504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DEE</a:t>
              </a:r>
            </a:p>
          </p:txBody>
        </p:sp>
      </p:grpSp>
      <p:grpSp>
        <p:nvGrpSpPr>
          <p:cNvPr id="28" name="Grupo 39">
            <a:extLst>
              <a:ext uri="{FF2B5EF4-FFF2-40B4-BE49-F238E27FC236}">
                <a16:creationId xmlns:a16="http://schemas.microsoft.com/office/drawing/2014/main" id="{DA1A5037-EEC3-77BD-1DAB-C78DD8CAE38B}"/>
              </a:ext>
            </a:extLst>
          </p:cNvPr>
          <p:cNvGrpSpPr/>
          <p:nvPr/>
        </p:nvGrpSpPr>
        <p:grpSpPr>
          <a:xfrm>
            <a:off x="5558052" y="1882393"/>
            <a:ext cx="1440160" cy="438284"/>
            <a:chOff x="3655187" y="1110566"/>
            <a:chExt cx="1510096" cy="755048"/>
          </a:xfrm>
          <a:solidFill>
            <a:srgbClr val="FFFF00"/>
          </a:solidFill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52B5C0CC-9DE7-08A9-AF0D-C58A9CBE6BCF}"/>
                </a:ext>
              </a:extLst>
            </p:cNvPr>
            <p:cNvSpPr/>
            <p:nvPr/>
          </p:nvSpPr>
          <p:spPr>
            <a:xfrm>
              <a:off x="3655187" y="1110566"/>
              <a:ext cx="1510096" cy="755048"/>
            </a:xfrm>
            <a:prstGeom prst="rect">
              <a:avLst/>
            </a:prstGeom>
            <a:grpFill/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8573858A-15A9-9E29-14C3-E8A00BA93A60}"/>
                </a:ext>
              </a:extLst>
            </p:cNvPr>
            <p:cNvSpPr/>
            <p:nvPr/>
          </p:nvSpPr>
          <p:spPr>
            <a:xfrm>
              <a:off x="3655187" y="1110566"/>
              <a:ext cx="1510096" cy="75504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Congregação</a:t>
              </a:r>
              <a:r>
                <a:rPr lang="en-US" sz="16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ICEx</a:t>
              </a:r>
              <a:endParaRPr lang="en-US" sz="16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32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68DF8DE-4D0B-46FC-3655-984E7ACD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Estrutura organizacional do Curso</a:t>
            </a:r>
            <a:br>
              <a:rPr lang="pt-BR" sz="3600" dirty="0"/>
            </a:br>
            <a:r>
              <a:rPr lang="pt-BR" sz="3600" dirty="0"/>
              <a:t>Atribuições dos Colegiados e </a:t>
            </a:r>
            <a:r>
              <a:rPr lang="pt-BR" sz="3600" dirty="0" err="1"/>
              <a:t>NDEs</a:t>
            </a:r>
            <a:endParaRPr lang="pt-BR" sz="36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2237C3-E246-9333-32C6-C0E9C6DDE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6445"/>
            <a:ext cx="9984475" cy="4351338"/>
          </a:xfrm>
        </p:spPr>
        <p:txBody>
          <a:bodyPr>
            <a:no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Orientar e coordenar as atividades do curso e propor ao Departamento ou estrutura equivalente a indicação ou substituição de docentes (COLGRAD);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Elaborar o currículo do curso, com indicação de ementas, créditos e pré-requisitos das atividades acadêmicas curriculares que o compõem (NDE e COLGRAD);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Referendar os programas das atividades acadêmicas curriculares do curso (COLGRAD);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Decidir questões referentes a matrícula,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reopção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dispensa e inclusão de atividades acadêmicas, transferência, continuidade de estudos, obtenção de novo título, bem como das representações e recursos contra matéria didática, obedecida a legislação (COLGRAD);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Coordenar e executar os procedimentos de avaliação do curso – ex.: ENADE (COLGRAD);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Representar ao órgão competente no caso de infração disciplinar (COLGRAD);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Elaborar o plano de aplicação de verbas destinadas a este órgão (COLGRAD)</a:t>
            </a:r>
          </a:p>
        </p:txBody>
      </p:sp>
    </p:spTree>
    <p:extLst>
      <p:ext uri="{BB962C8B-B14F-4D97-AF65-F5344CB8AC3E}">
        <p14:creationId xmlns:p14="http://schemas.microsoft.com/office/powerpoint/2010/main" val="358212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A6D8F-ECA3-1099-2D2B-452AA894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Normas Gerais de Graduação (NGG)</a:t>
            </a:r>
            <a:br>
              <a:rPr lang="pt-BR" dirty="0"/>
            </a:br>
            <a:r>
              <a:rPr lang="pt-BR" dirty="0"/>
              <a:t>Universidade Federal de Minas Gerais (UFMG)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362E4D-4ADA-DC91-0FBA-10116C38C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8057" cy="4351338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Proposta aprovada pela Câmara de Graduação.</a:t>
            </a:r>
          </a:p>
          <a:p>
            <a:r>
              <a:rPr lang="pt-BR" dirty="0"/>
              <a:t>Aprovadas pelo Conselho de Ensino, Pesquisa e Extensão da UFMG.</a:t>
            </a:r>
          </a:p>
          <a:p>
            <a:r>
              <a:rPr lang="pt-BR" dirty="0"/>
              <a:t>Resolução Complementar nº 01/2018, de 20 de fevereiro de 2018 e</a:t>
            </a:r>
          </a:p>
          <a:p>
            <a:pPr fontAlgn="base"/>
            <a:r>
              <a:rPr lang="pt-BR" dirty="0"/>
              <a:t>Anexo à Resolução Complementar nº 01/2018, de 20/02/2018 - Normas Gerais de Graduação em:</a:t>
            </a:r>
          </a:p>
          <a:p>
            <a:r>
              <a:rPr lang="pt-BR" dirty="0">
                <a:hlinkClick r:id="rId2"/>
              </a:rPr>
              <a:t>https://ufmg.br/vida-academica/regras-academicas</a:t>
            </a:r>
            <a:r>
              <a:rPr lang="pt-BR" dirty="0"/>
              <a:t> </a:t>
            </a:r>
          </a:p>
          <a:p>
            <a:r>
              <a:rPr lang="pt-BR" dirty="0"/>
              <a:t>É um instrumento para consultas!</a:t>
            </a:r>
          </a:p>
          <a:p>
            <a:pPr lvl="1"/>
            <a:r>
              <a:rPr lang="pt-BR" dirty="0"/>
              <a:t>É um instrumento longo: 48 páginas, VII Títulos, 9 Capítulos, 105 artigos, n parágrafos, m incisos.</a:t>
            </a:r>
          </a:p>
          <a:p>
            <a:pPr lvl="1"/>
            <a:r>
              <a:rPr lang="pt-BR" dirty="0"/>
              <a:t>Consulte-o somente quando precisar. E quando é que você vai precisar?</a:t>
            </a:r>
          </a:p>
          <a:p>
            <a:pPr lvl="1"/>
            <a:r>
              <a:rPr lang="pt-BR" dirty="0"/>
              <a:t>Consulte-o por palavras-chave. E se você não souber quais são as palavras-chave?</a:t>
            </a:r>
          </a:p>
          <a:p>
            <a:r>
              <a:rPr lang="pt-BR" dirty="0"/>
              <a:t>Vou apresentar para vocês um breve sumário da estrutura da NGG da UFMG.</a:t>
            </a:r>
          </a:p>
          <a:p>
            <a:pPr lvl="1"/>
            <a:r>
              <a:rPr lang="pt-BR" dirty="0"/>
              <a:t>Quem quiser se aprofundar, explore mais o documento.</a:t>
            </a:r>
          </a:p>
          <a:p>
            <a:pPr lvl="1"/>
            <a:r>
              <a:rPr lang="pt-BR" dirty="0"/>
              <a:t>Quem ainda tiver dúvidas depois de ter explorado o documento, pergunte ao coordenador do curso.</a:t>
            </a:r>
          </a:p>
        </p:txBody>
      </p:sp>
    </p:spTree>
    <p:extLst>
      <p:ext uri="{BB962C8B-B14F-4D97-AF65-F5344CB8AC3E}">
        <p14:creationId xmlns:p14="http://schemas.microsoft.com/office/powerpoint/2010/main" val="2997869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1920</Words>
  <Application>Microsoft Office PowerPoint</Application>
  <PresentationFormat>Widescreen</PresentationFormat>
  <Paragraphs>168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Arial</vt:lpstr>
      <vt:lpstr>ArialMT</vt:lpstr>
      <vt:lpstr>Calibri</vt:lpstr>
      <vt:lpstr>Calibri Light</vt:lpstr>
      <vt:lpstr>inherit</vt:lpstr>
      <vt:lpstr>Open Sans</vt:lpstr>
      <vt:lpstr>Tema do Office</vt:lpstr>
      <vt:lpstr>Introdução à Engenharia de Computação</vt:lpstr>
      <vt:lpstr>Tópicos da Aula 2</vt:lpstr>
      <vt:lpstr>Estrutura organizacional da UFMG</vt:lpstr>
      <vt:lpstr>Estrutura organizacional da UFMG</vt:lpstr>
      <vt:lpstr>Estrutura organizacional da UFMG</vt:lpstr>
      <vt:lpstr>Estrutura organizacional da UFMG</vt:lpstr>
      <vt:lpstr>Estrutura organizacional do Curso</vt:lpstr>
      <vt:lpstr>Estrutura organizacional do Curso Atribuições dos Colegiados e NDEs</vt:lpstr>
      <vt:lpstr>Normas Gerais de Graduação (NGG) Universidade Federal de Minas Gerais (UFMG)</vt:lpstr>
      <vt:lpstr>Normas Gerais de Graduação (NGG) Universidade Federal de Minas Gerais (UFMG)</vt:lpstr>
      <vt:lpstr>Normas Gerais de Graduação (NGG) Universidade Federal de Minas Gerais (UFMG)</vt:lpstr>
      <vt:lpstr>Plano de Estudos e SiGA</vt:lpstr>
      <vt:lpstr>Plano de Estudos e SiGA</vt:lpstr>
      <vt:lpstr>Plano de Estudos e SiGA</vt:lpstr>
      <vt:lpstr>Prevenção de desastres e incêndios</vt:lpstr>
      <vt:lpstr>Prevenção de desastres e incêndios Sugestões de Soluções</vt:lpstr>
      <vt:lpstr>Prevenção de desastres e incêndios Sugestões de Soluções</vt:lpstr>
      <vt:lpstr>Sugestões de Soluções</vt:lpstr>
      <vt:lpstr>Prevenção de desastres e incêndios Sugestões de Soluções</vt:lpstr>
      <vt:lpstr>Prevenção de desastres e incêndios Sugestões de Soluções</vt:lpstr>
      <vt:lpstr>Sugestões de Soluções</vt:lpstr>
      <vt:lpstr>Definição do Trabalho em grupo:</vt:lpstr>
      <vt:lpstr>Definição do Trabalho em grupo: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Ricardo Duarte</dc:creator>
  <cp:lastModifiedBy>Ricardo Duarte</cp:lastModifiedBy>
  <cp:revision>34</cp:revision>
  <dcterms:created xsi:type="dcterms:W3CDTF">2025-03-17T10:55:31Z</dcterms:created>
  <dcterms:modified xsi:type="dcterms:W3CDTF">2025-03-19T19:20:27Z</dcterms:modified>
</cp:coreProperties>
</file>