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16"/>
  </p:notesMasterIdLst>
  <p:sldIdLst>
    <p:sldId id="256" r:id="rId2"/>
    <p:sldId id="274" r:id="rId3"/>
    <p:sldId id="257" r:id="rId4"/>
    <p:sldId id="261" r:id="rId5"/>
    <p:sldId id="258" r:id="rId6"/>
    <p:sldId id="277" r:id="rId7"/>
    <p:sldId id="272" r:id="rId8"/>
    <p:sldId id="273" r:id="rId9"/>
    <p:sldId id="278" r:id="rId10"/>
    <p:sldId id="280" r:id="rId11"/>
    <p:sldId id="281" r:id="rId12"/>
    <p:sldId id="283" r:id="rId13"/>
    <p:sldId id="279" r:id="rId14"/>
    <p:sldId id="27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660" autoAdjust="0"/>
  </p:normalViewPr>
  <p:slideViewPr>
    <p:cSldViewPr>
      <p:cViewPr>
        <p:scale>
          <a:sx n="90" d="100"/>
          <a:sy n="90" d="100"/>
        </p:scale>
        <p:origin x="-1234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37FBC-1297-4ED1-8454-F84E0970223B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9B3C5-7228-4153-9CA8-8469B9ABE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56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9B3C5-7228-4153-9CA8-8469B9ABEF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52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9A4E-F935-4FC9-9880-94408AF6021E}" type="datetime1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2864469-1C2F-4089-8C43-48B10D54422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E25E-E853-4930-B11E-1F99D44DEA8A}" type="datetime1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4469-1C2F-4089-8C43-48B10D5442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3514C-44F3-46D6-9E98-7BB428933F7D}" type="datetime1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4469-1C2F-4089-8C43-48B10D5442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D287-1BDD-4CF3-AC84-A954D9E5A33E}" type="datetime1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4469-1C2F-4089-8C43-48B10D5442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8DC4A-F989-48DC-8F85-3DFDD4217DBC}" type="datetime1">
              <a:rPr lang="en-US" smtClean="0"/>
              <a:t>1/2/2022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4469-1C2F-4089-8C43-48B10D54422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1225-3A4D-40FD-AA01-537D8E428E5B}" type="datetime1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4469-1C2F-4089-8C43-48B10D5442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4565-FCE8-4E9A-B06F-B88420208062}" type="datetime1">
              <a:rPr lang="en-US" smtClean="0"/>
              <a:t>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4469-1C2F-4089-8C43-48B10D5442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CCA0-824D-41F7-A11D-AF68B4EE1214}" type="datetime1">
              <a:rPr lang="en-US" smtClean="0"/>
              <a:t>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4469-1C2F-4089-8C43-48B10D5442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690F-A37E-4351-A45B-4B2963A0DC72}" type="datetime1">
              <a:rPr lang="en-US" smtClean="0"/>
              <a:t>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4469-1C2F-4089-8C43-48B10D5442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490AA-88A0-4BA1-AEDA-D73A0ECBE161}" type="datetime1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4469-1C2F-4089-8C43-48B10D54422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F998-EA45-4FC7-8E35-3F706A9EE2D9}" type="datetime1">
              <a:rPr lang="en-US" smtClean="0"/>
              <a:t>1/2/2022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4469-1C2F-4089-8C43-48B10D54422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9565A31-28B1-4367-84A1-DDA2730D7A39}" type="datetime1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2864469-1C2F-4089-8C43-48B10D54422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6.png"/><Relationship Id="rId18" Type="http://schemas.openxmlformats.org/officeDocument/2006/relationships/image" Target="../media/image26.png"/><Relationship Id="rId3" Type="http://schemas.openxmlformats.org/officeDocument/2006/relationships/image" Target="../media/image5.png"/><Relationship Id="rId21" Type="http://schemas.openxmlformats.org/officeDocument/2006/relationships/image" Target="../media/image39.png"/><Relationship Id="rId7" Type="http://schemas.openxmlformats.org/officeDocument/2006/relationships/image" Target="../media/image34.png"/><Relationship Id="rId12" Type="http://schemas.openxmlformats.org/officeDocument/2006/relationships/image" Target="../media/image11.png"/><Relationship Id="rId17" Type="http://schemas.openxmlformats.org/officeDocument/2006/relationships/image" Target="../media/image37.png"/><Relationship Id="rId2" Type="http://schemas.openxmlformats.org/officeDocument/2006/relationships/image" Target="../media/image33.png"/><Relationship Id="rId16" Type="http://schemas.openxmlformats.org/officeDocument/2006/relationships/image" Target="../media/image17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5" Type="http://schemas.openxmlformats.org/officeDocument/2006/relationships/image" Target="../media/image18.png"/><Relationship Id="rId23" Type="http://schemas.openxmlformats.org/officeDocument/2006/relationships/image" Target="../media/image25.png"/><Relationship Id="rId10" Type="http://schemas.openxmlformats.org/officeDocument/2006/relationships/image" Target="../media/image35.png"/><Relationship Id="rId19" Type="http://schemas.openxmlformats.org/officeDocument/2006/relationships/image" Target="../media/image38.png"/><Relationship Id="rId4" Type="http://schemas.openxmlformats.org/officeDocument/2006/relationships/image" Target="../media/image6.png"/><Relationship Id="rId9" Type="http://schemas.openxmlformats.org/officeDocument/2006/relationships/image" Target="../media/image13.png"/><Relationship Id="rId14" Type="http://schemas.openxmlformats.org/officeDocument/2006/relationships/image" Target="../media/image36.png"/><Relationship Id="rId22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76200" y="0"/>
            <a:ext cx="9372600" cy="6858000"/>
          </a:xfrm>
          <a:solidFill>
            <a:schemeClr val="bg2"/>
          </a:solidFill>
        </p:spPr>
        <p:txBody>
          <a:bodyPr/>
          <a:lstStyle/>
          <a:p>
            <a:r>
              <a:rPr lang="en-US" sz="5400" dirty="0" smtClean="0">
                <a:latin typeface="Arial Black" pitchFamily="34" charset="0"/>
              </a:rPr>
              <a:t>Project</a:t>
            </a:r>
            <a:r>
              <a:rPr lang="en-US" dirty="0" smtClean="0"/>
              <a:t> </a:t>
            </a:r>
            <a:r>
              <a:rPr lang="en-US" sz="5400" dirty="0" smtClean="0">
                <a:latin typeface="Arial Black" pitchFamily="34" charset="0"/>
              </a:rPr>
              <a:t>Management</a:t>
            </a:r>
            <a:endParaRPr lang="en-US" sz="5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5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"/>
            <a:ext cx="1981200" cy="78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685800"/>
            <a:ext cx="9220200" cy="5023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06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01" y="1752600"/>
            <a:ext cx="8883796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0101" y="228600"/>
            <a:ext cx="4251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Resource-Constrained </a:t>
            </a:r>
            <a:r>
              <a:rPr lang="en-US" sz="20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chedule:</a:t>
            </a:r>
            <a:endParaRPr lang="en-US" sz="2000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503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228600"/>
            <a:ext cx="49375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Final Resource-Constrained Schedule: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9" y="1371600"/>
            <a:ext cx="9027611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7201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80945"/>
            <a:ext cx="2981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Final Project Network:</a:t>
            </a:r>
            <a:endParaRPr lang="en-US" sz="2000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1371600" cy="8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81559"/>
            <a:ext cx="476753" cy="156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353" y="1524000"/>
            <a:ext cx="1539791" cy="8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144" y="1902929"/>
            <a:ext cx="498056" cy="175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507067"/>
            <a:ext cx="1513893" cy="856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893" y="1806202"/>
            <a:ext cx="5365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333" y="1400884"/>
            <a:ext cx="1524000" cy="900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88" y="1943443"/>
            <a:ext cx="1509712" cy="95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333" y="2819400"/>
            <a:ext cx="1597025" cy="924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679" y="1652401"/>
            <a:ext cx="414337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865" y="1959768"/>
            <a:ext cx="710936" cy="937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358" y="2733675"/>
            <a:ext cx="53022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2897197"/>
            <a:ext cx="1752600" cy="915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1" name="Picture 15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318210"/>
            <a:ext cx="1600200" cy="646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2" name="Picture 16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224" y="2319908"/>
            <a:ext cx="338965" cy="64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3" name="Picture 17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931" y="2897197"/>
            <a:ext cx="1622425" cy="918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4" name="Picture 18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2" y="3744245"/>
            <a:ext cx="1694445" cy="101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5" name="Picture 19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600" y="4648200"/>
            <a:ext cx="1616075" cy="920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6" name="Picture 20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706" y="3769794"/>
            <a:ext cx="796925" cy="993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7" name="Picture 21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893" y="4800600"/>
            <a:ext cx="1587554" cy="954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8" name="Picture 22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112" y="2819400"/>
            <a:ext cx="2749550" cy="210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9" name="Picture 23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003676" y="5071486"/>
            <a:ext cx="1320218" cy="89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084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24" y="838199"/>
            <a:ext cx="8585276" cy="56959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" y="228600"/>
            <a:ext cx="3882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ime-phased work packages:</a:t>
            </a:r>
            <a:endParaRPr lang="en-US" sz="2000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742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"/>
            <a:ext cx="5108575" cy="270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58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76200"/>
            <a:ext cx="8991600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Project</a:t>
            </a:r>
            <a:r>
              <a:rPr lang="en-US" sz="24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ame</a:t>
            </a:r>
            <a:r>
              <a:rPr lang="en-US" sz="24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Electronic Correction.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Project</a:t>
            </a:r>
            <a:r>
              <a:rPr lang="en-US" sz="24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ponsor</a:t>
            </a:r>
            <a:r>
              <a:rPr lang="en-US" sz="24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The Ministry of Higher Education.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Project</a:t>
            </a:r>
            <a:r>
              <a:rPr lang="en-US" sz="24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anager</a:t>
            </a:r>
            <a:r>
              <a:rPr lang="en-US" sz="24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Eng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/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Alaa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Abdulfattah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Project Description: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to introduce a new system to correct exams faster.</a:t>
            </a:r>
            <a:endParaRPr lang="en-US" sz="2000" dirty="0" smtClean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Business </a:t>
            </a:r>
            <a:r>
              <a:rPr lang="en-US" sz="20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Case</a:t>
            </a: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: </a:t>
            </a:r>
          </a:p>
          <a:p>
            <a:pPr lvl="1"/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The problem: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One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of the most important gains that the Ministry of Higher Education will achieve with the electronic correction is that it will certainly improve relations between university professors, correctors and students.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Many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students believe that correction in universities has a degree of bias and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prejudice By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relying on the electronic correction, the ministry can restore confidence to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them. 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test taker can print papers using any printer and on any type of low-cost paper. Exam results can also be obtained in less than an hour. The time saving factor here is the most important advantage of the electronic correction.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The solution: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group of programmers enables the exam maker to design exam forms and scan them to enter the program for debugging. It also has the ability to design multiple forms for a single test and include </a:t>
            </a:r>
            <a:endParaRPr lang="en-US" sz="2000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6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76200"/>
            <a:ext cx="88392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a barcode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for the forms. Instead of the old and usual examination system that requires a great deal of time in printing and correcting them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ar-EG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It is also possible to do electronic exams, which facilitates the movement of correction and saves a lot of time.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Project Scope: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The system will be applied to all computer and information faculties in all the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Republic.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Modern machines are used to correct a specific type of paper by connecting them to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computers.</a:t>
            </a:r>
          </a:p>
          <a:p>
            <a:pPr marL="914400" lvl="1" indent="-457200">
              <a:buAutoNum type="arabicParenR" startAt="3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application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that allows students to be tested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online.</a:t>
            </a:r>
          </a:p>
          <a:p>
            <a:pPr marL="914400" lvl="1" indent="-457200">
              <a:buAutoNum type="arabicParenR" startAt="3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Use a dedicated printer to print paper called bubble sheet.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Project Deliverables:</a:t>
            </a:r>
          </a:p>
          <a:p>
            <a:pPr lvl="2"/>
            <a:r>
              <a:rPr lang="en-US" sz="2000" dirty="0" smtClean="0">
                <a:latin typeface="Arial" pitchFamily="34" charset="0"/>
                <a:cs typeface="Arial" pitchFamily="34" charset="0"/>
              </a:rPr>
              <a:t>Application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enables the exam maker to design exam forms and scan them to enter the program for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debugging, or we change the exam method to make it online. Preferably if all questions were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mcq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it will make correction faster.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Project </a:t>
            </a:r>
            <a:r>
              <a:rPr lang="en-US" sz="20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esources</a:t>
            </a:r>
            <a:r>
              <a:rPr lang="en-US" sz="20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: 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Available devices.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 team of trainers.</a:t>
            </a:r>
          </a:p>
          <a:p>
            <a:pPr lvl="1"/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27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234696"/>
            <a:ext cx="8991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Budget: 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500.000 $  (includes servers, project licenses, developers,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designers ,training).</a:t>
            </a:r>
            <a:endParaRPr lang="en-US" sz="2000" dirty="0" smtClean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Project </a:t>
            </a:r>
            <a:r>
              <a:rPr lang="en-US" sz="2000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milestons</a:t>
            </a:r>
            <a:r>
              <a:rPr lang="en-US" sz="20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(Time line of project</a:t>
            </a: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In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three weeks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the team of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programming will collect information.</a:t>
            </a:r>
          </a:p>
          <a:p>
            <a:pPr marL="914400" lvl="1" indent="-457200">
              <a:buAutoNum type="arabicParenR" startAt="2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For five weeks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we will test the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evices and installation.</a:t>
            </a:r>
          </a:p>
          <a:p>
            <a:pPr marL="914400" lvl="1" indent="-457200">
              <a:buAutoNum type="arabicParenR" startAt="2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For 2 months , we will design a desktop.</a:t>
            </a:r>
          </a:p>
          <a:p>
            <a:pPr marL="914400" lvl="1" indent="-457200">
              <a:buAutoNum type="arabicParenR" startAt="2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For 2 months , we will make a web application.</a:t>
            </a:r>
          </a:p>
          <a:p>
            <a:pPr marL="914400" lvl="1" indent="-457200">
              <a:buAutoNum type="arabicParenR" startAt="2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project is being tested for 1 month.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Constraints: </a:t>
            </a:r>
            <a:endParaRPr lang="en-US" sz="2000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project must take time less than 7 months.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project must not exceed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5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00.000 $ .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It must be on computers in college labs.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Exclusions:</a:t>
            </a:r>
          </a:p>
          <a:p>
            <a:pPr lvl="2"/>
            <a:r>
              <a:rPr lang="en-US" sz="2000" dirty="0" smtClean="0">
                <a:latin typeface="Arial" pitchFamily="34" charset="0"/>
                <a:cs typeface="Arial" pitchFamily="34" charset="0"/>
              </a:rPr>
              <a:t>Other colleges are not subject to this experience.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91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8533" y="476310"/>
            <a:ext cx="8915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1)That </a:t>
            </a:r>
            <a:r>
              <a:rPr lang="en-US" dirty="0">
                <a:latin typeface="Arial" pitchFamily="34" charset="0"/>
                <a:cs typeface="Arial" pitchFamily="34" charset="0"/>
              </a:rPr>
              <a:t>the number of team members is not enough to complete the project according to the requirements.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2)Machine Corruption 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   Machines need regular follow-up and maintenance.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3)Time Risk 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   we can not finish the project during the deadline.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4)Budget Risk 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   That the project will cost more than the specified budget.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5)Programmers 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   Programmers can not implement the program requirements as required.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76200"/>
            <a:ext cx="88815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000" dirty="0">
                <a:solidFill>
                  <a:srgbClr val="CF543F"/>
                </a:solidFill>
                <a:latin typeface="Arial" pitchFamily="34" charset="0"/>
                <a:cs typeface="Arial" pitchFamily="34" charset="0"/>
              </a:rPr>
              <a:t>Risks:</a:t>
            </a:r>
          </a:p>
        </p:txBody>
      </p:sp>
    </p:spTree>
    <p:extLst>
      <p:ext uri="{BB962C8B-B14F-4D97-AF65-F5344CB8AC3E}">
        <p14:creationId xmlns:p14="http://schemas.microsoft.com/office/powerpoint/2010/main" val="310307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2400"/>
            <a:ext cx="36008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sz="2000" dirty="0">
                <a:solidFill>
                  <a:srgbClr val="CF543F"/>
                </a:solidFill>
                <a:latin typeface="Arial" pitchFamily="34" charset="0"/>
                <a:cs typeface="Arial" pitchFamily="34" charset="0"/>
              </a:rPr>
              <a:t>Work Breakdown Structure:</a:t>
            </a:r>
          </a:p>
        </p:txBody>
      </p:sp>
      <p:sp>
        <p:nvSpPr>
          <p:cNvPr id="3" name="Rectangle 2"/>
          <p:cNvSpPr/>
          <p:nvPr/>
        </p:nvSpPr>
        <p:spPr>
          <a:xfrm>
            <a:off x="3657600" y="628710"/>
            <a:ext cx="1600200" cy="497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Electronic Correction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7661" y="1663460"/>
            <a:ext cx="1595168" cy="54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Planning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57600" y="1663460"/>
            <a:ext cx="1600200" cy="546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Paper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05600" y="1663459"/>
            <a:ext cx="1600200" cy="546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Online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7661" y="2667001"/>
            <a:ext cx="1595168" cy="533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Collect Information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7661" y="3642818"/>
            <a:ext cx="1595168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2667001"/>
            <a:ext cx="1600200" cy="533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57600" y="3663979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Desktop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14600" y="4648200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coding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53000" y="4648200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680843" y="2667001"/>
            <a:ext cx="1610579" cy="533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791200" y="3654725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FrontEnd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100" y="3642818"/>
            <a:ext cx="1395413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Straight Arrow Connector 15"/>
          <p:cNvCxnSpPr>
            <a:stCxn id="3" idx="2"/>
            <a:endCxn id="5" idx="0"/>
          </p:cNvCxnSpPr>
          <p:nvPr/>
        </p:nvCxnSpPr>
        <p:spPr>
          <a:xfrm>
            <a:off x="4457700" y="1126586"/>
            <a:ext cx="0" cy="536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3" idx="2"/>
          </p:cNvCxnSpPr>
          <p:nvPr/>
        </p:nvCxnSpPr>
        <p:spPr>
          <a:xfrm rot="5400000">
            <a:off x="2628032" y="-434646"/>
            <a:ext cx="268437" cy="33909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3" idx="2"/>
          </p:cNvCxnSpPr>
          <p:nvPr/>
        </p:nvCxnSpPr>
        <p:spPr>
          <a:xfrm rot="16200000" flipH="1">
            <a:off x="5838855" y="-254570"/>
            <a:ext cx="268437" cy="303074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4" idx="0"/>
          </p:cNvCxnSpPr>
          <p:nvPr/>
        </p:nvCxnSpPr>
        <p:spPr>
          <a:xfrm>
            <a:off x="1155245" y="1395023"/>
            <a:ext cx="0" cy="268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6" idx="0"/>
          </p:cNvCxnSpPr>
          <p:nvPr/>
        </p:nvCxnSpPr>
        <p:spPr>
          <a:xfrm>
            <a:off x="7505700" y="1395022"/>
            <a:ext cx="0" cy="268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/>
          <p:cNvCxnSpPr>
            <a:stCxn id="4" idx="2"/>
            <a:endCxn id="7" idx="0"/>
          </p:cNvCxnSpPr>
          <p:nvPr/>
        </p:nvCxnSpPr>
        <p:spPr>
          <a:xfrm>
            <a:off x="1155245" y="2211237"/>
            <a:ext cx="0" cy="455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/>
          <p:cNvCxnSpPr>
            <a:stCxn id="7" idx="2"/>
            <a:endCxn id="8" idx="0"/>
          </p:cNvCxnSpPr>
          <p:nvPr/>
        </p:nvCxnSpPr>
        <p:spPr>
          <a:xfrm>
            <a:off x="1155245" y="3200400"/>
            <a:ext cx="0" cy="442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/>
          <p:cNvCxnSpPr>
            <a:stCxn id="5" idx="2"/>
            <a:endCxn id="9" idx="0"/>
          </p:cNvCxnSpPr>
          <p:nvPr/>
        </p:nvCxnSpPr>
        <p:spPr>
          <a:xfrm>
            <a:off x="4457700" y="2209799"/>
            <a:ext cx="0" cy="4572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Arrow Connector 1032"/>
          <p:cNvCxnSpPr>
            <a:stCxn id="9" idx="2"/>
            <a:endCxn id="10" idx="0"/>
          </p:cNvCxnSpPr>
          <p:nvPr/>
        </p:nvCxnSpPr>
        <p:spPr>
          <a:xfrm>
            <a:off x="4457700" y="3200400"/>
            <a:ext cx="0" cy="4635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Arrow Connector 1036"/>
          <p:cNvCxnSpPr>
            <a:stCxn id="6" idx="2"/>
            <a:endCxn id="13" idx="0"/>
          </p:cNvCxnSpPr>
          <p:nvPr/>
        </p:nvCxnSpPr>
        <p:spPr>
          <a:xfrm flipH="1">
            <a:off x="7486133" y="2209798"/>
            <a:ext cx="19567" cy="4572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Elbow Connector 1042"/>
          <p:cNvCxnSpPr>
            <a:stCxn id="13" idx="2"/>
            <a:endCxn id="14" idx="0"/>
          </p:cNvCxnSpPr>
          <p:nvPr/>
        </p:nvCxnSpPr>
        <p:spPr>
          <a:xfrm rot="5400000">
            <a:off x="6754405" y="2922996"/>
            <a:ext cx="454325" cy="100913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Elbow Connector 1049"/>
          <p:cNvCxnSpPr>
            <a:stCxn id="13" idx="2"/>
          </p:cNvCxnSpPr>
          <p:nvPr/>
        </p:nvCxnSpPr>
        <p:spPr>
          <a:xfrm rot="16200000" flipH="1">
            <a:off x="7782385" y="2904147"/>
            <a:ext cx="227162" cy="81966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Straight Arrow Connector 1061"/>
          <p:cNvCxnSpPr>
            <a:endCxn id="11" idx="0"/>
          </p:cNvCxnSpPr>
          <p:nvPr/>
        </p:nvCxnSpPr>
        <p:spPr>
          <a:xfrm>
            <a:off x="3238500" y="44196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Elbow Connector 1064"/>
          <p:cNvCxnSpPr/>
          <p:nvPr/>
        </p:nvCxnSpPr>
        <p:spPr>
          <a:xfrm rot="5400000">
            <a:off x="3752085" y="3698890"/>
            <a:ext cx="222221" cy="12192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7" name="Straight Arrow Connector 1066"/>
          <p:cNvCxnSpPr>
            <a:endCxn id="12" idx="0"/>
          </p:cNvCxnSpPr>
          <p:nvPr/>
        </p:nvCxnSpPr>
        <p:spPr>
          <a:xfrm>
            <a:off x="5676900" y="44196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9" name="Elbow Connector 1068"/>
          <p:cNvCxnSpPr>
            <a:stCxn id="10" idx="2"/>
          </p:cNvCxnSpPr>
          <p:nvPr/>
        </p:nvCxnSpPr>
        <p:spPr>
          <a:xfrm rot="16200000" flipH="1">
            <a:off x="4956190" y="3698889"/>
            <a:ext cx="222221" cy="12192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1" name="Straight Arrow Connector 1070"/>
          <p:cNvCxnSpPr>
            <a:endCxn id="1026" idx="0"/>
          </p:cNvCxnSpPr>
          <p:nvPr/>
        </p:nvCxnSpPr>
        <p:spPr>
          <a:xfrm>
            <a:off x="8355806" y="3421609"/>
            <a:ext cx="1" cy="2212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4" name="TextBox 1073"/>
          <p:cNvSpPr txBox="1"/>
          <p:nvPr/>
        </p:nvSpPr>
        <p:spPr>
          <a:xfrm>
            <a:off x="7774558" y="3682374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BackEnd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75" name="Rectangle 1074"/>
          <p:cNvSpPr/>
          <p:nvPr/>
        </p:nvSpPr>
        <p:spPr>
          <a:xfrm>
            <a:off x="3657601" y="5943600"/>
            <a:ext cx="1600199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cxnSp>
        <p:nvCxnSpPr>
          <p:cNvPr id="1083" name="Elbow Connector 1082"/>
          <p:cNvCxnSpPr>
            <a:stCxn id="11" idx="2"/>
            <a:endCxn id="1075" idx="0"/>
          </p:cNvCxnSpPr>
          <p:nvPr/>
        </p:nvCxnSpPr>
        <p:spPr>
          <a:xfrm rot="16200000" flipH="1">
            <a:off x="3429000" y="4914899"/>
            <a:ext cx="838200" cy="121920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5" name="Elbow Connector 1084"/>
          <p:cNvCxnSpPr>
            <a:stCxn id="12" idx="2"/>
          </p:cNvCxnSpPr>
          <p:nvPr/>
        </p:nvCxnSpPr>
        <p:spPr>
          <a:xfrm rot="5400000">
            <a:off x="4857750" y="4705350"/>
            <a:ext cx="419101" cy="12192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8" name="Elbow Connector 1087"/>
          <p:cNvCxnSpPr>
            <a:stCxn id="1026" idx="2"/>
          </p:cNvCxnSpPr>
          <p:nvPr/>
        </p:nvCxnSpPr>
        <p:spPr>
          <a:xfrm rot="5400000">
            <a:off x="5770118" y="3624610"/>
            <a:ext cx="2086469" cy="308491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1" name="Elbow Connector 1090"/>
          <p:cNvCxnSpPr>
            <a:stCxn id="14" idx="2"/>
          </p:cNvCxnSpPr>
          <p:nvPr/>
        </p:nvCxnSpPr>
        <p:spPr>
          <a:xfrm rot="16200000" flipH="1">
            <a:off x="7205416" y="3383509"/>
            <a:ext cx="421975" cy="18788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3" name="Elbow Connector 1092"/>
          <p:cNvCxnSpPr>
            <a:stCxn id="8" idx="2"/>
            <a:endCxn id="1075" idx="1"/>
          </p:cNvCxnSpPr>
          <p:nvPr/>
        </p:nvCxnSpPr>
        <p:spPr>
          <a:xfrm rot="16200000" flipH="1">
            <a:off x="1389382" y="3942081"/>
            <a:ext cx="2034082" cy="25023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50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2400"/>
            <a:ext cx="7010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sz="2000" dirty="0">
                <a:solidFill>
                  <a:srgbClr val="CF543F"/>
                </a:solidFill>
                <a:latin typeface="Arial" pitchFamily="34" charset="0"/>
                <a:cs typeface="Arial" pitchFamily="34" charset="0"/>
              </a:rPr>
              <a:t>Responsibility </a:t>
            </a:r>
            <a:r>
              <a:rPr lang="en-US" sz="2000" dirty="0" smtClean="0">
                <a:solidFill>
                  <a:srgbClr val="CF543F"/>
                </a:solidFill>
                <a:latin typeface="Arial" pitchFamily="34" charset="0"/>
                <a:cs typeface="Arial" pitchFamily="34" charset="0"/>
              </a:rPr>
              <a:t>Matrix:</a:t>
            </a:r>
            <a:endParaRPr lang="en-US" sz="2000" dirty="0">
              <a:solidFill>
                <a:srgbClr val="CF543F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045864"/>
              </p:ext>
            </p:extLst>
          </p:nvPr>
        </p:nvGraphicFramePr>
        <p:xfrm>
          <a:off x="152400" y="649079"/>
          <a:ext cx="8839200" cy="5562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/>
                <a:gridCol w="1104900"/>
                <a:gridCol w="1066800"/>
                <a:gridCol w="1143000"/>
                <a:gridCol w="1143000"/>
                <a:gridCol w="1066800"/>
                <a:gridCol w="1104900"/>
                <a:gridCol w="1104900"/>
              </a:tblGrid>
              <a:tr h="618062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Task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Marly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Marina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Yasmine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Yasmine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Hesham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Yazid</a:t>
                      </a:r>
                      <a:endParaRPr lang="en-US" dirty="0"/>
                    </a:p>
                  </a:txBody>
                  <a:tcPr/>
                </a:tc>
              </a:tr>
              <a:tr h="61806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Collection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R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1806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Devices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R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1806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Installation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R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1806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desktop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R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1806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Coding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– design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R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1806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Web application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R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1806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Frontend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– backend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R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1806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test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R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086600" y="6183405"/>
            <a:ext cx="1840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= responsible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= support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812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240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Project Network:</a:t>
            </a:r>
            <a:endParaRPr lang="en-US" sz="2000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73554"/>
            <a:ext cx="1371600" cy="874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33224"/>
            <a:ext cx="504825" cy="165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867" y="1485532"/>
            <a:ext cx="1524000" cy="8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400" y="1741061"/>
            <a:ext cx="482600" cy="169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011" y="1465294"/>
            <a:ext cx="1499790" cy="848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29099"/>
            <a:ext cx="510105" cy="330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551338"/>
            <a:ext cx="533400" cy="345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257801" y="1789825"/>
            <a:ext cx="425371" cy="139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314351"/>
            <a:ext cx="1609012" cy="950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2" y="2033748"/>
            <a:ext cx="425370" cy="560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733" y="2384769"/>
            <a:ext cx="1597025" cy="924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716" y="1832971"/>
            <a:ext cx="1606284" cy="1014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758" y="1494834"/>
            <a:ext cx="351895" cy="574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947" y="1551338"/>
            <a:ext cx="530225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8" name="Picture 1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348" y="2314191"/>
            <a:ext cx="530225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9" name="Picture 1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540" y="1485308"/>
            <a:ext cx="530225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0" name="Picture 1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317" y="2571084"/>
            <a:ext cx="384704" cy="504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1" name="Picture 1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484" y="2384769"/>
            <a:ext cx="530225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2" name="Picture 2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187" y="2281379"/>
            <a:ext cx="362841" cy="690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3" name="Picture 21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29" y="2273766"/>
            <a:ext cx="1727258" cy="698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4" name="Picture 2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320" y="2920146"/>
            <a:ext cx="1595373" cy="902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5" name="Picture 2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147" y="2340081"/>
            <a:ext cx="530225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6" name="Picture 24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928647"/>
            <a:ext cx="1712913" cy="89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7" name="Picture 25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827" y="2823330"/>
            <a:ext cx="642938" cy="648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8" name="Picture 26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087" y="4800600"/>
            <a:ext cx="1604884" cy="965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9" name="Picture 27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052" y="2771424"/>
            <a:ext cx="2749550" cy="210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00" name="Picture 2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463" y="3962400"/>
            <a:ext cx="530225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01" name="Picture 29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245" y="4401284"/>
            <a:ext cx="1663622" cy="947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02" name="Picture 30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867" y="4934058"/>
            <a:ext cx="1617133" cy="110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03" name="Picture 31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789" y="3772680"/>
            <a:ext cx="1202514" cy="723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04" name="Picture 32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769784"/>
            <a:ext cx="609600" cy="759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05" name="Picture 3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42" y="3978539"/>
            <a:ext cx="530225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07" name="Picture 35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5044194"/>
            <a:ext cx="606425" cy="611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08" name="Picture 36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028" y="3866603"/>
            <a:ext cx="530225" cy="534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57845" y="5766019"/>
            <a:ext cx="1432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A B C D F J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2078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1397</TotalTime>
  <Words>642</Words>
  <Application>Microsoft Office PowerPoint</Application>
  <PresentationFormat>On-screen Show (4:3)</PresentationFormat>
  <Paragraphs>111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Apothecary</vt:lpstr>
      <vt:lpstr>Project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</dc:title>
  <dc:creator>Developer</dc:creator>
  <cp:lastModifiedBy>Developer</cp:lastModifiedBy>
  <cp:revision>101</cp:revision>
  <dcterms:created xsi:type="dcterms:W3CDTF">2021-10-30T14:34:07Z</dcterms:created>
  <dcterms:modified xsi:type="dcterms:W3CDTF">2022-01-02T14:57:52Z</dcterms:modified>
</cp:coreProperties>
</file>