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58" r:id="rId6"/>
    <p:sldId id="277" r:id="rId7"/>
    <p:sldId id="272" r:id="rId8"/>
    <p:sldId id="273" r:id="rId9"/>
    <p:sldId id="278" r:id="rId10"/>
    <p:sldId id="280" r:id="rId11"/>
    <p:sldId id="281" r:id="rId12"/>
    <p:sldId id="283" r:id="rId13"/>
    <p:sldId id="279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7FBC-1297-4ED1-8454-F84E0970223B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B3C5-7228-4153-9CA8-8469B9AB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B3C5-7228-4153-9CA8-8469B9ABE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9A4E-F935-4FC9-9880-94408AF6021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25E-E853-4930-B11E-1F99D44DEA8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14C-44F3-46D6-9E98-7BB428933F7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D287-1BDD-4CF3-AC84-A954D9E5A33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DC4A-F989-48DC-8F85-3DFDD4217DBC}" type="datetime1">
              <a:rPr lang="en-US" smtClean="0"/>
              <a:t>1/4/2022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1225-3A4D-40FD-AA01-537D8E428E5B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565-FCE8-4E9A-B06F-B88420208062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CCA0-824D-41F7-A11D-AF68B4EE1214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690F-A37E-4351-A45B-4B2963A0DC72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90AA-88A0-4BA1-AEDA-D73A0ECBE161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F998-EA45-4FC7-8E35-3F706A9EE2D9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565A31-28B1-4367-84A1-DDA2730D7A3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11.png"/><Relationship Id="rId17" Type="http://schemas.openxmlformats.org/officeDocument/2006/relationships/image" Target="../media/image37.png"/><Relationship Id="rId2" Type="http://schemas.openxmlformats.org/officeDocument/2006/relationships/image" Target="../media/image3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35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6200" y="0"/>
            <a:ext cx="9372600" cy="6858000"/>
          </a:xfrm>
          <a:solidFill>
            <a:schemeClr val="bg2"/>
          </a:solidFill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Electronic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correction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981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5800"/>
            <a:ext cx="9220200" cy="502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" y="1752600"/>
            <a:ext cx="88837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101" y="228600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Resource-Constrained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chedule: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Resource-Constrained Schedule: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" y="1371600"/>
            <a:ext cx="902761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2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0945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3716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1559"/>
            <a:ext cx="476753" cy="1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53" y="1524000"/>
            <a:ext cx="1539791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44" y="1902929"/>
            <a:ext cx="498056" cy="17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7067"/>
            <a:ext cx="1513893" cy="8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1806202"/>
            <a:ext cx="536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3" y="1400884"/>
            <a:ext cx="1524000" cy="9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943443"/>
            <a:ext cx="1509712" cy="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3" y="2819400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79" y="1652401"/>
            <a:ext cx="4143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65" y="1959768"/>
            <a:ext cx="710936" cy="93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58" y="2733675"/>
            <a:ext cx="5302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897197"/>
            <a:ext cx="1752600" cy="91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18210"/>
            <a:ext cx="1600200" cy="6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24" y="2319908"/>
            <a:ext cx="338965" cy="6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31" y="2897197"/>
            <a:ext cx="1622425" cy="91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744245"/>
            <a:ext cx="1694445" cy="101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648200"/>
            <a:ext cx="1616075" cy="9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06" y="3769794"/>
            <a:ext cx="796925" cy="9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4800600"/>
            <a:ext cx="1587554" cy="9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12" y="2819400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03676" y="5071486"/>
            <a:ext cx="1320218" cy="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388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ime-phased work packages: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50950"/>
            <a:ext cx="9338003" cy="299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13520" cy="175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2400" y="790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510857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991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ame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Electronic Correction.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ponsor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Ministry of Higher Education.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anager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Alaa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Abdulfattah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Purpose: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introduce a new system to correct exams faster.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problem: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most important gains that the Ministry of Higher Education will achieve with the electronic correction is that it will certainly improve relations between university professors, correctors and students.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students believe that correction in universities has a degree of bias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prejudice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relying on the electronic correction, the ministry can restore confidence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them.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test taker can print papers using any printer and on any type of low-cost paper. Exam results can also be obtained in less than an hour. The time saving factor here is the most important advantage of the electronic correction.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solution: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group of programmers enables the exam maker to design exam forms and scan them to enter the program for debugging. It also has the ability to design multiple forms for a single test and include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 barcode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forms. Instead of the old and usual examination system that requires a great deal of time in printing and correcting them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ar-EG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is also possible to do electronic exams, which facilitates the movement of correction and saves a lot of time.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Scope: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system will be applied to all computer and information faculties in all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Republic.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Modern machines are used to correct a specific type of paper by connecting them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allows students to be tested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a dedicated printer to print paper called bubble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Deliverables: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enables the exam maker to design exam forms and scan them to enter the program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debugging, or we change the exam method to make it online. Preferably if all questions were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mcq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will make correction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esources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Available devices.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team of trainers.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34696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Budget: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500.000 $  (includes servers, project licenses, developers,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designers ,training).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(Time line of project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three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team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programming will collect information.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five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test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evices and installation.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design a desktop.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make a web application.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is being tested for 1 month.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Constraints: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take time less than 7 months.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not exceed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00.000 $ 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It must be on computers in college labs.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Exclusions: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Other colleges are not subject to this experience.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533" y="47631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1)That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number of team members is not enough to complete the project according to the requirements.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2)Machine Corruption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Machines need regular follow-up and maintenance.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3)Time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we can not finish the project during the deadline.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4)Budget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That the project will cost more than the specified budget.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5)Programmers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Programmers can not implement the program requirements as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888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Risks:</a:t>
            </a:r>
          </a:p>
        </p:txBody>
      </p:sp>
    </p:spTree>
    <p:extLst>
      <p:ext uri="{BB962C8B-B14F-4D97-AF65-F5344CB8AC3E}">
        <p14:creationId xmlns:p14="http://schemas.microsoft.com/office/powerpoint/2010/main" val="3103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60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Work Breakdown Structure: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28710"/>
            <a:ext cx="1600200" cy="4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 Correction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61" y="1663460"/>
            <a:ext cx="1595168" cy="54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663460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663459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661" y="2667001"/>
            <a:ext cx="1595168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661" y="3642818"/>
            <a:ext cx="1595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67001"/>
            <a:ext cx="16002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663979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0843" y="2667001"/>
            <a:ext cx="1610579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91200" y="365472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642818"/>
            <a:ext cx="13954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>
            <a:off x="4457700" y="1126586"/>
            <a:ext cx="0" cy="5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</p:cNvCxnSpPr>
          <p:nvPr/>
        </p:nvCxnSpPr>
        <p:spPr>
          <a:xfrm rot="5400000">
            <a:off x="2628032" y="-434646"/>
            <a:ext cx="268437" cy="3390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</p:cNvCxnSpPr>
          <p:nvPr/>
        </p:nvCxnSpPr>
        <p:spPr>
          <a:xfrm rot="16200000" flipH="1">
            <a:off x="5838855" y="-254570"/>
            <a:ext cx="268437" cy="303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1155245" y="1395023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7505700" y="1395022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4" idx="2"/>
            <a:endCxn id="7" idx="0"/>
          </p:cNvCxnSpPr>
          <p:nvPr/>
        </p:nvCxnSpPr>
        <p:spPr>
          <a:xfrm>
            <a:off x="1155245" y="2211237"/>
            <a:ext cx="0" cy="45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7" idx="2"/>
            <a:endCxn id="8" idx="0"/>
          </p:cNvCxnSpPr>
          <p:nvPr/>
        </p:nvCxnSpPr>
        <p:spPr>
          <a:xfrm>
            <a:off x="1155245" y="3200400"/>
            <a:ext cx="0" cy="44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5" idx="2"/>
            <a:endCxn id="9" idx="0"/>
          </p:cNvCxnSpPr>
          <p:nvPr/>
        </p:nvCxnSpPr>
        <p:spPr>
          <a:xfrm>
            <a:off x="4457700" y="2209799"/>
            <a:ext cx="0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9" idx="2"/>
            <a:endCxn id="10" idx="0"/>
          </p:cNvCxnSpPr>
          <p:nvPr/>
        </p:nvCxnSpPr>
        <p:spPr>
          <a:xfrm>
            <a:off x="4457700" y="3200400"/>
            <a:ext cx="0" cy="46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6" idx="2"/>
            <a:endCxn id="13" idx="0"/>
          </p:cNvCxnSpPr>
          <p:nvPr/>
        </p:nvCxnSpPr>
        <p:spPr>
          <a:xfrm flipH="1">
            <a:off x="7486133" y="2209798"/>
            <a:ext cx="19567" cy="45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3" idx="2"/>
            <a:endCxn id="14" idx="0"/>
          </p:cNvCxnSpPr>
          <p:nvPr/>
        </p:nvCxnSpPr>
        <p:spPr>
          <a:xfrm rot="5400000">
            <a:off x="6754405" y="2922996"/>
            <a:ext cx="454325" cy="1009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/>
          <p:cNvCxnSpPr>
            <a:stCxn id="13" idx="2"/>
          </p:cNvCxnSpPr>
          <p:nvPr/>
        </p:nvCxnSpPr>
        <p:spPr>
          <a:xfrm rot="16200000" flipH="1">
            <a:off x="7782385" y="2904147"/>
            <a:ext cx="227162" cy="8196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>
            <a:endCxn id="11" idx="0"/>
          </p:cNvCxnSpPr>
          <p:nvPr/>
        </p:nvCxnSpPr>
        <p:spPr>
          <a:xfrm>
            <a:off x="32385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/>
          <p:nvPr/>
        </p:nvCxnSpPr>
        <p:spPr>
          <a:xfrm rot="5400000">
            <a:off x="3752085" y="3698890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>
            <a:endCxn id="12" idx="0"/>
          </p:cNvCxnSpPr>
          <p:nvPr/>
        </p:nvCxnSpPr>
        <p:spPr>
          <a:xfrm>
            <a:off x="5676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/>
          <p:cNvCxnSpPr>
            <a:stCxn id="10" idx="2"/>
          </p:cNvCxnSpPr>
          <p:nvPr/>
        </p:nvCxnSpPr>
        <p:spPr>
          <a:xfrm rot="16200000" flipH="1">
            <a:off x="4956190" y="3698889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026" idx="0"/>
          </p:cNvCxnSpPr>
          <p:nvPr/>
        </p:nvCxnSpPr>
        <p:spPr>
          <a:xfrm>
            <a:off x="8355806" y="3421609"/>
            <a:ext cx="1" cy="22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7774558" y="36823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" name="Rectangle 1074"/>
          <p:cNvSpPr/>
          <p:nvPr/>
        </p:nvSpPr>
        <p:spPr>
          <a:xfrm>
            <a:off x="3657601" y="5943600"/>
            <a:ext cx="16001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083" name="Elbow Connector 1082"/>
          <p:cNvCxnSpPr>
            <a:stCxn id="11" idx="2"/>
            <a:endCxn id="1075" idx="0"/>
          </p:cNvCxnSpPr>
          <p:nvPr/>
        </p:nvCxnSpPr>
        <p:spPr>
          <a:xfrm rot="16200000" flipH="1">
            <a:off x="3429000" y="4914899"/>
            <a:ext cx="838200" cy="1219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Elbow Connector 1084"/>
          <p:cNvCxnSpPr>
            <a:stCxn id="12" idx="2"/>
          </p:cNvCxnSpPr>
          <p:nvPr/>
        </p:nvCxnSpPr>
        <p:spPr>
          <a:xfrm rot="5400000">
            <a:off x="4857750" y="4705350"/>
            <a:ext cx="41910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Elbow Connector 1087"/>
          <p:cNvCxnSpPr>
            <a:stCxn id="1026" idx="2"/>
          </p:cNvCxnSpPr>
          <p:nvPr/>
        </p:nvCxnSpPr>
        <p:spPr>
          <a:xfrm rot="5400000">
            <a:off x="5770118" y="3624610"/>
            <a:ext cx="2086469" cy="3084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Elbow Connector 1090"/>
          <p:cNvCxnSpPr>
            <a:stCxn id="14" idx="2"/>
          </p:cNvCxnSpPr>
          <p:nvPr/>
        </p:nvCxnSpPr>
        <p:spPr>
          <a:xfrm rot="16200000" flipH="1">
            <a:off x="7205416" y="3383509"/>
            <a:ext cx="421975" cy="1878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8" idx="2"/>
            <a:endCxn id="1075" idx="1"/>
          </p:cNvCxnSpPr>
          <p:nvPr/>
        </p:nvCxnSpPr>
        <p:spPr>
          <a:xfrm rot="16200000" flipH="1">
            <a:off x="1389382" y="3942081"/>
            <a:ext cx="2034082" cy="2502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Responsibility </a:t>
            </a:r>
            <a:r>
              <a:rPr lang="en-US" sz="2000" dirty="0" smtClean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Matrix:</a:t>
            </a:r>
            <a:endParaRPr lang="en-US" sz="2000" dirty="0">
              <a:solidFill>
                <a:srgbClr val="CF543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5864"/>
              </p:ext>
            </p:extLst>
          </p:nvPr>
        </p:nvGraphicFramePr>
        <p:xfrm>
          <a:off x="152400" y="649079"/>
          <a:ext cx="8839200" cy="556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066800"/>
                <a:gridCol w="1143000"/>
                <a:gridCol w="1143000"/>
                <a:gridCol w="1066800"/>
                <a:gridCol w="1104900"/>
                <a:gridCol w="1104900"/>
              </a:tblGrid>
              <a:tr h="6180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Yazid</a:t>
                      </a:r>
                      <a:endParaRPr lang="en-US" dirty="0"/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Devices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Installation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desktop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Coding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design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Web application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Frontend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backend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183405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responsible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support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554"/>
            <a:ext cx="1371600" cy="8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3224"/>
            <a:ext cx="504825" cy="1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485532"/>
            <a:ext cx="1524000" cy="8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741061"/>
            <a:ext cx="482600" cy="1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11" y="1465294"/>
            <a:ext cx="1499790" cy="84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9099"/>
            <a:ext cx="510105" cy="3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1338"/>
            <a:ext cx="533400" cy="34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57801" y="1789825"/>
            <a:ext cx="425371" cy="1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14351"/>
            <a:ext cx="1609012" cy="9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2033748"/>
            <a:ext cx="425370" cy="56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2384769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16" y="1832971"/>
            <a:ext cx="1606284" cy="10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58" y="1494834"/>
            <a:ext cx="351895" cy="5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47" y="155133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48" y="231419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0" y="148530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7" y="2571084"/>
            <a:ext cx="384704" cy="50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84" y="238476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2281379"/>
            <a:ext cx="362841" cy="69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9" y="2273766"/>
            <a:ext cx="1727258" cy="69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0" y="2920146"/>
            <a:ext cx="1595373" cy="90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47" y="234008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8647"/>
            <a:ext cx="1712913" cy="89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27" y="2823330"/>
            <a:ext cx="642938" cy="6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87" y="4800600"/>
            <a:ext cx="1604884" cy="96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2" y="2771424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3" y="3962400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45" y="4401284"/>
            <a:ext cx="1663622" cy="94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67" y="4934058"/>
            <a:ext cx="1617133" cy="1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9" y="3772680"/>
            <a:ext cx="1202514" cy="7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69784"/>
            <a:ext cx="609600" cy="75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397853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44194"/>
            <a:ext cx="606425" cy="6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28" y="3866603"/>
            <a:ext cx="530225" cy="5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845" y="5766019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 B C D F J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1471</TotalTime>
  <Words>643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Electronic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Developer</dc:creator>
  <cp:lastModifiedBy>Developer</cp:lastModifiedBy>
  <cp:revision>106</cp:revision>
  <dcterms:created xsi:type="dcterms:W3CDTF">2021-10-30T14:34:07Z</dcterms:created>
  <dcterms:modified xsi:type="dcterms:W3CDTF">2022-01-04T12:11:47Z</dcterms:modified>
</cp:coreProperties>
</file>