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80" r:id="rId2"/>
    <p:sldId id="256" r:id="rId3"/>
    <p:sldId id="262" r:id="rId4"/>
    <p:sldId id="257" r:id="rId5"/>
    <p:sldId id="265" r:id="rId6"/>
    <p:sldId id="266" r:id="rId7"/>
    <p:sldId id="277" r:id="rId8"/>
    <p:sldId id="264" r:id="rId9"/>
    <p:sldId id="263" r:id="rId10"/>
    <p:sldId id="267" r:id="rId11"/>
    <p:sldId id="258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59" r:id="rId21"/>
    <p:sldId id="278" r:id="rId22"/>
    <p:sldId id="279" r:id="rId23"/>
    <p:sldId id="282" r:id="rId24"/>
    <p:sldId id="285" r:id="rId25"/>
    <p:sldId id="283" r:id="rId26"/>
    <p:sldId id="260" r:id="rId27"/>
    <p:sldId id="284" r:id="rId28"/>
    <p:sldId id="286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46F332-D1C6-4EAA-97D6-28A84C2AE346}">
          <p14:sldIdLst>
            <p14:sldId id="280"/>
            <p14:sldId id="256"/>
          </p14:sldIdLst>
        </p14:section>
        <p14:section name="Introduction" id="{AB9C8D65-CA90-4BB0-B5BD-390E3132F7D5}">
          <p14:sldIdLst>
            <p14:sldId id="262"/>
            <p14:sldId id="257"/>
          </p14:sldIdLst>
        </p14:section>
        <p14:section name="Principles of Interaction" id="{EDC46489-D02D-4890-86D3-70D6B02410EC}">
          <p14:sldIdLst>
            <p14:sldId id="265"/>
            <p14:sldId id="266"/>
            <p14:sldId id="277"/>
            <p14:sldId id="264"/>
            <p14:sldId id="263"/>
            <p14:sldId id="267"/>
            <p14:sldId id="258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A Type Discipline" id="{792B874C-1A36-4EFE-A9EE-128F348550BF}">
          <p14:sldIdLst>
            <p14:sldId id="275"/>
            <p14:sldId id="259"/>
            <p14:sldId id="278"/>
            <p14:sldId id="279"/>
            <p14:sldId id="282"/>
            <p14:sldId id="285"/>
          </p14:sldIdLst>
        </p14:section>
        <p14:section name="Programming Language Syntax" id="{BD5836B4-1711-4090-AAA9-E570782A508D}">
          <p14:sldIdLst>
            <p14:sldId id="283"/>
            <p14:sldId id="260"/>
            <p14:sldId id="284"/>
            <p14:sldId id="286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94D0"/>
    <a:srgbClr val="D06C58"/>
    <a:srgbClr val="FFE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 showGuides="1">
      <p:cViewPr varScale="1">
        <p:scale>
          <a:sx n="141" d="100"/>
          <a:sy n="141" d="100"/>
        </p:scale>
        <p:origin x="150" y="252"/>
      </p:cViewPr>
      <p:guideLst>
        <p:guide orient="horz" pos="2136"/>
        <p:guide pos="3840"/>
        <p:guide orient="horz" pos="3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30T00:14:14.7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0,'2059'0'0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30T00:15:32.62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 0,'1372'-55'0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00:15:34.53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0,'470'10,"-22"0,70-11,-495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00:15:36.20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39,'178'17,"-39"-18,170-25,91-3,-273 30,-109-1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00:16:18.567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00:16:19.914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30T00:16:21.847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0,'19'817'0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00:16:27.875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00:16:34.682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00:16:48.466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00:16:51.605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30T00:14:21.0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 0,'1187'-74'0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00:16:51.960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00:14:39.0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94,'133'0,"303"-4,-3-34,-297 16,260-7,-344 32,-1 3,0 2,-1 3,68 22,27 6,-94-29,-31-8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00:14:40.4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80,'1'-2,"0"0,0 0,0 0,0 0,0 0,0 0,0 0,0 0,1 0,-1 1,1-1,0 1,-1-1,1 1,0 0,0-1,0 1,0 0,0 0,0 0,2 0,48-19,-51 20,26-7,-1 1,1 1,54-2,88 10,-66 0,286-3,-372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00:14:45.517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1,'488'14,"-140"-9,-224-5,-105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00:14:46.79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61,'1'-1,"-1"0,0 0,1 0,-1 0,1-1,-1 1,1 0,-1 0,1 0,0 0,-1 0,1 1,0-1,0 0,0 0,0 0,0 1,0-1,0 0,0 1,0-1,0 1,0-1,2 1,32-11,-28 9,34-7,1 2,82-3,90 12,-70 1,101-3,-229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00:14:48.83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0,'1014'0,"-989"0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00:14:50.30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75,'46'-2,"0"-3,52-11,5-1,75-2,191 3,-228 17,-115-1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00:15:30.21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1,'977'0,"-957"0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5C847-EE8A-4A87-B045-4D8BBF95994C}" type="datetimeFigureOut">
              <a:rPr lang="en-AU" smtClean="0"/>
              <a:t>30/05/2025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9D1BA-D377-40C6-A47B-88A2EE7A62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062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9D1BA-D377-40C6-A47B-88A2EE7A6226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0574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F3A68-A9CB-2A49-E5A1-867DE1D2F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F10E9A-F1B0-A47F-D6B1-C40CF77840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CA926B-6B2E-0505-B5AA-E0D0C937A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17C6E-F662-3083-17D6-877008B04F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9D1BA-D377-40C6-A47B-88A2EE7A6226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1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3ECFF-64BE-F5EE-42B9-9D244DD36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F8C36E-5323-87BB-4407-161174D9BB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E529E1-AF01-1A0A-F4FC-53CB83C348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BAB8A-3191-3BE2-F814-173E0A975E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9D1BA-D377-40C6-A47B-88A2EE7A6226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9588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4143-F1E1-0AC6-B907-1DDBDB375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C0D7B-4D2B-DAFB-026A-C4C2C9B43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51232-AA26-CB36-1E74-2E066BE0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F13A-842C-4890-B955-23A241876B85}" type="datetimeFigureOut">
              <a:rPr lang="en-AU" smtClean="0"/>
              <a:t>30/05/2025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BD151-99FD-ECE3-D540-92CA6F94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CEA7B-00E7-0D8C-3CA9-68A3410D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F61F-E86A-4989-A2EF-4307949024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104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2ECB3-D611-63B1-1D60-D9AB888C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37CAA-02E7-1D57-299D-CC5C36953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AB26F-AC59-423D-E010-D502D906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F13A-842C-4890-B955-23A241876B85}" type="datetimeFigureOut">
              <a:rPr lang="en-AU" smtClean="0"/>
              <a:t>30/05/2025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4E7D8-31B2-ABF4-1DE8-D772FD08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141EC-BB35-A9ED-35D1-BA93F6AD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F61F-E86A-4989-A2EF-4307949024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020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A092D-8140-1E60-108C-FD6C89A84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FC02A-7FB3-B7A2-F97F-D65791594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6C551-ECE0-7275-C34A-D0D58A301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F13A-842C-4890-B955-23A241876B85}" type="datetimeFigureOut">
              <a:rPr lang="en-AU" smtClean="0"/>
              <a:t>30/05/2025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806-CE2B-B3AD-667B-3F44EC5B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29AE8-8B29-4FAA-C5C0-5CE91A30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F61F-E86A-4989-A2EF-4307949024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197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17B4-369C-76FB-8C42-D7365503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ED265-580A-16BC-CFB2-7A3F5AB51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1CA55-F246-5029-EE6A-69D0B2AD0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F13A-842C-4890-B955-23A241876B85}" type="datetimeFigureOut">
              <a:rPr lang="en-AU" smtClean="0"/>
              <a:t>30/05/2025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56D98-C961-B55C-8D8A-8598854D6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393C4-E10F-7FF7-2B90-57DCF43A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F61F-E86A-4989-A2EF-4307949024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90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0245-DEAE-D695-1102-DB7665E3D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1EC70-3365-0E5D-40FE-ECC12344B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48E3E-70EE-663B-0484-B9F90DBD3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F13A-842C-4890-B955-23A241876B85}" type="datetimeFigureOut">
              <a:rPr lang="en-AU" smtClean="0"/>
              <a:t>30/05/2025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CBE4A-A247-955F-1305-498F454F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528BD-8F1F-4403-D3DB-0140E151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F61F-E86A-4989-A2EF-4307949024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027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CD11-B18A-394A-922D-60A9F567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98287-C6BA-B569-7F40-84426DBBD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6BA38-E865-F7BF-ADC3-DEECA75D1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F16A0-C4A0-E0AC-E0CB-0CC452AE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F13A-842C-4890-B955-23A241876B85}" type="datetimeFigureOut">
              <a:rPr lang="en-AU" smtClean="0"/>
              <a:t>30/05/2025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B61B0-DA59-F0B7-E972-ECF37329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8CFA8-1D18-5D65-F514-180241A4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F61F-E86A-4989-A2EF-4307949024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495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57B0-37BA-FAF5-5E79-F196357B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1F164-2B49-7680-BE45-063C51DCC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9AC62-22EF-830C-7079-563940E56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378C3-3C9F-4579-35AB-B0141CAE8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42FD3-5CE2-7479-423A-7CE5E5681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E87C9F-C930-68F5-84BE-3FBF80CB0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F13A-842C-4890-B955-23A241876B85}" type="datetimeFigureOut">
              <a:rPr lang="en-AU" smtClean="0"/>
              <a:t>30/05/2025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A7103-29AC-7E5A-43AA-801ECBB5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0E48CF-3D96-CAF3-60A6-846F3145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F61F-E86A-4989-A2EF-4307949024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51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AAA2-660D-46E4-2F6D-2423087B7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57C291-ED35-E25C-3FB1-0F212F0CA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F13A-842C-4890-B955-23A241876B85}" type="datetimeFigureOut">
              <a:rPr lang="en-AU" smtClean="0"/>
              <a:t>30/05/2025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65F0B-8AE2-51BC-C00C-EF8CEB8D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FC389-4238-CE1B-71B0-C9C2C758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F61F-E86A-4989-A2EF-4307949024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497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64E99C-0F82-08E2-DBAC-DB4F432D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F13A-842C-4890-B955-23A241876B85}" type="datetimeFigureOut">
              <a:rPr lang="en-AU" smtClean="0"/>
              <a:t>30/05/2025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6B569-91EE-063A-E024-BD24FC85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D5177-48CF-F88A-B732-6D577968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F61F-E86A-4989-A2EF-4307949024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847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BFF1-5267-F6FF-F20B-EF82B57D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C3D56-5AB2-76D6-B724-5B42EA351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2DBFF-C7F9-FA1E-03E4-D26EF8FCA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B2A26-9038-93E4-1CE9-786AB382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F13A-842C-4890-B955-23A241876B85}" type="datetimeFigureOut">
              <a:rPr lang="en-AU" smtClean="0"/>
              <a:t>30/05/2025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E5F9-3985-F356-A593-B514ED09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968DD-7BAE-E4A1-67D4-02C41FED7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F61F-E86A-4989-A2EF-4307949024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919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D1D1-0454-B30C-5838-FEE61F21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F5F12-CF1E-9B44-6FC2-77CEE9D4D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BA99E-E053-BFE1-00F7-17BE69F93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FDF11-112F-303C-9607-53C2A3CB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BF13A-842C-4890-B955-23A241876B85}" type="datetimeFigureOut">
              <a:rPr lang="en-AU" smtClean="0"/>
              <a:t>30/05/2025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9B8B7-7103-7C2C-381D-D59C9828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D0813-439C-5DB4-A079-1FDCD27D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F61F-E86A-4989-A2EF-4307949024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463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775AA-3D9C-3B96-43E4-EFE6E59F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AB370-FC38-FF7E-9AA1-80B1784A4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37AEC-57C2-694D-A85F-AE1F65486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BBF13A-842C-4890-B955-23A241876B85}" type="datetimeFigureOut">
              <a:rPr lang="en-AU" smtClean="0"/>
              <a:t>30/05/2025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6E168-26AD-D788-2E5A-8345FEF53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125A6-737D-244C-2362-8DCD08514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82F61F-E86A-4989-A2EF-43079490241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546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21" Type="http://schemas.openxmlformats.org/officeDocument/2006/relationships/customXml" Target="../ink/ink9.xml"/><Relationship Id="rId34" Type="http://schemas.openxmlformats.org/officeDocument/2006/relationships/customXml" Target="../ink/ink16.xml"/><Relationship Id="rId7" Type="http://schemas.openxmlformats.org/officeDocument/2006/relationships/customXml" Target="../ink/ink2.xml"/><Relationship Id="rId12" Type="http://schemas.openxmlformats.org/officeDocument/2006/relationships/image" Target="../media/image31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image" Target="../media/image41.png"/><Relationship Id="rId38" Type="http://schemas.openxmlformats.org/officeDocument/2006/relationships/customXml" Target="../ink/ink20.xml"/><Relationship Id="rId2" Type="http://schemas.openxmlformats.org/officeDocument/2006/relationships/image" Target="../media/image25.png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customXml" Target="../ink/ink4.xml"/><Relationship Id="rId24" Type="http://schemas.openxmlformats.org/officeDocument/2006/relationships/image" Target="../media/image37.png"/><Relationship Id="rId32" Type="http://schemas.openxmlformats.org/officeDocument/2006/relationships/customXml" Target="../ink/ink15.xml"/><Relationship Id="rId37" Type="http://schemas.openxmlformats.org/officeDocument/2006/relationships/customXml" Target="../ink/ink19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39.png"/><Relationship Id="rId36" Type="http://schemas.openxmlformats.org/officeDocument/2006/relationships/customXml" Target="../ink/ink18.xml"/><Relationship Id="rId10" Type="http://schemas.openxmlformats.org/officeDocument/2006/relationships/image" Target="../media/image30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image" Target="../media/image27.png"/><Relationship Id="rId9" Type="http://schemas.openxmlformats.org/officeDocument/2006/relationships/customXml" Target="../ink/ink3.xml"/><Relationship Id="rId14" Type="http://schemas.openxmlformats.org/officeDocument/2006/relationships/image" Target="../media/image32.png"/><Relationship Id="rId22" Type="http://schemas.openxmlformats.org/officeDocument/2006/relationships/image" Target="../media/image36.png"/><Relationship Id="rId27" Type="http://schemas.openxmlformats.org/officeDocument/2006/relationships/customXml" Target="../ink/ink12.xml"/><Relationship Id="rId30" Type="http://schemas.openxmlformats.org/officeDocument/2006/relationships/image" Target="../media/image40.png"/><Relationship Id="rId35" Type="http://schemas.openxmlformats.org/officeDocument/2006/relationships/customXml" Target="../ink/ink17.xml"/><Relationship Id="rId8" Type="http://schemas.openxmlformats.org/officeDocument/2006/relationships/image" Target="../media/image29.png"/><Relationship Id="rId3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inpla/inpla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_uIGQ1biCXY?feature=oembe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8F71EB-DA50-58D9-0857-FE629210C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vering a Net, Yves Lafont">
            <a:extLst>
              <a:ext uri="{FF2B5EF4-FFF2-40B4-BE49-F238E27FC236}">
                <a16:creationId xmlns:a16="http://schemas.microsoft.com/office/drawing/2014/main" id="{5EB14002-8FA4-E809-0682-C0E8CACD4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49" y="0"/>
            <a:ext cx="110363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59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C9788-316D-B073-AA06-34BDB7F2B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4D50C8-74C1-1253-940B-51A677368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481" y="984640"/>
            <a:ext cx="5860169" cy="53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386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5328C4-A0B2-F1E6-E793-54CBF9E569D9}"/>
              </a:ext>
            </a:extLst>
          </p:cNvPr>
          <p:cNvSpPr txBox="1"/>
          <p:nvPr/>
        </p:nvSpPr>
        <p:spPr>
          <a:xfrm>
            <a:off x="4486494" y="1832642"/>
            <a:ext cx="3856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5894D0"/>
                </a:solidFill>
              </a:rPr>
              <a:t>Each variable occurs</a:t>
            </a:r>
          </a:p>
          <a:p>
            <a:r>
              <a:rPr lang="en-AU" sz="2000" dirty="0">
                <a:solidFill>
                  <a:srgbClr val="5894D0"/>
                </a:solidFill>
              </a:rPr>
              <a:t>once on the left side of a rule,</a:t>
            </a:r>
          </a:p>
          <a:p>
            <a:r>
              <a:rPr lang="en-AU" sz="2000" dirty="0">
                <a:solidFill>
                  <a:srgbClr val="5894D0"/>
                </a:solidFill>
              </a:rPr>
              <a:t>once on the right.</a:t>
            </a:r>
            <a:endParaRPr lang="en-AU" sz="2000" i="1" dirty="0">
              <a:solidFill>
                <a:srgbClr val="5894D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822E4F6-E6E9-3A83-BEBC-B502D3DA0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175" y="1408302"/>
            <a:ext cx="2297350" cy="20912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669F076-2477-9177-785A-8B6C9B20E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991" y="3682629"/>
            <a:ext cx="2724530" cy="233395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FDCD781-889F-C22F-4087-E43F9CB9A39C}"/>
              </a:ext>
            </a:extLst>
          </p:cNvPr>
          <p:cNvSpPr txBox="1"/>
          <p:nvPr/>
        </p:nvSpPr>
        <p:spPr>
          <a:xfrm>
            <a:off x="2569664" y="4187884"/>
            <a:ext cx="49718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>
                <a:solidFill>
                  <a:srgbClr val="5894D0"/>
                </a:solidFill>
              </a:rPr>
              <a:t>This means we need</a:t>
            </a:r>
          </a:p>
          <a:p>
            <a:pPr algn="r"/>
            <a:r>
              <a:rPr lang="en-US" sz="2000" i="1" dirty="0">
                <a:solidFill>
                  <a:srgbClr val="5894D0"/>
                </a:solidFill>
              </a:rPr>
              <a:t>explicit </a:t>
            </a:r>
            <a:r>
              <a:rPr lang="en-US" sz="2000" b="1" i="1" dirty="0">
                <a:solidFill>
                  <a:srgbClr val="5894D0"/>
                </a:solidFill>
              </a:rPr>
              <a:t>duplicate</a:t>
            </a:r>
            <a:r>
              <a:rPr lang="en-US" sz="2000" i="1" dirty="0">
                <a:solidFill>
                  <a:srgbClr val="5894D0"/>
                </a:solidFill>
              </a:rPr>
              <a:t> and </a:t>
            </a:r>
            <a:r>
              <a:rPr lang="en-US" sz="2000" b="1" i="1" dirty="0">
                <a:solidFill>
                  <a:srgbClr val="5894D0"/>
                </a:solidFill>
              </a:rPr>
              <a:t>erase</a:t>
            </a:r>
            <a:r>
              <a:rPr lang="en-US" sz="2000" i="1" dirty="0">
                <a:solidFill>
                  <a:srgbClr val="5894D0"/>
                </a:solidFill>
              </a:rPr>
              <a:t> symbols</a:t>
            </a:r>
          </a:p>
          <a:p>
            <a:pPr algn="r"/>
            <a:r>
              <a:rPr lang="en-US" sz="2000" i="1" dirty="0">
                <a:solidFill>
                  <a:srgbClr val="5894D0"/>
                </a:solidFill>
              </a:rPr>
              <a:t>for algorithms such as</a:t>
            </a:r>
          </a:p>
          <a:p>
            <a:pPr algn="r"/>
            <a:r>
              <a:rPr lang="en-US" sz="2000" i="1" dirty="0">
                <a:solidFill>
                  <a:srgbClr val="5894D0"/>
                </a:solidFill>
              </a:rPr>
              <a:t>unary multiplication.</a:t>
            </a:r>
            <a:endParaRPr lang="en-AU" sz="2000" i="1" dirty="0">
              <a:solidFill>
                <a:srgbClr val="5894D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3C25EC-1BBC-8E4F-E8D2-27ABAAD94816}"/>
              </a:ext>
            </a:extLst>
          </p:cNvPr>
          <p:cNvSpPr txBox="1"/>
          <p:nvPr/>
        </p:nvSpPr>
        <p:spPr>
          <a:xfrm>
            <a:off x="543584" y="350663"/>
            <a:ext cx="60971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dirty="0">
                <a:solidFill>
                  <a:srgbClr val="5894D0"/>
                </a:solidFill>
              </a:rPr>
              <a:t>Linearity</a:t>
            </a:r>
          </a:p>
        </p:txBody>
      </p:sp>
    </p:spTree>
    <p:extLst>
      <p:ext uri="{BB962C8B-B14F-4D97-AF65-F5344CB8AC3E}">
        <p14:creationId xmlns:p14="http://schemas.microsoft.com/office/powerpoint/2010/main" val="770162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49DB3-C662-5EED-CBD4-5F96AE994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32A7F7-DB5E-C8E9-495C-0DED90F79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63" y="1302652"/>
            <a:ext cx="5811061" cy="4420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9789CB-3AD3-1EC1-E025-1E5296780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955" y="1457055"/>
            <a:ext cx="5687219" cy="38676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56ED19-3A18-7979-09FC-B3669F4C40AB}"/>
              </a:ext>
            </a:extLst>
          </p:cNvPr>
          <p:cNvSpPr txBox="1"/>
          <p:nvPr/>
        </p:nvSpPr>
        <p:spPr>
          <a:xfrm>
            <a:off x="486060" y="1041042"/>
            <a:ext cx="2257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solidFill>
                  <a:srgbClr val="5894D0"/>
                </a:solidFill>
              </a:rPr>
              <a:t>y + 0 = 0</a:t>
            </a:r>
            <a:endParaRPr lang="en-AU" sz="1100" i="1" dirty="0">
              <a:solidFill>
                <a:srgbClr val="5894D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33788-4334-FDF4-8314-EBDE2B23D8C4}"/>
              </a:ext>
            </a:extLst>
          </p:cNvPr>
          <p:cNvSpPr txBox="1"/>
          <p:nvPr/>
        </p:nvSpPr>
        <p:spPr>
          <a:xfrm>
            <a:off x="3455079" y="956404"/>
            <a:ext cx="22571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5894D0"/>
                </a:solidFill>
              </a:rPr>
              <a:t>(x</a:t>
            </a:r>
            <a:r>
              <a:rPr lang="en-AU" sz="1100" i="1" dirty="0">
                <a:solidFill>
                  <a:srgbClr val="5894D0"/>
                </a:solidFill>
              </a:rPr>
              <a:t> + 1) + y = </a:t>
            </a:r>
          </a:p>
          <a:p>
            <a:r>
              <a:rPr lang="en-AU" sz="1100" i="1" dirty="0">
                <a:solidFill>
                  <a:srgbClr val="5894D0"/>
                </a:solidFill>
              </a:rPr>
              <a:t>(x + y) + 1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EECF58-4F9D-F710-2804-B8998E97BD06}"/>
              </a:ext>
            </a:extLst>
          </p:cNvPr>
          <p:cNvSpPr txBox="1"/>
          <p:nvPr/>
        </p:nvSpPr>
        <p:spPr>
          <a:xfrm>
            <a:off x="486060" y="5722869"/>
            <a:ext cx="2257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5894D0"/>
                </a:solidFill>
              </a:rPr>
              <a:t>y * 0 = 0</a:t>
            </a:r>
            <a:endParaRPr lang="en-AU" sz="1100" i="1" dirty="0">
              <a:solidFill>
                <a:srgbClr val="5894D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FF7C7E-E652-409B-EA51-76694704FC65}"/>
              </a:ext>
            </a:extLst>
          </p:cNvPr>
          <p:cNvSpPr txBox="1"/>
          <p:nvPr/>
        </p:nvSpPr>
        <p:spPr>
          <a:xfrm>
            <a:off x="3508475" y="5722869"/>
            <a:ext cx="2257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5894D0"/>
                </a:solidFill>
              </a:rPr>
              <a:t>(x + 1) * y = (x * y) + y</a:t>
            </a:r>
            <a:endParaRPr lang="en-AU" sz="1100" i="1" dirty="0">
              <a:solidFill>
                <a:srgbClr val="5894D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4A60AD-C68F-486D-21B2-BE851F42DDCF}"/>
              </a:ext>
            </a:extLst>
          </p:cNvPr>
          <p:cNvSpPr txBox="1"/>
          <p:nvPr/>
        </p:nvSpPr>
        <p:spPr>
          <a:xfrm>
            <a:off x="6297121" y="1256486"/>
            <a:ext cx="2257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5894D0"/>
                </a:solidFill>
              </a:rPr>
              <a:t>duplication of zero</a:t>
            </a:r>
            <a:endParaRPr lang="en-AU" sz="1100" i="1" dirty="0">
              <a:solidFill>
                <a:srgbClr val="5894D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95C381-508A-7702-624B-829C04772284}"/>
              </a:ext>
            </a:extLst>
          </p:cNvPr>
          <p:cNvSpPr txBox="1"/>
          <p:nvPr/>
        </p:nvSpPr>
        <p:spPr>
          <a:xfrm>
            <a:off x="6397238" y="5270140"/>
            <a:ext cx="2257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5894D0"/>
                </a:solidFill>
              </a:rPr>
              <a:t>erasure of zero</a:t>
            </a:r>
            <a:endParaRPr lang="en-AU" sz="1100" i="1" dirty="0">
              <a:solidFill>
                <a:srgbClr val="5894D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072F3C-5FB1-FC31-10F6-FE189EB2638D}"/>
              </a:ext>
            </a:extLst>
          </p:cNvPr>
          <p:cNvSpPr txBox="1"/>
          <p:nvPr/>
        </p:nvSpPr>
        <p:spPr>
          <a:xfrm>
            <a:off x="9372931" y="5293632"/>
            <a:ext cx="2257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5894D0"/>
                </a:solidFill>
              </a:rPr>
              <a:t>erasure of successor</a:t>
            </a:r>
            <a:endParaRPr lang="en-AU" sz="1100" i="1" dirty="0">
              <a:solidFill>
                <a:srgbClr val="5894D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87816C-3620-22AF-0816-D672C97EA856}"/>
              </a:ext>
            </a:extLst>
          </p:cNvPr>
          <p:cNvSpPr txBox="1"/>
          <p:nvPr/>
        </p:nvSpPr>
        <p:spPr>
          <a:xfrm>
            <a:off x="9319536" y="1278534"/>
            <a:ext cx="2257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5894D0"/>
                </a:solidFill>
              </a:rPr>
              <a:t>duplication of successor</a:t>
            </a:r>
            <a:endParaRPr lang="en-AU" sz="1100" i="1" dirty="0">
              <a:solidFill>
                <a:srgbClr val="5894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257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88184-DD21-88EF-43EE-3DE3250E4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B44715-FBF9-CF93-7DF8-7BCB82AFBF2E}"/>
              </a:ext>
            </a:extLst>
          </p:cNvPr>
          <p:cNvSpPr txBox="1"/>
          <p:nvPr/>
        </p:nvSpPr>
        <p:spPr>
          <a:xfrm>
            <a:off x="4038359" y="5216099"/>
            <a:ext cx="41152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894D0"/>
                </a:solidFill>
              </a:rPr>
              <a:t>There is at most </a:t>
            </a:r>
            <a:r>
              <a:rPr lang="en-US" sz="2000" b="1" dirty="0">
                <a:solidFill>
                  <a:srgbClr val="5894D0"/>
                </a:solidFill>
              </a:rPr>
              <a:t>one rule </a:t>
            </a:r>
            <a:r>
              <a:rPr lang="en-US" sz="2000" dirty="0">
                <a:solidFill>
                  <a:srgbClr val="5894D0"/>
                </a:solidFill>
              </a:rPr>
              <a:t>for</a:t>
            </a:r>
          </a:p>
          <a:p>
            <a:pPr algn="ctr"/>
            <a:r>
              <a:rPr lang="en-US" sz="2000" dirty="0">
                <a:solidFill>
                  <a:srgbClr val="5894D0"/>
                </a:solidFill>
              </a:rPr>
              <a:t>each pair of distinct symbols </a:t>
            </a:r>
            <a:r>
              <a:rPr lang="en-US" sz="2000" b="1" i="1" dirty="0">
                <a:solidFill>
                  <a:srgbClr val="5894D0"/>
                </a:solidFill>
              </a:rPr>
              <a:t>S</a:t>
            </a:r>
            <a:r>
              <a:rPr lang="en-US" sz="2000" dirty="0">
                <a:solidFill>
                  <a:srgbClr val="5894D0"/>
                </a:solidFill>
              </a:rPr>
              <a:t>, </a:t>
            </a:r>
            <a:r>
              <a:rPr lang="en-US" sz="2000" b="1" i="1" dirty="0">
                <a:solidFill>
                  <a:srgbClr val="5894D0"/>
                </a:solidFill>
              </a:rPr>
              <a:t>T</a:t>
            </a:r>
            <a:r>
              <a:rPr lang="en-US" sz="2000" dirty="0">
                <a:solidFill>
                  <a:srgbClr val="5894D0"/>
                </a:solidFill>
              </a:rPr>
              <a:t>,</a:t>
            </a:r>
          </a:p>
          <a:p>
            <a:pPr algn="ctr"/>
            <a:r>
              <a:rPr lang="en-US" sz="2000" dirty="0">
                <a:solidFill>
                  <a:srgbClr val="5894D0"/>
                </a:solidFill>
              </a:rPr>
              <a:t>and no rule for </a:t>
            </a:r>
            <a:r>
              <a:rPr lang="en-US" sz="2000" b="1" dirty="0">
                <a:solidFill>
                  <a:srgbClr val="5894D0"/>
                </a:solidFill>
              </a:rPr>
              <a:t>S</a:t>
            </a:r>
            <a:r>
              <a:rPr lang="en-US" sz="2000" dirty="0">
                <a:solidFill>
                  <a:srgbClr val="5894D0"/>
                </a:solidFill>
              </a:rPr>
              <a:t>, </a:t>
            </a:r>
            <a:r>
              <a:rPr lang="en-US" sz="2000" b="1" dirty="0">
                <a:solidFill>
                  <a:srgbClr val="5894D0"/>
                </a:solidFill>
              </a:rPr>
              <a:t>S</a:t>
            </a:r>
            <a:r>
              <a:rPr lang="en-US" sz="2000" dirty="0">
                <a:solidFill>
                  <a:srgbClr val="5894D0"/>
                </a:solidFill>
              </a:rPr>
              <a:t>. </a:t>
            </a:r>
            <a:endParaRPr lang="en-AU" sz="2000" i="1" dirty="0">
              <a:solidFill>
                <a:srgbClr val="5894D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DEAFA7-2CB7-0AC7-4160-6A9CC28D3643}"/>
              </a:ext>
            </a:extLst>
          </p:cNvPr>
          <p:cNvSpPr txBox="1"/>
          <p:nvPr/>
        </p:nvSpPr>
        <p:spPr>
          <a:xfrm>
            <a:off x="543584" y="350663"/>
            <a:ext cx="60971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dirty="0">
                <a:solidFill>
                  <a:srgbClr val="5894D0"/>
                </a:solidFill>
              </a:rPr>
              <a:t>No ambiguity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0AB26B5-3CF1-F7D9-DB2C-B99E90B64096}"/>
              </a:ext>
            </a:extLst>
          </p:cNvPr>
          <p:cNvGrpSpPr/>
          <p:nvPr/>
        </p:nvGrpSpPr>
        <p:grpSpPr>
          <a:xfrm>
            <a:off x="5899753" y="530741"/>
            <a:ext cx="5940726" cy="5390907"/>
            <a:chOff x="0" y="1879082"/>
            <a:chExt cx="5392415" cy="539241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0D87905-95E6-4A7F-FD9C-D678030F4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7250" y="3913967"/>
              <a:ext cx="1695687" cy="148610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EB1D312-6CEC-EF21-15D8-404092C34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7751" y="3904440"/>
              <a:ext cx="971686" cy="1495634"/>
            </a:xfrm>
            <a:prstGeom prst="rect">
              <a:avLst/>
            </a:prstGeom>
          </p:spPr>
        </p:pic>
        <p:sp>
          <p:nvSpPr>
            <p:cNvPr id="7" name="Multiplication Sign 6">
              <a:extLst>
                <a:ext uri="{FF2B5EF4-FFF2-40B4-BE49-F238E27FC236}">
                  <a16:creationId xmlns:a16="http://schemas.microsoft.com/office/drawing/2014/main" id="{E43CA387-B2DE-2460-F9CB-D4C87934EAF3}"/>
                </a:ext>
              </a:extLst>
            </p:cNvPr>
            <p:cNvSpPr/>
            <p:nvPr/>
          </p:nvSpPr>
          <p:spPr>
            <a:xfrm>
              <a:off x="0" y="1879082"/>
              <a:ext cx="5392415" cy="5392415"/>
            </a:xfrm>
            <a:prstGeom prst="mathMultiply">
              <a:avLst/>
            </a:prstGeom>
            <a:solidFill>
              <a:srgbClr val="D06C58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8D8144-FD05-F05B-14A6-BCAE47A10736}"/>
              </a:ext>
            </a:extLst>
          </p:cNvPr>
          <p:cNvGrpSpPr/>
          <p:nvPr/>
        </p:nvGrpSpPr>
        <p:grpSpPr>
          <a:xfrm>
            <a:off x="246652" y="606933"/>
            <a:ext cx="5392415" cy="5392415"/>
            <a:chOff x="6200848" y="-121336"/>
            <a:chExt cx="5392415" cy="539241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5691ED8-94F8-FD4A-FB9B-079FB8C72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3754" y="1124417"/>
              <a:ext cx="1885096" cy="150932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E72E76B-3FD7-0987-6EDE-8324BE18A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63754" y="2735588"/>
              <a:ext cx="1885096" cy="150932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7C279EB-C0F1-4193-8D88-62794DB89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84863" y="3540259"/>
              <a:ext cx="475843" cy="366033"/>
            </a:xfrm>
            <a:prstGeom prst="rect">
              <a:avLst/>
            </a:prstGeom>
          </p:spPr>
        </p:pic>
        <p:sp>
          <p:nvSpPr>
            <p:cNvPr id="8" name="Multiplication Sign 7">
              <a:extLst>
                <a:ext uri="{FF2B5EF4-FFF2-40B4-BE49-F238E27FC236}">
                  <a16:creationId xmlns:a16="http://schemas.microsoft.com/office/drawing/2014/main" id="{A27D6BE4-AB33-14DF-3DF2-99EB2A10B6D0}"/>
                </a:ext>
              </a:extLst>
            </p:cNvPr>
            <p:cNvSpPr/>
            <p:nvPr/>
          </p:nvSpPr>
          <p:spPr>
            <a:xfrm>
              <a:off x="6200848" y="-121336"/>
              <a:ext cx="5392415" cy="5392415"/>
            </a:xfrm>
            <a:prstGeom prst="mathMultiply">
              <a:avLst/>
            </a:prstGeom>
            <a:solidFill>
              <a:srgbClr val="D06C58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244306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6CE06-E41D-2AAB-206B-8160CA7FF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075491B8-35EF-7210-6B1C-7854B4399DF6}"/>
              </a:ext>
            </a:extLst>
          </p:cNvPr>
          <p:cNvSpPr txBox="1"/>
          <p:nvPr/>
        </p:nvSpPr>
        <p:spPr>
          <a:xfrm>
            <a:off x="543584" y="350663"/>
            <a:ext cx="60971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dirty="0">
                <a:solidFill>
                  <a:srgbClr val="5894D0"/>
                </a:solidFill>
              </a:rPr>
              <a:t>Optimisation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32452C9-995C-7B91-9B4B-8ECC7EF7B671}"/>
              </a:ext>
            </a:extLst>
          </p:cNvPr>
          <p:cNvGrpSpPr/>
          <p:nvPr/>
        </p:nvGrpSpPr>
        <p:grpSpPr>
          <a:xfrm>
            <a:off x="3109641" y="919309"/>
            <a:ext cx="6131007" cy="2986359"/>
            <a:chOff x="3109641" y="1827024"/>
            <a:chExt cx="6131007" cy="298635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0937F4-4B51-B3D4-BFD1-8D03EC9B6D12}"/>
                </a:ext>
              </a:extLst>
            </p:cNvPr>
            <p:cNvSpPr txBox="1"/>
            <p:nvPr/>
          </p:nvSpPr>
          <p:spPr>
            <a:xfrm>
              <a:off x="6185589" y="3037748"/>
              <a:ext cx="30550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5894D0"/>
                  </a:solidFill>
                </a:rPr>
                <a:t>Right side of rules contain no </a:t>
              </a:r>
              <a:r>
                <a:rPr lang="en-US" sz="2000" b="1" dirty="0">
                  <a:solidFill>
                    <a:srgbClr val="5894D0"/>
                  </a:solidFill>
                </a:rPr>
                <a:t>alive pairs.</a:t>
              </a:r>
              <a:endParaRPr lang="en-AU" sz="2000" b="1" dirty="0">
                <a:solidFill>
                  <a:srgbClr val="5894D0"/>
                </a:solidFill>
              </a:endParaRP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51860EE-A652-73F0-B51A-D6A9EE02E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9688" y="2907436"/>
              <a:ext cx="2086266" cy="847843"/>
            </a:xfrm>
            <a:prstGeom prst="rect">
              <a:avLst/>
            </a:prstGeom>
          </p:spPr>
        </p:pic>
        <p:sp>
          <p:nvSpPr>
            <p:cNvPr id="3" name="Multiplication Sign 2">
              <a:extLst>
                <a:ext uri="{FF2B5EF4-FFF2-40B4-BE49-F238E27FC236}">
                  <a16:creationId xmlns:a16="http://schemas.microsoft.com/office/drawing/2014/main" id="{C0303CFA-295E-C547-C932-66CA0639459E}"/>
                </a:ext>
              </a:extLst>
            </p:cNvPr>
            <p:cNvSpPr/>
            <p:nvPr/>
          </p:nvSpPr>
          <p:spPr>
            <a:xfrm>
              <a:off x="3109641" y="1827024"/>
              <a:ext cx="2986359" cy="2986359"/>
            </a:xfrm>
            <a:prstGeom prst="mathMultiply">
              <a:avLst/>
            </a:prstGeom>
            <a:solidFill>
              <a:srgbClr val="D06C58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52F069B-64D1-94A3-21FC-B12D7C812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990" y="4141345"/>
            <a:ext cx="5827659" cy="20409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78350D-783D-9F78-DC9F-1E614C7FBD1A}"/>
              </a:ext>
            </a:extLst>
          </p:cNvPr>
          <p:cNvSpPr txBox="1"/>
          <p:nvPr/>
        </p:nvSpPr>
        <p:spPr>
          <a:xfrm>
            <a:off x="7516649" y="4638275"/>
            <a:ext cx="2769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D06C58"/>
                </a:solidFill>
              </a:rPr>
              <a:t>Note that this still allows </a:t>
            </a:r>
            <a:r>
              <a:rPr lang="en-US" sz="1600" b="1" dirty="0">
                <a:solidFill>
                  <a:srgbClr val="D06C58"/>
                </a:solidFill>
              </a:rPr>
              <a:t>non-terminating</a:t>
            </a:r>
            <a:r>
              <a:rPr lang="en-US" sz="1600" dirty="0">
                <a:solidFill>
                  <a:srgbClr val="D06C58"/>
                </a:solidFill>
              </a:rPr>
              <a:t> computation.</a:t>
            </a:r>
            <a:endParaRPr lang="en-AU" sz="1600" dirty="0">
              <a:solidFill>
                <a:srgbClr val="D06C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762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2A45C-8288-1155-2A2F-755B7BD52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B80535-952D-D74F-D645-8A249E196D23}"/>
              </a:ext>
            </a:extLst>
          </p:cNvPr>
          <p:cNvSpPr txBox="1"/>
          <p:nvPr/>
        </p:nvSpPr>
        <p:spPr>
          <a:xfrm>
            <a:off x="2485555" y="2852291"/>
            <a:ext cx="722088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3600" dirty="0">
                <a:solidFill>
                  <a:srgbClr val="5894D0"/>
                </a:solidFill>
                <a:latin typeface="+mj-lt"/>
              </a:rPr>
              <a:t>Example:</a:t>
            </a:r>
          </a:p>
          <a:p>
            <a:pPr algn="ctr"/>
            <a:r>
              <a:rPr lang="en-AU" sz="3600" b="1" dirty="0">
                <a:solidFill>
                  <a:srgbClr val="5894D0"/>
                </a:solidFill>
                <a:latin typeface="+mj-lt"/>
              </a:rPr>
              <a:t>concatenation of difference-lists</a:t>
            </a:r>
          </a:p>
        </p:txBody>
      </p:sp>
    </p:spTree>
    <p:extLst>
      <p:ext uri="{BB962C8B-B14F-4D97-AF65-F5344CB8AC3E}">
        <p14:creationId xmlns:p14="http://schemas.microsoft.com/office/powerpoint/2010/main" val="3097200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95AC4-A267-046B-FF49-C6ED393CC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2EB9CD-9189-C76B-8668-856181045D31}"/>
              </a:ext>
            </a:extLst>
          </p:cNvPr>
          <p:cNvSpPr txBox="1"/>
          <p:nvPr/>
        </p:nvSpPr>
        <p:spPr>
          <a:xfrm>
            <a:off x="637737" y="861985"/>
            <a:ext cx="236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894D0"/>
                </a:solidFill>
              </a:rPr>
              <a:t>Some </a:t>
            </a:r>
            <a:r>
              <a:rPr lang="en-US" sz="2000" b="1" dirty="0">
                <a:solidFill>
                  <a:srgbClr val="5894D0"/>
                </a:solidFill>
              </a:rPr>
              <a:t>new rules</a:t>
            </a:r>
            <a:endParaRPr lang="en-AU" sz="2000" b="1" i="1" dirty="0">
              <a:solidFill>
                <a:srgbClr val="5894D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051804-4095-0A75-CE90-35D27219B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463" y="748802"/>
            <a:ext cx="6420746" cy="56967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49F395-4034-9D8F-92F9-C074F7907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38" y="1348960"/>
            <a:ext cx="3667637" cy="2248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AD5444-1111-D3C6-A735-036B1EF09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38" y="3881091"/>
            <a:ext cx="2724530" cy="23625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243A65-3CDA-4F95-9728-7545054A9B92}"/>
              </a:ext>
            </a:extLst>
          </p:cNvPr>
          <p:cNvSpPr txBox="1"/>
          <p:nvPr/>
        </p:nvSpPr>
        <p:spPr>
          <a:xfrm>
            <a:off x="9690385" y="5339757"/>
            <a:ext cx="21358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5894D0"/>
                </a:solidFill>
              </a:rPr>
              <a:t>*Difference lists can be concatenated in </a:t>
            </a:r>
            <a:r>
              <a:rPr lang="en-US" sz="1100" b="1" dirty="0">
                <a:solidFill>
                  <a:srgbClr val="5894D0"/>
                </a:solidFill>
              </a:rPr>
              <a:t>constant time</a:t>
            </a:r>
            <a:r>
              <a:rPr lang="en-US" sz="1100" dirty="0">
                <a:solidFill>
                  <a:srgbClr val="5894D0"/>
                </a:solidFill>
              </a:rPr>
              <a:t>, compared to</a:t>
            </a:r>
            <a:r>
              <a:rPr lang="en-US" sz="1100" b="1" dirty="0">
                <a:solidFill>
                  <a:srgbClr val="5894D0"/>
                </a:solidFill>
              </a:rPr>
              <a:t> linear time</a:t>
            </a:r>
            <a:r>
              <a:rPr lang="en-US" sz="1100" dirty="0">
                <a:solidFill>
                  <a:srgbClr val="5894D0"/>
                </a:solidFill>
              </a:rPr>
              <a:t> for normal lists.</a:t>
            </a:r>
            <a:endParaRPr lang="en-AU" sz="1100" dirty="0">
              <a:solidFill>
                <a:srgbClr val="5894D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8FD5C6F-E2A4-D399-DCC0-443AAD361E8B}"/>
                  </a:ext>
                </a:extLst>
              </p14:cNvPr>
              <p14:cNvContentPartPr/>
              <p14:nvPr/>
            </p14:nvContentPartPr>
            <p14:xfrm>
              <a:off x="6080032" y="1107791"/>
              <a:ext cx="741600" cy="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8FD5C6F-E2A4-D399-DCC0-443AAD361E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26032" y="891791"/>
                <a:ext cx="84924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3C15C5C-B8C3-C7CC-AB58-EDD15849F0FB}"/>
                  </a:ext>
                </a:extLst>
              </p14:cNvPr>
              <p14:cNvContentPartPr/>
              <p14:nvPr/>
            </p14:nvContentPartPr>
            <p14:xfrm>
              <a:off x="6053392" y="1701791"/>
              <a:ext cx="427680" cy="27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3C15C5C-B8C3-C7CC-AB58-EDD15849F0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99392" y="1593791"/>
                <a:ext cx="5353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EF06E88-E565-E630-12FB-878D1912C722}"/>
                  </a:ext>
                </a:extLst>
              </p14:cNvPr>
              <p14:cNvContentPartPr/>
              <p14:nvPr/>
            </p14:nvContentPartPr>
            <p14:xfrm>
              <a:off x="1074592" y="2081951"/>
              <a:ext cx="746280" cy="41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EF06E88-E565-E630-12FB-878D1912C7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20592" y="1974311"/>
                <a:ext cx="8539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BD5100F-66E5-47DF-8D4D-2BFF9FB560FD}"/>
                  </a:ext>
                </a:extLst>
              </p14:cNvPr>
              <p14:cNvContentPartPr/>
              <p14:nvPr/>
            </p14:nvContentPartPr>
            <p14:xfrm>
              <a:off x="1161352" y="2914631"/>
              <a:ext cx="334080" cy="29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BD5100F-66E5-47DF-8D4D-2BFF9FB560F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07352" y="2806631"/>
                <a:ext cx="44172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5684488-8F99-FDFC-D154-75FC7D979D7D}"/>
                  </a:ext>
                </a:extLst>
              </p14:cNvPr>
              <p14:cNvContentPartPr/>
              <p14:nvPr/>
            </p14:nvContentPartPr>
            <p14:xfrm>
              <a:off x="2709712" y="2349071"/>
              <a:ext cx="352440" cy="7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5684488-8F99-FDFC-D154-75FC7D979D7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55712" y="2241431"/>
                <a:ext cx="46008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048131-F75C-3B1B-0AF1-132C33D6AA58}"/>
                  </a:ext>
                </a:extLst>
              </p14:cNvPr>
              <p14:cNvContentPartPr/>
              <p14:nvPr/>
            </p14:nvContentPartPr>
            <p14:xfrm>
              <a:off x="3450592" y="2607551"/>
              <a:ext cx="320040" cy="223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048131-F75C-3B1B-0AF1-132C33D6AA5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96592" y="2499911"/>
                <a:ext cx="42768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CA58A67-EB74-105F-E643-23FFD3D8BDD8}"/>
                  </a:ext>
                </a:extLst>
              </p14:cNvPr>
              <p14:cNvContentPartPr/>
              <p14:nvPr/>
            </p14:nvContentPartPr>
            <p14:xfrm>
              <a:off x="9457552" y="1514951"/>
              <a:ext cx="37440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CA58A67-EB74-105F-E643-23FFD3D8BDD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403552" y="1406951"/>
                <a:ext cx="482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A6DA590-E1D0-DAA2-BE3C-48AE732CC460}"/>
                  </a:ext>
                </a:extLst>
              </p14:cNvPr>
              <p14:cNvContentPartPr/>
              <p14:nvPr/>
            </p14:nvContentPartPr>
            <p14:xfrm>
              <a:off x="10825912" y="1521431"/>
              <a:ext cx="362880" cy="27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A6DA590-E1D0-DAA2-BE3C-48AE732CC46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71912" y="1413431"/>
                <a:ext cx="4705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F00AE51-6C25-1976-FB54-AA634978659F}"/>
                  </a:ext>
                </a:extLst>
              </p14:cNvPr>
              <p14:cNvContentPartPr/>
              <p14:nvPr/>
            </p14:nvContentPartPr>
            <p14:xfrm>
              <a:off x="10879192" y="1701791"/>
              <a:ext cx="35964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F00AE51-6C25-1976-FB54-AA634978659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825552" y="1594151"/>
                <a:ext cx="467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2B6BB96-C13D-46B0-2EE2-72B4F876E84F}"/>
                  </a:ext>
                </a:extLst>
              </p14:cNvPr>
              <p14:cNvContentPartPr/>
              <p14:nvPr/>
            </p14:nvContentPartPr>
            <p14:xfrm>
              <a:off x="10832392" y="2142431"/>
              <a:ext cx="494280" cy="201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2B6BB96-C13D-46B0-2EE2-72B4F876E84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778392" y="2034431"/>
                <a:ext cx="60192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F744F04-0D92-0A9A-BE60-C92405D40509}"/>
                  </a:ext>
                </a:extLst>
              </p14:cNvPr>
              <p14:cNvContentPartPr/>
              <p14:nvPr/>
            </p14:nvContentPartPr>
            <p14:xfrm>
              <a:off x="1241272" y="4518431"/>
              <a:ext cx="525240" cy="75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F744F04-0D92-0A9A-BE60-C92405D4050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87272" y="4410431"/>
                <a:ext cx="63288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37E3152-AB00-D088-48F2-1C0C06E28E6C}"/>
                  </a:ext>
                </a:extLst>
              </p14:cNvPr>
              <p14:cNvContentPartPr/>
              <p14:nvPr/>
            </p14:nvContentPartPr>
            <p14:xfrm>
              <a:off x="1247752" y="5505911"/>
              <a:ext cx="422280" cy="205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37E3152-AB00-D088-48F2-1C0C06E28E6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94112" y="5397911"/>
                <a:ext cx="5299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8CC2F88-891B-3192-8E5C-3F3753AA1A2E}"/>
                  </a:ext>
                </a:extLst>
              </p14:cNvPr>
              <p14:cNvContentPartPr/>
              <p14:nvPr/>
            </p14:nvContentPartPr>
            <p14:xfrm>
              <a:off x="1468432" y="5813351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8CC2F88-891B-3192-8E5C-3F3753AA1A2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414432" y="570535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81E4784-0508-6A3A-5E0D-E2C66DE932B3}"/>
                  </a:ext>
                </a:extLst>
              </p14:cNvPr>
              <p14:cNvContentPartPr/>
              <p14:nvPr/>
            </p14:nvContentPartPr>
            <p14:xfrm>
              <a:off x="1428112" y="4304951"/>
              <a:ext cx="360" cy="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81E4784-0508-6A3A-5E0D-E2C66DE932B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374472" y="419731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9AF4DEC-150C-524C-A05A-2F0A6A582C88}"/>
                  </a:ext>
                </a:extLst>
              </p14:cNvPr>
              <p14:cNvContentPartPr/>
              <p14:nvPr/>
            </p14:nvContentPartPr>
            <p14:xfrm>
              <a:off x="2436112" y="4885271"/>
              <a:ext cx="7200" cy="2944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9AF4DEC-150C-524C-A05A-2F0A6A582C8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82112" y="4777271"/>
                <a:ext cx="11484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A77A0D5-DA72-406E-D34F-C0983C6DF89E}"/>
                  </a:ext>
                </a:extLst>
              </p14:cNvPr>
              <p14:cNvContentPartPr/>
              <p14:nvPr/>
            </p14:nvContentPartPr>
            <p14:xfrm>
              <a:off x="10905832" y="1328111"/>
              <a:ext cx="36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A77A0D5-DA72-406E-D34F-C0983C6DF89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852192" y="122011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575E9B5-0A78-EC43-C0A6-51BC011FF0A9}"/>
                  </a:ext>
                </a:extLst>
              </p14:cNvPr>
              <p14:cNvContentPartPr/>
              <p14:nvPr/>
            </p14:nvContentPartPr>
            <p14:xfrm>
              <a:off x="11019232" y="2402711"/>
              <a:ext cx="36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575E9B5-0A78-EC43-C0A6-51BC011FF0A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965592" y="229471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0358758-3540-F019-A8BE-6792A2B263E0}"/>
                  </a:ext>
                </a:extLst>
              </p14:cNvPr>
              <p14:cNvContentPartPr/>
              <p14:nvPr/>
            </p14:nvContentPartPr>
            <p14:xfrm>
              <a:off x="8796952" y="5599511"/>
              <a:ext cx="360" cy="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0358758-3540-F019-A8BE-6792A2B263E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742952" y="549187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C2FC56D-B9B6-4683-EDA6-B2D304976529}"/>
                  </a:ext>
                </a:extLst>
              </p14:cNvPr>
              <p14:cNvContentPartPr/>
              <p14:nvPr/>
            </p14:nvContentPartPr>
            <p14:xfrm>
              <a:off x="8796952" y="5546231"/>
              <a:ext cx="360" cy="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C2FC56D-B9B6-4683-EDA6-B2D30497652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742952" y="543859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1F195DD-B3D0-98A2-9E49-7ED77C6E74A0}"/>
                  </a:ext>
                </a:extLst>
              </p14:cNvPr>
              <p14:cNvContentPartPr/>
              <p14:nvPr/>
            </p14:nvContentPartPr>
            <p14:xfrm>
              <a:off x="8823592" y="5679791"/>
              <a:ext cx="36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1F195DD-B3D0-98A2-9E49-7ED77C6E74A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769592" y="5572151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222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85CCA-B413-D2A9-546A-2B566012F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8C26C5-00A2-C78C-1865-8C00B3F2D1EF}"/>
              </a:ext>
            </a:extLst>
          </p:cNvPr>
          <p:cNvSpPr txBox="1"/>
          <p:nvPr/>
        </p:nvSpPr>
        <p:spPr>
          <a:xfrm>
            <a:off x="2485555" y="2852291"/>
            <a:ext cx="722088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3600" dirty="0">
                <a:solidFill>
                  <a:srgbClr val="5894D0"/>
                </a:solidFill>
                <a:latin typeface="+mj-lt"/>
              </a:rPr>
              <a:t>Example:</a:t>
            </a:r>
          </a:p>
          <a:p>
            <a:pPr algn="ctr"/>
            <a:r>
              <a:rPr lang="en-AU" sz="3600" b="1" dirty="0">
                <a:solidFill>
                  <a:srgbClr val="5894D0"/>
                </a:solidFill>
                <a:latin typeface="+mj-lt"/>
              </a:rPr>
              <a:t>Polish notation parser</a:t>
            </a:r>
          </a:p>
        </p:txBody>
      </p:sp>
    </p:spTree>
    <p:extLst>
      <p:ext uri="{BB962C8B-B14F-4D97-AF65-F5344CB8AC3E}">
        <p14:creationId xmlns:p14="http://schemas.microsoft.com/office/powerpoint/2010/main" val="2894689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ECCB6-24B1-605F-94F3-C521BC4C1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E42C0B-DDCF-FF04-A3E0-09239CC4E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525" y="342469"/>
            <a:ext cx="6782747" cy="61730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7D18EA-7766-A025-539A-461EB2192BC0}"/>
              </a:ext>
            </a:extLst>
          </p:cNvPr>
          <p:cNvSpPr txBox="1"/>
          <p:nvPr/>
        </p:nvSpPr>
        <p:spPr>
          <a:xfrm>
            <a:off x="8456531" y="3036957"/>
            <a:ext cx="24228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5894D0"/>
                </a:solidFill>
              </a:rPr>
              <a:t>Converts </a:t>
            </a:r>
            <a:r>
              <a:rPr lang="en-US" sz="2000" b="1" dirty="0">
                <a:solidFill>
                  <a:srgbClr val="5894D0"/>
                </a:solidFill>
              </a:rPr>
              <a:t>1 1 +</a:t>
            </a:r>
            <a:br>
              <a:rPr lang="en-US" sz="2000" b="1" dirty="0">
                <a:solidFill>
                  <a:srgbClr val="5894D0"/>
                </a:solidFill>
              </a:rPr>
            </a:br>
            <a:r>
              <a:rPr lang="en-US" sz="2000" dirty="0">
                <a:solidFill>
                  <a:srgbClr val="5894D0"/>
                </a:solidFill>
              </a:rPr>
              <a:t>into </a:t>
            </a:r>
            <a:r>
              <a:rPr lang="en-US" sz="2000" b="1" dirty="0">
                <a:solidFill>
                  <a:srgbClr val="5894D0"/>
                </a:solidFill>
              </a:rPr>
              <a:t>One Plus One</a:t>
            </a:r>
            <a:endParaRPr lang="en-AU" sz="2000" b="1" i="1" dirty="0">
              <a:solidFill>
                <a:srgbClr val="5894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173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94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173543-5059-01BA-1A1C-27FC7D256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0247BD-96B8-4F2A-3A3D-B2B8586C3257}"/>
              </a:ext>
            </a:extLst>
          </p:cNvPr>
          <p:cNvSpPr txBox="1"/>
          <p:nvPr/>
        </p:nvSpPr>
        <p:spPr>
          <a:xfrm>
            <a:off x="2611936" y="2883068"/>
            <a:ext cx="6968127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6000" b="1" dirty="0">
                <a:solidFill>
                  <a:schemeClr val="bg1"/>
                </a:solidFill>
                <a:latin typeface="+mj-lt"/>
              </a:rPr>
              <a:t>A Type Discipline</a:t>
            </a:r>
          </a:p>
        </p:txBody>
      </p:sp>
    </p:spTree>
    <p:extLst>
      <p:ext uri="{BB962C8B-B14F-4D97-AF65-F5344CB8AC3E}">
        <p14:creationId xmlns:p14="http://schemas.microsoft.com/office/powerpoint/2010/main" val="53815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ECE005-29CD-8AC1-1981-B8002DB8C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434" y="1367429"/>
            <a:ext cx="10601132" cy="3016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FF2A65-DEC5-3553-BBF3-C95633267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0000">
            <a:off x="2957550" y="5841441"/>
            <a:ext cx="5832489" cy="66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953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E1AA9E-6114-0990-A469-5D127D7E8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80" y="2158116"/>
            <a:ext cx="3543795" cy="30865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1C2AF2-6686-F4F2-D302-E2866A0F9AB5}"/>
              </a:ext>
            </a:extLst>
          </p:cNvPr>
          <p:cNvSpPr txBox="1"/>
          <p:nvPr/>
        </p:nvSpPr>
        <p:spPr>
          <a:xfrm>
            <a:off x="5800100" y="4022829"/>
            <a:ext cx="4907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5894D0"/>
                </a:solidFill>
              </a:rPr>
              <a:t>Input/output</a:t>
            </a:r>
            <a:r>
              <a:rPr lang="en-AU" sz="2000" dirty="0">
                <a:solidFill>
                  <a:srgbClr val="5894D0"/>
                </a:solidFill>
              </a:rPr>
              <a:t> denomination only matters for matching, not actual function</a:t>
            </a:r>
            <a:endParaRPr lang="en-AU" sz="2000" b="1" dirty="0">
              <a:solidFill>
                <a:srgbClr val="5894D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526148-425C-6236-3308-D3AAB08F2897}"/>
              </a:ext>
            </a:extLst>
          </p:cNvPr>
          <p:cNvSpPr txBox="1"/>
          <p:nvPr/>
        </p:nvSpPr>
        <p:spPr>
          <a:xfrm>
            <a:off x="5800100" y="2867035"/>
            <a:ext cx="4907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5894D0"/>
                </a:solidFill>
              </a:rPr>
              <a:t>Interacting ports</a:t>
            </a:r>
            <a:r>
              <a:rPr lang="en-AU" sz="2000" dirty="0">
                <a:solidFill>
                  <a:srgbClr val="5894D0"/>
                </a:solidFill>
              </a:rPr>
              <a:t> must have matching pairs of outputs (i.e. </a:t>
            </a:r>
            <a:r>
              <a:rPr lang="en-AU" sz="2000" b="1" dirty="0">
                <a:solidFill>
                  <a:srgbClr val="5894D0"/>
                </a:solidFill>
              </a:rPr>
              <a:t>list+</a:t>
            </a:r>
            <a:r>
              <a:rPr lang="en-AU" sz="2000" dirty="0">
                <a:solidFill>
                  <a:srgbClr val="5894D0"/>
                </a:solidFill>
              </a:rPr>
              <a:t> and </a:t>
            </a:r>
            <a:r>
              <a:rPr lang="en-AU" sz="2000" b="1" dirty="0">
                <a:solidFill>
                  <a:srgbClr val="5894D0"/>
                </a:solidFill>
              </a:rPr>
              <a:t>list-</a:t>
            </a:r>
            <a:r>
              <a:rPr lang="en-AU" sz="2000" dirty="0">
                <a:solidFill>
                  <a:srgbClr val="5894D0"/>
                </a:solidFill>
              </a:rPr>
              <a:t>)</a:t>
            </a:r>
            <a:endParaRPr lang="en-AU" sz="2000" b="1" dirty="0">
              <a:solidFill>
                <a:srgbClr val="5894D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C0ABA2-9925-53A7-9AF7-6474A0F54B24}"/>
              </a:ext>
            </a:extLst>
          </p:cNvPr>
          <p:cNvSpPr txBox="1"/>
          <p:nvPr/>
        </p:nvSpPr>
        <p:spPr>
          <a:xfrm>
            <a:off x="543584" y="350663"/>
            <a:ext cx="60971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dirty="0">
                <a:solidFill>
                  <a:srgbClr val="5894D0"/>
                </a:solidFill>
              </a:rPr>
              <a:t>Constant types</a:t>
            </a:r>
          </a:p>
        </p:txBody>
      </p:sp>
    </p:spTree>
    <p:extLst>
      <p:ext uri="{BB962C8B-B14F-4D97-AF65-F5344CB8AC3E}">
        <p14:creationId xmlns:p14="http://schemas.microsoft.com/office/powerpoint/2010/main" val="1309054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5FC4F-2B80-290A-CD56-F6E84FDB5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8F2E829-612A-C644-DE21-68CBAAE5BEFF}"/>
              </a:ext>
            </a:extLst>
          </p:cNvPr>
          <p:cNvSpPr txBox="1"/>
          <p:nvPr/>
        </p:nvSpPr>
        <p:spPr>
          <a:xfrm>
            <a:off x="543584" y="350663"/>
            <a:ext cx="21862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dirty="0">
                <a:solidFill>
                  <a:srgbClr val="5894D0"/>
                </a:solidFill>
              </a:rPr>
              <a:t>Deadlock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C79334-34A4-207E-9684-691522974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05" y="1080791"/>
            <a:ext cx="3371515" cy="53133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6A7DEC-EADE-3FD9-9362-CEDC03781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860" y="3049885"/>
            <a:ext cx="3590279" cy="903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B6643D-CA7A-1BA1-D7EF-0ADBF417F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368" y="1145528"/>
            <a:ext cx="3405909" cy="500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05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BCA10-6A7F-C854-5B57-ADAAD1378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3DACFD-CC30-61AA-790A-DABF994170FD}"/>
              </a:ext>
            </a:extLst>
          </p:cNvPr>
          <p:cNvSpPr txBox="1"/>
          <p:nvPr/>
        </p:nvSpPr>
        <p:spPr>
          <a:xfrm>
            <a:off x="543584" y="350663"/>
            <a:ext cx="8426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5894D0"/>
                </a:solidFill>
              </a:rPr>
              <a:t>Partitions</a:t>
            </a:r>
            <a:endParaRPr lang="en-AU" sz="2800" b="1" dirty="0">
              <a:solidFill>
                <a:srgbClr val="5894D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39BC49-7360-2BFE-7F80-60FF7737B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80" y="1055862"/>
            <a:ext cx="3982006" cy="140037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79E4E12-7058-04CE-5376-0D0B65765C39}"/>
              </a:ext>
            </a:extLst>
          </p:cNvPr>
          <p:cNvGrpSpPr/>
          <p:nvPr/>
        </p:nvGrpSpPr>
        <p:grpSpPr>
          <a:xfrm>
            <a:off x="724707" y="2301185"/>
            <a:ext cx="4907712" cy="862932"/>
            <a:chOff x="6040380" y="1371538"/>
            <a:chExt cx="4907712" cy="8629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1A67D63-F07B-D62A-0DD9-FAEC9994DBD6}"/>
                </a:ext>
              </a:extLst>
            </p:cNvPr>
            <p:cNvSpPr txBox="1"/>
            <p:nvPr/>
          </p:nvSpPr>
          <p:spPr>
            <a:xfrm>
              <a:off x="6040380" y="1526584"/>
              <a:ext cx="49077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dirty="0">
                  <a:solidFill>
                    <a:srgbClr val="5894D0"/>
                  </a:solidFill>
                </a:rPr>
                <a:t>A partition of the </a:t>
              </a:r>
              <a:r>
                <a:rPr lang="en-AU" sz="2000" b="1" dirty="0">
                  <a:solidFill>
                    <a:srgbClr val="5894D0"/>
                  </a:solidFill>
                </a:rPr>
                <a:t>auxiliary ports </a:t>
              </a:r>
              <a:r>
                <a:rPr lang="en-AU" sz="2000" dirty="0">
                  <a:solidFill>
                    <a:srgbClr val="5894D0"/>
                  </a:solidFill>
                </a:rPr>
                <a:t>must be given for each symbol.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8D38AE-0071-22E6-C7B5-54FB3B09A99B}"/>
                </a:ext>
              </a:extLst>
            </p:cNvPr>
            <p:cNvSpPr txBox="1"/>
            <p:nvPr/>
          </p:nvSpPr>
          <p:spPr>
            <a:xfrm>
              <a:off x="7959893" y="1371538"/>
              <a:ext cx="169210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>
                  <a:solidFill>
                    <a:srgbClr val="5894D0"/>
                  </a:solidFill>
                </a:rPr>
                <a:t>i.e. non-principal ports</a:t>
              </a:r>
              <a:endParaRPr lang="en-AU" sz="1100" dirty="0">
                <a:solidFill>
                  <a:srgbClr val="5894D0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BA23539-6F31-B5FE-FDE4-4C1C4BBF5E2D}"/>
              </a:ext>
            </a:extLst>
          </p:cNvPr>
          <p:cNvSpPr txBox="1"/>
          <p:nvPr/>
        </p:nvSpPr>
        <p:spPr>
          <a:xfrm>
            <a:off x="7328746" y="4505069"/>
            <a:ext cx="38220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5894D0"/>
                </a:solidFill>
              </a:rPr>
              <a:t>A net will be called </a:t>
            </a:r>
            <a:r>
              <a:rPr lang="en-US" sz="2000" b="1" i="1" dirty="0">
                <a:solidFill>
                  <a:srgbClr val="5894D0"/>
                </a:solidFill>
              </a:rPr>
              <a:t>simple</a:t>
            </a:r>
            <a:r>
              <a:rPr lang="en-US" sz="2000" dirty="0">
                <a:solidFill>
                  <a:srgbClr val="5894D0"/>
                </a:solidFill>
              </a:rPr>
              <a:t>, and </a:t>
            </a:r>
            <a:r>
              <a:rPr lang="en-US" sz="2000" b="1" dirty="0">
                <a:solidFill>
                  <a:srgbClr val="5894D0"/>
                </a:solidFill>
              </a:rPr>
              <a:t>free of vicious circles</a:t>
            </a:r>
            <a:r>
              <a:rPr lang="en-US" sz="2000" dirty="0">
                <a:solidFill>
                  <a:srgbClr val="5894D0"/>
                </a:solidFill>
              </a:rPr>
              <a:t>,</a:t>
            </a:r>
            <a:br>
              <a:rPr lang="en-US" sz="2000" dirty="0">
                <a:solidFill>
                  <a:srgbClr val="5894D0"/>
                </a:solidFill>
              </a:rPr>
            </a:br>
            <a:r>
              <a:rPr lang="en-US" sz="2000" dirty="0">
                <a:solidFill>
                  <a:srgbClr val="5894D0"/>
                </a:solidFill>
              </a:rPr>
              <a:t>if it is constructed with the following </a:t>
            </a:r>
            <a:r>
              <a:rPr lang="en-US" sz="2000" b="1" dirty="0">
                <a:solidFill>
                  <a:srgbClr val="5894D0"/>
                </a:solidFill>
              </a:rPr>
              <a:t>operations</a:t>
            </a:r>
            <a:r>
              <a:rPr lang="en-US" sz="2000" dirty="0">
                <a:solidFill>
                  <a:srgbClr val="5894D0"/>
                </a:solidFill>
              </a:rPr>
              <a:t>…</a:t>
            </a:r>
            <a:endParaRPr lang="en-AU" sz="2000" dirty="0">
              <a:solidFill>
                <a:srgbClr val="5894D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05531F-D93F-F732-AE2F-BF988E383561}"/>
              </a:ext>
            </a:extLst>
          </p:cNvPr>
          <p:cNvSpPr txBox="1"/>
          <p:nvPr/>
        </p:nvSpPr>
        <p:spPr>
          <a:xfrm>
            <a:off x="6617546" y="1178958"/>
            <a:ext cx="49077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rgbClr val="5894D0"/>
                </a:solidFill>
              </a:rPr>
              <a:t>Ports in the </a:t>
            </a:r>
            <a:r>
              <a:rPr lang="en-AU" sz="2000" b="1" dirty="0">
                <a:solidFill>
                  <a:srgbClr val="5894D0"/>
                </a:solidFill>
              </a:rPr>
              <a:t>same partition</a:t>
            </a:r>
            <a:br>
              <a:rPr lang="en-AU" sz="2000" dirty="0">
                <a:solidFill>
                  <a:srgbClr val="5894D0"/>
                </a:solidFill>
              </a:rPr>
            </a:br>
            <a:r>
              <a:rPr lang="en-AU" sz="2000" dirty="0">
                <a:solidFill>
                  <a:srgbClr val="5894D0"/>
                </a:solidFill>
              </a:rPr>
              <a:t>must connect to the </a:t>
            </a:r>
            <a:r>
              <a:rPr lang="en-AU" sz="2000" b="1" dirty="0">
                <a:solidFill>
                  <a:srgbClr val="5894D0"/>
                </a:solidFill>
              </a:rPr>
              <a:t>same net</a:t>
            </a:r>
            <a:r>
              <a:rPr lang="en-AU" sz="2000" dirty="0">
                <a:solidFill>
                  <a:srgbClr val="5894D0"/>
                </a:solidFill>
              </a:rPr>
              <a:t>.</a:t>
            </a:r>
          </a:p>
          <a:p>
            <a:pPr algn="ctr"/>
            <a:endParaRPr lang="en-AU" sz="2000" dirty="0">
              <a:solidFill>
                <a:srgbClr val="5894D0"/>
              </a:solidFill>
            </a:endParaRPr>
          </a:p>
          <a:p>
            <a:pPr algn="ctr"/>
            <a:r>
              <a:rPr lang="en-AU" sz="2000" dirty="0">
                <a:solidFill>
                  <a:srgbClr val="5894D0"/>
                </a:solidFill>
              </a:rPr>
              <a:t>Ports in </a:t>
            </a:r>
            <a:r>
              <a:rPr lang="en-AU" sz="2000" b="1" dirty="0">
                <a:solidFill>
                  <a:srgbClr val="5894D0"/>
                </a:solidFill>
              </a:rPr>
              <a:t>separate partitions</a:t>
            </a:r>
            <a:br>
              <a:rPr lang="en-AU" sz="2000" dirty="0">
                <a:solidFill>
                  <a:srgbClr val="5894D0"/>
                </a:solidFill>
              </a:rPr>
            </a:br>
            <a:r>
              <a:rPr lang="en-AU" sz="2000" dirty="0">
                <a:solidFill>
                  <a:srgbClr val="5894D0"/>
                </a:solidFill>
              </a:rPr>
              <a:t>must connect to </a:t>
            </a:r>
            <a:r>
              <a:rPr lang="en-AU" sz="2000" b="1" dirty="0">
                <a:solidFill>
                  <a:srgbClr val="5894D0"/>
                </a:solidFill>
              </a:rPr>
              <a:t>different nets</a:t>
            </a:r>
            <a:r>
              <a:rPr lang="en-AU" sz="2000" dirty="0">
                <a:solidFill>
                  <a:srgbClr val="5894D0"/>
                </a:solidFill>
              </a:rPr>
              <a:t>.</a:t>
            </a:r>
            <a:endParaRPr lang="en-AU" sz="2000" b="1" dirty="0">
              <a:solidFill>
                <a:srgbClr val="5894D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A6D352-981D-8638-91CD-482EB9534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03" y="4145143"/>
            <a:ext cx="5538390" cy="222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77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21E2F-4969-1FD0-940C-F32882234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71F9D4F-34F4-112A-21A2-39B65D71895F}"/>
              </a:ext>
            </a:extLst>
          </p:cNvPr>
          <p:cNvSpPr txBox="1"/>
          <p:nvPr/>
        </p:nvSpPr>
        <p:spPr>
          <a:xfrm>
            <a:off x="543584" y="350663"/>
            <a:ext cx="8426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5894D0"/>
                </a:solidFill>
              </a:rPr>
              <a:t>Operations</a:t>
            </a:r>
            <a:endParaRPr lang="en-AU" sz="2800" b="1" dirty="0">
              <a:solidFill>
                <a:srgbClr val="5894D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94F04-58EB-3026-6847-5AC388101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44" y="1115354"/>
            <a:ext cx="4185031" cy="12124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251F66-2E4F-3BBE-F65C-95FC4C4668DC}"/>
              </a:ext>
            </a:extLst>
          </p:cNvPr>
          <p:cNvSpPr txBox="1"/>
          <p:nvPr/>
        </p:nvSpPr>
        <p:spPr>
          <a:xfrm>
            <a:off x="699370" y="2496758"/>
            <a:ext cx="4907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rgbClr val="5894D0"/>
                </a:solidFill>
              </a:rPr>
              <a:t>Base case: create an edge with</a:t>
            </a:r>
            <a:br>
              <a:rPr lang="en-AU" sz="2000" dirty="0">
                <a:solidFill>
                  <a:srgbClr val="5894D0"/>
                </a:solidFill>
              </a:rPr>
            </a:br>
            <a:r>
              <a:rPr lang="en-AU" sz="2000" dirty="0">
                <a:solidFill>
                  <a:srgbClr val="5894D0"/>
                </a:solidFill>
              </a:rPr>
              <a:t>two free variables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8059FC-C586-545B-9675-ED076158E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383" y="216638"/>
            <a:ext cx="3000794" cy="12098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790195-ECA9-FD4C-0CC1-3BC6ABC1AF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6150" y="3950715"/>
            <a:ext cx="3562847" cy="1609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19DE4E-C064-2ED8-FDC7-442AF82097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5300" y="1255058"/>
            <a:ext cx="323895" cy="1200318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43ED2752-8EE4-B125-1336-39C10B374F50}"/>
              </a:ext>
            </a:extLst>
          </p:cNvPr>
          <p:cNvSpPr/>
          <p:nvPr/>
        </p:nvSpPr>
        <p:spPr>
          <a:xfrm>
            <a:off x="3679484" y="1654476"/>
            <a:ext cx="785706" cy="447040"/>
          </a:xfrm>
          <a:prstGeom prst="rightArrow">
            <a:avLst/>
          </a:prstGeom>
          <a:solidFill>
            <a:srgbClr val="5894D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D42743-8310-4AF8-8BB5-D6CEB26AA865}"/>
              </a:ext>
            </a:extLst>
          </p:cNvPr>
          <p:cNvSpPr txBox="1"/>
          <p:nvPr/>
        </p:nvSpPr>
        <p:spPr>
          <a:xfrm>
            <a:off x="3679484" y="5573828"/>
            <a:ext cx="4907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rgbClr val="5894D0"/>
                </a:solidFill>
              </a:rPr>
              <a:t>Each partition of the agent</a:t>
            </a:r>
            <a:br>
              <a:rPr lang="en-AU" sz="2000" dirty="0">
                <a:solidFill>
                  <a:srgbClr val="5894D0"/>
                </a:solidFill>
              </a:rPr>
            </a:br>
            <a:r>
              <a:rPr lang="en-AU" sz="2000" dirty="0">
                <a:solidFill>
                  <a:srgbClr val="5894D0"/>
                </a:solidFill>
              </a:rPr>
              <a:t>must connect to a </a:t>
            </a:r>
            <a:r>
              <a:rPr lang="en-AU" sz="2000" b="1" dirty="0">
                <a:solidFill>
                  <a:srgbClr val="5894D0"/>
                </a:solidFill>
              </a:rPr>
              <a:t>different net</a:t>
            </a:r>
            <a:br>
              <a:rPr lang="en-AU" sz="2000" b="1" dirty="0">
                <a:solidFill>
                  <a:srgbClr val="5894D0"/>
                </a:solidFill>
              </a:rPr>
            </a:br>
            <a:r>
              <a:rPr lang="en-AU" sz="2000" dirty="0">
                <a:solidFill>
                  <a:srgbClr val="5894D0"/>
                </a:solidFill>
              </a:rPr>
              <a:t>(or be left free)</a:t>
            </a:r>
            <a:endParaRPr lang="en-AU" sz="2000" b="1" dirty="0">
              <a:solidFill>
                <a:srgbClr val="5894D0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0AA8074-F7F4-7515-863B-2228081B2F03}"/>
              </a:ext>
            </a:extLst>
          </p:cNvPr>
          <p:cNvSpPr/>
          <p:nvPr/>
        </p:nvSpPr>
        <p:spPr>
          <a:xfrm>
            <a:off x="9138264" y="1857427"/>
            <a:ext cx="785706" cy="447040"/>
          </a:xfrm>
          <a:prstGeom prst="rightArrow">
            <a:avLst/>
          </a:prstGeom>
          <a:solidFill>
            <a:srgbClr val="5894D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0226C94-6E03-EFB4-BBFB-6D86114B9B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7502" y="1615584"/>
            <a:ext cx="638161" cy="101566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C9C5A28-A5C4-ACCE-F2F4-799E8DB750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2945" y="1773400"/>
            <a:ext cx="317178" cy="492760"/>
          </a:xfrm>
          <a:prstGeom prst="rect">
            <a:avLst/>
          </a:prstGeom>
        </p:spPr>
      </p:pic>
      <p:sp>
        <p:nvSpPr>
          <p:cNvPr id="28" name="Cross 27">
            <a:extLst>
              <a:ext uri="{FF2B5EF4-FFF2-40B4-BE49-F238E27FC236}">
                <a16:creationId xmlns:a16="http://schemas.microsoft.com/office/drawing/2014/main" id="{A61A971E-3E26-93A0-FB79-FE633356B8BC}"/>
              </a:ext>
            </a:extLst>
          </p:cNvPr>
          <p:cNvSpPr/>
          <p:nvPr/>
        </p:nvSpPr>
        <p:spPr>
          <a:xfrm>
            <a:off x="8036283" y="1904035"/>
            <a:ext cx="317177" cy="317177"/>
          </a:xfrm>
          <a:prstGeom prst="plus">
            <a:avLst/>
          </a:prstGeom>
          <a:solidFill>
            <a:srgbClr val="5894D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FFE2B51-DD55-4DF3-A001-A9E520A9A456}"/>
              </a:ext>
            </a:extLst>
          </p:cNvPr>
          <p:cNvGrpSpPr/>
          <p:nvPr/>
        </p:nvGrpSpPr>
        <p:grpSpPr>
          <a:xfrm>
            <a:off x="10278895" y="1224436"/>
            <a:ext cx="785706" cy="1575007"/>
            <a:chOff x="10274140" y="1408068"/>
            <a:chExt cx="638161" cy="1279242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3A6F113-A5F7-DD02-52FF-D3539D408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74140" y="1671646"/>
              <a:ext cx="638161" cy="1015664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CD53B0D-DC48-8EAB-1FF0-B34F8E84D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45935" y="1408068"/>
              <a:ext cx="250518" cy="389199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AD6C242-A8FB-AA2D-29EF-795252CE1218}"/>
              </a:ext>
            </a:extLst>
          </p:cNvPr>
          <p:cNvSpPr txBox="1"/>
          <p:nvPr/>
        </p:nvSpPr>
        <p:spPr>
          <a:xfrm>
            <a:off x="6690144" y="2746061"/>
            <a:ext cx="4907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dirty="0">
                <a:solidFill>
                  <a:srgbClr val="5894D0"/>
                </a:solidFill>
              </a:rPr>
              <a:t>Connects free variables in separate nets</a:t>
            </a:r>
          </a:p>
        </p:txBody>
      </p:sp>
    </p:spTree>
    <p:extLst>
      <p:ext uri="{BB962C8B-B14F-4D97-AF65-F5344CB8AC3E}">
        <p14:creationId xmlns:p14="http://schemas.microsoft.com/office/powerpoint/2010/main" val="2351218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EC7E6-C407-813F-7D18-3446CB865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21F1C31-F24D-3715-94D9-9538197F2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114" y="2296730"/>
            <a:ext cx="4205572" cy="226454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8CB0639-6661-DF9B-3015-375C7CD57D21}"/>
              </a:ext>
            </a:extLst>
          </p:cNvPr>
          <p:cNvSpPr txBox="1"/>
          <p:nvPr/>
        </p:nvSpPr>
        <p:spPr>
          <a:xfrm>
            <a:off x="5565775" y="4806721"/>
            <a:ext cx="1060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5894D0"/>
                </a:solidFill>
              </a:rPr>
              <a:t>o</a:t>
            </a:r>
            <a:r>
              <a:rPr lang="en-AU" sz="3200" dirty="0">
                <a:solidFill>
                  <a:srgbClr val="5894D0"/>
                </a:solidFill>
              </a:rPr>
              <a:t>k.</a:t>
            </a:r>
          </a:p>
        </p:txBody>
      </p:sp>
    </p:spTree>
    <p:extLst>
      <p:ext uri="{BB962C8B-B14F-4D97-AF65-F5344CB8AC3E}">
        <p14:creationId xmlns:p14="http://schemas.microsoft.com/office/powerpoint/2010/main" val="1784031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94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63E76B-A41F-3168-B21F-0896E3FCE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A27957-FAF6-5497-05AB-396B43A9A604}"/>
              </a:ext>
            </a:extLst>
          </p:cNvPr>
          <p:cNvSpPr txBox="1"/>
          <p:nvPr/>
        </p:nvSpPr>
        <p:spPr>
          <a:xfrm>
            <a:off x="2611936" y="2421404"/>
            <a:ext cx="6968127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6000" b="1" dirty="0">
                <a:solidFill>
                  <a:schemeClr val="bg1"/>
                </a:solidFill>
                <a:latin typeface="+mj-lt"/>
              </a:rPr>
              <a:t>Programming Language Syntax</a:t>
            </a:r>
          </a:p>
        </p:txBody>
      </p:sp>
    </p:spTree>
    <p:extLst>
      <p:ext uri="{BB962C8B-B14F-4D97-AF65-F5344CB8AC3E}">
        <p14:creationId xmlns:p14="http://schemas.microsoft.com/office/powerpoint/2010/main" val="2824998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46A940-F74D-B58D-72B4-DACB88BBA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01" y="1744632"/>
            <a:ext cx="4229690" cy="34771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ECF2AC-A7EB-236F-ADE8-C8719BE6B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965" y="1876213"/>
            <a:ext cx="5763429" cy="30293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504825-7770-A7E4-732B-2957A98867E0}"/>
              </a:ext>
            </a:extLst>
          </p:cNvPr>
          <p:cNvSpPr txBox="1"/>
          <p:nvPr/>
        </p:nvSpPr>
        <p:spPr>
          <a:xfrm>
            <a:off x="8646498" y="4966546"/>
            <a:ext cx="32068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hlinkClick r:id="rId4"/>
              </a:rPr>
              <a:t>https://github.com/inpla/inpla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514717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94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9A53B3-E354-5343-CBEE-C6E71D76E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D8C01E-C7FB-D046-9948-56DD82B67BDB}"/>
              </a:ext>
            </a:extLst>
          </p:cNvPr>
          <p:cNvSpPr txBox="1"/>
          <p:nvPr/>
        </p:nvSpPr>
        <p:spPr>
          <a:xfrm>
            <a:off x="2611936" y="2883068"/>
            <a:ext cx="6968127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6000" b="1" dirty="0">
                <a:solidFill>
                  <a:schemeClr val="bg1"/>
                </a:solidFill>
                <a:latin typeface="+mj-l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28244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9C2644-0AF6-4C6D-290A-31D0AB1DC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231" y="433492"/>
            <a:ext cx="3325538" cy="614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1356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nline Media 5" title="Interaction Nets, Yves Lafont(1995)">
            <a:hlinkClick r:id="" action="ppaction://media"/>
            <a:extLst>
              <a:ext uri="{FF2B5EF4-FFF2-40B4-BE49-F238E27FC236}">
                <a16:creationId xmlns:a16="http://schemas.microsoft.com/office/drawing/2014/main" id="{8159CBFF-F31B-1893-D20B-129DB9B67F6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>
            <a:lum/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5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1B3890-86B9-B1B7-8220-8B4666089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502" y="326553"/>
            <a:ext cx="10324789" cy="627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8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1D8278-7732-8105-3749-9FB7DE9FA28B}"/>
              </a:ext>
            </a:extLst>
          </p:cNvPr>
          <p:cNvSpPr txBox="1"/>
          <p:nvPr/>
        </p:nvSpPr>
        <p:spPr>
          <a:xfrm>
            <a:off x="6611108" y="1580468"/>
            <a:ext cx="4026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5894D0"/>
                </a:solidFill>
              </a:rPr>
              <a:t>Rewriting languages: intuition is </a:t>
            </a:r>
            <a:r>
              <a:rPr lang="en-AU" sz="2000" b="1" dirty="0">
                <a:solidFill>
                  <a:srgbClr val="5894D0"/>
                </a:solidFill>
              </a:rPr>
              <a:t>find and replace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09D9AD-6151-5D41-C03A-F835AAA0A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16" y="78206"/>
            <a:ext cx="4842653" cy="66253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FD3FCF-C423-1021-8F4C-7B207B14988E}"/>
              </a:ext>
            </a:extLst>
          </p:cNvPr>
          <p:cNvSpPr txBox="1"/>
          <p:nvPr/>
        </p:nvSpPr>
        <p:spPr>
          <a:xfrm>
            <a:off x="6611108" y="2711437"/>
            <a:ext cx="36896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5894D0"/>
                </a:solidFill>
              </a:rPr>
              <a:t>Symmetry</a:t>
            </a:r>
            <a:r>
              <a:rPr lang="en-AU" sz="2000" dirty="0">
                <a:solidFill>
                  <a:srgbClr val="5894D0"/>
                </a:solidFill>
              </a:rPr>
              <a:t> means no caller/callee relationship between functions/operators, no privileged direction.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E9C00-AE64-C65D-E884-984B8A08D218}"/>
              </a:ext>
            </a:extLst>
          </p:cNvPr>
          <p:cNvSpPr txBox="1"/>
          <p:nvPr/>
        </p:nvSpPr>
        <p:spPr>
          <a:xfrm>
            <a:off x="6611108" y="4457959"/>
            <a:ext cx="5012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5894D0"/>
                </a:solidFill>
              </a:rPr>
              <a:t>Inherently parallel </a:t>
            </a:r>
            <a:r>
              <a:rPr lang="en-AU" sz="2000" dirty="0">
                <a:solidFill>
                  <a:srgbClr val="5894D0"/>
                </a:solidFill>
              </a:rPr>
              <a:t>computation model.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04347-B346-9437-DB50-096B79ADE641}"/>
              </a:ext>
            </a:extLst>
          </p:cNvPr>
          <p:cNvSpPr txBox="1"/>
          <p:nvPr/>
        </p:nvSpPr>
        <p:spPr>
          <a:xfrm>
            <a:off x="6611108" y="5281152"/>
            <a:ext cx="50126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5894D0"/>
                </a:solidFill>
              </a:rPr>
              <a:t>Linear logic: you can’t use a proposition multiple times (without specific operators).</a:t>
            </a:r>
          </a:p>
          <a:p>
            <a:r>
              <a:rPr lang="en-AU" sz="2000" b="1" dirty="0">
                <a:solidFill>
                  <a:srgbClr val="5894D0"/>
                </a:solidFill>
              </a:rPr>
              <a:t>Propositions are consumable </a:t>
            </a:r>
            <a:r>
              <a:rPr lang="en-AU" sz="2000" dirty="0">
                <a:solidFill>
                  <a:srgbClr val="5894D0"/>
                </a:solidFill>
              </a:rPr>
              <a:t>resources.</a:t>
            </a:r>
          </a:p>
        </p:txBody>
      </p:sp>
    </p:spTree>
    <p:extLst>
      <p:ext uri="{BB962C8B-B14F-4D97-AF65-F5344CB8AC3E}">
        <p14:creationId xmlns:p14="http://schemas.microsoft.com/office/powerpoint/2010/main" val="21213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94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5DE09E-1CE1-FEF1-E918-5AE283C9C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A19DD0-1BFC-3A1A-2F78-B3BD4DEBE0C2}"/>
              </a:ext>
            </a:extLst>
          </p:cNvPr>
          <p:cNvSpPr txBox="1"/>
          <p:nvPr/>
        </p:nvSpPr>
        <p:spPr>
          <a:xfrm>
            <a:off x="2611936" y="2421404"/>
            <a:ext cx="6968127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6000" b="1" dirty="0">
                <a:solidFill>
                  <a:schemeClr val="bg1"/>
                </a:solidFill>
                <a:latin typeface="+mj-lt"/>
              </a:rPr>
              <a:t>Principles of Interaction</a:t>
            </a:r>
          </a:p>
        </p:txBody>
      </p:sp>
    </p:spTree>
    <p:extLst>
      <p:ext uri="{BB962C8B-B14F-4D97-AF65-F5344CB8AC3E}">
        <p14:creationId xmlns:p14="http://schemas.microsoft.com/office/powerpoint/2010/main" val="391871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C59FE-8382-D88D-679E-1656195A9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68DC4D-C69C-7797-E22A-061DB3D4A90C}"/>
              </a:ext>
            </a:extLst>
          </p:cNvPr>
          <p:cNvSpPr txBox="1"/>
          <p:nvPr/>
        </p:nvSpPr>
        <p:spPr>
          <a:xfrm>
            <a:off x="4082715" y="3129290"/>
            <a:ext cx="402656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3600" b="1" dirty="0">
                <a:solidFill>
                  <a:srgbClr val="5894D0"/>
                </a:solidFill>
                <a:latin typeface="+mj-lt"/>
              </a:rPr>
              <a:t>Definitions</a:t>
            </a:r>
          </a:p>
        </p:txBody>
      </p:sp>
    </p:spTree>
    <p:extLst>
      <p:ext uri="{BB962C8B-B14F-4D97-AF65-F5344CB8AC3E}">
        <p14:creationId xmlns:p14="http://schemas.microsoft.com/office/powerpoint/2010/main" val="50128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BA59D-2A7E-0E02-154A-33A07E2FA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F3A7290-3B0A-3363-26DE-C9E4957AE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42" y="172028"/>
            <a:ext cx="4123123" cy="7078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956F7B-BEBF-E2D0-7C8F-6DC1E7910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45" y="879915"/>
            <a:ext cx="4341164" cy="213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8CAED5-3184-43E7-0AB2-5B93F5A8A43E}"/>
              </a:ext>
            </a:extLst>
          </p:cNvPr>
          <p:cNvSpPr txBox="1"/>
          <p:nvPr/>
        </p:nvSpPr>
        <p:spPr>
          <a:xfrm>
            <a:off x="648279" y="2897266"/>
            <a:ext cx="483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i="1" dirty="0">
                <a:solidFill>
                  <a:srgbClr val="5894D0"/>
                </a:solidFill>
              </a:rPr>
              <a:t>Agents</a:t>
            </a:r>
            <a:r>
              <a:rPr lang="en-AU" sz="2000" i="1" dirty="0">
                <a:solidFill>
                  <a:srgbClr val="5894D0"/>
                </a:solidFill>
              </a:rPr>
              <a:t>, labelled with symbols, have </a:t>
            </a:r>
            <a:r>
              <a:rPr lang="en-AU" sz="2000" b="1" i="1" dirty="0">
                <a:solidFill>
                  <a:srgbClr val="5894D0"/>
                </a:solidFill>
              </a:rPr>
              <a:t>ports</a:t>
            </a:r>
            <a:endParaRPr lang="en-AU" sz="2000" i="1" dirty="0">
              <a:solidFill>
                <a:srgbClr val="5894D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964B4A-1D9B-1C8C-F3C5-DB6A9A4CC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510" y="752883"/>
            <a:ext cx="1621111" cy="22393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D4C748-BEE4-B208-476F-BFA08784B61E}"/>
              </a:ext>
            </a:extLst>
          </p:cNvPr>
          <p:cNvSpPr txBox="1"/>
          <p:nvPr/>
        </p:nvSpPr>
        <p:spPr>
          <a:xfrm>
            <a:off x="648279" y="4688856"/>
            <a:ext cx="24910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i="1" dirty="0">
                <a:solidFill>
                  <a:srgbClr val="5894D0"/>
                </a:solidFill>
              </a:rPr>
              <a:t>Agents can be connected into </a:t>
            </a:r>
            <a:r>
              <a:rPr lang="en-AU" sz="2000" b="1" i="1" dirty="0">
                <a:solidFill>
                  <a:srgbClr val="5894D0"/>
                </a:solidFill>
              </a:rPr>
              <a:t>nets</a:t>
            </a:r>
          </a:p>
          <a:p>
            <a:pPr algn="r"/>
            <a:endParaRPr lang="en-AU" sz="2000" b="1" i="1" dirty="0">
              <a:solidFill>
                <a:srgbClr val="5894D0"/>
              </a:solidFill>
            </a:endParaRPr>
          </a:p>
          <a:p>
            <a:pPr algn="r"/>
            <a:r>
              <a:rPr lang="en-AU" sz="2000" b="1" i="1" dirty="0">
                <a:solidFill>
                  <a:srgbClr val="5894D0"/>
                </a:solidFill>
              </a:rPr>
              <a:t>Undirected!</a:t>
            </a:r>
            <a:endParaRPr lang="en-AU" sz="2000" i="1" dirty="0">
              <a:solidFill>
                <a:srgbClr val="5894D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5D7528-AC2B-A531-4AB0-EE7DD9B112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7153" y="3783496"/>
            <a:ext cx="3776782" cy="19320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617C3F-D2A0-7FB6-4A62-11B1FD7D66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7318" y="3871472"/>
            <a:ext cx="1762125" cy="26860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1D421E3-08AE-DEE3-7CCA-6F467E803314}"/>
              </a:ext>
            </a:extLst>
          </p:cNvPr>
          <p:cNvSpPr txBox="1"/>
          <p:nvPr/>
        </p:nvSpPr>
        <p:spPr>
          <a:xfrm>
            <a:off x="8971722" y="1682203"/>
            <a:ext cx="2716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i="1" dirty="0">
                <a:solidFill>
                  <a:srgbClr val="5894D0"/>
                </a:solidFill>
              </a:rPr>
              <a:t>Variables</a:t>
            </a:r>
            <a:r>
              <a:rPr lang="en-AU" sz="2000" i="1" dirty="0">
                <a:solidFill>
                  <a:srgbClr val="5894D0"/>
                </a:solidFill>
              </a:rPr>
              <a:t> can stand in for parts of a net</a:t>
            </a:r>
            <a:endParaRPr lang="en-AU" sz="2000" b="1" i="1" dirty="0">
              <a:solidFill>
                <a:srgbClr val="5894D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59FBF0-B827-BEB6-1915-8A36C5247F4B}"/>
              </a:ext>
            </a:extLst>
          </p:cNvPr>
          <p:cNvSpPr txBox="1"/>
          <p:nvPr/>
        </p:nvSpPr>
        <p:spPr>
          <a:xfrm>
            <a:off x="7667696" y="5849636"/>
            <a:ext cx="3213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i="1" dirty="0">
                <a:solidFill>
                  <a:srgbClr val="5894D0"/>
                </a:solidFill>
              </a:rPr>
              <a:t>Rewriting rules</a:t>
            </a:r>
            <a:r>
              <a:rPr lang="en-AU" sz="2000" i="1" dirty="0">
                <a:solidFill>
                  <a:srgbClr val="5894D0"/>
                </a:solidFill>
              </a:rPr>
              <a:t> express </a:t>
            </a:r>
            <a:r>
              <a:rPr lang="en-AU" sz="2000" b="1" i="1" dirty="0">
                <a:solidFill>
                  <a:srgbClr val="5894D0"/>
                </a:solidFill>
              </a:rPr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320276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F8091-3FA5-9FC7-FEC3-0063916B4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4B756F-38DC-CEF6-22D1-4C9A884D85C4}"/>
              </a:ext>
            </a:extLst>
          </p:cNvPr>
          <p:cNvSpPr txBox="1"/>
          <p:nvPr/>
        </p:nvSpPr>
        <p:spPr>
          <a:xfrm>
            <a:off x="4082715" y="3129290"/>
            <a:ext cx="402656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sz="3600" b="1" dirty="0">
                <a:solidFill>
                  <a:srgbClr val="5894D0"/>
                </a:solidFill>
                <a:latin typeface="+mj-lt"/>
              </a:rPr>
              <a:t>Rule properties</a:t>
            </a:r>
          </a:p>
        </p:txBody>
      </p:sp>
    </p:spTree>
    <p:extLst>
      <p:ext uri="{BB962C8B-B14F-4D97-AF65-F5344CB8AC3E}">
        <p14:creationId xmlns:p14="http://schemas.microsoft.com/office/powerpoint/2010/main" val="1614307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FE90F-9A0F-8D8C-ED73-F9099CEA2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67E57A9-181B-D634-9722-CA0C07212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549" y="4083151"/>
            <a:ext cx="2367499" cy="25289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5CC983-DC70-656E-65CB-B87BAB3A0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507" y="1517999"/>
            <a:ext cx="2330350" cy="7182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9E3704-3EAC-83EC-81B6-2BD92A014C4A}"/>
              </a:ext>
            </a:extLst>
          </p:cNvPr>
          <p:cNvSpPr txBox="1"/>
          <p:nvPr/>
        </p:nvSpPr>
        <p:spPr>
          <a:xfrm>
            <a:off x="499640" y="1271948"/>
            <a:ext cx="35612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5894D0"/>
                </a:solidFill>
              </a:rPr>
              <a:t>Agents have a single</a:t>
            </a:r>
            <a:br>
              <a:rPr lang="en-AU" sz="2000" dirty="0">
                <a:solidFill>
                  <a:srgbClr val="5894D0"/>
                </a:solidFill>
              </a:rPr>
            </a:br>
            <a:r>
              <a:rPr lang="en-AU" sz="2000" b="1" dirty="0">
                <a:solidFill>
                  <a:srgbClr val="5894D0"/>
                </a:solidFill>
              </a:rPr>
              <a:t>principal port</a:t>
            </a:r>
            <a:r>
              <a:rPr lang="en-AU" sz="2000" dirty="0">
                <a:solidFill>
                  <a:srgbClr val="5894D0"/>
                </a:solidFill>
              </a:rPr>
              <a:t>.</a:t>
            </a:r>
            <a:br>
              <a:rPr lang="en-AU" sz="2000" dirty="0">
                <a:solidFill>
                  <a:srgbClr val="5894D0"/>
                </a:solidFill>
              </a:rPr>
            </a:br>
            <a:r>
              <a:rPr lang="en-AU" sz="2000" dirty="0">
                <a:solidFill>
                  <a:srgbClr val="5894D0"/>
                </a:solidFill>
              </a:rPr>
              <a:t>Interactions only occur through these. </a:t>
            </a:r>
            <a:endParaRPr lang="en-AU" sz="2000" i="1" dirty="0">
              <a:solidFill>
                <a:srgbClr val="5894D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B1177C-F5E4-05F9-DBCC-CEF502246733}"/>
              </a:ext>
            </a:extLst>
          </p:cNvPr>
          <p:cNvSpPr txBox="1"/>
          <p:nvPr/>
        </p:nvSpPr>
        <p:spPr>
          <a:xfrm>
            <a:off x="499640" y="4884545"/>
            <a:ext cx="2213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5894D0"/>
                </a:solidFill>
              </a:rPr>
              <a:t>The </a:t>
            </a:r>
            <a:r>
              <a:rPr lang="en-US" sz="1400" b="1" dirty="0">
                <a:solidFill>
                  <a:srgbClr val="5894D0"/>
                </a:solidFill>
              </a:rPr>
              <a:t>cons</a:t>
            </a:r>
            <a:r>
              <a:rPr lang="en-US" sz="1400" dirty="0">
                <a:solidFill>
                  <a:srgbClr val="5894D0"/>
                </a:solidFill>
              </a:rPr>
              <a:t> and </a:t>
            </a:r>
            <a:r>
              <a:rPr lang="en-US" sz="1400" b="1" dirty="0">
                <a:solidFill>
                  <a:srgbClr val="5894D0"/>
                </a:solidFill>
              </a:rPr>
              <a:t>append</a:t>
            </a:r>
            <a:r>
              <a:rPr lang="en-US" sz="1400" dirty="0">
                <a:solidFill>
                  <a:srgbClr val="5894D0"/>
                </a:solidFill>
              </a:rPr>
              <a:t> rewrite rules look like this.</a:t>
            </a:r>
            <a:endParaRPr lang="en-AU" sz="1400" dirty="0">
              <a:solidFill>
                <a:srgbClr val="5894D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1727B1-A1C9-5D18-7708-BDA7BAA9C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8609" y="2057897"/>
            <a:ext cx="3695652" cy="32780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EA08F2-F1C1-71B5-AFEC-7EC97AE80420}"/>
              </a:ext>
            </a:extLst>
          </p:cNvPr>
          <p:cNvSpPr txBox="1"/>
          <p:nvPr/>
        </p:nvSpPr>
        <p:spPr>
          <a:xfrm>
            <a:off x="7328548" y="873883"/>
            <a:ext cx="41782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D06C58"/>
                </a:solidFill>
              </a:rPr>
              <a:t>But… </a:t>
            </a:r>
            <a:r>
              <a:rPr lang="en-US" sz="1600" dirty="0">
                <a:solidFill>
                  <a:srgbClr val="D06C58"/>
                </a:solidFill>
              </a:rPr>
              <a:t>this means local </a:t>
            </a:r>
            <a:r>
              <a:rPr lang="en-US" sz="1600" dirty="0" err="1">
                <a:solidFill>
                  <a:srgbClr val="D06C58"/>
                </a:solidFill>
              </a:rPr>
              <a:t>sequentiality</a:t>
            </a:r>
            <a:r>
              <a:rPr lang="en-US" sz="1600" dirty="0">
                <a:solidFill>
                  <a:srgbClr val="D06C58"/>
                </a:solidFill>
              </a:rPr>
              <a:t>.</a:t>
            </a:r>
          </a:p>
          <a:p>
            <a:r>
              <a:rPr lang="en-US" sz="1600" dirty="0">
                <a:solidFill>
                  <a:srgbClr val="D06C58"/>
                </a:solidFill>
              </a:rPr>
              <a:t>We have to pick one argument to look at first.</a:t>
            </a:r>
            <a:endParaRPr lang="en-AU" sz="1600" dirty="0">
              <a:solidFill>
                <a:srgbClr val="D06C58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291101-7103-1D74-9AA8-C194FECCDDD1}"/>
              </a:ext>
            </a:extLst>
          </p:cNvPr>
          <p:cNvSpPr txBox="1"/>
          <p:nvPr/>
        </p:nvSpPr>
        <p:spPr>
          <a:xfrm>
            <a:off x="8850324" y="5712121"/>
            <a:ext cx="24600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100" b="1" i="1" dirty="0">
                <a:solidFill>
                  <a:srgbClr val="D06C58"/>
                </a:solidFill>
              </a:rPr>
              <a:t>*S </a:t>
            </a:r>
            <a:r>
              <a:rPr lang="en-AU" sz="1100" i="1" dirty="0">
                <a:solidFill>
                  <a:srgbClr val="D06C58"/>
                </a:solidFill>
              </a:rPr>
              <a:t>here means </a:t>
            </a:r>
            <a:r>
              <a:rPr lang="en-AU" sz="1100" b="1" i="1" dirty="0">
                <a:solidFill>
                  <a:srgbClr val="D06C58"/>
                </a:solidFill>
              </a:rPr>
              <a:t>Successor</a:t>
            </a:r>
            <a:br>
              <a:rPr lang="en-AU" sz="1100" i="1" dirty="0">
                <a:solidFill>
                  <a:srgbClr val="D06C58"/>
                </a:solidFill>
              </a:rPr>
            </a:br>
            <a:r>
              <a:rPr lang="en-AU" sz="1100" i="1" dirty="0">
                <a:solidFill>
                  <a:srgbClr val="D06C58"/>
                </a:solidFill>
              </a:rPr>
              <a:t>0</a:t>
            </a:r>
            <a:r>
              <a:rPr lang="en-AU" sz="1100" b="0" i="1" dirty="0">
                <a:solidFill>
                  <a:srgbClr val="D06C58"/>
                </a:solidFill>
                <a:effectLst/>
              </a:rPr>
              <a:t> → </a:t>
            </a:r>
            <a:r>
              <a:rPr lang="en-AU" sz="1100" b="0" i="1" dirty="0">
                <a:solidFill>
                  <a:srgbClr val="D06C58"/>
                </a:solidFill>
              </a:rPr>
              <a:t>S</a:t>
            </a:r>
            <a:r>
              <a:rPr lang="en-AU" sz="1100" i="1" dirty="0">
                <a:solidFill>
                  <a:srgbClr val="D06C58"/>
                </a:solidFill>
                <a:effectLst/>
              </a:rPr>
              <a:t> is 1</a:t>
            </a:r>
          </a:p>
          <a:p>
            <a:pPr algn="r"/>
            <a:r>
              <a:rPr lang="en-AU" sz="1100" i="1" dirty="0">
                <a:solidFill>
                  <a:srgbClr val="D06C58"/>
                </a:solidFill>
              </a:rPr>
              <a:t>0</a:t>
            </a:r>
            <a:r>
              <a:rPr lang="en-AU" sz="1100" b="0" i="1" dirty="0">
                <a:solidFill>
                  <a:srgbClr val="D06C58"/>
                </a:solidFill>
                <a:effectLst/>
              </a:rPr>
              <a:t> → </a:t>
            </a:r>
            <a:r>
              <a:rPr lang="en-AU" sz="1100" i="1" dirty="0">
                <a:solidFill>
                  <a:srgbClr val="D06C58"/>
                </a:solidFill>
              </a:rPr>
              <a:t>S</a:t>
            </a:r>
            <a:r>
              <a:rPr lang="en-AU" sz="1100" b="0" i="1" dirty="0">
                <a:solidFill>
                  <a:srgbClr val="D06C58"/>
                </a:solidFill>
                <a:effectLst/>
              </a:rPr>
              <a:t> → </a:t>
            </a:r>
            <a:r>
              <a:rPr lang="en-AU" sz="1100" i="1" dirty="0">
                <a:solidFill>
                  <a:srgbClr val="D06C58"/>
                </a:solidFill>
              </a:rPr>
              <a:t>S</a:t>
            </a:r>
            <a:r>
              <a:rPr lang="en-AU" sz="1100" b="0" i="1" dirty="0">
                <a:solidFill>
                  <a:srgbClr val="D06C58"/>
                </a:solidFill>
                <a:effectLst/>
              </a:rPr>
              <a:t> → </a:t>
            </a:r>
            <a:r>
              <a:rPr lang="en-AU" sz="1100" i="1" dirty="0">
                <a:solidFill>
                  <a:srgbClr val="D06C58"/>
                </a:solidFill>
              </a:rPr>
              <a:t>S</a:t>
            </a:r>
            <a:r>
              <a:rPr lang="en-AU" sz="1100" b="0" i="1" dirty="0">
                <a:solidFill>
                  <a:srgbClr val="D06C58"/>
                </a:solidFill>
                <a:effectLst/>
              </a:rPr>
              <a:t> → </a:t>
            </a:r>
            <a:r>
              <a:rPr lang="en-AU" sz="1100" i="1" dirty="0">
                <a:solidFill>
                  <a:srgbClr val="D06C58"/>
                </a:solidFill>
              </a:rPr>
              <a:t>S</a:t>
            </a:r>
            <a:r>
              <a:rPr lang="en-AU" sz="1100" b="0" i="1" dirty="0">
                <a:solidFill>
                  <a:srgbClr val="D06C58"/>
                </a:solidFill>
                <a:effectLst/>
              </a:rPr>
              <a:t> is </a:t>
            </a:r>
            <a:r>
              <a:rPr lang="en-AU" sz="1100" i="1" dirty="0">
                <a:solidFill>
                  <a:srgbClr val="D06C58"/>
                </a:solidFill>
              </a:rPr>
              <a:t>4</a:t>
            </a:r>
          </a:p>
          <a:p>
            <a:pPr algn="r"/>
            <a:r>
              <a:rPr lang="en-AU" sz="1100" i="1" dirty="0">
                <a:solidFill>
                  <a:srgbClr val="D06C58"/>
                </a:solidFill>
              </a:rPr>
              <a:t>All integers are expressed this way.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25A1E2-A8DB-9A1A-0F22-A73175811134}"/>
              </a:ext>
            </a:extLst>
          </p:cNvPr>
          <p:cNvSpPr txBox="1"/>
          <p:nvPr/>
        </p:nvSpPr>
        <p:spPr>
          <a:xfrm>
            <a:off x="543584" y="350663"/>
            <a:ext cx="60971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800" b="1" dirty="0">
                <a:solidFill>
                  <a:srgbClr val="5894D0"/>
                </a:solidFill>
              </a:rPr>
              <a:t>Binary interaction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944B7D-D4D6-27CC-169F-02169315CE46}"/>
              </a:ext>
            </a:extLst>
          </p:cNvPr>
          <p:cNvSpPr/>
          <p:nvPr/>
        </p:nvSpPr>
        <p:spPr>
          <a:xfrm>
            <a:off x="287001" y="4004236"/>
            <a:ext cx="5526447" cy="2663448"/>
          </a:xfrm>
          <a:prstGeom prst="rect">
            <a:avLst/>
          </a:prstGeom>
          <a:noFill/>
          <a:ln>
            <a:solidFill>
              <a:srgbClr val="5894D0">
                <a:alpha val="25098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40561DD9-D098-05C7-2AD3-2E4530535C39}"/>
              </a:ext>
            </a:extLst>
          </p:cNvPr>
          <p:cNvSpPr/>
          <p:nvPr/>
        </p:nvSpPr>
        <p:spPr>
          <a:xfrm>
            <a:off x="6640696" y="919870"/>
            <a:ext cx="5392415" cy="5392415"/>
          </a:xfrm>
          <a:prstGeom prst="mathMultiply">
            <a:avLst/>
          </a:prstGeom>
          <a:solidFill>
            <a:srgbClr val="D06C58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F67087D-C6CA-F00B-68FE-39E45D48C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241" y="2853764"/>
            <a:ext cx="2086266" cy="84784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0CAA798-25D0-EF01-D5D3-69D7E8CB592F}"/>
              </a:ext>
            </a:extLst>
          </p:cNvPr>
          <p:cNvSpPr txBox="1"/>
          <p:nvPr/>
        </p:nvSpPr>
        <p:spPr>
          <a:xfrm>
            <a:off x="3359507" y="3041511"/>
            <a:ext cx="2213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894D0"/>
                </a:solidFill>
              </a:rPr>
              <a:t>L</a:t>
            </a:r>
            <a:r>
              <a:rPr lang="en-AU" sz="1400" dirty="0">
                <a:solidFill>
                  <a:srgbClr val="5894D0"/>
                </a:solidFill>
              </a:rPr>
              <a:t>eft side of a rule is always of this form.</a:t>
            </a:r>
          </a:p>
        </p:txBody>
      </p:sp>
    </p:spTree>
    <p:extLst>
      <p:ext uri="{BB962C8B-B14F-4D97-AF65-F5344CB8AC3E}">
        <p14:creationId xmlns:p14="http://schemas.microsoft.com/office/powerpoint/2010/main" val="2370402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499</Words>
  <Application>Microsoft Office PowerPoint</Application>
  <PresentationFormat>Widescreen</PresentationFormat>
  <Paragraphs>77</Paragraphs>
  <Slides>29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Grayland</dc:creator>
  <cp:lastModifiedBy>Benjamin Grayland</cp:lastModifiedBy>
  <cp:revision>93</cp:revision>
  <dcterms:created xsi:type="dcterms:W3CDTF">2025-05-29T15:08:17Z</dcterms:created>
  <dcterms:modified xsi:type="dcterms:W3CDTF">2025-05-30T02:11:43Z</dcterms:modified>
</cp:coreProperties>
</file>