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D6E854-8037-402E-9A30-F15EC43F311C}" type="datetimeFigureOut">
              <a:rPr lang="fr-FR" smtClean="0"/>
              <a:pPr/>
              <a:t>12/12/2014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FAF8E9-9320-4252-8FDC-6E815D6D85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14546" y="642918"/>
            <a:ext cx="6172200" cy="1894362"/>
          </a:xfrm>
        </p:spPr>
        <p:txBody>
          <a:bodyPr/>
          <a:lstStyle/>
          <a:p>
            <a:r>
              <a:rPr lang="fr-FR" dirty="0" smtClean="0"/>
              <a:t>Virtualisation VS Conteneurs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4" y="2643182"/>
            <a:ext cx="6172200" cy="1371600"/>
          </a:xfrm>
        </p:spPr>
        <p:txBody>
          <a:bodyPr/>
          <a:lstStyle/>
          <a:p>
            <a:pPr algn="ctr"/>
            <a:r>
              <a:rPr lang="fr-FR" i="1" dirty="0" smtClean="0"/>
              <a:t>Recherche Documentaire</a:t>
            </a:r>
            <a:endParaRPr lang="fr-FR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2143108" y="5572140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latin typeface="Book Antiqua" pitchFamily="18" charset="0"/>
              </a:rPr>
              <a:t>Maryam Marih</a:t>
            </a:r>
          </a:p>
          <a:p>
            <a:pPr algn="ctr"/>
            <a:r>
              <a:rPr lang="fr-FR" sz="1600" i="1" dirty="0" smtClean="0">
                <a:latin typeface="Book Antiqua" pitchFamily="18" charset="0"/>
              </a:rPr>
              <a:t>Décembre 2014</a:t>
            </a:r>
            <a:endParaRPr lang="fr-FR" sz="1600" i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786" y="2857496"/>
            <a:ext cx="7467600" cy="1143000"/>
          </a:xfrm>
        </p:spPr>
        <p:txBody>
          <a:bodyPr/>
          <a:lstStyle/>
          <a:p>
            <a:r>
              <a:rPr lang="fr-FR" b="1" dirty="0" smtClean="0"/>
              <a:t>Y’a-t-il une autre alternative 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</a:p>
        </p:txBody>
      </p:sp>
      <p:pic>
        <p:nvPicPr>
          <p:cNvPr id="5" name="Picture 2" descr="C:\Users\TOSHIBA\Desktop\interrog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786058"/>
            <a:ext cx="705602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Les conteneurs à la mode Docker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2910" y="4071942"/>
            <a:ext cx="6929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 conteneur propose :</a:t>
            </a:r>
          </a:p>
          <a:p>
            <a:pPr algn="ctr"/>
            <a:r>
              <a:rPr lang="fr-FR" sz="2000" dirty="0" smtClean="0"/>
              <a:t>   -Un espace isolé permettant d’exécuter des processus.</a:t>
            </a:r>
          </a:p>
          <a:p>
            <a:pPr algn="ctr">
              <a:buFontTx/>
              <a:buChar char="-"/>
            </a:pPr>
            <a:endParaRPr lang="fr-FR" sz="2000" dirty="0" smtClean="0"/>
          </a:p>
          <a:p>
            <a:pPr algn="ctr">
              <a:buFontTx/>
              <a:buChar char="-"/>
            </a:pPr>
            <a:r>
              <a:rPr lang="fr-FR" sz="2000" dirty="0" smtClean="0"/>
              <a:t>Un accès root : on peut faire ce que l’on veut. Même détruire son conteneur</a:t>
            </a:r>
          </a:p>
          <a:p>
            <a:pPr algn="ctr">
              <a:buFontTx/>
              <a:buChar char="-"/>
            </a:pPr>
            <a:endParaRPr lang="fr-FR" sz="2000" dirty="0" smtClean="0"/>
          </a:p>
          <a:p>
            <a:pPr algn="ctr">
              <a:buFontTx/>
              <a:buChar char="-"/>
            </a:pPr>
            <a:r>
              <a:rPr lang="fr-FR" sz="2000" dirty="0" smtClean="0"/>
              <a:t>Une adresse IP : pour communiquer avec le reste du monde et avec d’autres conteneurs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TOSHIBA\Desktop\0000000393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428736"/>
            <a:ext cx="2714644" cy="210110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8215338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Conteneurs VS Virtualisation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428728" y="1643050"/>
          <a:ext cx="5715040" cy="4766333"/>
        </p:xfrm>
        <a:graphic>
          <a:graphicData uri="http://schemas.openxmlformats.org/drawingml/2006/table">
            <a:tbl>
              <a:tblPr/>
              <a:tblGrid>
                <a:gridCol w="2857520"/>
                <a:gridCol w="2857520"/>
              </a:tblGrid>
              <a:tr h="246149">
                <a:tc>
                  <a:txBody>
                    <a:bodyPr/>
                    <a:lstStyle/>
                    <a:p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Containers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Machine Virtuelle</a:t>
                      </a: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6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Coût de mise en oeuvre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+Rapidité de lancement des environnements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fléxible : émulation complète ou partielle d’une machine sur une autre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En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mesure de répondre à autant de processeurs et autant de RAM que le noyau hôte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Limité en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termes de nombre de processeurs et la quantité de mémoire </a:t>
                      </a: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qu’un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invité peut </a:t>
                      </a: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prendre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92">
                <a:tc>
                  <a:txBody>
                    <a:bodyPr/>
                    <a:lstStyle/>
                    <a:p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Moins d’isolément</a:t>
                      </a: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Plus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légers et nécessitent moins de ressources.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Les VM obtiennent leur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propre ensemble de ressources qui </a:t>
                      </a: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leur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sont </a:t>
                      </a: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allouées.</a:t>
                      </a:r>
                    </a:p>
                    <a:p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Plus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d'isolement, mais il est beaucoup plus lourd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594">
                <a:tc>
                  <a:txBody>
                    <a:bodyPr/>
                    <a:lstStyle/>
                    <a:p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limité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à un seul système d'exploitation. </a:t>
                      </a:r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On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ne peut pas exécuter Linux et Windows ensemble.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</a:rPr>
                        <a:t>On </a:t>
                      </a: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peut installer plusieurs Systèmes d’exploitation dans plusieurs VM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8215338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Qui utilisent Docker et les Conteneurs ?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Google, twitter, </a:t>
            </a:r>
            <a:r>
              <a:rPr lang="fr-FR" dirty="0" smtClean="0"/>
              <a:t>facebook....</a:t>
            </a:r>
            <a:r>
              <a:rPr lang="fr-FR" dirty="0" smtClean="0"/>
              <a:t>et bien d’autres</a:t>
            </a:r>
          </a:p>
          <a:p>
            <a:endParaRPr lang="fr-FR" dirty="0"/>
          </a:p>
        </p:txBody>
      </p:sp>
      <p:pic>
        <p:nvPicPr>
          <p:cNvPr id="25604" name="Picture 4" descr="C:\Users\TOSHIBA\Desktop\recherche documentaire\goog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5" y="5154509"/>
            <a:ext cx="1214446" cy="1060502"/>
          </a:xfrm>
          <a:prstGeom prst="rect">
            <a:avLst/>
          </a:prstGeom>
          <a:noFill/>
        </p:spPr>
      </p:pic>
      <p:pic>
        <p:nvPicPr>
          <p:cNvPr id="25605" name="Picture 5" descr="C:\Users\TOSHIBA\Desktop\recherche documentaire\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143512"/>
            <a:ext cx="1143008" cy="1027051"/>
          </a:xfrm>
          <a:prstGeom prst="rect">
            <a:avLst/>
          </a:prstGeom>
          <a:noFill/>
        </p:spPr>
      </p:pic>
      <p:pic>
        <p:nvPicPr>
          <p:cNvPr id="25606" name="Picture 6" descr="C:\Users\TOSHIBA\Desktop\recherche documentaire\twit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214686"/>
            <a:ext cx="1143008" cy="1107839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00034" y="2670040"/>
            <a:ext cx="7467600" cy="4187960"/>
          </a:xfrm>
        </p:spPr>
        <p:txBody>
          <a:bodyPr/>
          <a:lstStyle/>
          <a:p>
            <a:r>
              <a:rPr lang="fr-FR" dirty="0" smtClean="0"/>
              <a:t>Google utilise les technologies de conteneurs depuis 2004.</a:t>
            </a:r>
          </a:p>
          <a:p>
            <a:endParaRPr lang="fr-FR" dirty="0" smtClean="0"/>
          </a:p>
          <a:p>
            <a:r>
              <a:rPr lang="fr-FR" dirty="0" smtClean="0"/>
              <a:t> plus de </a:t>
            </a:r>
            <a:r>
              <a:rPr lang="fr-FR" b="1" dirty="0" smtClean="0">
                <a:solidFill>
                  <a:srgbClr val="FF0000"/>
                </a:solidFill>
              </a:rPr>
              <a:t>2 milliards </a:t>
            </a:r>
            <a:r>
              <a:rPr lang="fr-FR" dirty="0" smtClean="0"/>
              <a:t>de conteneurs par semaine</a:t>
            </a:r>
          </a:p>
          <a:p>
            <a:r>
              <a:rPr lang="fr-FR" dirty="0" smtClean="0"/>
              <a:t>plus de </a:t>
            </a:r>
            <a:r>
              <a:rPr lang="fr-FR" b="1" dirty="0" smtClean="0">
                <a:solidFill>
                  <a:srgbClr val="FF0000"/>
                </a:solidFill>
              </a:rPr>
              <a:t>3 000 </a:t>
            </a:r>
            <a:r>
              <a:rPr lang="fr-FR" dirty="0" smtClean="0"/>
              <a:t>par seconde</a:t>
            </a:r>
          </a:p>
          <a:p>
            <a:r>
              <a:rPr lang="fr-FR" dirty="0" smtClean="0"/>
              <a:t>sans compter les conteneurs avec une longue durée de vie.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</a:p>
        </p:txBody>
      </p:sp>
      <p:pic>
        <p:nvPicPr>
          <p:cNvPr id="26628" name="Picture 4" descr="C:\Users\TOSHIBA\Desktop\jjjj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00042"/>
            <a:ext cx="4214842" cy="1453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pratique</a:t>
            </a:r>
            <a:endParaRPr lang="fr-FR" dirty="0"/>
          </a:p>
        </p:txBody>
      </p:sp>
      <p:pic>
        <p:nvPicPr>
          <p:cNvPr id="27650" name="Picture 2" descr="C:\Users\TOSHIBA\Desktop\recherche documentaire\dock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1846262"/>
            <a:ext cx="6629400" cy="43815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Tout est sur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Enoncé de l’exercice</a:t>
            </a:r>
          </a:p>
          <a:p>
            <a:pPr algn="just"/>
            <a:r>
              <a:rPr lang="fr-FR" dirty="0" smtClean="0"/>
              <a:t>Tutoriel </a:t>
            </a:r>
          </a:p>
          <a:p>
            <a:pPr algn="just"/>
            <a:r>
              <a:rPr lang="fr-FR" dirty="0" smtClean="0"/>
              <a:t>La VM : boot2docker</a:t>
            </a:r>
          </a:p>
          <a:p>
            <a:pPr algn="just"/>
            <a:r>
              <a:rPr lang="fr-FR" dirty="0" smtClean="0"/>
              <a:t>Putty, vagrantfile...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« https://github.com/marmarih/docker_example »</a:t>
            </a:r>
            <a:endParaRPr lang="fr-FR" dirty="0"/>
          </a:p>
        </p:txBody>
      </p:sp>
      <p:pic>
        <p:nvPicPr>
          <p:cNvPr id="29698" name="Picture 2" descr="C:\Users\TOSHIBA\Desktop\blog-gith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8604"/>
            <a:ext cx="3662990" cy="145256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857496"/>
            <a:ext cx="7467600" cy="1143000"/>
          </a:xfrm>
        </p:spPr>
        <p:txBody>
          <a:bodyPr/>
          <a:lstStyle/>
          <a:p>
            <a:pPr algn="ctr"/>
            <a:r>
              <a:rPr lang="fr-FR" dirty="0" smtClean="0"/>
              <a:t>Merci de votre </a:t>
            </a:r>
            <a:r>
              <a:rPr lang="fr-FR" dirty="0" smtClean="0"/>
              <a:t>attention !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La virtualisation, c’est quoi ?</a:t>
            </a:r>
          </a:p>
          <a:p>
            <a:endParaRPr lang="fr-FR" dirty="0" smtClean="0"/>
          </a:p>
          <a:p>
            <a:r>
              <a:rPr lang="fr-FR" dirty="0" smtClean="0"/>
              <a:t>Domaines de la virtualisation</a:t>
            </a:r>
          </a:p>
          <a:p>
            <a:endParaRPr lang="fr-FR" dirty="0" smtClean="0"/>
          </a:p>
          <a:p>
            <a:r>
              <a:rPr lang="fr-FR" dirty="0" smtClean="0"/>
              <a:t>La VM ? L’hyperviseur?</a:t>
            </a:r>
          </a:p>
          <a:p>
            <a:endParaRPr lang="fr-FR" dirty="0" smtClean="0"/>
          </a:p>
          <a:p>
            <a:r>
              <a:rPr lang="fr-FR" dirty="0" smtClean="0"/>
              <a:t>Les conteneurs et l’outil Docker</a:t>
            </a:r>
          </a:p>
          <a:p>
            <a:endParaRPr lang="fr-FR" dirty="0" smtClean="0"/>
          </a:p>
          <a:p>
            <a:r>
              <a:rPr lang="fr-FR" dirty="0" smtClean="0"/>
              <a:t>Conteneurs VS virtualisation</a:t>
            </a:r>
          </a:p>
          <a:p>
            <a:endParaRPr lang="fr-FR" dirty="0" smtClean="0"/>
          </a:p>
          <a:p>
            <a:r>
              <a:rPr lang="fr-FR" dirty="0" smtClean="0"/>
              <a:t>Exemple d’utilisation</a:t>
            </a:r>
          </a:p>
          <a:p>
            <a:endParaRPr lang="fr-FR" dirty="0" smtClean="0"/>
          </a:p>
          <a:p>
            <a:r>
              <a:rPr lang="fr-FR" dirty="0" smtClean="0"/>
              <a:t>Exemple pratique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BA\Desktop\virtualisation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6019800" cy="2981325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La virtualisation, c’est quoi 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1472" y="4549676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Masque les caractéristiques physiques d’une ressource informatique.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Simplifie les interactions entre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La ressource et d’autres systèmes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D’autres applications et les utilisateurs</a:t>
            </a:r>
          </a:p>
          <a:p>
            <a:pPr lvl="2"/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Percevoir </a:t>
            </a:r>
            <a:r>
              <a:rPr lang="fr-FR" dirty="0"/>
              <a:t>une ressource physique comme plusieurs </a:t>
            </a:r>
            <a:r>
              <a:rPr lang="fr-FR" dirty="0" smtClean="0"/>
              <a:t>ressources logiques </a:t>
            </a:r>
          </a:p>
          <a:p>
            <a:pPr lvl="2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Domaines de la virtualisation</a:t>
            </a:r>
            <a:endParaRPr lang="fr-FR" dirty="0"/>
          </a:p>
        </p:txBody>
      </p:sp>
      <p:pic>
        <p:nvPicPr>
          <p:cNvPr id="1027" name="Picture 3" descr="C:\Users\TOSHIBA\Downloads\Untitled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5876948" cy="30249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La virtualisation d’applications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464344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Isole les applications du système d’exploitation.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consiste à </a:t>
            </a:r>
            <a:r>
              <a:rPr lang="fr-FR" dirty="0"/>
              <a:t>encapsuler l’application et son contexte </a:t>
            </a:r>
            <a:r>
              <a:rPr lang="fr-FR" dirty="0" smtClean="0"/>
              <a:t>d’exécution système </a:t>
            </a:r>
            <a:r>
              <a:rPr lang="fr-FR" dirty="0"/>
              <a:t>dans un environnement </a:t>
            </a:r>
            <a:r>
              <a:rPr lang="fr-FR" dirty="0" smtClean="0"/>
              <a:t>cloisonne.</a:t>
            </a:r>
            <a:endParaRPr lang="fr-FR" dirty="0"/>
          </a:p>
        </p:txBody>
      </p:sp>
      <p:pic>
        <p:nvPicPr>
          <p:cNvPr id="2050" name="Picture 2" descr="C:\Users\TOSHIBA\Desktop\recherche documentaire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590" y="1571611"/>
            <a:ext cx="3198294" cy="2268393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La virtualisation des réseaux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4714884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Consiste à </a:t>
            </a:r>
            <a:r>
              <a:rPr lang="fr-FR" dirty="0"/>
              <a:t>partager une </a:t>
            </a:r>
            <a:r>
              <a:rPr lang="fr-FR" dirty="0" smtClean="0"/>
              <a:t>même infrastructure physique au </a:t>
            </a:r>
            <a:r>
              <a:rPr lang="fr-FR" dirty="0"/>
              <a:t>profit de </a:t>
            </a:r>
            <a:r>
              <a:rPr lang="fr-FR" dirty="0" smtClean="0"/>
              <a:t>plusieurs réseaux </a:t>
            </a:r>
            <a:r>
              <a:rPr lang="fr-FR" dirty="0"/>
              <a:t>virtuels </a:t>
            </a:r>
            <a:r>
              <a:rPr lang="fr-FR" dirty="0" smtClean="0"/>
              <a:t>isolés.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/>
              <a:t> Un VLAN </a:t>
            </a:r>
            <a:r>
              <a:rPr lang="fr-FR" dirty="0" smtClean="0"/>
              <a:t> : virtual Local Area Network</a:t>
            </a:r>
          </a:p>
        </p:txBody>
      </p:sp>
      <p:pic>
        <p:nvPicPr>
          <p:cNvPr id="3074" name="Picture 2" descr="C:\Users\TOSHIBA\Desktop\recherche documentaire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5" y="1142984"/>
            <a:ext cx="4184159" cy="314327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La virtualisation de stockage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2910" y="464344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LVM : </a:t>
            </a:r>
            <a:r>
              <a:rPr lang="fr-FR" dirty="0"/>
              <a:t>une couche logicielle qui va permettre de regrouper plusieurs espaces de stockage, </a:t>
            </a:r>
            <a:r>
              <a:rPr lang="fr-FR" dirty="0" smtClean="0"/>
              <a:t>pour ensuite </a:t>
            </a:r>
            <a:r>
              <a:rPr lang="fr-FR" dirty="0" smtClean="0"/>
              <a:t>découper </a:t>
            </a:r>
            <a:r>
              <a:rPr lang="fr-FR" dirty="0" smtClean="0"/>
              <a:t>cet espace global suivant la demande en partitions virtuelles appelées volumes logiques.</a:t>
            </a:r>
            <a:endParaRPr lang="fr-FR" dirty="0"/>
          </a:p>
        </p:txBody>
      </p:sp>
      <p:pic>
        <p:nvPicPr>
          <p:cNvPr id="4098" name="Picture 2" descr="C:\Users\TOSHIBA\Desktop\recherche documentaire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14422"/>
            <a:ext cx="3214710" cy="3247073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La virtualisation des serveurs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4857760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OSHIBA\Desktop\arch_virtualis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6429420" cy="387573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7158" y="4929198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Consiste à masquer: le nombre et les caracteristiques de chaque machine physique, de chaque processeur et de chaque système d’exploitation.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Utilisation d’un hyperviseur pour diviser un serveur physique en plusieurs environnements virtuels.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60406"/>
          </a:xfrm>
        </p:spPr>
        <p:txBody>
          <a:bodyPr/>
          <a:lstStyle/>
          <a:p>
            <a:pPr algn="ctr"/>
            <a:r>
              <a:rPr lang="fr-FR" dirty="0" smtClean="0"/>
              <a:t>La VM ? L’hyperviseur?</a:t>
            </a:r>
            <a:endParaRPr lang="fr-FR" dirty="0"/>
          </a:p>
        </p:txBody>
      </p:sp>
      <p:pic>
        <p:nvPicPr>
          <p:cNvPr id="6146" name="Picture 2" descr="C:\Users\TOSHIBA\Desktop\Hypervise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3895279" cy="2500330"/>
          </a:xfrm>
          <a:prstGeom prst="rect">
            <a:avLst/>
          </a:prstGeom>
          <a:noFill/>
        </p:spPr>
      </p:pic>
      <p:cxnSp>
        <p:nvCxnSpPr>
          <p:cNvPr id="10" name="Connecteur droit avec flèche 9"/>
          <p:cNvCxnSpPr/>
          <p:nvPr/>
        </p:nvCxnSpPr>
        <p:spPr>
          <a:xfrm rot="10800000" flipV="1">
            <a:off x="4714876" y="2357430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828677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4643438" y="4143380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TOSHIBA\Desktop\2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786058"/>
            <a:ext cx="2066934" cy="1398961"/>
          </a:xfrm>
          <a:prstGeom prst="rect">
            <a:avLst/>
          </a:prstGeom>
          <a:noFill/>
        </p:spPr>
      </p:pic>
      <p:pic>
        <p:nvPicPr>
          <p:cNvPr id="3078" name="Picture 6" descr="C:\Users\TOSHIBA\Desktop\1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142984"/>
            <a:ext cx="1671644" cy="1161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471</TotalTime>
  <Words>429</Words>
  <Application>Microsoft Office PowerPoint</Application>
  <PresentationFormat>Affichage à l'écran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Oriel</vt:lpstr>
      <vt:lpstr>Virtualisation VS Conteneurs</vt:lpstr>
      <vt:lpstr>plan</vt:lpstr>
      <vt:lpstr>La virtualisation, c’est quoi ?</vt:lpstr>
      <vt:lpstr>Domaines de la virtualisation</vt:lpstr>
      <vt:lpstr>La virtualisation d’applications</vt:lpstr>
      <vt:lpstr>La virtualisation des réseaux</vt:lpstr>
      <vt:lpstr>La virtualisation de stockage</vt:lpstr>
      <vt:lpstr>La virtualisation des serveurs</vt:lpstr>
      <vt:lpstr>La VM ? L’hyperviseur?</vt:lpstr>
      <vt:lpstr>Y’a-t-il une autre alternative  </vt:lpstr>
      <vt:lpstr>Les conteneurs à la mode Docker</vt:lpstr>
      <vt:lpstr>Conteneurs VS Virtualisation</vt:lpstr>
      <vt:lpstr>Qui utilisent Docker et les Conteneurs ?</vt:lpstr>
      <vt:lpstr>Diapositive 14</vt:lpstr>
      <vt:lpstr>Exemple pratique</vt:lpstr>
      <vt:lpstr>Tout est sur</vt:lpstr>
      <vt:lpstr>Merci de votre attention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Virtualisation VS Containers</dc:title>
  <dc:creator>TOSHIBA</dc:creator>
  <cp:lastModifiedBy>TOSHIBA</cp:lastModifiedBy>
  <cp:revision>12</cp:revision>
  <dcterms:created xsi:type="dcterms:W3CDTF">2014-12-11T08:41:10Z</dcterms:created>
  <dcterms:modified xsi:type="dcterms:W3CDTF">2014-12-12T07:47:01Z</dcterms:modified>
</cp:coreProperties>
</file>