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85"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8" r:id="rId32"/>
    <p:sldId id="287" r:id="rId33"/>
  </p:sldIdLst>
  <p:sldSz cx="13004800" cy="9753600"/>
  <p:notesSz cx="6858000" cy="9144000"/>
  <p:embeddedFontLst>
    <p:embeddedFont>
      <p:font typeface="Helvetica Neue" panose="020B0604020202020204" charset="0"/>
      <p:regular r:id="rId35"/>
      <p:bold r:id="rId36"/>
      <p:italic r:id="rId37"/>
      <p:boldItalic r:id="rId38"/>
    </p:embeddedFont>
    <p:embeddedFont>
      <p:font typeface="Helvetica Neue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lQCxlTN3Yl1Wu1K1WDS/2rrlq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712" autoAdjust="0"/>
  </p:normalViewPr>
  <p:slideViewPr>
    <p:cSldViewPr snapToGrid="0">
      <p:cViewPr>
        <p:scale>
          <a:sx n="75" d="100"/>
          <a:sy n="75" d="100"/>
        </p:scale>
        <p:origin x="954" y="54"/>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41395162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Hi</a:t>
            </a:r>
            <a:r>
              <a:rPr lang="en-US" baseline="0" dirty="0"/>
              <a:t> guys, welcome,</a:t>
            </a:r>
          </a:p>
          <a:p>
            <a:pPr marL="0" lvl="0" indent="0" algn="l" rtl="0">
              <a:spcBef>
                <a:spcPts val="0"/>
              </a:spcBef>
              <a:spcAft>
                <a:spcPts val="0"/>
              </a:spcAft>
              <a:buNone/>
            </a:pPr>
            <a:r>
              <a:rPr lang="en-US" baseline="0" dirty="0"/>
              <a:t>Let’s talk today about </a:t>
            </a:r>
            <a:r>
              <a:rPr lang="en-US" baseline="0" dirty="0" err="1"/>
              <a:t>Oauth</a:t>
            </a:r>
            <a:r>
              <a:rPr lang="en-US" baseline="0" dirty="0"/>
              <a:t>.</a:t>
            </a:r>
          </a:p>
          <a:p>
            <a:pPr marL="0" lvl="0" indent="0" algn="l" rtl="0">
              <a:spcBef>
                <a:spcPts val="0"/>
              </a:spcBef>
              <a:spcAft>
                <a:spcPts val="0"/>
              </a:spcAft>
              <a:buNone/>
            </a:pPr>
            <a:endParaRPr dirty="0"/>
          </a:p>
        </p:txBody>
      </p:sp>
      <p:sp>
        <p:nvSpPr>
          <p:cNvPr id="57" name="Google Shape;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992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What’s also important is provide the correct limitations for each user account.</a:t>
            </a:r>
            <a:endParaRPr/>
          </a:p>
          <a:p>
            <a:pPr marL="0" lvl="0" indent="0" algn="l" rtl="0">
              <a:lnSpc>
                <a:spcPct val="117999"/>
              </a:lnSpc>
              <a:spcBef>
                <a:spcPts val="0"/>
              </a:spcBef>
              <a:spcAft>
                <a:spcPts val="0"/>
              </a:spcAft>
              <a:buNone/>
            </a:pPr>
            <a:endParaRPr sz="2200">
              <a:latin typeface="Helvetica Neue"/>
              <a:ea typeface="Helvetica Neue"/>
              <a:cs typeface="Helvetica Neue"/>
              <a:sym typeface="Helvetica Neue"/>
            </a:endParaRPr>
          </a:p>
        </p:txBody>
      </p:sp>
    </p:spTree>
    <p:extLst>
      <p:ext uri="{BB962C8B-B14F-4D97-AF65-F5344CB8AC3E}">
        <p14:creationId xmlns:p14="http://schemas.microsoft.com/office/powerpoint/2010/main" val="1250783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So important is the separates idea of a User and a client.</a:t>
            </a:r>
            <a:endParaRPr dirty="0"/>
          </a:p>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This way I can have client applications. In </a:t>
            </a:r>
            <a:r>
              <a:rPr lang="en-US" sz="2200" dirty="0" err="1">
                <a:latin typeface="Helvetica Neue"/>
                <a:ea typeface="Helvetica Neue"/>
                <a:cs typeface="Helvetica Neue"/>
                <a:sym typeface="Helvetica Neue"/>
              </a:rPr>
              <a:t>OAuth</a:t>
            </a:r>
            <a:r>
              <a:rPr lang="en-US" sz="2200" dirty="0">
                <a:latin typeface="Helvetica Neue"/>
                <a:ea typeface="Helvetica Neue"/>
                <a:cs typeface="Helvetica Neue"/>
                <a:sym typeface="Helvetica Neue"/>
              </a:rPr>
              <a:t> Client and Users are different things.</a:t>
            </a:r>
            <a:endParaRPr dirty="0"/>
          </a:p>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As a User I can allow the client to do something for me.</a:t>
            </a:r>
          </a:p>
          <a:p>
            <a:pPr marL="0" lvl="0" indent="0" algn="l" rtl="0">
              <a:lnSpc>
                <a:spcPct val="117999"/>
              </a:lnSpc>
              <a:spcBef>
                <a:spcPts val="0"/>
              </a:spcBef>
              <a:spcAft>
                <a:spcPts val="0"/>
              </a:spcAft>
              <a:buNone/>
            </a:pPr>
            <a:endParaRPr dirty="0"/>
          </a:p>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Imagine that you want</a:t>
            </a:r>
            <a:r>
              <a:rPr lang="en-US" sz="2200" baseline="0" dirty="0">
                <a:latin typeface="Helvetica Neue"/>
                <a:ea typeface="Helvetica Neue"/>
                <a:cs typeface="Helvetica Neue"/>
                <a:sym typeface="Helvetica Neue"/>
              </a:rPr>
              <a:t> access same rest service</a:t>
            </a:r>
          </a:p>
          <a:p>
            <a:pPr marL="0" lvl="0" indent="0" algn="l" rtl="0">
              <a:lnSpc>
                <a:spcPct val="117999"/>
              </a:lnSpc>
              <a:spcBef>
                <a:spcPts val="0"/>
              </a:spcBef>
              <a:spcAft>
                <a:spcPts val="0"/>
              </a:spcAft>
              <a:buNone/>
            </a:pPr>
            <a:r>
              <a:rPr lang="en-US" sz="2200" baseline="0" dirty="0">
                <a:latin typeface="Helvetica Neue"/>
                <a:ea typeface="Helvetica Neue"/>
                <a:cs typeface="Helvetica Neue"/>
                <a:sym typeface="Helvetica Neue"/>
              </a:rPr>
              <a:t>This rest serve go to authorization server</a:t>
            </a:r>
          </a:p>
          <a:p>
            <a:pPr marL="0" lvl="0" indent="0" algn="l" rtl="0">
              <a:lnSpc>
                <a:spcPct val="117999"/>
              </a:lnSpc>
              <a:spcBef>
                <a:spcPts val="0"/>
              </a:spcBef>
              <a:spcAft>
                <a:spcPts val="0"/>
              </a:spcAft>
              <a:buNone/>
            </a:pPr>
            <a:r>
              <a:rPr lang="en-US" sz="2200" baseline="0" dirty="0">
                <a:latin typeface="Helvetica Neue"/>
                <a:ea typeface="Helvetica Neue"/>
                <a:cs typeface="Helvetica Neue"/>
                <a:sym typeface="Helvetica Neue"/>
              </a:rPr>
              <a:t>The authorization server will request permission with your credentials</a:t>
            </a:r>
          </a:p>
          <a:p>
            <a:pPr marL="0" lvl="0" indent="0" algn="l" rtl="0">
              <a:lnSpc>
                <a:spcPct val="117999"/>
              </a:lnSpc>
              <a:spcBef>
                <a:spcPts val="0"/>
              </a:spcBef>
              <a:spcAft>
                <a:spcPts val="0"/>
              </a:spcAft>
              <a:buNone/>
            </a:pPr>
            <a:r>
              <a:rPr lang="en-US" sz="2200" baseline="0" dirty="0">
                <a:latin typeface="Helvetica Neue"/>
                <a:ea typeface="Helvetica Neue"/>
                <a:cs typeface="Helvetica Neue"/>
                <a:sym typeface="Helvetica Neue"/>
              </a:rPr>
              <a:t>It’ll allow the service execution.</a:t>
            </a:r>
            <a:endParaRPr sz="2200" dirty="0">
              <a:latin typeface="Helvetica Neue"/>
              <a:ea typeface="Helvetica Neue"/>
              <a:cs typeface="Helvetica Neue"/>
              <a:sym typeface="Helvetica Neue"/>
            </a:endParaRPr>
          </a:p>
          <a:p>
            <a:pPr marL="0" lvl="0" indent="0" algn="l" rtl="0">
              <a:lnSpc>
                <a:spcPct val="117999"/>
              </a:lnSpc>
              <a:spcBef>
                <a:spcPts val="0"/>
              </a:spcBef>
              <a:spcAft>
                <a:spcPts val="0"/>
              </a:spcAft>
              <a:buNone/>
            </a:pP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245279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Tokens are flexible</a:t>
            </a:r>
            <a:r>
              <a:rPr lang="en-US" sz="2200" baseline="0" dirty="0">
                <a:latin typeface="Helvetica Neue"/>
                <a:ea typeface="Helvetica Neue"/>
                <a:cs typeface="Helvetica Neue"/>
                <a:sym typeface="Helvetica Neue"/>
              </a:rPr>
              <a:t> and can </a:t>
            </a:r>
            <a:r>
              <a:rPr lang="en-US" sz="2200" baseline="0" dirty="0" err="1">
                <a:latin typeface="Helvetica Neue"/>
                <a:ea typeface="Helvetica Neue"/>
                <a:cs typeface="Helvetica Neue"/>
                <a:sym typeface="Helvetica Neue"/>
              </a:rPr>
              <a:t>c</a:t>
            </a:r>
            <a:r>
              <a:rPr lang="en-US" sz="2200" dirty="0" err="1">
                <a:latin typeface="Helvetica Neue"/>
                <a:ea typeface="Helvetica Neue"/>
                <a:cs typeface="Helvetica Neue"/>
                <a:sym typeface="Helvetica Neue"/>
              </a:rPr>
              <a:t>arrie</a:t>
            </a:r>
            <a:r>
              <a:rPr lang="en-US" sz="2200" dirty="0">
                <a:latin typeface="Helvetica Neue"/>
                <a:ea typeface="Helvetica Neue"/>
                <a:cs typeface="Helvetica Neue"/>
                <a:sym typeface="Helvetica Neue"/>
              </a:rPr>
              <a:t> more than identity. </a:t>
            </a:r>
          </a:p>
          <a:p>
            <a:pPr marL="0" lvl="0" indent="0" algn="l" rtl="0">
              <a:lnSpc>
                <a:spcPct val="117999"/>
              </a:lnSpc>
              <a:spcBef>
                <a:spcPts val="0"/>
              </a:spcBef>
              <a:spcAft>
                <a:spcPts val="0"/>
              </a:spcAft>
              <a:buNone/>
            </a:pPr>
            <a:r>
              <a:rPr lang="en-US" sz="2200" dirty="0">
                <a:latin typeface="Helvetica Neue"/>
                <a:sym typeface="Helvetica Neue"/>
              </a:rPr>
              <a:t>Every</a:t>
            </a:r>
            <a:r>
              <a:rPr lang="en-US" sz="2200" baseline="0" dirty="0">
                <a:latin typeface="Helvetica Neue"/>
                <a:sym typeface="Helvetica Neue"/>
              </a:rPr>
              <a:t> time we connect in some app using Google or Facebook this authorization return a token with more then permits.</a:t>
            </a:r>
          </a:p>
          <a:p>
            <a:pPr marL="0" lvl="0" indent="0" algn="l" rtl="0">
              <a:lnSpc>
                <a:spcPct val="117999"/>
              </a:lnSpc>
              <a:spcBef>
                <a:spcPts val="0"/>
              </a:spcBef>
              <a:spcAft>
                <a:spcPts val="0"/>
              </a:spcAft>
              <a:buNone/>
            </a:pPr>
            <a:r>
              <a:rPr lang="en-US" sz="2200" baseline="0" dirty="0">
                <a:latin typeface="Helvetica Neue"/>
                <a:sym typeface="Helvetica Neue"/>
              </a:rPr>
              <a:t>Things like name, email, age contact.</a:t>
            </a:r>
          </a:p>
        </p:txBody>
      </p:sp>
    </p:spTree>
    <p:extLst>
      <p:ext uri="{BB962C8B-B14F-4D97-AF65-F5344CB8AC3E}">
        <p14:creationId xmlns:p14="http://schemas.microsoft.com/office/powerpoint/2010/main" val="4131456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Other important characteristic of OAuth 2 is it not an authentication schema. Users still has to be authenticated somehow to get a token.</a:t>
            </a:r>
            <a:endParaRPr/>
          </a:p>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In a essence, OAuth 2 is simply an authorisation framework that lets apps obtain limited access to a users account for a service. </a:t>
            </a:r>
            <a:endParaRPr/>
          </a:p>
        </p:txBody>
      </p:sp>
    </p:spTree>
    <p:extLst>
      <p:ext uri="{BB962C8B-B14F-4D97-AF65-F5344CB8AC3E}">
        <p14:creationId xmlns:p14="http://schemas.microsoft.com/office/powerpoint/2010/main" val="90471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There are some basic ways that Spring Support </a:t>
            </a:r>
            <a:r>
              <a:rPr lang="en-US" sz="2200" dirty="0" err="1">
                <a:latin typeface="Helvetica Neue"/>
                <a:ea typeface="Helvetica Neue"/>
                <a:cs typeface="Helvetica Neue"/>
                <a:sym typeface="Helvetica Neue"/>
              </a:rPr>
              <a:t>OAuth</a:t>
            </a:r>
            <a:r>
              <a:rPr lang="en-US" sz="2200" dirty="0">
                <a:latin typeface="Helvetica Neue"/>
                <a:ea typeface="Helvetica Neue"/>
                <a:cs typeface="Helvetica Neue"/>
                <a:sym typeface="Helvetica Neue"/>
              </a:rPr>
              <a:t> 2.0.</a:t>
            </a:r>
          </a:p>
        </p:txBody>
      </p:sp>
    </p:spTree>
    <p:extLst>
      <p:ext uri="{BB962C8B-B14F-4D97-AF65-F5344CB8AC3E}">
        <p14:creationId xmlns:p14="http://schemas.microsoft.com/office/powerpoint/2010/main" val="4252296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Stating by some nice annotations.</a:t>
            </a:r>
            <a:endParaRPr/>
          </a:p>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And we’ll talk about some of these in details.</a:t>
            </a:r>
            <a:endParaRPr/>
          </a:p>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But in general Spring offer annotations with the ideia to helping automatically turn on redirecting of your authenticated user</a:t>
            </a:r>
            <a:endParaRPr/>
          </a:p>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towards an authorisation server.</a:t>
            </a:r>
            <a:endParaRPr/>
          </a:p>
          <a:p>
            <a:pPr marL="0" lvl="0" indent="0" algn="l" rtl="0">
              <a:lnSpc>
                <a:spcPct val="117999"/>
              </a:lnSpc>
              <a:spcBef>
                <a:spcPts val="0"/>
              </a:spcBef>
              <a:spcAft>
                <a:spcPts val="0"/>
              </a:spcAft>
              <a:buNone/>
            </a:pPr>
            <a:endParaRPr sz="2200">
              <a:latin typeface="Helvetica Neue"/>
              <a:ea typeface="Helvetica Neue"/>
              <a:cs typeface="Helvetica Neue"/>
              <a:sym typeface="Helvetica Neue"/>
            </a:endParaRPr>
          </a:p>
          <a:p>
            <a:pPr marL="0" lvl="0" indent="0" algn="l" rtl="0">
              <a:lnSpc>
                <a:spcPct val="117999"/>
              </a:lnSpc>
              <a:spcBef>
                <a:spcPts val="0"/>
              </a:spcBef>
              <a:spcAft>
                <a:spcPts val="0"/>
              </a:spcAft>
              <a:buNone/>
            </a:pPr>
            <a:endParaRPr sz="2200">
              <a:latin typeface="Helvetica Neue"/>
              <a:ea typeface="Helvetica Neue"/>
              <a:cs typeface="Helvetica Neue"/>
              <a:sym typeface="Helvetica Neue"/>
            </a:endParaRPr>
          </a:p>
          <a:p>
            <a:pPr marL="0" lvl="0" indent="0" algn="l" rtl="0">
              <a:lnSpc>
                <a:spcPct val="117999"/>
              </a:lnSpc>
              <a:spcBef>
                <a:spcPts val="0"/>
              </a:spcBef>
              <a:spcAft>
                <a:spcPts val="0"/>
              </a:spcAft>
              <a:buNone/>
            </a:pPr>
            <a:endParaRPr sz="2200">
              <a:latin typeface="Helvetica Neue"/>
              <a:ea typeface="Helvetica Neue"/>
              <a:cs typeface="Helvetica Neue"/>
              <a:sym typeface="Helvetica Neue"/>
            </a:endParaRPr>
          </a:p>
          <a:p>
            <a:pPr marL="0" lvl="0" indent="0" algn="l" rtl="0">
              <a:lnSpc>
                <a:spcPct val="117999"/>
              </a:lnSpc>
              <a:spcBef>
                <a:spcPts val="0"/>
              </a:spcBef>
              <a:spcAft>
                <a:spcPts val="0"/>
              </a:spcAft>
              <a:buNone/>
            </a:pPr>
            <a:endParaRPr sz="2200">
              <a:latin typeface="Helvetica Neue"/>
              <a:ea typeface="Helvetica Neue"/>
              <a:cs typeface="Helvetica Neue"/>
              <a:sym typeface="Helvetica Neue"/>
            </a:endParaRPr>
          </a:p>
        </p:txBody>
      </p:sp>
    </p:spTree>
    <p:extLst>
      <p:ext uri="{BB962C8B-B14F-4D97-AF65-F5344CB8AC3E}">
        <p14:creationId xmlns:p14="http://schemas.microsoft.com/office/powerpoint/2010/main" val="2015257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We have a number of token store options. It means that there are a few ways to store the token, and it will make it easy when you have scale-out environments.</a:t>
            </a:r>
            <a:endParaRPr dirty="0"/>
          </a:p>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And you wan to make sure to avoid a single point of failure for validating your session tokens.</a:t>
            </a:r>
          </a:p>
          <a:p>
            <a:pPr marL="0" lvl="0" indent="0" algn="l" rtl="0">
              <a:lnSpc>
                <a:spcPct val="117999"/>
              </a:lnSpc>
              <a:spcBef>
                <a:spcPts val="0"/>
              </a:spcBef>
              <a:spcAft>
                <a:spcPts val="0"/>
              </a:spcAft>
              <a:buNone/>
            </a:pPr>
            <a:endParaRPr dirty="0"/>
          </a:p>
        </p:txBody>
      </p:sp>
    </p:spTree>
    <p:extLst>
      <p:ext uri="{BB962C8B-B14F-4D97-AF65-F5344CB8AC3E}">
        <p14:creationId xmlns:p14="http://schemas.microsoft.com/office/powerpoint/2010/main" val="3722298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When you build an authorization server,</a:t>
            </a:r>
            <a:r>
              <a:rPr lang="en-US" sz="2200" baseline="0" dirty="0">
                <a:latin typeface="Helvetica Neue"/>
                <a:ea typeface="Helvetica Neue"/>
                <a:cs typeface="Helvetica Neue"/>
                <a:sym typeface="Helvetica Neue"/>
              </a:rPr>
              <a:t> Spring provide a lot of token manager endpoint to you</a:t>
            </a:r>
            <a:r>
              <a:rPr lang="en-US" sz="2200" dirty="0">
                <a:latin typeface="Helvetica Neue"/>
                <a:ea typeface="Helvetica Neue"/>
                <a:cs typeface="Helvetica Neue"/>
                <a:sym typeface="Helvetica Neue"/>
              </a:rPr>
              <a:t>.</a:t>
            </a:r>
            <a:endParaRPr dirty="0"/>
          </a:p>
          <a:p>
            <a:pPr marL="0" lvl="0" indent="0" algn="l" rtl="0">
              <a:lnSpc>
                <a:spcPct val="117999"/>
              </a:lnSpc>
              <a:spcBef>
                <a:spcPts val="0"/>
              </a:spcBef>
              <a:spcAft>
                <a:spcPts val="0"/>
              </a:spcAft>
              <a:buNone/>
            </a:pPr>
            <a:r>
              <a:rPr lang="en-GB" sz="2200" dirty="0">
                <a:latin typeface="Helvetica Neue"/>
                <a:ea typeface="Helvetica Neue"/>
                <a:cs typeface="Helvetica Neue"/>
                <a:sym typeface="Helvetica Neue"/>
              </a:rPr>
              <a:t>All token</a:t>
            </a:r>
            <a:r>
              <a:rPr lang="en-GB" sz="2200" baseline="0" dirty="0">
                <a:latin typeface="Helvetica Neue"/>
                <a:ea typeface="Helvetica Neue"/>
                <a:cs typeface="Helvetica Neue"/>
                <a:sym typeface="Helvetica Neue"/>
              </a:rPr>
              <a:t> handler is </a:t>
            </a:r>
            <a:r>
              <a:rPr lang="en-GB" sz="2200" dirty="0">
                <a:latin typeface="Helvetica Neue"/>
                <a:ea typeface="Helvetica Neue"/>
                <a:cs typeface="Helvetica Neue"/>
                <a:sym typeface="Helvetica Neue"/>
              </a:rPr>
              <a:t>solved by Spring using this endpoints.</a:t>
            </a:r>
            <a:endParaRPr dirty="0"/>
          </a:p>
        </p:txBody>
      </p:sp>
    </p:spTree>
    <p:extLst>
      <p:ext uri="{BB962C8B-B14F-4D97-AF65-F5344CB8AC3E}">
        <p14:creationId xmlns:p14="http://schemas.microsoft.com/office/powerpoint/2010/main" val="468936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And finally there are a lot of extensibility points.</a:t>
            </a:r>
            <a:endParaRPr dirty="0"/>
          </a:p>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we’ll use couple of these here.</a:t>
            </a:r>
            <a:endParaRPr dirty="0"/>
          </a:p>
          <a:p>
            <a:pPr marL="0" lvl="0" indent="0" algn="l" rtl="0">
              <a:lnSpc>
                <a:spcPct val="117999"/>
              </a:lnSpc>
              <a:spcBef>
                <a:spcPts val="0"/>
              </a:spcBef>
              <a:spcAft>
                <a:spcPts val="0"/>
              </a:spcAft>
              <a:buNone/>
            </a:pP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1521308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As I told before </a:t>
            </a:r>
            <a:r>
              <a:rPr lang="en-US" sz="2200" dirty="0" err="1">
                <a:latin typeface="Helvetica Neue"/>
                <a:ea typeface="Helvetica Neue"/>
                <a:cs typeface="Helvetica Neue"/>
                <a:sym typeface="Helvetica Neue"/>
              </a:rPr>
              <a:t>OAuth</a:t>
            </a:r>
            <a:r>
              <a:rPr lang="en-US" sz="2200" dirty="0">
                <a:latin typeface="Helvetica Neue"/>
                <a:ea typeface="Helvetica Neue"/>
                <a:cs typeface="Helvetica Neue"/>
                <a:sym typeface="Helvetica Neue"/>
              </a:rPr>
              <a:t> is </a:t>
            </a:r>
            <a:r>
              <a:rPr lang="en-US" sz="2200" dirty="0" err="1">
                <a:latin typeface="Helvetica Neue"/>
                <a:ea typeface="Helvetica Neue"/>
                <a:cs typeface="Helvetica Neue"/>
                <a:sym typeface="Helvetica Neue"/>
              </a:rPr>
              <a:t>categorised</a:t>
            </a:r>
            <a:r>
              <a:rPr lang="en-US" sz="2200" dirty="0">
                <a:latin typeface="Helvetica Neue"/>
                <a:ea typeface="Helvetica Neue"/>
                <a:cs typeface="Helvetica Neue"/>
                <a:sym typeface="Helvetica Neue"/>
              </a:rPr>
              <a:t> by Flows</a:t>
            </a:r>
            <a:endParaRPr dirty="0"/>
          </a:p>
          <a:p>
            <a:pPr marL="0" lvl="0" indent="0" algn="l" rtl="0">
              <a:spcBef>
                <a:spcPts val="0"/>
              </a:spcBef>
              <a:spcAft>
                <a:spcPts val="0"/>
              </a:spcAft>
              <a:buNone/>
            </a:pPr>
            <a:r>
              <a:rPr lang="en-GB" baseline="0" dirty="0"/>
              <a:t>The idea is have different ways to obtain the access token.</a:t>
            </a:r>
            <a:endParaRPr lang="en-GB" dirty="0"/>
          </a:p>
          <a:p>
            <a:pPr marL="0" lvl="0" indent="0" algn="l" rtl="0">
              <a:spcBef>
                <a:spcPts val="0"/>
              </a:spcBef>
              <a:spcAft>
                <a:spcPts val="0"/>
              </a:spcAft>
              <a:buNone/>
            </a:pPr>
            <a:r>
              <a:rPr lang="en-GB" dirty="0"/>
              <a:t>The authorization</a:t>
            </a:r>
            <a:r>
              <a:rPr lang="en-GB" baseline="0" dirty="0"/>
              <a:t> code is compose by this set of elements:</a:t>
            </a:r>
            <a:endParaRPr lang="en-GB" dirty="0"/>
          </a:p>
          <a:p>
            <a:pPr marL="0" lvl="0" indent="0" algn="l" rtl="0">
              <a:lnSpc>
                <a:spcPct val="117999"/>
              </a:lnSpc>
              <a:spcBef>
                <a:spcPts val="0"/>
              </a:spcBef>
              <a:spcAft>
                <a:spcPts val="0"/>
              </a:spcAft>
              <a:buNone/>
            </a:pP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325763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Authorisation and Authentication is the way to check if the requester have access to resource</a:t>
            </a:r>
            <a:endParaRPr/>
          </a:p>
          <a:p>
            <a:pPr marL="0" lvl="0" indent="0" algn="l" rtl="0">
              <a:lnSpc>
                <a:spcPct val="117999"/>
              </a:lnSpc>
              <a:spcBef>
                <a:spcPts val="0"/>
              </a:spcBef>
              <a:spcAft>
                <a:spcPts val="0"/>
              </a:spcAft>
              <a:buNone/>
            </a:pPr>
            <a:r>
              <a:rPr lang="en-US"/>
              <a:t>At this moment we authenticate the request and validate the level of acces his have. This way we can protect our services</a:t>
            </a:r>
            <a:endParaRPr/>
          </a:p>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228034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Initialy The client talk to the resource owner and ask to autorize the request.</a:t>
            </a:r>
            <a:endParaRPr/>
          </a:p>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It’s provide a authorisation grant once that you are authorised based on your credentials</a:t>
            </a:r>
            <a:endParaRPr/>
          </a:p>
          <a:p>
            <a:pPr marL="0" lvl="0" indent="0" algn="l" rtl="0">
              <a:lnSpc>
                <a:spcPct val="117999"/>
              </a:lnSpc>
              <a:spcBef>
                <a:spcPts val="0"/>
              </a:spcBef>
              <a:spcAft>
                <a:spcPts val="0"/>
              </a:spcAft>
              <a:buNone/>
            </a:pPr>
            <a:endParaRPr sz="2200">
              <a:latin typeface="Helvetica Neue"/>
              <a:ea typeface="Helvetica Neue"/>
              <a:cs typeface="Helvetica Neue"/>
              <a:sym typeface="Helvetica Neue"/>
            </a:endParaRPr>
          </a:p>
        </p:txBody>
      </p:sp>
    </p:spTree>
    <p:extLst>
      <p:ext uri="{BB962C8B-B14F-4D97-AF65-F5344CB8AC3E}">
        <p14:creationId xmlns:p14="http://schemas.microsoft.com/office/powerpoint/2010/main" val="765409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Than, The client send the authorisation Grant to Authorization Server. </a:t>
            </a:r>
            <a:endParaRPr/>
          </a:p>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This get back a Access Token</a:t>
            </a:r>
            <a:endParaRPr/>
          </a:p>
        </p:txBody>
      </p:sp>
    </p:spTree>
    <p:extLst>
      <p:ext uri="{BB962C8B-B14F-4D97-AF65-F5344CB8AC3E}">
        <p14:creationId xmlns:p14="http://schemas.microsoft.com/office/powerpoint/2010/main" val="3293965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Next we call the resource server putting that access token in the header</a:t>
            </a:r>
            <a:endParaRPr/>
          </a:p>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And than finally we get back the protected data.</a:t>
            </a:r>
            <a:endParaRPr/>
          </a:p>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This is a common flow in an Oauth scenario.</a:t>
            </a:r>
            <a:endParaRPr/>
          </a:p>
        </p:txBody>
      </p:sp>
    </p:spTree>
    <p:extLst>
      <p:ext uri="{BB962C8B-B14F-4D97-AF65-F5344CB8AC3E}">
        <p14:creationId xmlns:p14="http://schemas.microsoft.com/office/powerpoint/2010/main" val="3827221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authorization code is the flow we’ll work with. </a:t>
            </a:r>
          </a:p>
          <a:p>
            <a:pPr marL="0" lvl="0" indent="0" algn="l" rtl="0">
              <a:spcBef>
                <a:spcPts val="0"/>
              </a:spcBef>
              <a:spcAft>
                <a:spcPts val="0"/>
              </a:spcAft>
              <a:buNone/>
            </a:pPr>
            <a:r>
              <a:rPr lang="en-US" dirty="0"/>
              <a:t>It’s typically</a:t>
            </a:r>
            <a:r>
              <a:rPr lang="en-US" baseline="0" dirty="0"/>
              <a:t> used to get access token or refresh token.</a:t>
            </a:r>
            <a:endParaRPr lang="en-US" dirty="0"/>
          </a:p>
          <a:p>
            <a:pPr marL="0" lvl="0" indent="0" algn="l" rtl="0">
              <a:spcBef>
                <a:spcPts val="0"/>
              </a:spcBef>
              <a:spcAft>
                <a:spcPts val="0"/>
              </a:spcAft>
              <a:buNone/>
            </a:pPr>
            <a:r>
              <a:rPr lang="en-US" dirty="0"/>
              <a:t>Basically</a:t>
            </a:r>
            <a:r>
              <a:rPr lang="en-US" baseline="0" dirty="0"/>
              <a:t> it’s composed by:</a:t>
            </a:r>
            <a:endParaRPr dirty="0"/>
          </a:p>
        </p:txBody>
      </p:sp>
      <p:sp>
        <p:nvSpPr>
          <p:cNvPr id="272" name="Google Shape;27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0789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It</a:t>
            </a:r>
            <a:r>
              <a:rPr lang="en-US" sz="2200" baseline="0" dirty="0">
                <a:latin typeface="Helvetica Neue"/>
                <a:ea typeface="Helvetica Neue"/>
                <a:cs typeface="Helvetica Neue"/>
                <a:sym typeface="Helvetica Neue"/>
              </a:rPr>
              <a:t> start by the Resource Owner accessing some application.</a:t>
            </a:r>
          </a:p>
          <a:p>
            <a:pPr marL="0" lvl="0" indent="0" algn="l" rtl="0">
              <a:lnSpc>
                <a:spcPct val="117999"/>
              </a:lnSpc>
              <a:spcBef>
                <a:spcPts val="0"/>
              </a:spcBef>
              <a:spcAft>
                <a:spcPts val="0"/>
              </a:spcAft>
              <a:buNone/>
            </a:pP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2822513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At this moment the client issue an Authorization request to </a:t>
            </a:r>
            <a:r>
              <a:rPr lang="en-US" sz="2200" dirty="0" err="1">
                <a:latin typeface="Helvetica Neue"/>
                <a:ea typeface="Helvetica Neue"/>
                <a:cs typeface="Helvetica Neue"/>
                <a:sym typeface="Helvetica Neue"/>
              </a:rPr>
              <a:t>Auth</a:t>
            </a:r>
            <a:r>
              <a:rPr lang="en-US" sz="2200" dirty="0">
                <a:latin typeface="Helvetica Neue"/>
                <a:ea typeface="Helvetica Neue"/>
                <a:cs typeface="Helvetica Neue"/>
                <a:sym typeface="Helvetica Neue"/>
              </a:rPr>
              <a:t> Server</a:t>
            </a: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2767814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The</a:t>
            </a:r>
            <a:r>
              <a:rPr lang="en-US" sz="2200" baseline="0" dirty="0">
                <a:latin typeface="Helvetica Neue"/>
                <a:ea typeface="Helvetica Neue"/>
                <a:cs typeface="Helvetica Neue"/>
                <a:sym typeface="Helvetica Neue"/>
              </a:rPr>
              <a:t> authorization server redirect to the </a:t>
            </a:r>
            <a:r>
              <a:rPr lang="en-US" sz="2200" baseline="0" dirty="0" err="1">
                <a:latin typeface="Helvetica Neue"/>
                <a:ea typeface="Helvetica Neue"/>
                <a:cs typeface="Helvetica Neue"/>
                <a:sym typeface="Helvetica Neue"/>
              </a:rPr>
              <a:t>Ressource</a:t>
            </a:r>
            <a:r>
              <a:rPr lang="en-US" sz="2200" baseline="0" dirty="0">
                <a:latin typeface="Helvetica Neue"/>
                <a:ea typeface="Helvetica Neue"/>
                <a:cs typeface="Helvetica Neue"/>
                <a:sym typeface="Helvetica Neue"/>
              </a:rPr>
              <a:t> Owner requesting the permission.</a:t>
            </a: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1873464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Server</a:t>
            </a:r>
            <a:r>
              <a:rPr lang="en-US" sz="2200" baseline="0" dirty="0">
                <a:latin typeface="Helvetica Neue"/>
                <a:ea typeface="Helvetica Neue"/>
                <a:cs typeface="Helvetica Neue"/>
                <a:sym typeface="Helvetica Neue"/>
              </a:rPr>
              <a:t> sent back with the authorization code</a:t>
            </a: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1083745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Then</a:t>
            </a:r>
            <a:r>
              <a:rPr lang="en-US" sz="2200" baseline="0" dirty="0">
                <a:latin typeface="Helvetica Neue"/>
                <a:ea typeface="Helvetica Neue"/>
                <a:cs typeface="Helvetica Neue"/>
                <a:sym typeface="Helvetica Neue"/>
              </a:rPr>
              <a:t> the client request the access token </a:t>
            </a: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2059907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The server get</a:t>
            </a:r>
            <a:r>
              <a:rPr lang="en-US" sz="2200" baseline="0" dirty="0">
                <a:latin typeface="Helvetica Neue"/>
                <a:ea typeface="Helvetica Neue"/>
                <a:cs typeface="Helvetica Neue"/>
                <a:sym typeface="Helvetica Neue"/>
              </a:rPr>
              <a:t> back the access token          </a:t>
            </a: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237735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Let’s start by </a:t>
            </a:r>
            <a:r>
              <a:rPr kumimoji="0" lang="en-US" sz="2200" b="0" i="0" u="none" strike="noStrike" kern="0" cap="none" spc="0" normalizeH="0" baseline="0" noProof="0" dirty="0" err="1">
                <a:ln>
                  <a:noFill/>
                </a:ln>
                <a:solidFill>
                  <a:srgbClr val="000000"/>
                </a:solidFill>
                <a:effectLst/>
                <a:uLnTx/>
                <a:uFillTx/>
                <a:latin typeface="Helvetica Neue"/>
                <a:ea typeface="Helvetica Neue"/>
                <a:cs typeface="Helvetica Neue"/>
                <a:sym typeface="Helvetica Neue"/>
              </a:rPr>
              <a:t>Authorisation</a:t>
            </a:r>
            <a:r>
              <a:rPr kumimoji="0" lang="en-US" sz="2200" b="0" i="0"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 and Authentication.</a:t>
            </a:r>
            <a:endParaRPr lang="en-US" sz="2200" dirty="0">
              <a:latin typeface="Helvetica Neue"/>
              <a:ea typeface="Helvetica Neue"/>
              <a:cs typeface="Helvetica Neue"/>
              <a:sym typeface="Helvetica Neue"/>
            </a:endParaRPr>
          </a:p>
          <a:p>
            <a:pPr marL="0" lvl="0" indent="0" algn="l" rtl="0">
              <a:lnSpc>
                <a:spcPct val="117999"/>
              </a:lnSpc>
              <a:spcBef>
                <a:spcPts val="0"/>
              </a:spcBef>
              <a:spcAft>
                <a:spcPts val="0"/>
              </a:spcAft>
              <a:buNone/>
            </a:pPr>
            <a:r>
              <a:rPr lang="en-US" sz="2200" dirty="0" err="1">
                <a:latin typeface="Helvetica Neue"/>
                <a:ea typeface="Helvetica Neue"/>
                <a:cs typeface="Helvetica Neue"/>
                <a:sym typeface="Helvetica Neue"/>
              </a:rPr>
              <a:t>Authorisation</a:t>
            </a:r>
            <a:r>
              <a:rPr lang="en-US" sz="2200" dirty="0">
                <a:latin typeface="Helvetica Neue"/>
                <a:ea typeface="Helvetica Neue"/>
                <a:cs typeface="Helvetica Neue"/>
                <a:sym typeface="Helvetica Neue"/>
              </a:rPr>
              <a:t> and Authentication is the way to check if the requester have access to resource</a:t>
            </a:r>
            <a:endParaRPr dirty="0"/>
          </a:p>
          <a:p>
            <a:pPr marL="0" lvl="0" indent="0" algn="l" rtl="0">
              <a:lnSpc>
                <a:spcPct val="117999"/>
              </a:lnSpc>
              <a:spcBef>
                <a:spcPts val="0"/>
              </a:spcBef>
              <a:spcAft>
                <a:spcPts val="0"/>
              </a:spcAft>
              <a:buNone/>
            </a:pPr>
            <a:r>
              <a:rPr lang="en-US" dirty="0"/>
              <a:t>At this moment we authenticate the request and validate the level of access his have. This way we can protect our resources</a:t>
            </a:r>
            <a:endParaRPr dirty="0"/>
          </a:p>
          <a:p>
            <a:pPr marL="0" lvl="0" indent="0" algn="l" rtl="0">
              <a:lnSpc>
                <a:spcPct val="117999"/>
              </a:lnSpc>
              <a:spcBef>
                <a:spcPts val="0"/>
              </a:spcBef>
              <a:spcAft>
                <a:spcPts val="0"/>
              </a:spcAft>
              <a:buNone/>
            </a:pPr>
            <a:endParaRPr dirty="0"/>
          </a:p>
        </p:txBody>
      </p:sp>
    </p:spTree>
    <p:extLst>
      <p:ext uri="{BB962C8B-B14F-4D97-AF65-F5344CB8AC3E}">
        <p14:creationId xmlns:p14="http://schemas.microsoft.com/office/powerpoint/2010/main" val="2975706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5092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dirty="0"/>
              <a:t>OpenID connect</a:t>
            </a:r>
          </a:p>
          <a:p>
            <a:pPr marL="0" lvl="0" indent="0" algn="l" rtl="0">
              <a:lnSpc>
                <a:spcPct val="117999"/>
              </a:lnSpc>
              <a:spcBef>
                <a:spcPts val="0"/>
              </a:spcBef>
              <a:spcAft>
                <a:spcPts val="0"/>
              </a:spcAft>
              <a:buNone/>
            </a:pPr>
            <a:r>
              <a:rPr lang="en-US" dirty="0"/>
              <a:t>As well as JWT that a identity layer on top of OAuth2.0</a:t>
            </a:r>
            <a:endParaRPr dirty="0"/>
          </a:p>
        </p:txBody>
      </p:sp>
    </p:spTree>
    <p:extLst>
      <p:ext uri="{BB962C8B-B14F-4D97-AF65-F5344CB8AC3E}">
        <p14:creationId xmlns:p14="http://schemas.microsoft.com/office/powerpoint/2010/main" val="3501680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14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379639a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g63379639a2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Single sign-on is the way to guarantee only one authentication to access a number of services </a:t>
            </a:r>
            <a:endParaRPr dirty="0"/>
          </a:p>
          <a:p>
            <a:pPr marL="0" lvl="0" indent="0" algn="l" rtl="0">
              <a:lnSpc>
                <a:spcPct val="117999"/>
              </a:lnSpc>
              <a:spcBef>
                <a:spcPts val="0"/>
              </a:spcBef>
              <a:spcAft>
                <a:spcPts val="0"/>
              </a:spcAft>
              <a:buNone/>
            </a:pPr>
            <a:r>
              <a:rPr lang="en-US" dirty="0"/>
              <a:t>This way you avoid to authenticate the requester for every resource</a:t>
            </a:r>
            <a:r>
              <a:rPr lang="en-US" baseline="0" dirty="0"/>
              <a:t> </a:t>
            </a:r>
            <a:r>
              <a:rPr lang="en-US" dirty="0"/>
              <a:t>and keep individual session status for each one.</a:t>
            </a: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234334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3379639a2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 name="Google Shape;77;g63379639a2_0_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Data Security comes in order to encrypt the data</a:t>
            </a:r>
            <a:r>
              <a:rPr lang="en-US" dirty="0"/>
              <a:t> in transit and rest. It’s not only related to traffic of data once that we need to protect static configurations of our resources.</a:t>
            </a:r>
            <a:endParaRPr dirty="0"/>
          </a:p>
          <a:p>
            <a:pPr marL="0" lvl="0" indent="0" algn="l" rtl="0">
              <a:lnSpc>
                <a:spcPct val="117999"/>
              </a:lnSpc>
              <a:spcBef>
                <a:spcPts val="0"/>
              </a:spcBef>
              <a:spcAft>
                <a:spcPts val="0"/>
              </a:spcAft>
              <a:buNone/>
            </a:pP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232694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3379639a2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g63379639a2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Interoperability describe the ability to be cross platform in a way that deferents services can use the same protocols</a:t>
            </a:r>
            <a:endParaRPr/>
          </a:p>
          <a:p>
            <a:pPr marL="0" lvl="0" indent="0" algn="l" rtl="0">
              <a:lnSpc>
                <a:spcPct val="117999"/>
              </a:lnSpc>
              <a:spcBef>
                <a:spcPts val="0"/>
              </a:spcBef>
              <a:spcAft>
                <a:spcPts val="0"/>
              </a:spcAft>
              <a:buNone/>
            </a:pPr>
            <a:endParaRPr sz="2200">
              <a:latin typeface="Helvetica Neue"/>
              <a:ea typeface="Helvetica Neue"/>
              <a:cs typeface="Helvetica Neue"/>
              <a:sym typeface="Helvetica Neue"/>
            </a:endParaRPr>
          </a:p>
        </p:txBody>
      </p:sp>
    </p:spTree>
    <p:extLst>
      <p:ext uri="{BB962C8B-B14F-4D97-AF65-F5344CB8AC3E}">
        <p14:creationId xmlns:p14="http://schemas.microsoft.com/office/powerpoint/2010/main" val="395529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I put Cloud in parentheses because</a:t>
            </a:r>
            <a:r>
              <a:rPr lang="en-US" sz="2200" baseline="0" dirty="0">
                <a:latin typeface="Helvetica Neue"/>
                <a:ea typeface="Helvetica Neue"/>
                <a:cs typeface="Helvetica Neue"/>
                <a:sym typeface="Helvetica Neue"/>
              </a:rPr>
              <a:t> These Spring Security component that does a lot great security things. Technically we use that when add some of Spring Security dependence in our app.</a:t>
            </a:r>
          </a:p>
          <a:p>
            <a:pPr marL="0" lvl="0" indent="0" algn="l" rtl="0">
              <a:lnSpc>
                <a:spcPct val="117999"/>
              </a:lnSpc>
              <a:spcBef>
                <a:spcPts val="0"/>
              </a:spcBef>
              <a:spcAft>
                <a:spcPts val="0"/>
              </a:spcAft>
              <a:buNone/>
            </a:pPr>
            <a:r>
              <a:rPr lang="en-US" sz="2200" baseline="0" dirty="0">
                <a:latin typeface="Helvetica Neue"/>
                <a:ea typeface="Helvetica Neue"/>
                <a:cs typeface="Helvetica Neue"/>
                <a:sym typeface="Helvetica Neue"/>
              </a:rPr>
              <a:t>Basically when we look to Spring Cloud Security, it’s about single sign-on with </a:t>
            </a:r>
            <a:r>
              <a:rPr lang="en-US" sz="2200" baseline="0" dirty="0" err="1">
                <a:latin typeface="Helvetica Neue"/>
                <a:ea typeface="Helvetica Neue"/>
                <a:cs typeface="Helvetica Neue"/>
                <a:sym typeface="Helvetica Neue"/>
              </a:rPr>
              <a:t>Oauth</a:t>
            </a:r>
            <a:r>
              <a:rPr lang="en-US" sz="2200" baseline="0" dirty="0">
                <a:latin typeface="Helvetica Neue"/>
                <a:ea typeface="Helvetica Neue"/>
                <a:cs typeface="Helvetica Neue"/>
                <a:sym typeface="Helvetica Neue"/>
              </a:rPr>
              <a:t> and </a:t>
            </a:r>
            <a:r>
              <a:rPr lang="en-US" sz="2200" baseline="0" dirty="0" err="1">
                <a:latin typeface="Helvetica Neue"/>
                <a:ea typeface="Helvetica Neue"/>
                <a:cs typeface="Helvetica Neue"/>
                <a:sym typeface="Helvetica Neue"/>
              </a:rPr>
              <a:t>OpenID</a:t>
            </a:r>
            <a:r>
              <a:rPr lang="en-US" sz="2200" baseline="0" dirty="0">
                <a:latin typeface="Helvetica Neue"/>
                <a:ea typeface="Helvetica Neue"/>
                <a:cs typeface="Helvetica Neue"/>
                <a:sym typeface="Helvetica Neue"/>
              </a:rPr>
              <a:t> Connect Server configured by single annotation for  doing. It mean that we don’t need to manually handle all logistics of passing credentials and tokens between flows.</a:t>
            </a:r>
          </a:p>
          <a:p>
            <a:pPr marL="0" lvl="0" indent="0" algn="l" rtl="0">
              <a:lnSpc>
                <a:spcPct val="117999"/>
              </a:lnSpc>
              <a:spcBef>
                <a:spcPts val="0"/>
              </a:spcBef>
              <a:spcAft>
                <a:spcPts val="0"/>
              </a:spcAft>
              <a:buNone/>
            </a:pP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1382705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 name="Google Shape;11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It’s built to be a standard. The standard for authorization.</a:t>
            </a:r>
            <a:endParaRPr dirty="0"/>
          </a:p>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The idea is allow to conveying the authorization decisions in a token.</a:t>
            </a:r>
            <a:endParaRPr dirty="0"/>
          </a:p>
          <a:p>
            <a:pPr marL="0" lvl="0" indent="0" algn="l" rtl="0">
              <a:lnSpc>
                <a:spcPct val="117999"/>
              </a:lnSpc>
              <a:spcBef>
                <a:spcPts val="0"/>
              </a:spcBef>
              <a:spcAft>
                <a:spcPts val="0"/>
              </a:spcAft>
              <a:buNone/>
            </a:pPr>
            <a:r>
              <a:rPr lang="en-US" sz="2200" dirty="0">
                <a:latin typeface="Helvetica Neue"/>
                <a:ea typeface="Helvetica Neue"/>
                <a:cs typeface="Helvetica Neue"/>
                <a:sym typeface="Helvetica Neue"/>
              </a:rPr>
              <a:t>And it’s about standard way of actually obtaining the token.</a:t>
            </a:r>
            <a:endParaRPr dirty="0"/>
          </a:p>
          <a:p>
            <a:pPr marL="0" lvl="0" indent="0" algn="l" rtl="0">
              <a:lnSpc>
                <a:spcPct val="117999"/>
              </a:lnSpc>
              <a:spcBef>
                <a:spcPts val="0"/>
              </a:spcBef>
              <a:spcAft>
                <a:spcPts val="0"/>
              </a:spcAft>
              <a:buNone/>
            </a:pPr>
            <a:endParaRPr sz="2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91335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The key part is to delegate the user authentication to the server that hosts the user account, that can autosize the applications using OAuth 2.0 to get these tokens in flows. </a:t>
            </a:r>
            <a:endParaRPr/>
          </a:p>
          <a:p>
            <a:pPr marL="0" lvl="0" indent="0" algn="l" rtl="0">
              <a:lnSpc>
                <a:spcPct val="117999"/>
              </a:lnSpc>
              <a:spcBef>
                <a:spcPts val="0"/>
              </a:spcBef>
              <a:spcAft>
                <a:spcPts val="0"/>
              </a:spcAft>
              <a:buNone/>
            </a:pPr>
            <a:endParaRPr sz="2200">
              <a:latin typeface="Helvetica Neue"/>
              <a:ea typeface="Helvetica Neue"/>
              <a:cs typeface="Helvetica Neue"/>
              <a:sym typeface="Helvetica Neue"/>
            </a:endParaRPr>
          </a:p>
        </p:txBody>
      </p:sp>
    </p:spTree>
    <p:extLst>
      <p:ext uri="{BB962C8B-B14F-4D97-AF65-F5344CB8AC3E}">
        <p14:creationId xmlns:p14="http://schemas.microsoft.com/office/powerpoint/2010/main" val="19369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8"/>
          <p:cNvSpPr txBox="1">
            <a:spLocks noGrp="1"/>
          </p:cNvSpPr>
          <p:nvPr>
            <p:ph type="body" idx="1"/>
          </p:nvPr>
        </p:nvSpPr>
        <p:spPr>
          <a:xfrm>
            <a:off x="1270000" y="50292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3200"/>
              <a:buFont typeface="Helvetica Neue Light"/>
              <a:buNone/>
              <a:defRPr sz="3200"/>
            </a:lvl1pPr>
            <a:lvl2pPr marL="914400" lvl="1" indent="-228600" algn="ctr">
              <a:lnSpc>
                <a:spcPct val="100000"/>
              </a:lnSpc>
              <a:spcBef>
                <a:spcPts val="0"/>
              </a:spcBef>
              <a:spcAft>
                <a:spcPts val="0"/>
              </a:spcAft>
              <a:buClr>
                <a:srgbClr val="FFFFFF"/>
              </a:buClr>
              <a:buSzPts val="3200"/>
              <a:buFont typeface="Helvetica Neue Light"/>
              <a:buNone/>
              <a:defRPr sz="3200"/>
            </a:lvl2pPr>
            <a:lvl3pPr marL="1371600" lvl="2" indent="-228600" algn="ctr">
              <a:lnSpc>
                <a:spcPct val="100000"/>
              </a:lnSpc>
              <a:spcBef>
                <a:spcPts val="0"/>
              </a:spcBef>
              <a:spcAft>
                <a:spcPts val="0"/>
              </a:spcAft>
              <a:buClr>
                <a:srgbClr val="FFFFFF"/>
              </a:buClr>
              <a:buSzPts val="3200"/>
              <a:buFont typeface="Helvetica Neue Light"/>
              <a:buNone/>
              <a:defRPr sz="3200"/>
            </a:lvl3pPr>
            <a:lvl4pPr marL="1828800" lvl="3" indent="-228600" algn="ctr">
              <a:lnSpc>
                <a:spcPct val="100000"/>
              </a:lnSpc>
              <a:spcBef>
                <a:spcPts val="0"/>
              </a:spcBef>
              <a:spcAft>
                <a:spcPts val="0"/>
              </a:spcAft>
              <a:buClr>
                <a:srgbClr val="FFFFFF"/>
              </a:buClr>
              <a:buSzPts val="3200"/>
              <a:buFont typeface="Helvetica Neue Light"/>
              <a:buNone/>
              <a:defRPr sz="3200"/>
            </a:lvl4pPr>
            <a:lvl5pPr marL="2286000" lvl="4" indent="-228600" algn="ctr">
              <a:lnSpc>
                <a:spcPct val="100000"/>
              </a:lnSpc>
              <a:spcBef>
                <a:spcPts val="0"/>
              </a:spcBef>
              <a:spcAft>
                <a:spcPts val="0"/>
              </a:spcAft>
              <a:buClr>
                <a:srgbClr val="FFFFFF"/>
              </a:buClr>
              <a:buSzPts val="3200"/>
              <a:buFont typeface="Helvetica Neue Light"/>
              <a:buNone/>
              <a:defRPr sz="3200"/>
            </a:lvl5pPr>
            <a:lvl6pPr marL="2743200" lvl="5" indent="-314325" algn="l">
              <a:lnSpc>
                <a:spcPct val="100000"/>
              </a:lnSpc>
              <a:spcBef>
                <a:spcPts val="4200"/>
              </a:spcBef>
              <a:spcAft>
                <a:spcPts val="0"/>
              </a:spcAft>
              <a:buClr>
                <a:srgbClr val="FFFFFF"/>
              </a:buClr>
              <a:buSzPts val="1350"/>
              <a:buChar char="•"/>
              <a:defRPr/>
            </a:lvl6pPr>
            <a:lvl7pPr marL="3200400" lvl="6" indent="-314325" algn="l">
              <a:lnSpc>
                <a:spcPct val="100000"/>
              </a:lnSpc>
              <a:spcBef>
                <a:spcPts val="4200"/>
              </a:spcBef>
              <a:spcAft>
                <a:spcPts val="0"/>
              </a:spcAft>
              <a:buClr>
                <a:srgbClr val="FFFFFF"/>
              </a:buClr>
              <a:buSzPts val="1350"/>
              <a:buChar char="•"/>
              <a:defRPr/>
            </a:lvl7pPr>
            <a:lvl8pPr marL="3657600" lvl="7" indent="-314325" algn="l">
              <a:lnSpc>
                <a:spcPct val="100000"/>
              </a:lnSpc>
              <a:spcBef>
                <a:spcPts val="4200"/>
              </a:spcBef>
              <a:spcAft>
                <a:spcPts val="0"/>
              </a:spcAft>
              <a:buClr>
                <a:srgbClr val="FFFFFF"/>
              </a:buClr>
              <a:buSzPts val="1350"/>
              <a:buChar char="•"/>
              <a:defRPr/>
            </a:lvl8pPr>
            <a:lvl9pPr marL="4114800" lvl="8" indent="-314325" algn="l">
              <a:lnSpc>
                <a:spcPct val="100000"/>
              </a:lnSpc>
              <a:spcBef>
                <a:spcPts val="4200"/>
              </a:spcBef>
              <a:spcAft>
                <a:spcPts val="0"/>
              </a:spcAft>
              <a:buClr>
                <a:srgbClr val="FFFFFF"/>
              </a:buClr>
              <a:buSzPts val="1350"/>
              <a:buChar char="•"/>
              <a:defRPr/>
            </a:lvl9pPr>
          </a:lstStyle>
          <a:p>
            <a:endParaRPr/>
          </a:p>
        </p:txBody>
      </p:sp>
      <p:sp>
        <p:nvSpPr>
          <p:cNvPr id="12" name="Google Shape;12;p28"/>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37"/>
          <p:cNvSpPr txBox="1">
            <a:spLocks noGrp="1"/>
          </p:cNvSpPr>
          <p:nvPr>
            <p:ph type="body" idx="1"/>
          </p:nvPr>
        </p:nvSpPr>
        <p:spPr>
          <a:xfrm>
            <a:off x="1270000" y="6362700"/>
            <a:ext cx="10464800" cy="5334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FFFFFF"/>
              </a:buClr>
              <a:buSzPts val="2800"/>
              <a:buFont typeface="Helvetica Neue"/>
              <a:buNone/>
              <a:defRPr sz="2800" b="1">
                <a:latin typeface="Helvetica Neue"/>
                <a:ea typeface="Helvetica Neue"/>
                <a:cs typeface="Helvetica Neue"/>
                <a:sym typeface="Helvetica Neue"/>
              </a:defRPr>
            </a:lvl1pPr>
            <a:lvl2pPr marL="914400" lvl="1" indent="-314325" algn="l">
              <a:lnSpc>
                <a:spcPct val="100000"/>
              </a:lnSpc>
              <a:spcBef>
                <a:spcPts val="4200"/>
              </a:spcBef>
              <a:spcAft>
                <a:spcPts val="0"/>
              </a:spcAft>
              <a:buClr>
                <a:srgbClr val="FFFFFF"/>
              </a:buClr>
              <a:buSzPts val="1350"/>
              <a:buChar char="•"/>
              <a:defRPr/>
            </a:lvl2pPr>
            <a:lvl3pPr marL="1371600" lvl="2" indent="-314325" algn="l">
              <a:lnSpc>
                <a:spcPct val="100000"/>
              </a:lnSpc>
              <a:spcBef>
                <a:spcPts val="4200"/>
              </a:spcBef>
              <a:spcAft>
                <a:spcPts val="0"/>
              </a:spcAft>
              <a:buClr>
                <a:srgbClr val="FFFFFF"/>
              </a:buClr>
              <a:buSzPts val="1350"/>
              <a:buChar char="•"/>
              <a:defRPr/>
            </a:lvl3pPr>
            <a:lvl4pPr marL="1828800" lvl="3" indent="-314325" algn="l">
              <a:lnSpc>
                <a:spcPct val="100000"/>
              </a:lnSpc>
              <a:spcBef>
                <a:spcPts val="4200"/>
              </a:spcBef>
              <a:spcAft>
                <a:spcPts val="0"/>
              </a:spcAft>
              <a:buClr>
                <a:srgbClr val="FFFFFF"/>
              </a:buClr>
              <a:buSzPts val="1350"/>
              <a:buChar char="•"/>
              <a:defRPr/>
            </a:lvl4pPr>
            <a:lvl5pPr marL="2286000" lvl="4" indent="-314325" algn="l">
              <a:lnSpc>
                <a:spcPct val="100000"/>
              </a:lnSpc>
              <a:spcBef>
                <a:spcPts val="4200"/>
              </a:spcBef>
              <a:spcAft>
                <a:spcPts val="0"/>
              </a:spcAft>
              <a:buClr>
                <a:srgbClr val="FFFFFF"/>
              </a:buClr>
              <a:buSzPts val="1350"/>
              <a:buChar char="•"/>
              <a:defRPr/>
            </a:lvl5pPr>
            <a:lvl6pPr marL="2743200" lvl="5" indent="-314325" algn="l">
              <a:lnSpc>
                <a:spcPct val="100000"/>
              </a:lnSpc>
              <a:spcBef>
                <a:spcPts val="4200"/>
              </a:spcBef>
              <a:spcAft>
                <a:spcPts val="0"/>
              </a:spcAft>
              <a:buClr>
                <a:srgbClr val="FFFFFF"/>
              </a:buClr>
              <a:buSzPts val="1350"/>
              <a:buChar char="•"/>
              <a:defRPr/>
            </a:lvl6pPr>
            <a:lvl7pPr marL="3200400" lvl="6" indent="-314325" algn="l">
              <a:lnSpc>
                <a:spcPct val="100000"/>
              </a:lnSpc>
              <a:spcBef>
                <a:spcPts val="4200"/>
              </a:spcBef>
              <a:spcAft>
                <a:spcPts val="0"/>
              </a:spcAft>
              <a:buClr>
                <a:srgbClr val="FFFFFF"/>
              </a:buClr>
              <a:buSzPts val="1350"/>
              <a:buChar char="•"/>
              <a:defRPr/>
            </a:lvl7pPr>
            <a:lvl8pPr marL="3657600" lvl="7" indent="-314325" algn="l">
              <a:lnSpc>
                <a:spcPct val="100000"/>
              </a:lnSpc>
              <a:spcBef>
                <a:spcPts val="4200"/>
              </a:spcBef>
              <a:spcAft>
                <a:spcPts val="0"/>
              </a:spcAft>
              <a:buClr>
                <a:srgbClr val="FFFFFF"/>
              </a:buClr>
              <a:buSzPts val="1350"/>
              <a:buChar char="•"/>
              <a:defRPr/>
            </a:lvl8pPr>
            <a:lvl9pPr marL="4114800" lvl="8" indent="-314325" algn="l">
              <a:lnSpc>
                <a:spcPct val="100000"/>
              </a:lnSpc>
              <a:spcBef>
                <a:spcPts val="4200"/>
              </a:spcBef>
              <a:spcAft>
                <a:spcPts val="0"/>
              </a:spcAft>
              <a:buClr>
                <a:srgbClr val="FFFFFF"/>
              </a:buClr>
              <a:buSzPts val="1350"/>
              <a:buChar char="•"/>
              <a:defRPr/>
            </a:lvl9pPr>
          </a:lstStyle>
          <a:p>
            <a:endParaRPr/>
          </a:p>
        </p:txBody>
      </p:sp>
      <p:sp>
        <p:nvSpPr>
          <p:cNvPr id="48" name="Google Shape;48;p37"/>
          <p:cNvSpPr txBox="1">
            <a:spLocks noGrp="1"/>
          </p:cNvSpPr>
          <p:nvPr>
            <p:ph type="body" idx="2"/>
          </p:nvPr>
        </p:nvSpPr>
        <p:spPr>
          <a:xfrm>
            <a:off x="1270000" y="4254500"/>
            <a:ext cx="10464800" cy="7112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2400"/>
              </a:spcBef>
              <a:spcAft>
                <a:spcPts val="0"/>
              </a:spcAft>
              <a:buClr>
                <a:srgbClr val="FFFFFF"/>
              </a:buClr>
              <a:buSzPts val="4000"/>
              <a:buFont typeface="Helvetica Neue Light"/>
              <a:buNone/>
              <a:defRPr sz="4000"/>
            </a:lvl1pPr>
            <a:lvl2pPr marL="914400" lvl="1" indent="-314325" algn="l">
              <a:lnSpc>
                <a:spcPct val="100000"/>
              </a:lnSpc>
              <a:spcBef>
                <a:spcPts val="4200"/>
              </a:spcBef>
              <a:spcAft>
                <a:spcPts val="0"/>
              </a:spcAft>
              <a:buClr>
                <a:srgbClr val="FFFFFF"/>
              </a:buClr>
              <a:buSzPts val="1350"/>
              <a:buChar char="•"/>
              <a:defRPr/>
            </a:lvl2pPr>
            <a:lvl3pPr marL="1371600" lvl="2" indent="-314325" algn="l">
              <a:lnSpc>
                <a:spcPct val="100000"/>
              </a:lnSpc>
              <a:spcBef>
                <a:spcPts val="4200"/>
              </a:spcBef>
              <a:spcAft>
                <a:spcPts val="0"/>
              </a:spcAft>
              <a:buClr>
                <a:srgbClr val="FFFFFF"/>
              </a:buClr>
              <a:buSzPts val="1350"/>
              <a:buChar char="•"/>
              <a:defRPr/>
            </a:lvl3pPr>
            <a:lvl4pPr marL="1828800" lvl="3" indent="-314325" algn="l">
              <a:lnSpc>
                <a:spcPct val="100000"/>
              </a:lnSpc>
              <a:spcBef>
                <a:spcPts val="4200"/>
              </a:spcBef>
              <a:spcAft>
                <a:spcPts val="0"/>
              </a:spcAft>
              <a:buClr>
                <a:srgbClr val="FFFFFF"/>
              </a:buClr>
              <a:buSzPts val="1350"/>
              <a:buChar char="•"/>
              <a:defRPr/>
            </a:lvl4pPr>
            <a:lvl5pPr marL="2286000" lvl="4" indent="-314325" algn="l">
              <a:lnSpc>
                <a:spcPct val="100000"/>
              </a:lnSpc>
              <a:spcBef>
                <a:spcPts val="4200"/>
              </a:spcBef>
              <a:spcAft>
                <a:spcPts val="0"/>
              </a:spcAft>
              <a:buClr>
                <a:srgbClr val="FFFFFF"/>
              </a:buClr>
              <a:buSzPts val="1350"/>
              <a:buChar char="•"/>
              <a:defRPr/>
            </a:lvl5pPr>
            <a:lvl6pPr marL="2743200" lvl="5" indent="-314325" algn="l">
              <a:lnSpc>
                <a:spcPct val="100000"/>
              </a:lnSpc>
              <a:spcBef>
                <a:spcPts val="4200"/>
              </a:spcBef>
              <a:spcAft>
                <a:spcPts val="0"/>
              </a:spcAft>
              <a:buClr>
                <a:srgbClr val="FFFFFF"/>
              </a:buClr>
              <a:buSzPts val="1350"/>
              <a:buChar char="•"/>
              <a:defRPr/>
            </a:lvl6pPr>
            <a:lvl7pPr marL="3200400" lvl="6" indent="-314325" algn="l">
              <a:lnSpc>
                <a:spcPct val="100000"/>
              </a:lnSpc>
              <a:spcBef>
                <a:spcPts val="4200"/>
              </a:spcBef>
              <a:spcAft>
                <a:spcPts val="0"/>
              </a:spcAft>
              <a:buClr>
                <a:srgbClr val="FFFFFF"/>
              </a:buClr>
              <a:buSzPts val="1350"/>
              <a:buChar char="•"/>
              <a:defRPr/>
            </a:lvl7pPr>
            <a:lvl8pPr marL="3657600" lvl="7" indent="-314325" algn="l">
              <a:lnSpc>
                <a:spcPct val="100000"/>
              </a:lnSpc>
              <a:spcBef>
                <a:spcPts val="4200"/>
              </a:spcBef>
              <a:spcAft>
                <a:spcPts val="0"/>
              </a:spcAft>
              <a:buClr>
                <a:srgbClr val="FFFFFF"/>
              </a:buClr>
              <a:buSzPts val="1350"/>
              <a:buChar char="•"/>
              <a:defRPr/>
            </a:lvl8pPr>
            <a:lvl9pPr marL="4114800" lvl="8" indent="-314325" algn="l">
              <a:lnSpc>
                <a:spcPct val="100000"/>
              </a:lnSpc>
              <a:spcBef>
                <a:spcPts val="4200"/>
              </a:spcBef>
              <a:spcAft>
                <a:spcPts val="0"/>
              </a:spcAft>
              <a:buClr>
                <a:srgbClr val="FFFFFF"/>
              </a:buClr>
              <a:buSzPts val="1350"/>
              <a:buChar char="•"/>
              <a:defRPr/>
            </a:lvl9pPr>
          </a:lstStyle>
          <a:p>
            <a:endParaRPr/>
          </a:p>
        </p:txBody>
      </p:sp>
      <p:sp>
        <p:nvSpPr>
          <p:cNvPr id="49" name="Google Shape;49;p37"/>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38"/>
          <p:cNvSpPr>
            <a:spLocks noGrp="1"/>
          </p:cNvSpPr>
          <p:nvPr>
            <p:ph type="pic" idx="2"/>
          </p:nvPr>
        </p:nvSpPr>
        <p:spPr>
          <a:xfrm>
            <a:off x="-812800" y="0"/>
            <a:ext cx="14630400" cy="9753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52" name="Google Shape;52;p38"/>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Google Shape;54;p39"/>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3"/>
        <p:cNvGrpSpPr/>
        <p:nvPr/>
      </p:nvGrpSpPr>
      <p:grpSpPr>
        <a:xfrm>
          <a:off x="0" y="0"/>
          <a:ext cx="0" cy="0"/>
          <a:chOff x="0" y="0"/>
          <a:chExt cx="0" cy="0"/>
        </a:xfrm>
      </p:grpSpPr>
      <p:sp>
        <p:nvSpPr>
          <p:cNvPr id="14" name="Google Shape;14;p29"/>
          <p:cNvSpPr>
            <a:spLocks noGrp="1"/>
          </p:cNvSpPr>
          <p:nvPr>
            <p:ph type="pic" idx="2"/>
          </p:nvPr>
        </p:nvSpPr>
        <p:spPr>
          <a:xfrm>
            <a:off x="1600200" y="330200"/>
            <a:ext cx="9779001" cy="65193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15" name="Google Shape;15;p29"/>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29"/>
          <p:cNvSpPr txBox="1">
            <a:spLocks noGrp="1"/>
          </p:cNvSpPr>
          <p:nvPr>
            <p:ph type="body" idx="1"/>
          </p:nvPr>
        </p:nvSpPr>
        <p:spPr>
          <a:xfrm>
            <a:off x="1270000" y="8191500"/>
            <a:ext cx="10464800" cy="12192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3200"/>
              <a:buFont typeface="Helvetica Neue Light"/>
              <a:buNone/>
              <a:defRPr sz="3200"/>
            </a:lvl1pPr>
            <a:lvl2pPr marL="914400" lvl="1" indent="-228600" algn="ctr">
              <a:lnSpc>
                <a:spcPct val="100000"/>
              </a:lnSpc>
              <a:spcBef>
                <a:spcPts val="0"/>
              </a:spcBef>
              <a:spcAft>
                <a:spcPts val="0"/>
              </a:spcAft>
              <a:buClr>
                <a:srgbClr val="FFFFFF"/>
              </a:buClr>
              <a:buSzPts val="3200"/>
              <a:buFont typeface="Helvetica Neue Light"/>
              <a:buNone/>
              <a:defRPr sz="3200"/>
            </a:lvl2pPr>
            <a:lvl3pPr marL="1371600" lvl="2" indent="-228600" algn="ctr">
              <a:lnSpc>
                <a:spcPct val="100000"/>
              </a:lnSpc>
              <a:spcBef>
                <a:spcPts val="0"/>
              </a:spcBef>
              <a:spcAft>
                <a:spcPts val="0"/>
              </a:spcAft>
              <a:buClr>
                <a:srgbClr val="FFFFFF"/>
              </a:buClr>
              <a:buSzPts val="3200"/>
              <a:buFont typeface="Helvetica Neue Light"/>
              <a:buNone/>
              <a:defRPr sz="3200"/>
            </a:lvl3pPr>
            <a:lvl4pPr marL="1828800" lvl="3" indent="-228600" algn="ctr">
              <a:lnSpc>
                <a:spcPct val="100000"/>
              </a:lnSpc>
              <a:spcBef>
                <a:spcPts val="0"/>
              </a:spcBef>
              <a:spcAft>
                <a:spcPts val="0"/>
              </a:spcAft>
              <a:buClr>
                <a:srgbClr val="FFFFFF"/>
              </a:buClr>
              <a:buSzPts val="3200"/>
              <a:buFont typeface="Helvetica Neue Light"/>
              <a:buNone/>
              <a:defRPr sz="3200"/>
            </a:lvl4pPr>
            <a:lvl5pPr marL="2286000" lvl="4" indent="-228600" algn="ctr">
              <a:lnSpc>
                <a:spcPct val="100000"/>
              </a:lnSpc>
              <a:spcBef>
                <a:spcPts val="0"/>
              </a:spcBef>
              <a:spcAft>
                <a:spcPts val="0"/>
              </a:spcAft>
              <a:buClr>
                <a:srgbClr val="FFFFFF"/>
              </a:buClr>
              <a:buSzPts val="3200"/>
              <a:buFont typeface="Helvetica Neue Light"/>
              <a:buNone/>
              <a:defRPr sz="3200"/>
            </a:lvl5pPr>
            <a:lvl6pPr marL="2743200" lvl="5" indent="-314325" algn="l">
              <a:lnSpc>
                <a:spcPct val="100000"/>
              </a:lnSpc>
              <a:spcBef>
                <a:spcPts val="4200"/>
              </a:spcBef>
              <a:spcAft>
                <a:spcPts val="0"/>
              </a:spcAft>
              <a:buClr>
                <a:srgbClr val="FFFFFF"/>
              </a:buClr>
              <a:buSzPts val="1350"/>
              <a:buChar char="•"/>
              <a:defRPr/>
            </a:lvl6pPr>
            <a:lvl7pPr marL="3200400" lvl="6" indent="-314325" algn="l">
              <a:lnSpc>
                <a:spcPct val="100000"/>
              </a:lnSpc>
              <a:spcBef>
                <a:spcPts val="4200"/>
              </a:spcBef>
              <a:spcAft>
                <a:spcPts val="0"/>
              </a:spcAft>
              <a:buClr>
                <a:srgbClr val="FFFFFF"/>
              </a:buClr>
              <a:buSzPts val="1350"/>
              <a:buChar char="•"/>
              <a:defRPr/>
            </a:lvl7pPr>
            <a:lvl8pPr marL="3657600" lvl="7" indent="-314325" algn="l">
              <a:lnSpc>
                <a:spcPct val="100000"/>
              </a:lnSpc>
              <a:spcBef>
                <a:spcPts val="4200"/>
              </a:spcBef>
              <a:spcAft>
                <a:spcPts val="0"/>
              </a:spcAft>
              <a:buClr>
                <a:srgbClr val="FFFFFF"/>
              </a:buClr>
              <a:buSzPts val="1350"/>
              <a:buChar char="•"/>
              <a:defRPr/>
            </a:lvl8pPr>
            <a:lvl9pPr marL="4114800" lvl="8" indent="-314325" algn="l">
              <a:lnSpc>
                <a:spcPct val="100000"/>
              </a:lnSpc>
              <a:spcBef>
                <a:spcPts val="4200"/>
              </a:spcBef>
              <a:spcAft>
                <a:spcPts val="0"/>
              </a:spcAft>
              <a:buClr>
                <a:srgbClr val="FFFFFF"/>
              </a:buClr>
              <a:buSzPts val="1350"/>
              <a:buChar char="•"/>
              <a:defRPr/>
            </a:lvl9pPr>
          </a:lstStyle>
          <a:p>
            <a:endParaRPr/>
          </a:p>
        </p:txBody>
      </p:sp>
      <p:sp>
        <p:nvSpPr>
          <p:cNvPr id="17" name="Google Shape;17;p29"/>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30"/>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30"/>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31"/>
          <p:cNvSpPr>
            <a:spLocks noGrp="1"/>
          </p:cNvSpPr>
          <p:nvPr>
            <p:ph type="pic" idx="2"/>
          </p:nvPr>
        </p:nvSpPr>
        <p:spPr>
          <a:xfrm>
            <a:off x="6642100" y="762000"/>
            <a:ext cx="5494867" cy="82423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23" name="Google Shape;23;p31"/>
          <p:cNvSpPr txBox="1">
            <a:spLocks noGrp="1"/>
          </p:cNvSpPr>
          <p:nvPr>
            <p:ph type="title"/>
          </p:nvPr>
        </p:nvSpPr>
        <p:spPr>
          <a:xfrm>
            <a:off x="952500" y="762000"/>
            <a:ext cx="5334000" cy="40005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FFFFFF"/>
              </a:buClr>
              <a:buSzPts val="6000"/>
              <a:buFont typeface="Helvetica Neue Light"/>
              <a:buNone/>
              <a:defRPr sz="60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31"/>
          <p:cNvSpPr txBox="1">
            <a:spLocks noGrp="1"/>
          </p:cNvSpPr>
          <p:nvPr>
            <p:ph type="body" idx="1"/>
          </p:nvPr>
        </p:nvSpPr>
        <p:spPr>
          <a:xfrm>
            <a:off x="952500" y="5003800"/>
            <a:ext cx="5334000" cy="40005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3200"/>
              <a:buFont typeface="Helvetica Neue Light"/>
              <a:buNone/>
              <a:defRPr sz="3200"/>
            </a:lvl1pPr>
            <a:lvl2pPr marL="914400" lvl="1" indent="-228600" algn="ctr">
              <a:lnSpc>
                <a:spcPct val="100000"/>
              </a:lnSpc>
              <a:spcBef>
                <a:spcPts val="0"/>
              </a:spcBef>
              <a:spcAft>
                <a:spcPts val="0"/>
              </a:spcAft>
              <a:buClr>
                <a:srgbClr val="FFFFFF"/>
              </a:buClr>
              <a:buSzPts val="3200"/>
              <a:buFont typeface="Helvetica Neue Light"/>
              <a:buNone/>
              <a:defRPr sz="3200"/>
            </a:lvl2pPr>
            <a:lvl3pPr marL="1371600" lvl="2" indent="-228600" algn="ctr">
              <a:lnSpc>
                <a:spcPct val="100000"/>
              </a:lnSpc>
              <a:spcBef>
                <a:spcPts val="0"/>
              </a:spcBef>
              <a:spcAft>
                <a:spcPts val="0"/>
              </a:spcAft>
              <a:buClr>
                <a:srgbClr val="FFFFFF"/>
              </a:buClr>
              <a:buSzPts val="3200"/>
              <a:buFont typeface="Helvetica Neue Light"/>
              <a:buNone/>
              <a:defRPr sz="3200"/>
            </a:lvl3pPr>
            <a:lvl4pPr marL="1828800" lvl="3" indent="-228600" algn="ctr">
              <a:lnSpc>
                <a:spcPct val="100000"/>
              </a:lnSpc>
              <a:spcBef>
                <a:spcPts val="0"/>
              </a:spcBef>
              <a:spcAft>
                <a:spcPts val="0"/>
              </a:spcAft>
              <a:buClr>
                <a:srgbClr val="FFFFFF"/>
              </a:buClr>
              <a:buSzPts val="3200"/>
              <a:buFont typeface="Helvetica Neue Light"/>
              <a:buNone/>
              <a:defRPr sz="3200"/>
            </a:lvl4pPr>
            <a:lvl5pPr marL="2286000" lvl="4" indent="-228600" algn="ctr">
              <a:lnSpc>
                <a:spcPct val="100000"/>
              </a:lnSpc>
              <a:spcBef>
                <a:spcPts val="0"/>
              </a:spcBef>
              <a:spcAft>
                <a:spcPts val="0"/>
              </a:spcAft>
              <a:buClr>
                <a:srgbClr val="FFFFFF"/>
              </a:buClr>
              <a:buSzPts val="3200"/>
              <a:buFont typeface="Helvetica Neue Light"/>
              <a:buNone/>
              <a:defRPr sz="3200"/>
            </a:lvl5pPr>
            <a:lvl6pPr marL="2743200" lvl="5" indent="-314325" algn="l">
              <a:lnSpc>
                <a:spcPct val="100000"/>
              </a:lnSpc>
              <a:spcBef>
                <a:spcPts val="4200"/>
              </a:spcBef>
              <a:spcAft>
                <a:spcPts val="0"/>
              </a:spcAft>
              <a:buClr>
                <a:srgbClr val="FFFFFF"/>
              </a:buClr>
              <a:buSzPts val="1350"/>
              <a:buChar char="•"/>
              <a:defRPr/>
            </a:lvl6pPr>
            <a:lvl7pPr marL="3200400" lvl="6" indent="-314325" algn="l">
              <a:lnSpc>
                <a:spcPct val="100000"/>
              </a:lnSpc>
              <a:spcBef>
                <a:spcPts val="4200"/>
              </a:spcBef>
              <a:spcAft>
                <a:spcPts val="0"/>
              </a:spcAft>
              <a:buClr>
                <a:srgbClr val="FFFFFF"/>
              </a:buClr>
              <a:buSzPts val="1350"/>
              <a:buChar char="•"/>
              <a:defRPr/>
            </a:lvl7pPr>
            <a:lvl8pPr marL="3657600" lvl="7" indent="-314325" algn="l">
              <a:lnSpc>
                <a:spcPct val="100000"/>
              </a:lnSpc>
              <a:spcBef>
                <a:spcPts val="4200"/>
              </a:spcBef>
              <a:spcAft>
                <a:spcPts val="0"/>
              </a:spcAft>
              <a:buClr>
                <a:srgbClr val="FFFFFF"/>
              </a:buClr>
              <a:buSzPts val="1350"/>
              <a:buChar char="•"/>
              <a:defRPr/>
            </a:lvl8pPr>
            <a:lvl9pPr marL="4114800" lvl="8" indent="-314325" algn="l">
              <a:lnSpc>
                <a:spcPct val="100000"/>
              </a:lnSpc>
              <a:spcBef>
                <a:spcPts val="4200"/>
              </a:spcBef>
              <a:spcAft>
                <a:spcPts val="0"/>
              </a:spcAft>
              <a:buClr>
                <a:srgbClr val="FFFFFF"/>
              </a:buClr>
              <a:buSzPts val="1350"/>
              <a:buChar char="•"/>
              <a:defRPr/>
            </a:lvl9pPr>
          </a:lstStyle>
          <a:p>
            <a:endParaRPr/>
          </a:p>
        </p:txBody>
      </p:sp>
      <p:sp>
        <p:nvSpPr>
          <p:cNvPr id="25" name="Google Shape;25;p31"/>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32"/>
          <p:cNvSpPr txBox="1">
            <a:spLocks noGrp="1"/>
          </p:cNvSpPr>
          <p:nvPr>
            <p:ph type="title"/>
          </p:nvPr>
        </p:nvSpPr>
        <p:spPr>
          <a:xfrm>
            <a:off x="952500" y="406400"/>
            <a:ext cx="11099800" cy="21209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32"/>
          <p:cNvSpPr txBox="1">
            <a:spLocks noGrp="1"/>
          </p:cNvSpPr>
          <p:nvPr>
            <p:ph type="sldNum" idx="12"/>
          </p:nvPr>
        </p:nvSpPr>
        <p:spPr>
          <a:xfrm>
            <a:off x="6311798" y="9245599"/>
            <a:ext cx="368504" cy="38100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952500" y="406400"/>
            <a:ext cx="11099800" cy="21209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1" name="Google Shape;31;p33"/>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4200"/>
              </a:spcBef>
              <a:spcAft>
                <a:spcPts val="0"/>
              </a:spcAft>
              <a:buClr>
                <a:srgbClr val="FFFFFF"/>
              </a:buClr>
              <a:buSzPts val="1350"/>
              <a:buChar char="•"/>
              <a:defRPr/>
            </a:lvl1pPr>
            <a:lvl2pPr marL="914400" lvl="1" indent="-314325" algn="l">
              <a:lnSpc>
                <a:spcPct val="100000"/>
              </a:lnSpc>
              <a:spcBef>
                <a:spcPts val="4200"/>
              </a:spcBef>
              <a:spcAft>
                <a:spcPts val="0"/>
              </a:spcAft>
              <a:buClr>
                <a:srgbClr val="FFFFFF"/>
              </a:buClr>
              <a:buSzPts val="1350"/>
              <a:buChar char="•"/>
              <a:defRPr/>
            </a:lvl2pPr>
            <a:lvl3pPr marL="1371600" lvl="2" indent="-314325" algn="l">
              <a:lnSpc>
                <a:spcPct val="100000"/>
              </a:lnSpc>
              <a:spcBef>
                <a:spcPts val="4200"/>
              </a:spcBef>
              <a:spcAft>
                <a:spcPts val="0"/>
              </a:spcAft>
              <a:buClr>
                <a:srgbClr val="FFFFFF"/>
              </a:buClr>
              <a:buSzPts val="1350"/>
              <a:buChar char="•"/>
              <a:defRPr/>
            </a:lvl3pPr>
            <a:lvl4pPr marL="1828800" lvl="3" indent="-314325" algn="l">
              <a:lnSpc>
                <a:spcPct val="100000"/>
              </a:lnSpc>
              <a:spcBef>
                <a:spcPts val="4200"/>
              </a:spcBef>
              <a:spcAft>
                <a:spcPts val="0"/>
              </a:spcAft>
              <a:buClr>
                <a:srgbClr val="FFFFFF"/>
              </a:buClr>
              <a:buSzPts val="1350"/>
              <a:buChar char="•"/>
              <a:defRPr/>
            </a:lvl4pPr>
            <a:lvl5pPr marL="2286000" lvl="4" indent="-314325" algn="l">
              <a:lnSpc>
                <a:spcPct val="100000"/>
              </a:lnSpc>
              <a:spcBef>
                <a:spcPts val="4200"/>
              </a:spcBef>
              <a:spcAft>
                <a:spcPts val="0"/>
              </a:spcAft>
              <a:buClr>
                <a:srgbClr val="FFFFFF"/>
              </a:buClr>
              <a:buSzPts val="1350"/>
              <a:buChar char="•"/>
              <a:defRPr/>
            </a:lvl5pPr>
            <a:lvl6pPr marL="2743200" lvl="5" indent="-314325" algn="l">
              <a:lnSpc>
                <a:spcPct val="100000"/>
              </a:lnSpc>
              <a:spcBef>
                <a:spcPts val="4200"/>
              </a:spcBef>
              <a:spcAft>
                <a:spcPts val="0"/>
              </a:spcAft>
              <a:buClr>
                <a:srgbClr val="FFFFFF"/>
              </a:buClr>
              <a:buSzPts val="1350"/>
              <a:buChar char="•"/>
              <a:defRPr/>
            </a:lvl6pPr>
            <a:lvl7pPr marL="3200400" lvl="6" indent="-314325" algn="l">
              <a:lnSpc>
                <a:spcPct val="100000"/>
              </a:lnSpc>
              <a:spcBef>
                <a:spcPts val="4200"/>
              </a:spcBef>
              <a:spcAft>
                <a:spcPts val="0"/>
              </a:spcAft>
              <a:buClr>
                <a:srgbClr val="FFFFFF"/>
              </a:buClr>
              <a:buSzPts val="1350"/>
              <a:buChar char="•"/>
              <a:defRPr/>
            </a:lvl7pPr>
            <a:lvl8pPr marL="3657600" lvl="7" indent="-314325" algn="l">
              <a:lnSpc>
                <a:spcPct val="100000"/>
              </a:lnSpc>
              <a:spcBef>
                <a:spcPts val="4200"/>
              </a:spcBef>
              <a:spcAft>
                <a:spcPts val="0"/>
              </a:spcAft>
              <a:buClr>
                <a:srgbClr val="FFFFFF"/>
              </a:buClr>
              <a:buSzPts val="1350"/>
              <a:buChar char="•"/>
              <a:defRPr/>
            </a:lvl8pPr>
            <a:lvl9pPr marL="4114800" lvl="8" indent="-314325" algn="l">
              <a:lnSpc>
                <a:spcPct val="100000"/>
              </a:lnSpc>
              <a:spcBef>
                <a:spcPts val="4200"/>
              </a:spcBef>
              <a:spcAft>
                <a:spcPts val="0"/>
              </a:spcAft>
              <a:buClr>
                <a:srgbClr val="FFFFFF"/>
              </a:buClr>
              <a:buSzPts val="1350"/>
              <a:buChar char="•"/>
              <a:defRPr/>
            </a:lvl9pPr>
          </a:lstStyle>
          <a:p>
            <a:endParaRPr/>
          </a:p>
        </p:txBody>
      </p:sp>
      <p:sp>
        <p:nvSpPr>
          <p:cNvPr id="32" name="Google Shape;32;p33"/>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34"/>
          <p:cNvSpPr>
            <a:spLocks noGrp="1"/>
          </p:cNvSpPr>
          <p:nvPr>
            <p:ph type="pic" idx="2"/>
          </p:nvPr>
        </p:nvSpPr>
        <p:spPr>
          <a:xfrm>
            <a:off x="6718300" y="1054100"/>
            <a:ext cx="5334000" cy="800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35" name="Google Shape;35;p34"/>
          <p:cNvSpPr txBox="1">
            <a:spLocks noGrp="1"/>
          </p:cNvSpPr>
          <p:nvPr>
            <p:ph type="title"/>
          </p:nvPr>
        </p:nvSpPr>
        <p:spPr>
          <a:xfrm>
            <a:off x="952500" y="406400"/>
            <a:ext cx="11099800" cy="21209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6" name="Google Shape;36;p34"/>
          <p:cNvSpPr txBox="1">
            <a:spLocks noGrp="1"/>
          </p:cNvSpPr>
          <p:nvPr>
            <p:ph type="body" idx="1"/>
          </p:nvPr>
        </p:nvSpPr>
        <p:spPr>
          <a:xfrm>
            <a:off x="952500" y="2590800"/>
            <a:ext cx="5334000" cy="6286500"/>
          </a:xfrm>
          <a:prstGeom prst="rect">
            <a:avLst/>
          </a:prstGeom>
          <a:noFill/>
          <a:ln>
            <a:noFill/>
          </a:ln>
        </p:spPr>
        <p:txBody>
          <a:bodyPr spcFirstLastPara="1" wrap="square" lIns="50800" tIns="50800" rIns="50800" bIns="50800" anchor="ctr" anchorCtr="0">
            <a:normAutofit/>
          </a:bodyPr>
          <a:lstStyle>
            <a:lvl1pPr marL="457200" lvl="0" indent="-361950" algn="l">
              <a:lnSpc>
                <a:spcPct val="100000"/>
              </a:lnSpc>
              <a:spcBef>
                <a:spcPts val="3800"/>
              </a:spcBef>
              <a:spcAft>
                <a:spcPts val="0"/>
              </a:spcAft>
              <a:buClr>
                <a:srgbClr val="FFFFFF"/>
              </a:buClr>
              <a:buSzPts val="2100"/>
              <a:buFont typeface="Helvetica Neue Light"/>
              <a:buChar char="•"/>
              <a:defRPr sz="2800"/>
            </a:lvl1pPr>
            <a:lvl2pPr marL="914400" lvl="1" indent="-361950" algn="l">
              <a:lnSpc>
                <a:spcPct val="100000"/>
              </a:lnSpc>
              <a:spcBef>
                <a:spcPts val="3800"/>
              </a:spcBef>
              <a:spcAft>
                <a:spcPts val="0"/>
              </a:spcAft>
              <a:buClr>
                <a:srgbClr val="FFFFFF"/>
              </a:buClr>
              <a:buSzPts val="2100"/>
              <a:buFont typeface="Helvetica Neue Light"/>
              <a:buChar char="•"/>
              <a:defRPr sz="2800"/>
            </a:lvl2pPr>
            <a:lvl3pPr marL="1371600" lvl="2" indent="-361950" algn="l">
              <a:lnSpc>
                <a:spcPct val="100000"/>
              </a:lnSpc>
              <a:spcBef>
                <a:spcPts val="3800"/>
              </a:spcBef>
              <a:spcAft>
                <a:spcPts val="0"/>
              </a:spcAft>
              <a:buClr>
                <a:srgbClr val="FFFFFF"/>
              </a:buClr>
              <a:buSzPts val="2100"/>
              <a:buFont typeface="Helvetica Neue Light"/>
              <a:buChar char="•"/>
              <a:defRPr sz="2800"/>
            </a:lvl3pPr>
            <a:lvl4pPr marL="1828800" lvl="3" indent="-361950" algn="l">
              <a:lnSpc>
                <a:spcPct val="100000"/>
              </a:lnSpc>
              <a:spcBef>
                <a:spcPts val="3800"/>
              </a:spcBef>
              <a:spcAft>
                <a:spcPts val="0"/>
              </a:spcAft>
              <a:buClr>
                <a:srgbClr val="FFFFFF"/>
              </a:buClr>
              <a:buSzPts val="2100"/>
              <a:buFont typeface="Helvetica Neue Light"/>
              <a:buChar char="•"/>
              <a:defRPr sz="2800"/>
            </a:lvl4pPr>
            <a:lvl5pPr marL="2286000" lvl="4" indent="-361950" algn="l">
              <a:lnSpc>
                <a:spcPct val="100000"/>
              </a:lnSpc>
              <a:spcBef>
                <a:spcPts val="3800"/>
              </a:spcBef>
              <a:spcAft>
                <a:spcPts val="0"/>
              </a:spcAft>
              <a:buClr>
                <a:srgbClr val="FFFFFF"/>
              </a:buClr>
              <a:buSzPts val="2100"/>
              <a:buFont typeface="Helvetica Neue Light"/>
              <a:buChar char="•"/>
              <a:defRPr sz="2800"/>
            </a:lvl5pPr>
            <a:lvl6pPr marL="2743200" lvl="5" indent="-314325" algn="l">
              <a:lnSpc>
                <a:spcPct val="100000"/>
              </a:lnSpc>
              <a:spcBef>
                <a:spcPts val="4200"/>
              </a:spcBef>
              <a:spcAft>
                <a:spcPts val="0"/>
              </a:spcAft>
              <a:buClr>
                <a:srgbClr val="FFFFFF"/>
              </a:buClr>
              <a:buSzPts val="1350"/>
              <a:buChar char="•"/>
              <a:defRPr/>
            </a:lvl6pPr>
            <a:lvl7pPr marL="3200400" lvl="6" indent="-314325" algn="l">
              <a:lnSpc>
                <a:spcPct val="100000"/>
              </a:lnSpc>
              <a:spcBef>
                <a:spcPts val="4200"/>
              </a:spcBef>
              <a:spcAft>
                <a:spcPts val="0"/>
              </a:spcAft>
              <a:buClr>
                <a:srgbClr val="FFFFFF"/>
              </a:buClr>
              <a:buSzPts val="1350"/>
              <a:buChar char="•"/>
              <a:defRPr/>
            </a:lvl7pPr>
            <a:lvl8pPr marL="3657600" lvl="7" indent="-314325" algn="l">
              <a:lnSpc>
                <a:spcPct val="100000"/>
              </a:lnSpc>
              <a:spcBef>
                <a:spcPts val="4200"/>
              </a:spcBef>
              <a:spcAft>
                <a:spcPts val="0"/>
              </a:spcAft>
              <a:buClr>
                <a:srgbClr val="FFFFFF"/>
              </a:buClr>
              <a:buSzPts val="1350"/>
              <a:buChar char="•"/>
              <a:defRPr/>
            </a:lvl8pPr>
            <a:lvl9pPr marL="4114800" lvl="8" indent="-314325" algn="l">
              <a:lnSpc>
                <a:spcPct val="100000"/>
              </a:lnSpc>
              <a:spcBef>
                <a:spcPts val="4200"/>
              </a:spcBef>
              <a:spcAft>
                <a:spcPts val="0"/>
              </a:spcAft>
              <a:buClr>
                <a:srgbClr val="FFFFFF"/>
              </a:buClr>
              <a:buSzPts val="1350"/>
              <a:buChar char="•"/>
              <a:defRPr/>
            </a:lvl9pPr>
          </a:lstStyle>
          <a:p>
            <a:endParaRPr/>
          </a:p>
        </p:txBody>
      </p:sp>
      <p:sp>
        <p:nvSpPr>
          <p:cNvPr id="37" name="Google Shape;37;p34"/>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35"/>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4200"/>
              </a:spcBef>
              <a:spcAft>
                <a:spcPts val="0"/>
              </a:spcAft>
              <a:buClr>
                <a:srgbClr val="FFFFFF"/>
              </a:buClr>
              <a:buSzPts val="1350"/>
              <a:buChar char="•"/>
              <a:defRPr/>
            </a:lvl1pPr>
            <a:lvl2pPr marL="914400" lvl="1" indent="-314325" algn="l">
              <a:lnSpc>
                <a:spcPct val="100000"/>
              </a:lnSpc>
              <a:spcBef>
                <a:spcPts val="4200"/>
              </a:spcBef>
              <a:spcAft>
                <a:spcPts val="0"/>
              </a:spcAft>
              <a:buClr>
                <a:srgbClr val="FFFFFF"/>
              </a:buClr>
              <a:buSzPts val="1350"/>
              <a:buChar char="•"/>
              <a:defRPr/>
            </a:lvl2pPr>
            <a:lvl3pPr marL="1371600" lvl="2" indent="-314325" algn="l">
              <a:lnSpc>
                <a:spcPct val="100000"/>
              </a:lnSpc>
              <a:spcBef>
                <a:spcPts val="4200"/>
              </a:spcBef>
              <a:spcAft>
                <a:spcPts val="0"/>
              </a:spcAft>
              <a:buClr>
                <a:srgbClr val="FFFFFF"/>
              </a:buClr>
              <a:buSzPts val="1350"/>
              <a:buChar char="•"/>
              <a:defRPr/>
            </a:lvl3pPr>
            <a:lvl4pPr marL="1828800" lvl="3" indent="-314325" algn="l">
              <a:lnSpc>
                <a:spcPct val="100000"/>
              </a:lnSpc>
              <a:spcBef>
                <a:spcPts val="4200"/>
              </a:spcBef>
              <a:spcAft>
                <a:spcPts val="0"/>
              </a:spcAft>
              <a:buClr>
                <a:srgbClr val="FFFFFF"/>
              </a:buClr>
              <a:buSzPts val="1350"/>
              <a:buChar char="•"/>
              <a:defRPr/>
            </a:lvl4pPr>
            <a:lvl5pPr marL="2286000" lvl="4" indent="-314325" algn="l">
              <a:lnSpc>
                <a:spcPct val="100000"/>
              </a:lnSpc>
              <a:spcBef>
                <a:spcPts val="4200"/>
              </a:spcBef>
              <a:spcAft>
                <a:spcPts val="0"/>
              </a:spcAft>
              <a:buClr>
                <a:srgbClr val="FFFFFF"/>
              </a:buClr>
              <a:buSzPts val="1350"/>
              <a:buChar char="•"/>
              <a:defRPr/>
            </a:lvl5pPr>
            <a:lvl6pPr marL="2743200" lvl="5" indent="-314325" algn="l">
              <a:lnSpc>
                <a:spcPct val="100000"/>
              </a:lnSpc>
              <a:spcBef>
                <a:spcPts val="4200"/>
              </a:spcBef>
              <a:spcAft>
                <a:spcPts val="0"/>
              </a:spcAft>
              <a:buClr>
                <a:srgbClr val="FFFFFF"/>
              </a:buClr>
              <a:buSzPts val="1350"/>
              <a:buChar char="•"/>
              <a:defRPr/>
            </a:lvl6pPr>
            <a:lvl7pPr marL="3200400" lvl="6" indent="-314325" algn="l">
              <a:lnSpc>
                <a:spcPct val="100000"/>
              </a:lnSpc>
              <a:spcBef>
                <a:spcPts val="4200"/>
              </a:spcBef>
              <a:spcAft>
                <a:spcPts val="0"/>
              </a:spcAft>
              <a:buClr>
                <a:srgbClr val="FFFFFF"/>
              </a:buClr>
              <a:buSzPts val="1350"/>
              <a:buChar char="•"/>
              <a:defRPr/>
            </a:lvl7pPr>
            <a:lvl8pPr marL="3657600" lvl="7" indent="-314325" algn="l">
              <a:lnSpc>
                <a:spcPct val="100000"/>
              </a:lnSpc>
              <a:spcBef>
                <a:spcPts val="4200"/>
              </a:spcBef>
              <a:spcAft>
                <a:spcPts val="0"/>
              </a:spcAft>
              <a:buClr>
                <a:srgbClr val="FFFFFF"/>
              </a:buClr>
              <a:buSzPts val="1350"/>
              <a:buChar char="•"/>
              <a:defRPr/>
            </a:lvl8pPr>
            <a:lvl9pPr marL="4114800" lvl="8" indent="-314325" algn="l">
              <a:lnSpc>
                <a:spcPct val="100000"/>
              </a:lnSpc>
              <a:spcBef>
                <a:spcPts val="4200"/>
              </a:spcBef>
              <a:spcAft>
                <a:spcPts val="0"/>
              </a:spcAft>
              <a:buClr>
                <a:srgbClr val="FFFFFF"/>
              </a:buClr>
              <a:buSzPts val="1350"/>
              <a:buChar char="•"/>
              <a:defRPr/>
            </a:lvl9pPr>
          </a:lstStyle>
          <a:p>
            <a:endParaRPr/>
          </a:p>
        </p:txBody>
      </p:sp>
      <p:sp>
        <p:nvSpPr>
          <p:cNvPr id="40" name="Google Shape;40;p35"/>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36"/>
          <p:cNvSpPr>
            <a:spLocks noGrp="1"/>
          </p:cNvSpPr>
          <p:nvPr>
            <p:ph type="pic" idx="2"/>
          </p:nvPr>
        </p:nvSpPr>
        <p:spPr>
          <a:xfrm>
            <a:off x="6464300" y="5067300"/>
            <a:ext cx="5943600" cy="3962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43" name="Google Shape;43;p36"/>
          <p:cNvSpPr>
            <a:spLocks noGrp="1"/>
          </p:cNvSpPr>
          <p:nvPr>
            <p:ph type="pic" idx="3"/>
          </p:nvPr>
        </p:nvSpPr>
        <p:spPr>
          <a:xfrm>
            <a:off x="6464300" y="762000"/>
            <a:ext cx="5848350" cy="3898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44" name="Google Shape;44;p36"/>
          <p:cNvSpPr>
            <a:spLocks noGrp="1"/>
          </p:cNvSpPr>
          <p:nvPr>
            <p:ph type="pic" idx="4"/>
          </p:nvPr>
        </p:nvSpPr>
        <p:spPr>
          <a:xfrm>
            <a:off x="723900" y="723900"/>
            <a:ext cx="5638801" cy="8458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1pPr>
            <a:lvl2pPr marR="0" lvl="1"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2pPr>
            <a:lvl3pPr marR="0" lvl="2"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3pPr>
            <a:lvl4pPr marR="0" lvl="3"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4pPr>
            <a:lvl5pPr marR="0" lvl="4"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5pPr>
            <a:lvl6pPr marR="0" lvl="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6pPr>
            <a:lvl7pPr marR="0" lvl="6"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7pPr>
            <a:lvl8pPr marR="0" lvl="7"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8pPr>
            <a:lvl9pPr marR="0" lvl="8"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45" name="Google Shape;45;p36"/>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FFFFFF"/>
              </a:buClr>
              <a:buSzPts val="1800"/>
              <a:buFont typeface="Helvetica Neue Light"/>
              <a:buNone/>
              <a:defRPr sz="1800"/>
            </a:lvl1pPr>
            <a:lvl2pPr marL="0" lvl="1" indent="0" algn="ctr">
              <a:lnSpc>
                <a:spcPct val="100000"/>
              </a:lnSpc>
              <a:spcBef>
                <a:spcPts val="0"/>
              </a:spcBef>
              <a:spcAft>
                <a:spcPts val="0"/>
              </a:spcAft>
              <a:buClr>
                <a:srgbClr val="FFFFFF"/>
              </a:buClr>
              <a:buSzPts val="1800"/>
              <a:buFont typeface="Helvetica Neue Light"/>
              <a:buNone/>
              <a:defRPr sz="1800"/>
            </a:lvl2pPr>
            <a:lvl3pPr marL="0" lvl="2" indent="0" algn="ctr">
              <a:lnSpc>
                <a:spcPct val="100000"/>
              </a:lnSpc>
              <a:spcBef>
                <a:spcPts val="0"/>
              </a:spcBef>
              <a:spcAft>
                <a:spcPts val="0"/>
              </a:spcAft>
              <a:buClr>
                <a:srgbClr val="FFFFFF"/>
              </a:buClr>
              <a:buSzPts val="1800"/>
              <a:buFont typeface="Helvetica Neue Light"/>
              <a:buNone/>
              <a:defRPr sz="1800"/>
            </a:lvl3pPr>
            <a:lvl4pPr marL="0" lvl="3" indent="0" algn="ctr">
              <a:lnSpc>
                <a:spcPct val="100000"/>
              </a:lnSpc>
              <a:spcBef>
                <a:spcPts val="0"/>
              </a:spcBef>
              <a:spcAft>
                <a:spcPts val="0"/>
              </a:spcAft>
              <a:buClr>
                <a:srgbClr val="FFFFFF"/>
              </a:buClr>
              <a:buSzPts val="1800"/>
              <a:buFont typeface="Helvetica Neue Light"/>
              <a:buNone/>
              <a:defRPr sz="1800"/>
            </a:lvl4pPr>
            <a:lvl5pPr marL="0" lvl="4" indent="0" algn="ctr">
              <a:lnSpc>
                <a:spcPct val="100000"/>
              </a:lnSpc>
              <a:spcBef>
                <a:spcPts val="0"/>
              </a:spcBef>
              <a:spcAft>
                <a:spcPts val="0"/>
              </a:spcAft>
              <a:buClr>
                <a:srgbClr val="FFFFFF"/>
              </a:buClr>
              <a:buSzPts val="1800"/>
              <a:buFont typeface="Helvetica Neue Light"/>
              <a:buNone/>
              <a:defRPr sz="1800"/>
            </a:lvl5pPr>
            <a:lvl6pPr marL="0" lvl="5" indent="0" algn="ctr">
              <a:lnSpc>
                <a:spcPct val="100000"/>
              </a:lnSpc>
              <a:spcBef>
                <a:spcPts val="0"/>
              </a:spcBef>
              <a:spcAft>
                <a:spcPts val="0"/>
              </a:spcAft>
              <a:buClr>
                <a:srgbClr val="FFFFFF"/>
              </a:buClr>
              <a:buSzPts val="1800"/>
              <a:buFont typeface="Helvetica Neue Light"/>
              <a:buNone/>
              <a:defRPr sz="1800"/>
            </a:lvl6pPr>
            <a:lvl7pPr marL="0" lvl="6" indent="0" algn="ctr">
              <a:lnSpc>
                <a:spcPct val="100000"/>
              </a:lnSpc>
              <a:spcBef>
                <a:spcPts val="0"/>
              </a:spcBef>
              <a:spcAft>
                <a:spcPts val="0"/>
              </a:spcAft>
              <a:buClr>
                <a:srgbClr val="FFFFFF"/>
              </a:buClr>
              <a:buSzPts val="1800"/>
              <a:buFont typeface="Helvetica Neue Light"/>
              <a:buNone/>
              <a:defRPr sz="1800"/>
            </a:lvl7pPr>
            <a:lvl8pPr marL="0" lvl="7" indent="0" algn="ctr">
              <a:lnSpc>
                <a:spcPct val="100000"/>
              </a:lnSpc>
              <a:spcBef>
                <a:spcPts val="0"/>
              </a:spcBef>
              <a:spcAft>
                <a:spcPts val="0"/>
              </a:spcAft>
              <a:buClr>
                <a:srgbClr val="FFFFFF"/>
              </a:buClr>
              <a:buSzPts val="1800"/>
              <a:buFont typeface="Helvetica Neue Light"/>
              <a:buNone/>
              <a:defRPr sz="1800"/>
            </a:lvl8pPr>
            <a:lvl9pPr marL="0" lvl="8" indent="0" algn="ctr">
              <a:lnSpc>
                <a:spcPct val="100000"/>
              </a:lnSpc>
              <a:spcBef>
                <a:spcPts val="0"/>
              </a:spcBef>
              <a:spcAft>
                <a:spcPts val="0"/>
              </a:spcAft>
              <a:buClr>
                <a:srgbClr val="FFFFFF"/>
              </a:buClr>
              <a:buSzPts val="1800"/>
              <a:buFont typeface="Helvetica Neue Light"/>
              <a:buNone/>
              <a:defRPr sz="18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952500" y="406400"/>
            <a:ext cx="11099800" cy="21209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FFFFFF"/>
              </a:buClr>
              <a:buSzPts val="8000"/>
              <a:buFont typeface="Helvetica Neue Light"/>
              <a:buNone/>
              <a:defRPr sz="8000" b="0" i="0" u="none" strike="noStrike" cap="none">
                <a:solidFill>
                  <a:srgbClr val="FFFFFF"/>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FFFFFF"/>
              </a:buClr>
              <a:buSzPts val="8000"/>
              <a:buFont typeface="Helvetica Neue Light"/>
              <a:buNone/>
              <a:defRPr sz="8000" b="0" i="0" u="none" strike="noStrike" cap="none">
                <a:solidFill>
                  <a:srgbClr val="FFFFFF"/>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FFFFFF"/>
              </a:buClr>
              <a:buSzPts val="8000"/>
              <a:buFont typeface="Helvetica Neue Light"/>
              <a:buNone/>
              <a:defRPr sz="8000" b="0" i="0" u="none" strike="noStrike" cap="none">
                <a:solidFill>
                  <a:srgbClr val="FFFFFF"/>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FFFFFF"/>
              </a:buClr>
              <a:buSzPts val="8000"/>
              <a:buFont typeface="Helvetica Neue Light"/>
              <a:buNone/>
              <a:defRPr sz="8000" b="0" i="0" u="none" strike="noStrike" cap="none">
                <a:solidFill>
                  <a:srgbClr val="FFFFFF"/>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FFFFFF"/>
              </a:buClr>
              <a:buSzPts val="8000"/>
              <a:buFont typeface="Helvetica Neue Light"/>
              <a:buNone/>
              <a:defRPr sz="8000" b="0" i="0" u="none" strike="noStrike" cap="none">
                <a:solidFill>
                  <a:srgbClr val="FFFFFF"/>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FFFFFF"/>
              </a:buClr>
              <a:buSzPts val="8000"/>
              <a:buFont typeface="Helvetica Neue Light"/>
              <a:buNone/>
              <a:defRPr sz="8000" b="0" i="0" u="none" strike="noStrike" cap="none">
                <a:solidFill>
                  <a:srgbClr val="FFFFFF"/>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FFFFFF"/>
              </a:buClr>
              <a:buSzPts val="8000"/>
              <a:buFont typeface="Helvetica Neue Light"/>
              <a:buNone/>
              <a:defRPr sz="8000" b="0" i="0" u="none" strike="noStrike" cap="none">
                <a:solidFill>
                  <a:srgbClr val="FFFFFF"/>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FFFFFF"/>
              </a:buClr>
              <a:buSzPts val="8000"/>
              <a:buFont typeface="Helvetica Neue Light"/>
              <a:buNone/>
              <a:defRPr sz="8000" b="0" i="0" u="none" strike="noStrike" cap="none">
                <a:solidFill>
                  <a:srgbClr val="FFFFFF"/>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FFFFFF"/>
              </a:buClr>
              <a:buSzPts val="8000"/>
              <a:buFont typeface="Helvetica Neue Light"/>
              <a:buNone/>
              <a:defRPr sz="80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7" name="Google Shape;7;p27"/>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marR="0" lvl="0" indent="-40957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1pPr>
            <a:lvl2pPr marL="914400" marR="0" lvl="1" indent="-40957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2pPr>
            <a:lvl3pPr marL="1371600" marR="0" lvl="2" indent="-40957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3pPr>
            <a:lvl4pPr marL="1828800" marR="0" lvl="3" indent="-40957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4pPr>
            <a:lvl5pPr marL="2286000" marR="0" lvl="4" indent="-40957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5pPr>
            <a:lvl6pPr marL="2743200" marR="0" lvl="5" indent="-40957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6pPr>
            <a:lvl7pPr marL="3200400" marR="0" lvl="6" indent="-40957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7pPr>
            <a:lvl8pPr marL="3657600" marR="0" lvl="7" indent="-40957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8pPr>
            <a:lvl9pPr marL="4114800" marR="0" lvl="8" indent="-409575" algn="l" rtl="0">
              <a:lnSpc>
                <a:spcPct val="100000"/>
              </a:lnSpc>
              <a:spcBef>
                <a:spcPts val="4200"/>
              </a:spcBef>
              <a:spcAft>
                <a:spcPts val="0"/>
              </a:spcAft>
              <a:buClr>
                <a:srgbClr val="FFFFFF"/>
              </a:buClr>
              <a:buSzPts val="2850"/>
              <a:buFont typeface="Helvetica Neue Light"/>
              <a:buChar char="•"/>
              <a:defRPr sz="38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8" name="Google Shape;8;p27"/>
          <p:cNvSpPr txBox="1">
            <a:spLocks noGrp="1"/>
          </p:cNvSpPr>
          <p:nvPr>
            <p:ph type="sldNum" idx="12"/>
          </p:nvPr>
        </p:nvSpPr>
        <p:spPr>
          <a:xfrm>
            <a:off x="6311798" y="9245599"/>
            <a:ext cx="368504" cy="381001"/>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FFFFFF"/>
              </a:buClr>
              <a:buSzPts val="1800"/>
              <a:buFont typeface="Helvetica Neue Light"/>
              <a:buNone/>
              <a:defRPr sz="18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1800"/>
              <a:buFont typeface="Helvetica Neue Light"/>
              <a:buNone/>
              <a:defRPr sz="18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1800"/>
              <a:buFont typeface="Helvetica Neue Light"/>
              <a:buNone/>
              <a:defRPr sz="18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1800"/>
              <a:buFont typeface="Helvetica Neue Light"/>
              <a:buNone/>
              <a:defRPr sz="18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1800"/>
              <a:buFont typeface="Helvetica Neue Light"/>
              <a:buNone/>
              <a:defRPr sz="18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1800"/>
              <a:buFont typeface="Helvetica Neue Light"/>
              <a:buNone/>
              <a:defRPr sz="18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1800"/>
              <a:buFont typeface="Helvetica Neue Light"/>
              <a:buNone/>
              <a:defRPr sz="18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1800"/>
              <a:buFont typeface="Helvetica Neue Light"/>
              <a:buNone/>
              <a:defRPr sz="18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1800"/>
              <a:buFont typeface="Helvetica Neue Light"/>
              <a:buNone/>
              <a:defRPr sz="18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58"/>
        <p:cNvGrpSpPr/>
        <p:nvPr/>
      </p:nvGrpSpPr>
      <p:grpSpPr>
        <a:xfrm>
          <a:off x="0" y="0"/>
          <a:ext cx="0" cy="0"/>
          <a:chOff x="0" y="0"/>
          <a:chExt cx="0" cy="0"/>
        </a:xfrm>
      </p:grpSpPr>
      <p:pic>
        <p:nvPicPr>
          <p:cNvPr id="3" name="Imagem 2"/>
          <p:cNvPicPr>
            <a:picLocks noChangeAspect="1"/>
          </p:cNvPicPr>
          <p:nvPr/>
        </p:nvPicPr>
        <p:blipFill>
          <a:blip r:embed="rId3"/>
          <a:stretch>
            <a:fillRect/>
          </a:stretch>
        </p:blipFill>
        <p:spPr>
          <a:xfrm>
            <a:off x="1" y="3135085"/>
            <a:ext cx="13004800" cy="1768913"/>
          </a:xfrm>
          <a:prstGeom prst="rect">
            <a:avLst/>
          </a:prstGeom>
        </p:spPr>
      </p:pic>
      <p:pic>
        <p:nvPicPr>
          <p:cNvPr id="1026" name="Picture 2" descr="Resultado de imagem para Oau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381" y="3065417"/>
            <a:ext cx="5734050" cy="1914525"/>
          </a:xfrm>
          <a:prstGeom prst="rect">
            <a:avLst/>
          </a:prstGeom>
          <a:noFill/>
          <a:effectLst>
            <a:reflection stA="9900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296091" y="8647612"/>
            <a:ext cx="2263761" cy="738664"/>
          </a:xfrm>
          <a:prstGeom prst="rect">
            <a:avLst/>
          </a:prstGeom>
          <a:noFill/>
        </p:spPr>
        <p:txBody>
          <a:bodyPr wrap="none" rtlCol="0">
            <a:spAutoFit/>
          </a:bodyPr>
          <a:lstStyle/>
          <a:p>
            <a:r>
              <a:rPr lang="en-US" dirty="0"/>
              <a:t>Marcelo de Souza Martins</a:t>
            </a:r>
          </a:p>
          <a:p>
            <a:r>
              <a:rPr lang="en-US" dirty="0"/>
              <a:t>Software Engineer</a:t>
            </a:r>
          </a:p>
          <a:p>
            <a:endParaRPr lang="en-IE" dirty="0"/>
          </a:p>
        </p:txBody>
      </p:sp>
      <p:sp>
        <p:nvSpPr>
          <p:cNvPr id="6" name="CaixaDeTexto 5"/>
          <p:cNvSpPr txBox="1"/>
          <p:nvPr/>
        </p:nvSpPr>
        <p:spPr>
          <a:xfrm>
            <a:off x="3557451" y="8647612"/>
            <a:ext cx="2545890" cy="738664"/>
          </a:xfrm>
          <a:prstGeom prst="rect">
            <a:avLst/>
          </a:prstGeom>
          <a:noFill/>
        </p:spPr>
        <p:txBody>
          <a:bodyPr wrap="none" rtlCol="0">
            <a:spAutoFit/>
          </a:bodyPr>
          <a:lstStyle/>
          <a:p>
            <a:r>
              <a:rPr lang="en-US" dirty="0"/>
              <a:t>E-mail</a:t>
            </a:r>
          </a:p>
          <a:p>
            <a:r>
              <a:rPr lang="en-US" dirty="0"/>
              <a:t>marcelus.contato@gmail.com</a:t>
            </a:r>
          </a:p>
          <a:p>
            <a:endParaRPr lang="en-IE" dirty="0"/>
          </a:p>
        </p:txBody>
      </p:sp>
      <p:pic>
        <p:nvPicPr>
          <p:cNvPr id="5" name="Imagem 4"/>
          <p:cNvPicPr>
            <a:picLocks noChangeAspect="1"/>
          </p:cNvPicPr>
          <p:nvPr/>
        </p:nvPicPr>
        <p:blipFill>
          <a:blip r:embed="rId5"/>
          <a:stretch>
            <a:fillRect/>
          </a:stretch>
        </p:blipFill>
        <p:spPr>
          <a:xfrm>
            <a:off x="1" y="3598477"/>
            <a:ext cx="2038635" cy="971686"/>
          </a:xfrm>
          <a:prstGeom prst="rect">
            <a:avLst/>
          </a:prstGeom>
        </p:spPr>
      </p:pic>
      <p:pic>
        <p:nvPicPr>
          <p:cNvPr id="8" name="Imagem 7"/>
          <p:cNvPicPr>
            <a:picLocks noChangeAspect="1"/>
          </p:cNvPicPr>
          <p:nvPr/>
        </p:nvPicPr>
        <p:blipFill>
          <a:blip r:embed="rId5"/>
          <a:stretch>
            <a:fillRect/>
          </a:stretch>
        </p:blipFill>
        <p:spPr>
          <a:xfrm>
            <a:off x="3717381" y="3100251"/>
            <a:ext cx="2038635" cy="1841719"/>
          </a:xfrm>
          <a:prstGeom prst="rect">
            <a:avLst/>
          </a:prstGeom>
        </p:spPr>
      </p:pic>
      <p:pic>
        <p:nvPicPr>
          <p:cNvPr id="9" name="Imagem 8"/>
          <p:cNvPicPr>
            <a:picLocks noChangeAspect="1"/>
          </p:cNvPicPr>
          <p:nvPr/>
        </p:nvPicPr>
        <p:blipFill>
          <a:blip r:embed="rId5"/>
          <a:stretch>
            <a:fillRect/>
          </a:stretch>
        </p:blipFill>
        <p:spPr>
          <a:xfrm>
            <a:off x="7412796" y="3067850"/>
            <a:ext cx="2038635" cy="9716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32"/>
        <p:cNvGrpSpPr/>
        <p:nvPr/>
      </p:nvGrpSpPr>
      <p:grpSpPr>
        <a:xfrm>
          <a:off x="0" y="0"/>
          <a:ext cx="0" cy="0"/>
          <a:chOff x="0" y="0"/>
          <a:chExt cx="0" cy="0"/>
        </a:xfrm>
      </p:grpSpPr>
      <p:sp>
        <p:nvSpPr>
          <p:cNvPr id="133" name="Google Shape;133;p7"/>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Spring (Cloud) Security </a:t>
            </a:r>
            <a:endParaRPr/>
          </a:p>
        </p:txBody>
      </p:sp>
      <p:sp>
        <p:nvSpPr>
          <p:cNvPr id="136" name="Google Shape;136;p7"/>
          <p:cNvSpPr/>
          <p:nvPr/>
        </p:nvSpPr>
        <p:spPr>
          <a:xfrm>
            <a:off x="1659712" y="3109455"/>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Protocol for conveying authorisation</a:t>
            </a:r>
            <a:endParaRPr/>
          </a:p>
        </p:txBody>
      </p:sp>
      <p:sp>
        <p:nvSpPr>
          <p:cNvPr id="137" name="Google Shape;137;p7"/>
          <p:cNvSpPr/>
          <p:nvPr/>
        </p:nvSpPr>
        <p:spPr>
          <a:xfrm>
            <a:off x="4554910" y="3109455"/>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Provides authorisation for various clients</a:t>
            </a:r>
            <a:endParaRPr/>
          </a:p>
        </p:txBody>
      </p:sp>
      <p:sp>
        <p:nvSpPr>
          <p:cNvPr id="138" name="Google Shape;138;p7"/>
          <p:cNvSpPr/>
          <p:nvPr/>
        </p:nvSpPr>
        <p:spPr>
          <a:xfrm>
            <a:off x="7960788" y="3109455"/>
            <a:ext cx="2737505"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Obtain limited access</a:t>
            </a:r>
            <a:endParaRPr/>
          </a:p>
        </p:txBody>
      </p:sp>
      <p:sp>
        <p:nvSpPr>
          <p:cNvPr id="8" name="Google Shape;117;p5"/>
          <p:cNvSpPr txBox="1"/>
          <p:nvPr/>
        </p:nvSpPr>
        <p:spPr>
          <a:xfrm>
            <a:off x="1640042" y="1748039"/>
            <a:ext cx="11147703" cy="406401"/>
          </a:xfrm>
          <a:prstGeom prst="rect">
            <a:avLst/>
          </a:prstGeom>
          <a:noFill/>
          <a:ln>
            <a:noFill/>
          </a:ln>
        </p:spPr>
        <p:txBody>
          <a:bodyPr spcFirstLastPara="1" wrap="square" lIns="50800" tIns="50800" rIns="50800" bIns="50800" anchor="ctr" anchorCtr="0">
            <a:spAutoFit/>
          </a:bodyPr>
          <a:lstStyle/>
          <a:p>
            <a:pPr marL="0" marR="0" lvl="0" indent="0" rtl="0">
              <a:lnSpc>
                <a:spcPct val="100000"/>
              </a:lnSpc>
              <a:spcBef>
                <a:spcPts val="0"/>
              </a:spcBef>
              <a:spcAft>
                <a:spcPts val="0"/>
              </a:spcAft>
              <a:buClr>
                <a:srgbClr val="FFFFFF"/>
              </a:buClr>
              <a:buSzPts val="20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Service Authorization Powered by </a:t>
            </a:r>
            <a:r>
              <a:rPr lang="en-US" sz="2000" b="0" i="0" u="none" strike="noStrike" cap="none" dirty="0" err="1">
                <a:solidFill>
                  <a:srgbClr val="FFFFFF"/>
                </a:solidFill>
                <a:latin typeface="Helvetica Neue Light"/>
                <a:ea typeface="Helvetica Neue Light"/>
                <a:cs typeface="Helvetica Neue Light"/>
                <a:sym typeface="Helvetica Neue Light"/>
              </a:rPr>
              <a:t>OAuth</a:t>
            </a:r>
            <a:r>
              <a:rPr lang="en-US" sz="2000" b="0" i="0" u="none" strike="noStrike" cap="none" dirty="0">
                <a:solidFill>
                  <a:srgbClr val="FFFFFF"/>
                </a:solidFill>
                <a:latin typeface="Helvetica Neue Light"/>
                <a:ea typeface="Helvetica Neue Light"/>
                <a:cs typeface="Helvetica Neue Light"/>
                <a:sym typeface="Helvetica Neue Light"/>
              </a:rPr>
              <a:t> 2.0.</a:t>
            </a:r>
            <a:endParaRPr dirty="0"/>
          </a:p>
        </p:txBody>
      </p:sp>
      <p:sp>
        <p:nvSpPr>
          <p:cNvPr id="9" name="Google Shape;118;p5"/>
          <p:cNvSpPr txBox="1"/>
          <p:nvPr/>
        </p:nvSpPr>
        <p:spPr>
          <a:xfrm>
            <a:off x="1641232" y="2170993"/>
            <a:ext cx="3614811" cy="4064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20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What is OAuth2.0?</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42"/>
        <p:cNvGrpSpPr/>
        <p:nvPr/>
      </p:nvGrpSpPr>
      <p:grpSpPr>
        <a:xfrm>
          <a:off x="0" y="0"/>
          <a:ext cx="0" cy="0"/>
          <a:chOff x="0" y="0"/>
          <a:chExt cx="0" cy="0"/>
        </a:xfrm>
      </p:grpSpPr>
      <p:sp>
        <p:nvSpPr>
          <p:cNvPr id="143" name="Google Shape;143;p8"/>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Spring (Cloud) Security </a:t>
            </a:r>
            <a:endParaRPr/>
          </a:p>
        </p:txBody>
      </p:sp>
      <p:sp>
        <p:nvSpPr>
          <p:cNvPr id="146" name="Google Shape;146;p8"/>
          <p:cNvSpPr/>
          <p:nvPr/>
        </p:nvSpPr>
        <p:spPr>
          <a:xfrm>
            <a:off x="1659712" y="3109455"/>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Protocol for conveying authorisation</a:t>
            </a:r>
            <a:endParaRPr/>
          </a:p>
        </p:txBody>
      </p:sp>
      <p:sp>
        <p:nvSpPr>
          <p:cNvPr id="147" name="Google Shape;147;p8"/>
          <p:cNvSpPr/>
          <p:nvPr/>
        </p:nvSpPr>
        <p:spPr>
          <a:xfrm>
            <a:off x="4554910" y="3109455"/>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Provides authorisation for various clients</a:t>
            </a:r>
            <a:endParaRPr/>
          </a:p>
        </p:txBody>
      </p:sp>
      <p:sp>
        <p:nvSpPr>
          <p:cNvPr id="148" name="Google Shape;148;p8"/>
          <p:cNvSpPr/>
          <p:nvPr/>
        </p:nvSpPr>
        <p:spPr>
          <a:xfrm>
            <a:off x="7960789" y="3109455"/>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Obtain limited access</a:t>
            </a:r>
            <a:endParaRPr/>
          </a:p>
        </p:txBody>
      </p:sp>
      <p:sp>
        <p:nvSpPr>
          <p:cNvPr id="149" name="Google Shape;149;p8"/>
          <p:cNvSpPr/>
          <p:nvPr/>
        </p:nvSpPr>
        <p:spPr>
          <a:xfrm>
            <a:off x="1604221" y="5334472"/>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Separation user and client</a:t>
            </a:r>
            <a:endParaRPr/>
          </a:p>
        </p:txBody>
      </p:sp>
      <p:sp>
        <p:nvSpPr>
          <p:cNvPr id="9" name="Google Shape;117;p5"/>
          <p:cNvSpPr txBox="1"/>
          <p:nvPr/>
        </p:nvSpPr>
        <p:spPr>
          <a:xfrm>
            <a:off x="1640042" y="1748039"/>
            <a:ext cx="11147703" cy="406401"/>
          </a:xfrm>
          <a:prstGeom prst="rect">
            <a:avLst/>
          </a:prstGeom>
          <a:noFill/>
          <a:ln>
            <a:noFill/>
          </a:ln>
        </p:spPr>
        <p:txBody>
          <a:bodyPr spcFirstLastPara="1" wrap="square" lIns="50800" tIns="50800" rIns="50800" bIns="50800" anchor="ctr" anchorCtr="0">
            <a:spAutoFit/>
          </a:bodyPr>
          <a:lstStyle/>
          <a:p>
            <a:pPr marL="0" marR="0" lvl="0" indent="0" rtl="0">
              <a:lnSpc>
                <a:spcPct val="100000"/>
              </a:lnSpc>
              <a:spcBef>
                <a:spcPts val="0"/>
              </a:spcBef>
              <a:spcAft>
                <a:spcPts val="0"/>
              </a:spcAft>
              <a:buClr>
                <a:srgbClr val="FFFFFF"/>
              </a:buClr>
              <a:buSzPts val="20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Service Authorization Powered by </a:t>
            </a:r>
            <a:r>
              <a:rPr lang="en-US" sz="2000" b="0" i="0" u="none" strike="noStrike" cap="none" dirty="0" err="1">
                <a:solidFill>
                  <a:srgbClr val="FFFFFF"/>
                </a:solidFill>
                <a:latin typeface="Helvetica Neue Light"/>
                <a:ea typeface="Helvetica Neue Light"/>
                <a:cs typeface="Helvetica Neue Light"/>
                <a:sym typeface="Helvetica Neue Light"/>
              </a:rPr>
              <a:t>OAuth</a:t>
            </a:r>
            <a:r>
              <a:rPr lang="en-US" sz="2000" b="0" i="0" u="none" strike="noStrike" cap="none" dirty="0">
                <a:solidFill>
                  <a:srgbClr val="FFFFFF"/>
                </a:solidFill>
                <a:latin typeface="Helvetica Neue Light"/>
                <a:ea typeface="Helvetica Neue Light"/>
                <a:cs typeface="Helvetica Neue Light"/>
                <a:sym typeface="Helvetica Neue Light"/>
              </a:rPr>
              <a:t> 2.0.</a:t>
            </a:r>
            <a:endParaRPr dirty="0"/>
          </a:p>
        </p:txBody>
      </p:sp>
      <p:sp>
        <p:nvSpPr>
          <p:cNvPr id="10" name="Google Shape;118;p5"/>
          <p:cNvSpPr txBox="1"/>
          <p:nvPr/>
        </p:nvSpPr>
        <p:spPr>
          <a:xfrm>
            <a:off x="1641232" y="2170993"/>
            <a:ext cx="3614811" cy="4064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20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What is OAuth2.0?</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53"/>
        <p:cNvGrpSpPr/>
        <p:nvPr/>
      </p:nvGrpSpPr>
      <p:grpSpPr>
        <a:xfrm>
          <a:off x="0" y="0"/>
          <a:ext cx="0" cy="0"/>
          <a:chOff x="0" y="0"/>
          <a:chExt cx="0" cy="0"/>
        </a:xfrm>
      </p:grpSpPr>
      <p:sp>
        <p:nvSpPr>
          <p:cNvPr id="154" name="Google Shape;154;p9"/>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Spring (Cloud) Security </a:t>
            </a:r>
            <a:endParaRPr/>
          </a:p>
        </p:txBody>
      </p:sp>
      <p:sp>
        <p:nvSpPr>
          <p:cNvPr id="155" name="Google Shape;155;p9"/>
          <p:cNvSpPr txBox="1"/>
          <p:nvPr/>
        </p:nvSpPr>
        <p:spPr>
          <a:xfrm>
            <a:off x="1640042" y="1748039"/>
            <a:ext cx="5219955" cy="4064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Service Authorisation Powered by OAuth 2.0.</a:t>
            </a:r>
            <a:endParaRPr/>
          </a:p>
        </p:txBody>
      </p:sp>
      <p:sp>
        <p:nvSpPr>
          <p:cNvPr id="156" name="Google Shape;156;p9"/>
          <p:cNvSpPr txBox="1"/>
          <p:nvPr/>
        </p:nvSpPr>
        <p:spPr>
          <a:xfrm>
            <a:off x="1641232" y="2170993"/>
            <a:ext cx="3614811" cy="4064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What is OAuth2.0?</a:t>
            </a:r>
            <a:endParaRPr/>
          </a:p>
        </p:txBody>
      </p:sp>
      <p:sp>
        <p:nvSpPr>
          <p:cNvPr id="157" name="Google Shape;157;p9"/>
          <p:cNvSpPr/>
          <p:nvPr/>
        </p:nvSpPr>
        <p:spPr>
          <a:xfrm>
            <a:off x="1659712" y="3109455"/>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Protocol for conveying authorisation</a:t>
            </a:r>
            <a:endParaRPr/>
          </a:p>
        </p:txBody>
      </p:sp>
      <p:sp>
        <p:nvSpPr>
          <p:cNvPr id="158" name="Google Shape;158;p9"/>
          <p:cNvSpPr/>
          <p:nvPr/>
        </p:nvSpPr>
        <p:spPr>
          <a:xfrm>
            <a:off x="4554910" y="3109455"/>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Provides authorisation for various clients</a:t>
            </a:r>
            <a:endParaRPr/>
          </a:p>
        </p:txBody>
      </p:sp>
      <p:sp>
        <p:nvSpPr>
          <p:cNvPr id="159" name="Google Shape;159;p9"/>
          <p:cNvSpPr/>
          <p:nvPr/>
        </p:nvSpPr>
        <p:spPr>
          <a:xfrm>
            <a:off x="7960789" y="3109455"/>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Obtain limited access</a:t>
            </a:r>
            <a:endParaRPr/>
          </a:p>
        </p:txBody>
      </p:sp>
      <p:sp>
        <p:nvSpPr>
          <p:cNvPr id="160" name="Google Shape;160;p9"/>
          <p:cNvSpPr/>
          <p:nvPr/>
        </p:nvSpPr>
        <p:spPr>
          <a:xfrm>
            <a:off x="1604221" y="5334472"/>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Separation user and client</a:t>
            </a:r>
            <a:endParaRPr/>
          </a:p>
        </p:txBody>
      </p:sp>
      <p:sp>
        <p:nvSpPr>
          <p:cNvPr id="161" name="Google Shape;161;p9"/>
          <p:cNvSpPr/>
          <p:nvPr/>
        </p:nvSpPr>
        <p:spPr>
          <a:xfrm>
            <a:off x="4554910" y="5334472"/>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Tokens carries more than identity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65"/>
        <p:cNvGrpSpPr/>
        <p:nvPr/>
      </p:nvGrpSpPr>
      <p:grpSpPr>
        <a:xfrm>
          <a:off x="0" y="0"/>
          <a:ext cx="0" cy="0"/>
          <a:chOff x="0" y="0"/>
          <a:chExt cx="0" cy="0"/>
        </a:xfrm>
      </p:grpSpPr>
      <p:sp>
        <p:nvSpPr>
          <p:cNvPr id="166" name="Google Shape;166;p10"/>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Spring (Cloud) Security </a:t>
            </a:r>
            <a:endParaRPr/>
          </a:p>
        </p:txBody>
      </p:sp>
      <p:sp>
        <p:nvSpPr>
          <p:cNvPr id="167" name="Google Shape;167;p10"/>
          <p:cNvSpPr txBox="1"/>
          <p:nvPr/>
        </p:nvSpPr>
        <p:spPr>
          <a:xfrm>
            <a:off x="1640042" y="1748039"/>
            <a:ext cx="5219955" cy="4064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Service Authorisation Powered by OAuth 2.0.</a:t>
            </a:r>
            <a:endParaRPr/>
          </a:p>
        </p:txBody>
      </p:sp>
      <p:sp>
        <p:nvSpPr>
          <p:cNvPr id="168" name="Google Shape;168;p10"/>
          <p:cNvSpPr txBox="1"/>
          <p:nvPr/>
        </p:nvSpPr>
        <p:spPr>
          <a:xfrm>
            <a:off x="1641232" y="2170993"/>
            <a:ext cx="3614811" cy="4064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What is OAuth2.0?</a:t>
            </a:r>
            <a:endParaRPr/>
          </a:p>
        </p:txBody>
      </p:sp>
      <p:sp>
        <p:nvSpPr>
          <p:cNvPr id="169" name="Google Shape;169;p10"/>
          <p:cNvSpPr/>
          <p:nvPr/>
        </p:nvSpPr>
        <p:spPr>
          <a:xfrm>
            <a:off x="1659712" y="3109455"/>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Protocol for conveying authorisation</a:t>
            </a:r>
            <a:endParaRPr/>
          </a:p>
        </p:txBody>
      </p:sp>
      <p:sp>
        <p:nvSpPr>
          <p:cNvPr id="170" name="Google Shape;170;p10"/>
          <p:cNvSpPr/>
          <p:nvPr/>
        </p:nvSpPr>
        <p:spPr>
          <a:xfrm>
            <a:off x="4554910" y="3109455"/>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Provides authorisation for various clients</a:t>
            </a:r>
            <a:endParaRPr/>
          </a:p>
        </p:txBody>
      </p:sp>
      <p:sp>
        <p:nvSpPr>
          <p:cNvPr id="171" name="Google Shape;171;p10"/>
          <p:cNvSpPr/>
          <p:nvPr/>
        </p:nvSpPr>
        <p:spPr>
          <a:xfrm>
            <a:off x="7960789" y="3109455"/>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Obtain limited access</a:t>
            </a:r>
            <a:endParaRPr/>
          </a:p>
        </p:txBody>
      </p:sp>
      <p:sp>
        <p:nvSpPr>
          <p:cNvPr id="172" name="Google Shape;172;p10"/>
          <p:cNvSpPr/>
          <p:nvPr/>
        </p:nvSpPr>
        <p:spPr>
          <a:xfrm>
            <a:off x="1604221" y="5334472"/>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Separation user and client</a:t>
            </a:r>
            <a:endParaRPr/>
          </a:p>
        </p:txBody>
      </p:sp>
      <p:sp>
        <p:nvSpPr>
          <p:cNvPr id="173" name="Google Shape;173;p10"/>
          <p:cNvSpPr/>
          <p:nvPr/>
        </p:nvSpPr>
        <p:spPr>
          <a:xfrm>
            <a:off x="4554910" y="5334472"/>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Tokens carries more than identity</a:t>
            </a:r>
            <a:endParaRPr/>
          </a:p>
        </p:txBody>
      </p:sp>
      <p:sp>
        <p:nvSpPr>
          <p:cNvPr id="174" name="Google Shape;174;p10"/>
          <p:cNvSpPr/>
          <p:nvPr/>
        </p:nvSpPr>
        <p:spPr>
          <a:xfrm>
            <a:off x="8016279" y="5334472"/>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NOT an authentication schema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78"/>
        <p:cNvGrpSpPr/>
        <p:nvPr/>
      </p:nvGrpSpPr>
      <p:grpSpPr>
        <a:xfrm>
          <a:off x="0" y="0"/>
          <a:ext cx="0" cy="0"/>
          <a:chOff x="0" y="0"/>
          <a:chExt cx="0" cy="0"/>
        </a:xfrm>
      </p:grpSpPr>
      <p:sp>
        <p:nvSpPr>
          <p:cNvPr id="179" name="Google Shape;179;p11"/>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How Spring Supports OAuth 2.0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83"/>
        <p:cNvGrpSpPr/>
        <p:nvPr/>
      </p:nvGrpSpPr>
      <p:grpSpPr>
        <a:xfrm>
          <a:off x="0" y="0"/>
          <a:ext cx="0" cy="0"/>
          <a:chOff x="0" y="0"/>
          <a:chExt cx="0" cy="0"/>
        </a:xfrm>
      </p:grpSpPr>
      <p:sp>
        <p:nvSpPr>
          <p:cNvPr id="184" name="Google Shape;184;p12"/>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How Spring Supports OAuth 2.0 </a:t>
            </a:r>
            <a:endParaRPr/>
          </a:p>
        </p:txBody>
      </p:sp>
      <p:sp>
        <p:nvSpPr>
          <p:cNvPr id="185" name="Google Shape;185;p12"/>
          <p:cNvSpPr/>
          <p:nvPr/>
        </p:nvSpPr>
        <p:spPr>
          <a:xfrm>
            <a:off x="2894996" y="3129291"/>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Code Annotations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89"/>
        <p:cNvGrpSpPr/>
        <p:nvPr/>
      </p:nvGrpSpPr>
      <p:grpSpPr>
        <a:xfrm>
          <a:off x="0" y="0"/>
          <a:ext cx="0" cy="0"/>
          <a:chOff x="0" y="0"/>
          <a:chExt cx="0" cy="0"/>
        </a:xfrm>
      </p:grpSpPr>
      <p:sp>
        <p:nvSpPr>
          <p:cNvPr id="190" name="Google Shape;190;p13"/>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How Spring Supports OAuth 2.0 </a:t>
            </a:r>
            <a:endParaRPr/>
          </a:p>
        </p:txBody>
      </p:sp>
      <p:sp>
        <p:nvSpPr>
          <p:cNvPr id="191" name="Google Shape;191;p13"/>
          <p:cNvSpPr/>
          <p:nvPr/>
        </p:nvSpPr>
        <p:spPr>
          <a:xfrm>
            <a:off x="2894996" y="3129291"/>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Code Annotations</a:t>
            </a:r>
            <a:endParaRPr/>
          </a:p>
        </p:txBody>
      </p:sp>
      <p:sp>
        <p:nvSpPr>
          <p:cNvPr id="192" name="Google Shape;192;p13"/>
          <p:cNvSpPr/>
          <p:nvPr/>
        </p:nvSpPr>
        <p:spPr>
          <a:xfrm>
            <a:off x="6532491" y="3129291"/>
            <a:ext cx="2737505"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Token storage options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96"/>
        <p:cNvGrpSpPr/>
        <p:nvPr/>
      </p:nvGrpSpPr>
      <p:grpSpPr>
        <a:xfrm>
          <a:off x="0" y="0"/>
          <a:ext cx="0" cy="0"/>
          <a:chOff x="0" y="0"/>
          <a:chExt cx="0" cy="0"/>
        </a:xfrm>
      </p:grpSpPr>
      <p:sp>
        <p:nvSpPr>
          <p:cNvPr id="197" name="Google Shape;197;p14"/>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How Spring Supports OAuth 2.0 </a:t>
            </a:r>
            <a:endParaRPr/>
          </a:p>
        </p:txBody>
      </p:sp>
      <p:sp>
        <p:nvSpPr>
          <p:cNvPr id="198" name="Google Shape;198;p14"/>
          <p:cNvSpPr/>
          <p:nvPr/>
        </p:nvSpPr>
        <p:spPr>
          <a:xfrm>
            <a:off x="2894996" y="3129291"/>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Code Annotations</a:t>
            </a:r>
            <a:endParaRPr/>
          </a:p>
        </p:txBody>
      </p:sp>
      <p:sp>
        <p:nvSpPr>
          <p:cNvPr id="199" name="Google Shape;199;p14"/>
          <p:cNvSpPr/>
          <p:nvPr/>
        </p:nvSpPr>
        <p:spPr>
          <a:xfrm>
            <a:off x="6532491" y="3129291"/>
            <a:ext cx="2737505"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Token storage options</a:t>
            </a:r>
            <a:endParaRPr/>
          </a:p>
        </p:txBody>
      </p:sp>
      <p:sp>
        <p:nvSpPr>
          <p:cNvPr id="200" name="Google Shape;200;p14"/>
          <p:cNvSpPr/>
          <p:nvPr/>
        </p:nvSpPr>
        <p:spPr>
          <a:xfrm>
            <a:off x="2839505" y="5354308"/>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OAuth 2 Endpoints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204"/>
        <p:cNvGrpSpPr/>
        <p:nvPr/>
      </p:nvGrpSpPr>
      <p:grpSpPr>
        <a:xfrm>
          <a:off x="0" y="0"/>
          <a:ext cx="0" cy="0"/>
          <a:chOff x="0" y="0"/>
          <a:chExt cx="0" cy="0"/>
        </a:xfrm>
      </p:grpSpPr>
      <p:sp>
        <p:nvSpPr>
          <p:cNvPr id="205" name="Google Shape;205;p15"/>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How Spring Supports OAuth 2.0 </a:t>
            </a:r>
            <a:endParaRPr/>
          </a:p>
        </p:txBody>
      </p:sp>
      <p:sp>
        <p:nvSpPr>
          <p:cNvPr id="206" name="Google Shape;206;p15"/>
          <p:cNvSpPr/>
          <p:nvPr/>
        </p:nvSpPr>
        <p:spPr>
          <a:xfrm>
            <a:off x="2894996" y="3129291"/>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Code Annotations</a:t>
            </a:r>
            <a:endParaRPr/>
          </a:p>
        </p:txBody>
      </p:sp>
      <p:sp>
        <p:nvSpPr>
          <p:cNvPr id="207" name="Google Shape;207;p15"/>
          <p:cNvSpPr/>
          <p:nvPr/>
        </p:nvSpPr>
        <p:spPr>
          <a:xfrm>
            <a:off x="6532491" y="3129291"/>
            <a:ext cx="2737505"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Token storage options</a:t>
            </a:r>
            <a:endParaRPr/>
          </a:p>
        </p:txBody>
      </p:sp>
      <p:sp>
        <p:nvSpPr>
          <p:cNvPr id="208" name="Google Shape;208;p15"/>
          <p:cNvSpPr/>
          <p:nvPr/>
        </p:nvSpPr>
        <p:spPr>
          <a:xfrm>
            <a:off x="2839505" y="5354308"/>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Oauth 2 Endpoints</a:t>
            </a:r>
            <a:endParaRPr/>
          </a:p>
        </p:txBody>
      </p:sp>
      <p:sp>
        <p:nvSpPr>
          <p:cNvPr id="209" name="Google Shape;209;p15"/>
          <p:cNvSpPr/>
          <p:nvPr/>
        </p:nvSpPr>
        <p:spPr>
          <a:xfrm>
            <a:off x="6587982" y="5354308"/>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Numerous Extensibility points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213"/>
        <p:cNvGrpSpPr/>
        <p:nvPr/>
      </p:nvGrpSpPr>
      <p:grpSpPr>
        <a:xfrm>
          <a:off x="0" y="0"/>
          <a:ext cx="0" cy="0"/>
          <a:chOff x="0" y="0"/>
          <a:chExt cx="0" cy="0"/>
        </a:xfrm>
      </p:grpSpPr>
      <p:sp>
        <p:nvSpPr>
          <p:cNvPr id="214" name="Google Shape;214;p16"/>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Abstract OAuth Flow </a:t>
            </a:r>
            <a:endParaRPr/>
          </a:p>
        </p:txBody>
      </p:sp>
      <p:sp>
        <p:nvSpPr>
          <p:cNvPr id="215" name="Google Shape;215;p16"/>
          <p:cNvSpPr/>
          <p:nvPr/>
        </p:nvSpPr>
        <p:spPr>
          <a:xfrm>
            <a:off x="1211057" y="2859073"/>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p:txBody>
      </p:sp>
      <p:sp>
        <p:nvSpPr>
          <p:cNvPr id="216" name="Google Shape;216;p16"/>
          <p:cNvSpPr/>
          <p:nvPr/>
        </p:nvSpPr>
        <p:spPr>
          <a:xfrm>
            <a:off x="9081975" y="2857299"/>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p:txBody>
      </p:sp>
      <p:sp>
        <p:nvSpPr>
          <p:cNvPr id="217" name="Google Shape;217;p16"/>
          <p:cNvSpPr/>
          <p:nvPr/>
        </p:nvSpPr>
        <p:spPr>
          <a:xfrm>
            <a:off x="9056239" y="6332945"/>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Server</a:t>
            </a:r>
            <a:endParaRPr/>
          </a:p>
        </p:txBody>
      </p:sp>
      <p:sp>
        <p:nvSpPr>
          <p:cNvPr id="218" name="Google Shape;218;p16"/>
          <p:cNvSpPr/>
          <p:nvPr/>
        </p:nvSpPr>
        <p:spPr>
          <a:xfrm>
            <a:off x="9081975" y="4593349"/>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Authorisation Server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62"/>
        <p:cNvGrpSpPr/>
        <p:nvPr/>
      </p:nvGrpSpPr>
      <p:grpSpPr>
        <a:xfrm>
          <a:off x="0" y="0"/>
          <a:ext cx="0" cy="0"/>
          <a:chOff x="0" y="0"/>
          <a:chExt cx="0" cy="0"/>
        </a:xfrm>
      </p:grpSpPr>
      <p:sp>
        <p:nvSpPr>
          <p:cNvPr id="64" name="Google Shape;64;p2"/>
          <p:cNvSpPr txBox="1"/>
          <p:nvPr/>
        </p:nvSpPr>
        <p:spPr>
          <a:xfrm>
            <a:off x="1515427" y="1023640"/>
            <a:ext cx="5834941" cy="4257576"/>
          </a:xfrm>
          <a:prstGeom prst="rect">
            <a:avLst/>
          </a:prstGeom>
          <a:noFill/>
          <a:ln>
            <a:noFill/>
          </a:ln>
        </p:spPr>
        <p:txBody>
          <a:bodyPr spcFirstLastPara="1" wrap="square" lIns="50800" tIns="50800" rIns="50800" bIns="50800" anchor="ctr" anchorCtr="0">
            <a:spAutoFit/>
          </a:bodyPr>
          <a:lstStyle/>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r>
              <a:rPr lang="en-US" sz="2000" b="0" i="0" u="none" strike="noStrike" cap="none" dirty="0">
                <a:solidFill>
                  <a:srgbClr val="FFFFFF"/>
                </a:solidFill>
                <a:latin typeface="Helvetica Neue Light"/>
                <a:ea typeface="Helvetica Neue Light"/>
                <a:cs typeface="Helvetica Neue Light"/>
                <a:sym typeface="Helvetica Neue Light"/>
              </a:rPr>
              <a:t>Role of Security</a:t>
            </a:r>
            <a:endParaRPr lang="en-US" dirty="0">
              <a:ea typeface="Helvetica Neue Light"/>
            </a:endParaRPr>
          </a:p>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r>
              <a:rPr lang="en-US" sz="2000" b="0" i="0" u="none" strike="noStrike" cap="none" dirty="0">
                <a:solidFill>
                  <a:srgbClr val="FFFFFF"/>
                </a:solidFill>
                <a:latin typeface="Helvetica Neue Light"/>
                <a:ea typeface="Helvetica Neue Light"/>
                <a:cs typeface="Helvetica Neue Light"/>
                <a:sym typeface="Helvetica Neue Light"/>
              </a:rPr>
              <a:t>Spring (Cloud) Security</a:t>
            </a:r>
          </a:p>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r>
              <a:rPr lang="en-US" sz="2000" dirty="0">
                <a:solidFill>
                  <a:srgbClr val="FFFFFF"/>
                </a:solidFill>
                <a:latin typeface="Helvetica Neue Light"/>
                <a:ea typeface="Helvetica Neue Light"/>
                <a:cs typeface="Helvetica Neue Light"/>
                <a:sym typeface="Helvetica Neue Light"/>
              </a:rPr>
              <a:t>How Spring support </a:t>
            </a:r>
            <a:r>
              <a:rPr lang="en-US" sz="2000" dirty="0" err="1">
                <a:solidFill>
                  <a:srgbClr val="FFFFFF"/>
                </a:solidFill>
                <a:latin typeface="Helvetica Neue Light"/>
                <a:ea typeface="Helvetica Neue Light"/>
                <a:cs typeface="Helvetica Neue Light"/>
                <a:sym typeface="Helvetica Neue Light"/>
              </a:rPr>
              <a:t>OAuth</a:t>
            </a:r>
            <a:r>
              <a:rPr lang="en-US" sz="2000" dirty="0">
                <a:solidFill>
                  <a:srgbClr val="FFFFFF"/>
                </a:solidFill>
                <a:latin typeface="Helvetica Neue Light"/>
                <a:ea typeface="Helvetica Neue Light"/>
                <a:cs typeface="Helvetica Neue Light"/>
                <a:sym typeface="Helvetica Neue Light"/>
              </a:rPr>
              <a:t> 2.0</a:t>
            </a:r>
          </a:p>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r>
              <a:rPr lang="en-US" sz="2000" dirty="0">
                <a:solidFill>
                  <a:srgbClr val="FFFFFF"/>
                </a:solidFill>
                <a:latin typeface="Helvetica Neue Light"/>
                <a:ea typeface="Helvetica Neue Light"/>
                <a:cs typeface="Helvetica Neue Light"/>
                <a:sym typeface="Helvetica Neue Light"/>
              </a:rPr>
              <a:t>Abstract Authentication Flow</a:t>
            </a:r>
          </a:p>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r>
              <a:rPr lang="en-US" sz="2000" dirty="0">
                <a:solidFill>
                  <a:srgbClr val="FFFFFF"/>
                </a:solidFill>
                <a:latin typeface="Helvetica Neue Light"/>
                <a:ea typeface="Helvetica Neue Light"/>
                <a:cs typeface="Helvetica Neue Light"/>
                <a:sym typeface="Helvetica Neue Light"/>
              </a:rPr>
              <a:t>DEMO: Authorization Code</a:t>
            </a:r>
          </a:p>
          <a:p>
            <a:pPr marL="342900" lvl="0" indent="-342900">
              <a:lnSpc>
                <a:spcPct val="150000"/>
              </a:lnSpc>
              <a:buClr>
                <a:srgbClr val="FFFFFF"/>
              </a:buClr>
              <a:buSzPts val="2000"/>
              <a:buFont typeface="Arial" panose="020B0604020202020204" pitchFamily="34" charset="0"/>
              <a:buChar char="•"/>
            </a:pPr>
            <a:r>
              <a:rPr lang="en-US" sz="2000" dirty="0">
                <a:solidFill>
                  <a:srgbClr val="FFFFFF"/>
                </a:solidFill>
                <a:latin typeface="Helvetica Neue Light"/>
                <a:ea typeface="Helvetica Neue Light"/>
                <a:cs typeface="Helvetica Neue Light"/>
                <a:sym typeface="Helvetica Neue Light"/>
              </a:rPr>
              <a:t>DEMO: Routing Tokens to Services</a:t>
            </a:r>
          </a:p>
          <a:p>
            <a:pPr marL="342900" lvl="0" indent="-342900">
              <a:lnSpc>
                <a:spcPct val="150000"/>
              </a:lnSpc>
              <a:buClr>
                <a:srgbClr val="FFFFFF"/>
              </a:buClr>
              <a:buSzPts val="2000"/>
              <a:buFont typeface="Arial" panose="020B0604020202020204" pitchFamily="34" charset="0"/>
              <a:buChar char="•"/>
            </a:pPr>
            <a:r>
              <a:rPr lang="en-US" sz="2000" dirty="0">
                <a:solidFill>
                  <a:srgbClr val="FFFFFF"/>
                </a:solidFill>
                <a:latin typeface="Helvetica Neue Light"/>
                <a:ea typeface="Helvetica Neue Light"/>
                <a:cs typeface="Helvetica Neue Light"/>
                <a:sym typeface="Helvetica Neue Light"/>
              </a:rPr>
              <a:t>DEMO: Creating an Authorization Server</a:t>
            </a:r>
          </a:p>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endParaRPr lang="en-US" sz="2000" dirty="0">
              <a:solidFill>
                <a:srgbClr val="FFFFFF"/>
              </a:solidFill>
              <a:latin typeface="Helvetica Neue Light"/>
              <a:ea typeface="Helvetica Neue Light"/>
              <a:cs typeface="Helvetica Neue Light"/>
              <a:sym typeface="Helvetica Neue Light"/>
            </a:endParaRPr>
          </a:p>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endParaRPr lang="en-US" sz="2000" dirty="0">
              <a:solidFill>
                <a:srgbClr val="FFFFFF"/>
              </a:solidFill>
              <a:latin typeface="Helvetica Neue Light"/>
              <a:ea typeface="Helvetica Neue Light"/>
              <a:cs typeface="Helvetica Neue Light"/>
              <a:sym typeface="Helvetica Neue Light"/>
            </a:endParaRPr>
          </a:p>
        </p:txBody>
      </p:sp>
      <p:sp>
        <p:nvSpPr>
          <p:cNvPr id="65" name="Google Shape;65;p2"/>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dirty="0">
                <a:solidFill>
                  <a:srgbClr val="FFFFFF"/>
                </a:solidFill>
                <a:latin typeface="Helvetica Neue"/>
                <a:ea typeface="Helvetica Neue"/>
                <a:cs typeface="Helvetica Neue"/>
                <a:sym typeface="Helvetica Neue"/>
              </a:rPr>
              <a:t>Agenda</a:t>
            </a:r>
            <a:endParaRPr dirty="0"/>
          </a:p>
        </p:txBody>
      </p:sp>
      <p:pic>
        <p:nvPicPr>
          <p:cNvPr id="3" name="Imagem 2"/>
          <p:cNvPicPr>
            <a:picLocks noChangeAspect="1"/>
          </p:cNvPicPr>
          <p:nvPr/>
        </p:nvPicPr>
        <p:blipFill>
          <a:blip r:embed="rId3"/>
          <a:stretch>
            <a:fillRect/>
          </a:stretch>
        </p:blipFill>
        <p:spPr>
          <a:xfrm>
            <a:off x="6937631" y="5126151"/>
            <a:ext cx="4772691" cy="291505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222"/>
        <p:cNvGrpSpPr/>
        <p:nvPr/>
      </p:nvGrpSpPr>
      <p:grpSpPr>
        <a:xfrm>
          <a:off x="0" y="0"/>
          <a:ext cx="0" cy="0"/>
          <a:chOff x="0" y="0"/>
          <a:chExt cx="0" cy="0"/>
        </a:xfrm>
      </p:grpSpPr>
      <p:sp>
        <p:nvSpPr>
          <p:cNvPr id="223" name="Google Shape;223;p17"/>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Abstract OAuth Flow </a:t>
            </a:r>
            <a:endParaRPr/>
          </a:p>
        </p:txBody>
      </p:sp>
      <p:sp>
        <p:nvSpPr>
          <p:cNvPr id="224" name="Google Shape;224;p17"/>
          <p:cNvSpPr/>
          <p:nvPr/>
        </p:nvSpPr>
        <p:spPr>
          <a:xfrm>
            <a:off x="1211057" y="2859073"/>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p:txBody>
      </p:sp>
      <p:sp>
        <p:nvSpPr>
          <p:cNvPr id="225" name="Google Shape;225;p17"/>
          <p:cNvSpPr/>
          <p:nvPr/>
        </p:nvSpPr>
        <p:spPr>
          <a:xfrm>
            <a:off x="9081975" y="2857299"/>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p:txBody>
      </p:sp>
      <p:sp>
        <p:nvSpPr>
          <p:cNvPr id="226" name="Google Shape;226;p17"/>
          <p:cNvSpPr/>
          <p:nvPr/>
        </p:nvSpPr>
        <p:spPr>
          <a:xfrm>
            <a:off x="9056239" y="6332946"/>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Server</a:t>
            </a:r>
            <a:endParaRPr/>
          </a:p>
        </p:txBody>
      </p:sp>
      <p:sp>
        <p:nvSpPr>
          <p:cNvPr id="227" name="Google Shape;227;p17"/>
          <p:cNvSpPr/>
          <p:nvPr/>
        </p:nvSpPr>
        <p:spPr>
          <a:xfrm>
            <a:off x="9081975" y="4593349"/>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Authorisation Server</a:t>
            </a:r>
            <a:endParaRPr/>
          </a:p>
        </p:txBody>
      </p:sp>
      <p:cxnSp>
        <p:nvCxnSpPr>
          <p:cNvPr id="228" name="Google Shape;228;p17"/>
          <p:cNvCxnSpPr/>
          <p:nvPr/>
        </p:nvCxnSpPr>
        <p:spPr>
          <a:xfrm>
            <a:off x="3894687" y="3146232"/>
            <a:ext cx="4730481" cy="1"/>
          </a:xfrm>
          <a:prstGeom prst="straightConnector1">
            <a:avLst/>
          </a:prstGeom>
          <a:noFill/>
          <a:ln w="25400" cap="flat" cmpd="sng">
            <a:solidFill>
              <a:srgbClr val="FFFFFF"/>
            </a:solidFill>
            <a:prstDash val="dashDot"/>
            <a:miter lim="400000"/>
            <a:headEnd type="none" w="sm" len="sm"/>
            <a:tailEnd type="triangle" w="med" len="med"/>
          </a:ln>
        </p:spPr>
      </p:cxnSp>
      <p:sp>
        <p:nvSpPr>
          <p:cNvPr id="229" name="Google Shape;229;p17"/>
          <p:cNvSpPr txBox="1"/>
          <p:nvPr/>
        </p:nvSpPr>
        <p:spPr>
          <a:xfrm>
            <a:off x="3894687" y="27300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1- Authorisation Request</a:t>
            </a:r>
            <a:endParaRPr/>
          </a:p>
        </p:txBody>
      </p:sp>
      <p:cxnSp>
        <p:nvCxnSpPr>
          <p:cNvPr id="230" name="Google Shape;230;p17"/>
          <p:cNvCxnSpPr/>
          <p:nvPr/>
        </p:nvCxnSpPr>
        <p:spPr>
          <a:xfrm>
            <a:off x="3881987" y="3692332"/>
            <a:ext cx="4730481" cy="1"/>
          </a:xfrm>
          <a:prstGeom prst="straightConnector1">
            <a:avLst/>
          </a:prstGeom>
          <a:noFill/>
          <a:ln w="25400" cap="flat" cmpd="sng">
            <a:solidFill>
              <a:srgbClr val="FFFFFF"/>
            </a:solidFill>
            <a:prstDash val="dashDot"/>
            <a:miter lim="400000"/>
            <a:headEnd type="triangle" w="med" len="med"/>
            <a:tailEnd type="none" w="sm" len="sm"/>
          </a:ln>
        </p:spPr>
      </p:cxnSp>
      <p:sp>
        <p:nvSpPr>
          <p:cNvPr id="231" name="Google Shape;231;p17"/>
          <p:cNvSpPr txBox="1"/>
          <p:nvPr/>
        </p:nvSpPr>
        <p:spPr>
          <a:xfrm>
            <a:off x="3881987" y="32761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2- Authorisation Grant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235"/>
        <p:cNvGrpSpPr/>
        <p:nvPr/>
      </p:nvGrpSpPr>
      <p:grpSpPr>
        <a:xfrm>
          <a:off x="0" y="0"/>
          <a:ext cx="0" cy="0"/>
          <a:chOff x="0" y="0"/>
          <a:chExt cx="0" cy="0"/>
        </a:xfrm>
      </p:grpSpPr>
      <p:sp>
        <p:nvSpPr>
          <p:cNvPr id="236" name="Google Shape;236;p18"/>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Abstract OAuth Flow </a:t>
            </a:r>
            <a:endParaRPr/>
          </a:p>
        </p:txBody>
      </p:sp>
      <p:sp>
        <p:nvSpPr>
          <p:cNvPr id="237" name="Google Shape;237;p18"/>
          <p:cNvSpPr/>
          <p:nvPr/>
        </p:nvSpPr>
        <p:spPr>
          <a:xfrm>
            <a:off x="1211057" y="2859073"/>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p:txBody>
      </p:sp>
      <p:sp>
        <p:nvSpPr>
          <p:cNvPr id="238" name="Google Shape;238;p18"/>
          <p:cNvSpPr/>
          <p:nvPr/>
        </p:nvSpPr>
        <p:spPr>
          <a:xfrm>
            <a:off x="9081975" y="2857299"/>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p:txBody>
      </p:sp>
      <p:sp>
        <p:nvSpPr>
          <p:cNvPr id="239" name="Google Shape;239;p18"/>
          <p:cNvSpPr/>
          <p:nvPr/>
        </p:nvSpPr>
        <p:spPr>
          <a:xfrm>
            <a:off x="9056239" y="6332946"/>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Server</a:t>
            </a:r>
            <a:endParaRPr/>
          </a:p>
        </p:txBody>
      </p:sp>
      <p:sp>
        <p:nvSpPr>
          <p:cNvPr id="240" name="Google Shape;240;p18"/>
          <p:cNvSpPr/>
          <p:nvPr/>
        </p:nvSpPr>
        <p:spPr>
          <a:xfrm>
            <a:off x="9081975" y="4593349"/>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Authorisation Server</a:t>
            </a:r>
            <a:endParaRPr/>
          </a:p>
        </p:txBody>
      </p:sp>
      <p:cxnSp>
        <p:nvCxnSpPr>
          <p:cNvPr id="241" name="Google Shape;241;p18"/>
          <p:cNvCxnSpPr/>
          <p:nvPr/>
        </p:nvCxnSpPr>
        <p:spPr>
          <a:xfrm>
            <a:off x="3894687" y="3146232"/>
            <a:ext cx="4730481" cy="1"/>
          </a:xfrm>
          <a:prstGeom prst="straightConnector1">
            <a:avLst/>
          </a:prstGeom>
          <a:noFill/>
          <a:ln w="25400" cap="flat" cmpd="sng">
            <a:solidFill>
              <a:srgbClr val="FFFFFF"/>
            </a:solidFill>
            <a:prstDash val="dashDot"/>
            <a:miter lim="400000"/>
            <a:headEnd type="none" w="sm" len="sm"/>
            <a:tailEnd type="triangle" w="med" len="med"/>
          </a:ln>
        </p:spPr>
      </p:cxnSp>
      <p:sp>
        <p:nvSpPr>
          <p:cNvPr id="242" name="Google Shape;242;p18"/>
          <p:cNvSpPr txBox="1"/>
          <p:nvPr/>
        </p:nvSpPr>
        <p:spPr>
          <a:xfrm>
            <a:off x="3894687" y="27300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1- Authorisation Request</a:t>
            </a:r>
            <a:endParaRPr/>
          </a:p>
        </p:txBody>
      </p:sp>
      <p:cxnSp>
        <p:nvCxnSpPr>
          <p:cNvPr id="243" name="Google Shape;243;p18"/>
          <p:cNvCxnSpPr/>
          <p:nvPr/>
        </p:nvCxnSpPr>
        <p:spPr>
          <a:xfrm>
            <a:off x="3881987" y="3692332"/>
            <a:ext cx="4730481" cy="1"/>
          </a:xfrm>
          <a:prstGeom prst="straightConnector1">
            <a:avLst/>
          </a:prstGeom>
          <a:noFill/>
          <a:ln w="25400" cap="flat" cmpd="sng">
            <a:solidFill>
              <a:srgbClr val="FFFFFF"/>
            </a:solidFill>
            <a:prstDash val="dashDot"/>
            <a:miter lim="400000"/>
            <a:headEnd type="triangle" w="med" len="med"/>
            <a:tailEnd type="none" w="sm" len="sm"/>
          </a:ln>
        </p:spPr>
      </p:cxnSp>
      <p:sp>
        <p:nvSpPr>
          <p:cNvPr id="244" name="Google Shape;244;p18"/>
          <p:cNvSpPr txBox="1"/>
          <p:nvPr/>
        </p:nvSpPr>
        <p:spPr>
          <a:xfrm>
            <a:off x="3881987" y="32761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2- Authorisation Grant</a:t>
            </a:r>
            <a:endParaRPr/>
          </a:p>
        </p:txBody>
      </p:sp>
      <p:cxnSp>
        <p:nvCxnSpPr>
          <p:cNvPr id="245" name="Google Shape;245;p18"/>
          <p:cNvCxnSpPr/>
          <p:nvPr/>
        </p:nvCxnSpPr>
        <p:spPr>
          <a:xfrm>
            <a:off x="3894687" y="4962332"/>
            <a:ext cx="4730481" cy="1"/>
          </a:xfrm>
          <a:prstGeom prst="straightConnector1">
            <a:avLst/>
          </a:prstGeom>
          <a:noFill/>
          <a:ln w="25400" cap="flat" cmpd="sng">
            <a:solidFill>
              <a:srgbClr val="FFFFFF"/>
            </a:solidFill>
            <a:prstDash val="dashDot"/>
            <a:miter lim="400000"/>
            <a:headEnd type="none" w="sm" len="sm"/>
            <a:tailEnd type="triangle" w="med" len="med"/>
          </a:ln>
        </p:spPr>
      </p:cxnSp>
      <p:sp>
        <p:nvSpPr>
          <p:cNvPr id="246" name="Google Shape;246;p18"/>
          <p:cNvSpPr txBox="1"/>
          <p:nvPr/>
        </p:nvSpPr>
        <p:spPr>
          <a:xfrm>
            <a:off x="3894687" y="45461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3- Authorisation Grant</a:t>
            </a:r>
            <a:endParaRPr/>
          </a:p>
        </p:txBody>
      </p:sp>
      <p:cxnSp>
        <p:nvCxnSpPr>
          <p:cNvPr id="247" name="Google Shape;247;p18"/>
          <p:cNvCxnSpPr/>
          <p:nvPr/>
        </p:nvCxnSpPr>
        <p:spPr>
          <a:xfrm>
            <a:off x="3881987" y="5508432"/>
            <a:ext cx="4730481" cy="1"/>
          </a:xfrm>
          <a:prstGeom prst="straightConnector1">
            <a:avLst/>
          </a:prstGeom>
          <a:noFill/>
          <a:ln w="25400" cap="flat" cmpd="sng">
            <a:solidFill>
              <a:srgbClr val="FFFFFF"/>
            </a:solidFill>
            <a:prstDash val="dashDot"/>
            <a:miter lim="400000"/>
            <a:headEnd type="triangle" w="med" len="med"/>
            <a:tailEnd type="none" w="sm" len="sm"/>
          </a:ln>
        </p:spPr>
      </p:cxnSp>
      <p:sp>
        <p:nvSpPr>
          <p:cNvPr id="248" name="Google Shape;248;p18"/>
          <p:cNvSpPr txBox="1"/>
          <p:nvPr/>
        </p:nvSpPr>
        <p:spPr>
          <a:xfrm>
            <a:off x="3881987" y="50922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4- Access Token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252"/>
        <p:cNvGrpSpPr/>
        <p:nvPr/>
      </p:nvGrpSpPr>
      <p:grpSpPr>
        <a:xfrm>
          <a:off x="0" y="0"/>
          <a:ext cx="0" cy="0"/>
          <a:chOff x="0" y="0"/>
          <a:chExt cx="0" cy="0"/>
        </a:xfrm>
      </p:grpSpPr>
      <p:sp>
        <p:nvSpPr>
          <p:cNvPr id="253" name="Google Shape;253;p19"/>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Abstract OAuth Flow </a:t>
            </a:r>
            <a:endParaRPr/>
          </a:p>
        </p:txBody>
      </p:sp>
      <p:sp>
        <p:nvSpPr>
          <p:cNvPr id="254" name="Google Shape;254;p19"/>
          <p:cNvSpPr/>
          <p:nvPr/>
        </p:nvSpPr>
        <p:spPr>
          <a:xfrm>
            <a:off x="1211057" y="2859073"/>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p:txBody>
      </p:sp>
      <p:sp>
        <p:nvSpPr>
          <p:cNvPr id="255" name="Google Shape;255;p19"/>
          <p:cNvSpPr/>
          <p:nvPr/>
        </p:nvSpPr>
        <p:spPr>
          <a:xfrm>
            <a:off x="9081975" y="2857299"/>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p:txBody>
      </p:sp>
      <p:sp>
        <p:nvSpPr>
          <p:cNvPr id="256" name="Google Shape;256;p19"/>
          <p:cNvSpPr/>
          <p:nvPr/>
        </p:nvSpPr>
        <p:spPr>
          <a:xfrm>
            <a:off x="9056239" y="6332946"/>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Server</a:t>
            </a:r>
            <a:endParaRPr/>
          </a:p>
        </p:txBody>
      </p:sp>
      <p:sp>
        <p:nvSpPr>
          <p:cNvPr id="257" name="Google Shape;257;p19"/>
          <p:cNvSpPr/>
          <p:nvPr/>
        </p:nvSpPr>
        <p:spPr>
          <a:xfrm>
            <a:off x="9081975" y="4593349"/>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Authorisation Server</a:t>
            </a:r>
            <a:endParaRPr/>
          </a:p>
        </p:txBody>
      </p:sp>
      <p:cxnSp>
        <p:nvCxnSpPr>
          <p:cNvPr id="258" name="Google Shape;258;p19"/>
          <p:cNvCxnSpPr/>
          <p:nvPr/>
        </p:nvCxnSpPr>
        <p:spPr>
          <a:xfrm>
            <a:off x="3894687" y="3146232"/>
            <a:ext cx="4730481" cy="1"/>
          </a:xfrm>
          <a:prstGeom prst="straightConnector1">
            <a:avLst/>
          </a:prstGeom>
          <a:noFill/>
          <a:ln w="25400" cap="flat" cmpd="sng">
            <a:solidFill>
              <a:srgbClr val="FFFFFF"/>
            </a:solidFill>
            <a:prstDash val="dashDot"/>
            <a:miter lim="400000"/>
            <a:headEnd type="none" w="sm" len="sm"/>
            <a:tailEnd type="triangle" w="med" len="med"/>
          </a:ln>
        </p:spPr>
      </p:cxnSp>
      <p:sp>
        <p:nvSpPr>
          <p:cNvPr id="259" name="Google Shape;259;p19"/>
          <p:cNvSpPr txBox="1"/>
          <p:nvPr/>
        </p:nvSpPr>
        <p:spPr>
          <a:xfrm>
            <a:off x="3894687" y="27300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1- Authorisation Request</a:t>
            </a:r>
            <a:endParaRPr/>
          </a:p>
        </p:txBody>
      </p:sp>
      <p:cxnSp>
        <p:nvCxnSpPr>
          <p:cNvPr id="260" name="Google Shape;260;p19"/>
          <p:cNvCxnSpPr/>
          <p:nvPr/>
        </p:nvCxnSpPr>
        <p:spPr>
          <a:xfrm>
            <a:off x="3881987" y="3692332"/>
            <a:ext cx="4730481" cy="1"/>
          </a:xfrm>
          <a:prstGeom prst="straightConnector1">
            <a:avLst/>
          </a:prstGeom>
          <a:noFill/>
          <a:ln w="25400" cap="flat" cmpd="sng">
            <a:solidFill>
              <a:srgbClr val="FFFFFF"/>
            </a:solidFill>
            <a:prstDash val="dashDot"/>
            <a:miter lim="400000"/>
            <a:headEnd type="triangle" w="med" len="med"/>
            <a:tailEnd type="none" w="sm" len="sm"/>
          </a:ln>
        </p:spPr>
      </p:cxnSp>
      <p:sp>
        <p:nvSpPr>
          <p:cNvPr id="261" name="Google Shape;261;p19"/>
          <p:cNvSpPr txBox="1"/>
          <p:nvPr/>
        </p:nvSpPr>
        <p:spPr>
          <a:xfrm>
            <a:off x="3881987" y="32761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2- Authorisation Grant</a:t>
            </a:r>
            <a:endParaRPr/>
          </a:p>
        </p:txBody>
      </p:sp>
      <p:cxnSp>
        <p:nvCxnSpPr>
          <p:cNvPr id="262" name="Google Shape;262;p19"/>
          <p:cNvCxnSpPr/>
          <p:nvPr/>
        </p:nvCxnSpPr>
        <p:spPr>
          <a:xfrm>
            <a:off x="3894687" y="4962332"/>
            <a:ext cx="4730481" cy="1"/>
          </a:xfrm>
          <a:prstGeom prst="straightConnector1">
            <a:avLst/>
          </a:prstGeom>
          <a:noFill/>
          <a:ln w="25400" cap="flat" cmpd="sng">
            <a:solidFill>
              <a:srgbClr val="FFFFFF"/>
            </a:solidFill>
            <a:prstDash val="dashDot"/>
            <a:miter lim="400000"/>
            <a:headEnd type="none" w="sm" len="sm"/>
            <a:tailEnd type="triangle" w="med" len="med"/>
          </a:ln>
        </p:spPr>
      </p:cxnSp>
      <p:sp>
        <p:nvSpPr>
          <p:cNvPr id="263" name="Google Shape;263;p19"/>
          <p:cNvSpPr txBox="1"/>
          <p:nvPr/>
        </p:nvSpPr>
        <p:spPr>
          <a:xfrm>
            <a:off x="3894687" y="45461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3- Authorisation Grant</a:t>
            </a:r>
            <a:endParaRPr/>
          </a:p>
        </p:txBody>
      </p:sp>
      <p:cxnSp>
        <p:nvCxnSpPr>
          <p:cNvPr id="264" name="Google Shape;264;p19"/>
          <p:cNvCxnSpPr/>
          <p:nvPr/>
        </p:nvCxnSpPr>
        <p:spPr>
          <a:xfrm>
            <a:off x="3881987" y="5508432"/>
            <a:ext cx="4730481" cy="1"/>
          </a:xfrm>
          <a:prstGeom prst="straightConnector1">
            <a:avLst/>
          </a:prstGeom>
          <a:noFill/>
          <a:ln w="25400" cap="flat" cmpd="sng">
            <a:solidFill>
              <a:srgbClr val="FFFFFF"/>
            </a:solidFill>
            <a:prstDash val="dashDot"/>
            <a:miter lim="400000"/>
            <a:headEnd type="triangle" w="med" len="med"/>
            <a:tailEnd type="none" w="sm" len="sm"/>
          </a:ln>
        </p:spPr>
      </p:cxnSp>
      <p:sp>
        <p:nvSpPr>
          <p:cNvPr id="265" name="Google Shape;265;p19"/>
          <p:cNvSpPr txBox="1"/>
          <p:nvPr/>
        </p:nvSpPr>
        <p:spPr>
          <a:xfrm>
            <a:off x="3881987" y="50922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4- Access Token</a:t>
            </a:r>
            <a:endParaRPr/>
          </a:p>
        </p:txBody>
      </p:sp>
      <p:cxnSp>
        <p:nvCxnSpPr>
          <p:cNvPr id="266" name="Google Shape;266;p19"/>
          <p:cNvCxnSpPr/>
          <p:nvPr/>
        </p:nvCxnSpPr>
        <p:spPr>
          <a:xfrm>
            <a:off x="3894687" y="6714932"/>
            <a:ext cx="4730481" cy="1"/>
          </a:xfrm>
          <a:prstGeom prst="straightConnector1">
            <a:avLst/>
          </a:prstGeom>
          <a:noFill/>
          <a:ln w="25400" cap="flat" cmpd="sng">
            <a:solidFill>
              <a:srgbClr val="FFFFFF"/>
            </a:solidFill>
            <a:prstDash val="dashDot"/>
            <a:miter lim="400000"/>
            <a:headEnd type="none" w="sm" len="sm"/>
            <a:tailEnd type="triangle" w="med" len="med"/>
          </a:ln>
        </p:spPr>
      </p:cxnSp>
      <p:sp>
        <p:nvSpPr>
          <p:cNvPr id="267" name="Google Shape;267;p19"/>
          <p:cNvSpPr txBox="1"/>
          <p:nvPr/>
        </p:nvSpPr>
        <p:spPr>
          <a:xfrm>
            <a:off x="3894687" y="62987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5- Access Token</a:t>
            </a:r>
            <a:endParaRPr/>
          </a:p>
        </p:txBody>
      </p:sp>
      <p:cxnSp>
        <p:nvCxnSpPr>
          <p:cNvPr id="268" name="Google Shape;268;p19"/>
          <p:cNvCxnSpPr/>
          <p:nvPr/>
        </p:nvCxnSpPr>
        <p:spPr>
          <a:xfrm>
            <a:off x="3881987" y="7261032"/>
            <a:ext cx="4730481" cy="1"/>
          </a:xfrm>
          <a:prstGeom prst="straightConnector1">
            <a:avLst/>
          </a:prstGeom>
          <a:noFill/>
          <a:ln w="25400" cap="flat" cmpd="sng">
            <a:solidFill>
              <a:srgbClr val="FFFFFF"/>
            </a:solidFill>
            <a:prstDash val="dashDot"/>
            <a:miter lim="400000"/>
            <a:headEnd type="triangle" w="med" len="med"/>
            <a:tailEnd type="none" w="sm" len="sm"/>
          </a:ln>
        </p:spPr>
      </p:cxnSp>
      <p:sp>
        <p:nvSpPr>
          <p:cNvPr id="269" name="Google Shape;269;p19"/>
          <p:cNvSpPr txBox="1"/>
          <p:nvPr/>
        </p:nvSpPr>
        <p:spPr>
          <a:xfrm>
            <a:off x="3881987" y="6844897"/>
            <a:ext cx="4482022" cy="3302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1500"/>
              <a:buFont typeface="Helvetica Neue"/>
              <a:buNone/>
            </a:pPr>
            <a:r>
              <a:rPr lang="en-US" sz="1500" b="1" i="0" u="none" strike="noStrike" cap="none">
                <a:solidFill>
                  <a:srgbClr val="FFFFFF"/>
                </a:solidFill>
                <a:latin typeface="Helvetica Neue"/>
                <a:ea typeface="Helvetica Neue"/>
                <a:cs typeface="Helvetica Neue"/>
                <a:sym typeface="Helvetica Neue"/>
              </a:rPr>
              <a:t>6- Protected resource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273"/>
        <p:cNvGrpSpPr/>
        <p:nvPr/>
      </p:nvGrpSpPr>
      <p:grpSpPr>
        <a:xfrm>
          <a:off x="0" y="0"/>
          <a:ext cx="0" cy="0"/>
          <a:chOff x="0" y="0"/>
          <a:chExt cx="0" cy="0"/>
        </a:xfrm>
      </p:grpSpPr>
      <p:sp>
        <p:nvSpPr>
          <p:cNvPr id="274" name="Google Shape;274;p20"/>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OAuth Grant Type - Authorization Code </a:t>
            </a:r>
            <a:endParaRPr/>
          </a:p>
        </p:txBody>
      </p:sp>
      <p:sp>
        <p:nvSpPr>
          <p:cNvPr id="275" name="Google Shape;275;p20"/>
          <p:cNvSpPr/>
          <p:nvPr/>
        </p:nvSpPr>
        <p:spPr>
          <a:xfrm>
            <a:off x="1146719" y="3978549"/>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(Application)</a:t>
            </a:r>
            <a:endParaRPr/>
          </a:p>
        </p:txBody>
      </p:sp>
      <p:sp>
        <p:nvSpPr>
          <p:cNvPr id="276" name="Google Shape;276;p20"/>
          <p:cNvSpPr/>
          <p:nvPr/>
        </p:nvSpPr>
        <p:spPr>
          <a:xfrm>
            <a:off x="5259910" y="1967024"/>
            <a:ext cx="2737505"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(User)</a:t>
            </a:r>
            <a:endParaRPr/>
          </a:p>
        </p:txBody>
      </p:sp>
      <p:sp>
        <p:nvSpPr>
          <p:cNvPr id="277" name="Google Shape;277;p20"/>
          <p:cNvSpPr/>
          <p:nvPr/>
        </p:nvSpPr>
        <p:spPr>
          <a:xfrm>
            <a:off x="5259910" y="4280402"/>
            <a:ext cx="2737505" cy="3677137"/>
          </a:xfrm>
          <a:prstGeom prst="rect">
            <a:avLst/>
          </a:prstGeom>
          <a:gradFill>
            <a:gsLst>
              <a:gs pos="0">
                <a:srgbClr val="A4A9A7"/>
              </a:gs>
              <a:gs pos="100000">
                <a:srgbClr val="51565E"/>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User-Agent</a:t>
            </a:r>
            <a:endParaRPr sz="3800" b="0" i="1"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(web browser)</a:t>
            </a:r>
            <a:endParaRPr/>
          </a:p>
        </p:txBody>
      </p:sp>
      <p:sp>
        <p:nvSpPr>
          <p:cNvPr id="278" name="Google Shape;278;p20"/>
          <p:cNvSpPr/>
          <p:nvPr/>
        </p:nvSpPr>
        <p:spPr>
          <a:xfrm>
            <a:off x="9883783" y="3978549"/>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AuthZ</a:t>
            </a:r>
            <a:endParaRPr/>
          </a:p>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Server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282"/>
        <p:cNvGrpSpPr/>
        <p:nvPr/>
      </p:nvGrpSpPr>
      <p:grpSpPr>
        <a:xfrm>
          <a:off x="0" y="0"/>
          <a:ext cx="0" cy="0"/>
          <a:chOff x="0" y="0"/>
          <a:chExt cx="0" cy="0"/>
        </a:xfrm>
      </p:grpSpPr>
      <p:sp>
        <p:nvSpPr>
          <p:cNvPr id="283" name="Google Shape;283;p21"/>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OAuth Grant Type - Authorization Code </a:t>
            </a:r>
            <a:endParaRPr/>
          </a:p>
        </p:txBody>
      </p:sp>
      <p:sp>
        <p:nvSpPr>
          <p:cNvPr id="284" name="Google Shape;284;p21"/>
          <p:cNvSpPr/>
          <p:nvPr/>
        </p:nvSpPr>
        <p:spPr>
          <a:xfrm>
            <a:off x="1146719" y="3978549"/>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(Application)</a:t>
            </a:r>
            <a:endParaRPr/>
          </a:p>
        </p:txBody>
      </p:sp>
      <p:sp>
        <p:nvSpPr>
          <p:cNvPr id="285" name="Google Shape;285;p21"/>
          <p:cNvSpPr/>
          <p:nvPr/>
        </p:nvSpPr>
        <p:spPr>
          <a:xfrm>
            <a:off x="5259911" y="1967024"/>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(User)</a:t>
            </a:r>
            <a:endParaRPr/>
          </a:p>
        </p:txBody>
      </p:sp>
      <p:sp>
        <p:nvSpPr>
          <p:cNvPr id="286" name="Google Shape;286;p21"/>
          <p:cNvSpPr/>
          <p:nvPr/>
        </p:nvSpPr>
        <p:spPr>
          <a:xfrm>
            <a:off x="5259911" y="4280402"/>
            <a:ext cx="2737504" cy="3677137"/>
          </a:xfrm>
          <a:prstGeom prst="rect">
            <a:avLst/>
          </a:prstGeom>
          <a:gradFill>
            <a:gsLst>
              <a:gs pos="0">
                <a:srgbClr val="A4A9A7"/>
              </a:gs>
              <a:gs pos="100000">
                <a:srgbClr val="51565E"/>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User-Agent</a:t>
            </a:r>
            <a:endParaRPr sz="3800" b="0" i="1"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(web browser)</a:t>
            </a:r>
            <a:endParaRPr/>
          </a:p>
        </p:txBody>
      </p:sp>
      <p:sp>
        <p:nvSpPr>
          <p:cNvPr id="287" name="Google Shape;287;p21"/>
          <p:cNvSpPr/>
          <p:nvPr/>
        </p:nvSpPr>
        <p:spPr>
          <a:xfrm>
            <a:off x="9883783" y="3978549"/>
            <a:ext cx="2226824"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AuthZ</a:t>
            </a:r>
            <a:endParaRPr/>
          </a:p>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Server</a:t>
            </a:r>
            <a:endParaRPr/>
          </a:p>
        </p:txBody>
      </p:sp>
      <p:sp>
        <p:nvSpPr>
          <p:cNvPr id="288" name="Google Shape;288;p21"/>
          <p:cNvSpPr/>
          <p:nvPr/>
        </p:nvSpPr>
        <p:spPr>
          <a:xfrm>
            <a:off x="3520440" y="3294380"/>
            <a:ext cx="2363470" cy="1968500"/>
          </a:xfrm>
          <a:custGeom>
            <a:avLst/>
            <a:gdLst/>
            <a:ahLst/>
            <a:cxnLst/>
            <a:rect l="l" t="t" r="r" b="b"/>
            <a:pathLst>
              <a:path w="21600" h="21600" extrusionOk="0">
                <a:moveTo>
                  <a:pt x="0" y="21600"/>
                </a:moveTo>
                <a:lnTo>
                  <a:pt x="21600" y="21600"/>
                </a:lnTo>
                <a:lnTo>
                  <a:pt x="21600" y="0"/>
                </a:lnTo>
                <a:lnTo>
                  <a:pt x="21275"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289" name="Google Shape;289;p21"/>
          <p:cNvSpPr txBox="1"/>
          <p:nvPr/>
        </p:nvSpPr>
        <p:spPr>
          <a:xfrm>
            <a:off x="3764807" y="4955680"/>
            <a:ext cx="1563452"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1-Access the Client App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293"/>
        <p:cNvGrpSpPr/>
        <p:nvPr/>
      </p:nvGrpSpPr>
      <p:grpSpPr>
        <a:xfrm>
          <a:off x="0" y="0"/>
          <a:ext cx="0" cy="0"/>
          <a:chOff x="0" y="0"/>
          <a:chExt cx="0" cy="0"/>
        </a:xfrm>
      </p:grpSpPr>
      <p:sp>
        <p:nvSpPr>
          <p:cNvPr id="294" name="Google Shape;294;p22"/>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OAuth Grant Type - Authorization Code </a:t>
            </a:r>
            <a:endParaRPr/>
          </a:p>
        </p:txBody>
      </p:sp>
      <p:sp>
        <p:nvSpPr>
          <p:cNvPr id="295" name="Google Shape;295;p22"/>
          <p:cNvSpPr/>
          <p:nvPr/>
        </p:nvSpPr>
        <p:spPr>
          <a:xfrm>
            <a:off x="1146719" y="3978549"/>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(Application)</a:t>
            </a:r>
            <a:endParaRPr/>
          </a:p>
        </p:txBody>
      </p:sp>
      <p:sp>
        <p:nvSpPr>
          <p:cNvPr id="296" name="Google Shape;296;p22"/>
          <p:cNvSpPr/>
          <p:nvPr/>
        </p:nvSpPr>
        <p:spPr>
          <a:xfrm>
            <a:off x="5259911" y="1967024"/>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(User)</a:t>
            </a:r>
            <a:endParaRPr/>
          </a:p>
        </p:txBody>
      </p:sp>
      <p:sp>
        <p:nvSpPr>
          <p:cNvPr id="297" name="Google Shape;297;p22"/>
          <p:cNvSpPr/>
          <p:nvPr/>
        </p:nvSpPr>
        <p:spPr>
          <a:xfrm>
            <a:off x="5259911" y="4280402"/>
            <a:ext cx="2737504" cy="3677137"/>
          </a:xfrm>
          <a:prstGeom prst="rect">
            <a:avLst/>
          </a:prstGeom>
          <a:gradFill>
            <a:gsLst>
              <a:gs pos="0">
                <a:srgbClr val="A4A9A7"/>
              </a:gs>
              <a:gs pos="100000">
                <a:srgbClr val="51565E"/>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User-Agent</a:t>
            </a:r>
            <a:endParaRPr sz="3800" b="0" i="1"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(web browser)</a:t>
            </a:r>
            <a:endParaRPr/>
          </a:p>
        </p:txBody>
      </p:sp>
      <p:sp>
        <p:nvSpPr>
          <p:cNvPr id="298" name="Google Shape;298;p22"/>
          <p:cNvSpPr/>
          <p:nvPr/>
        </p:nvSpPr>
        <p:spPr>
          <a:xfrm>
            <a:off x="9883783" y="3978549"/>
            <a:ext cx="2226824"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AuthZ</a:t>
            </a:r>
            <a:endParaRPr/>
          </a:p>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Server</a:t>
            </a:r>
            <a:endParaRPr/>
          </a:p>
        </p:txBody>
      </p:sp>
      <p:sp>
        <p:nvSpPr>
          <p:cNvPr id="299" name="Google Shape;299;p22"/>
          <p:cNvSpPr/>
          <p:nvPr/>
        </p:nvSpPr>
        <p:spPr>
          <a:xfrm>
            <a:off x="3520440" y="3294380"/>
            <a:ext cx="2363470" cy="1968500"/>
          </a:xfrm>
          <a:custGeom>
            <a:avLst/>
            <a:gdLst/>
            <a:ahLst/>
            <a:cxnLst/>
            <a:rect l="l" t="t" r="r" b="b"/>
            <a:pathLst>
              <a:path w="21600" h="21600" extrusionOk="0">
                <a:moveTo>
                  <a:pt x="0" y="21600"/>
                </a:moveTo>
                <a:lnTo>
                  <a:pt x="21600" y="21600"/>
                </a:lnTo>
                <a:lnTo>
                  <a:pt x="21600" y="0"/>
                </a:lnTo>
                <a:lnTo>
                  <a:pt x="21275"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00" name="Google Shape;300;p22"/>
          <p:cNvSpPr/>
          <p:nvPr/>
        </p:nvSpPr>
        <p:spPr>
          <a:xfrm>
            <a:off x="3567429" y="5788660"/>
            <a:ext cx="6162041" cy="7620"/>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01" name="Google Shape;301;p22"/>
          <p:cNvSpPr txBox="1"/>
          <p:nvPr/>
        </p:nvSpPr>
        <p:spPr>
          <a:xfrm>
            <a:off x="3764807" y="4955680"/>
            <a:ext cx="1563452"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1-Access the Client App</a:t>
            </a:r>
            <a:endParaRPr/>
          </a:p>
        </p:txBody>
      </p:sp>
      <p:sp>
        <p:nvSpPr>
          <p:cNvPr id="302" name="Google Shape;302;p22"/>
          <p:cNvSpPr txBox="1"/>
          <p:nvPr/>
        </p:nvSpPr>
        <p:spPr>
          <a:xfrm>
            <a:off x="3774813" y="5539061"/>
            <a:ext cx="2871093"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2-Client App Redirect to  Authorization Server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306"/>
        <p:cNvGrpSpPr/>
        <p:nvPr/>
      </p:nvGrpSpPr>
      <p:grpSpPr>
        <a:xfrm>
          <a:off x="0" y="0"/>
          <a:ext cx="0" cy="0"/>
          <a:chOff x="0" y="0"/>
          <a:chExt cx="0" cy="0"/>
        </a:xfrm>
      </p:grpSpPr>
      <p:sp>
        <p:nvSpPr>
          <p:cNvPr id="307" name="Google Shape;307;p23"/>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OAuth Grant Type - Authorization Code </a:t>
            </a:r>
            <a:endParaRPr/>
          </a:p>
        </p:txBody>
      </p:sp>
      <p:sp>
        <p:nvSpPr>
          <p:cNvPr id="308" name="Google Shape;308;p23"/>
          <p:cNvSpPr/>
          <p:nvPr/>
        </p:nvSpPr>
        <p:spPr>
          <a:xfrm>
            <a:off x="1146719" y="3978549"/>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(Application)</a:t>
            </a:r>
            <a:endParaRPr/>
          </a:p>
        </p:txBody>
      </p:sp>
      <p:sp>
        <p:nvSpPr>
          <p:cNvPr id="309" name="Google Shape;309;p23"/>
          <p:cNvSpPr/>
          <p:nvPr/>
        </p:nvSpPr>
        <p:spPr>
          <a:xfrm>
            <a:off x="5259911" y="1967024"/>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(User)</a:t>
            </a:r>
            <a:endParaRPr/>
          </a:p>
        </p:txBody>
      </p:sp>
      <p:sp>
        <p:nvSpPr>
          <p:cNvPr id="310" name="Google Shape;310;p23"/>
          <p:cNvSpPr/>
          <p:nvPr/>
        </p:nvSpPr>
        <p:spPr>
          <a:xfrm>
            <a:off x="5259911" y="4280402"/>
            <a:ext cx="2737504" cy="3677137"/>
          </a:xfrm>
          <a:prstGeom prst="rect">
            <a:avLst/>
          </a:prstGeom>
          <a:gradFill>
            <a:gsLst>
              <a:gs pos="0">
                <a:srgbClr val="A4A9A7"/>
              </a:gs>
              <a:gs pos="100000">
                <a:srgbClr val="51565E"/>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User-Agent</a:t>
            </a:r>
            <a:endParaRPr sz="3800" b="0" i="1"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(web browser)</a:t>
            </a:r>
            <a:endParaRPr/>
          </a:p>
        </p:txBody>
      </p:sp>
      <p:sp>
        <p:nvSpPr>
          <p:cNvPr id="311" name="Google Shape;311;p23"/>
          <p:cNvSpPr/>
          <p:nvPr/>
        </p:nvSpPr>
        <p:spPr>
          <a:xfrm>
            <a:off x="9883783" y="3978549"/>
            <a:ext cx="2226824"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AuthZ</a:t>
            </a:r>
            <a:endParaRPr/>
          </a:p>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Server</a:t>
            </a:r>
            <a:endParaRPr/>
          </a:p>
        </p:txBody>
      </p:sp>
      <p:sp>
        <p:nvSpPr>
          <p:cNvPr id="312" name="Google Shape;312;p23"/>
          <p:cNvSpPr/>
          <p:nvPr/>
        </p:nvSpPr>
        <p:spPr>
          <a:xfrm>
            <a:off x="3520440" y="3294380"/>
            <a:ext cx="2363470" cy="1968500"/>
          </a:xfrm>
          <a:custGeom>
            <a:avLst/>
            <a:gdLst/>
            <a:ahLst/>
            <a:cxnLst/>
            <a:rect l="l" t="t" r="r" b="b"/>
            <a:pathLst>
              <a:path w="21600" h="21600" extrusionOk="0">
                <a:moveTo>
                  <a:pt x="0" y="21600"/>
                </a:moveTo>
                <a:lnTo>
                  <a:pt x="21600" y="21600"/>
                </a:lnTo>
                <a:lnTo>
                  <a:pt x="21600" y="0"/>
                </a:lnTo>
                <a:lnTo>
                  <a:pt x="21275"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13" name="Google Shape;313;p23"/>
          <p:cNvSpPr/>
          <p:nvPr/>
        </p:nvSpPr>
        <p:spPr>
          <a:xfrm>
            <a:off x="3567429" y="5788660"/>
            <a:ext cx="6162041" cy="7620"/>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14" name="Google Shape;314;p23"/>
          <p:cNvSpPr/>
          <p:nvPr/>
        </p:nvSpPr>
        <p:spPr>
          <a:xfrm>
            <a:off x="7339330" y="3294380"/>
            <a:ext cx="2293621" cy="3093720"/>
          </a:xfrm>
          <a:custGeom>
            <a:avLst/>
            <a:gdLst/>
            <a:ahLst/>
            <a:cxnLst/>
            <a:rect l="l" t="t" r="r" b="b"/>
            <a:pathLst>
              <a:path w="21600" h="21600" extrusionOk="0">
                <a:moveTo>
                  <a:pt x="21600" y="21600"/>
                </a:moveTo>
                <a:lnTo>
                  <a:pt x="0" y="21600"/>
                </a:lnTo>
                <a:lnTo>
                  <a:pt x="0"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15" name="Google Shape;315;p23"/>
          <p:cNvSpPr txBox="1"/>
          <p:nvPr/>
        </p:nvSpPr>
        <p:spPr>
          <a:xfrm>
            <a:off x="3764807" y="4955680"/>
            <a:ext cx="1563452"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1-Access the Client App</a:t>
            </a:r>
            <a:endParaRPr/>
          </a:p>
        </p:txBody>
      </p:sp>
      <p:sp>
        <p:nvSpPr>
          <p:cNvPr id="316" name="Google Shape;316;p23"/>
          <p:cNvSpPr txBox="1"/>
          <p:nvPr/>
        </p:nvSpPr>
        <p:spPr>
          <a:xfrm>
            <a:off x="3774813" y="5539061"/>
            <a:ext cx="2871093"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2-Client App Redirect to  Authorization Server</a:t>
            </a:r>
            <a:endParaRPr/>
          </a:p>
        </p:txBody>
      </p:sp>
      <p:sp>
        <p:nvSpPr>
          <p:cNvPr id="317" name="Google Shape;317;p23"/>
          <p:cNvSpPr txBox="1"/>
          <p:nvPr/>
        </p:nvSpPr>
        <p:spPr>
          <a:xfrm>
            <a:off x="7906295" y="6010149"/>
            <a:ext cx="1641030" cy="4064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3- User Authenticate and</a:t>
            </a:r>
            <a:endParaRPr/>
          </a:p>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Authorize the app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321"/>
        <p:cNvGrpSpPr/>
        <p:nvPr/>
      </p:nvGrpSpPr>
      <p:grpSpPr>
        <a:xfrm>
          <a:off x="0" y="0"/>
          <a:ext cx="0" cy="0"/>
          <a:chOff x="0" y="0"/>
          <a:chExt cx="0" cy="0"/>
        </a:xfrm>
      </p:grpSpPr>
      <p:sp>
        <p:nvSpPr>
          <p:cNvPr id="322" name="Google Shape;322;p24"/>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OAuth Grant Type - Authorization Code </a:t>
            </a:r>
            <a:endParaRPr/>
          </a:p>
        </p:txBody>
      </p:sp>
      <p:sp>
        <p:nvSpPr>
          <p:cNvPr id="323" name="Google Shape;323;p24"/>
          <p:cNvSpPr/>
          <p:nvPr/>
        </p:nvSpPr>
        <p:spPr>
          <a:xfrm>
            <a:off x="1146719" y="3978549"/>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(Application)</a:t>
            </a:r>
            <a:endParaRPr/>
          </a:p>
        </p:txBody>
      </p:sp>
      <p:sp>
        <p:nvSpPr>
          <p:cNvPr id="324" name="Google Shape;324;p24"/>
          <p:cNvSpPr/>
          <p:nvPr/>
        </p:nvSpPr>
        <p:spPr>
          <a:xfrm>
            <a:off x="5259911" y="1967024"/>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(User)</a:t>
            </a:r>
            <a:endParaRPr/>
          </a:p>
        </p:txBody>
      </p:sp>
      <p:sp>
        <p:nvSpPr>
          <p:cNvPr id="325" name="Google Shape;325;p24"/>
          <p:cNvSpPr/>
          <p:nvPr/>
        </p:nvSpPr>
        <p:spPr>
          <a:xfrm>
            <a:off x="5168791" y="4280402"/>
            <a:ext cx="2737504" cy="3677137"/>
          </a:xfrm>
          <a:prstGeom prst="rect">
            <a:avLst/>
          </a:prstGeom>
          <a:gradFill>
            <a:gsLst>
              <a:gs pos="0">
                <a:srgbClr val="A4A9A7"/>
              </a:gs>
              <a:gs pos="100000">
                <a:srgbClr val="51565E"/>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User-Agent</a:t>
            </a:r>
            <a:endParaRPr sz="3800" b="0" i="1"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(web browser)</a:t>
            </a:r>
            <a:endParaRPr/>
          </a:p>
        </p:txBody>
      </p:sp>
      <p:sp>
        <p:nvSpPr>
          <p:cNvPr id="326" name="Google Shape;326;p24"/>
          <p:cNvSpPr/>
          <p:nvPr/>
        </p:nvSpPr>
        <p:spPr>
          <a:xfrm>
            <a:off x="9883783" y="3978549"/>
            <a:ext cx="2226824"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AuthZ</a:t>
            </a:r>
            <a:endParaRPr/>
          </a:p>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Server</a:t>
            </a:r>
            <a:endParaRPr/>
          </a:p>
        </p:txBody>
      </p:sp>
      <p:sp>
        <p:nvSpPr>
          <p:cNvPr id="327" name="Google Shape;327;p24"/>
          <p:cNvSpPr/>
          <p:nvPr/>
        </p:nvSpPr>
        <p:spPr>
          <a:xfrm>
            <a:off x="3520440" y="3294380"/>
            <a:ext cx="2363470" cy="1968500"/>
          </a:xfrm>
          <a:custGeom>
            <a:avLst/>
            <a:gdLst/>
            <a:ahLst/>
            <a:cxnLst/>
            <a:rect l="l" t="t" r="r" b="b"/>
            <a:pathLst>
              <a:path w="21600" h="21600" extrusionOk="0">
                <a:moveTo>
                  <a:pt x="0" y="21600"/>
                </a:moveTo>
                <a:lnTo>
                  <a:pt x="21600" y="21600"/>
                </a:lnTo>
                <a:lnTo>
                  <a:pt x="21600" y="0"/>
                </a:lnTo>
                <a:lnTo>
                  <a:pt x="21275"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28" name="Google Shape;328;p24"/>
          <p:cNvSpPr/>
          <p:nvPr/>
        </p:nvSpPr>
        <p:spPr>
          <a:xfrm>
            <a:off x="3567429" y="5788660"/>
            <a:ext cx="6162041" cy="7620"/>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29" name="Google Shape;329;p24"/>
          <p:cNvSpPr/>
          <p:nvPr/>
        </p:nvSpPr>
        <p:spPr>
          <a:xfrm>
            <a:off x="7339330" y="3294380"/>
            <a:ext cx="2293621" cy="3093720"/>
          </a:xfrm>
          <a:custGeom>
            <a:avLst/>
            <a:gdLst/>
            <a:ahLst/>
            <a:cxnLst/>
            <a:rect l="l" t="t" r="r" b="b"/>
            <a:pathLst>
              <a:path w="21600" h="21600" extrusionOk="0">
                <a:moveTo>
                  <a:pt x="21600" y="21600"/>
                </a:moveTo>
                <a:lnTo>
                  <a:pt x="0" y="21600"/>
                </a:lnTo>
                <a:lnTo>
                  <a:pt x="0"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30" name="Google Shape;330;p24"/>
          <p:cNvSpPr/>
          <p:nvPr/>
        </p:nvSpPr>
        <p:spPr>
          <a:xfrm>
            <a:off x="3554729" y="6831330"/>
            <a:ext cx="6162041" cy="7621"/>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31" name="Google Shape;331;p24"/>
          <p:cNvSpPr txBox="1"/>
          <p:nvPr/>
        </p:nvSpPr>
        <p:spPr>
          <a:xfrm>
            <a:off x="3764807" y="4955680"/>
            <a:ext cx="1563452"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1-Access the Client App</a:t>
            </a:r>
            <a:endParaRPr/>
          </a:p>
        </p:txBody>
      </p:sp>
      <p:sp>
        <p:nvSpPr>
          <p:cNvPr id="332" name="Google Shape;332;p24"/>
          <p:cNvSpPr txBox="1"/>
          <p:nvPr/>
        </p:nvSpPr>
        <p:spPr>
          <a:xfrm>
            <a:off x="3774813" y="5539061"/>
            <a:ext cx="2871093"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2-Client App Redirect to  Authorization Server</a:t>
            </a:r>
            <a:endParaRPr/>
          </a:p>
        </p:txBody>
      </p:sp>
      <p:sp>
        <p:nvSpPr>
          <p:cNvPr id="333" name="Google Shape;333;p24"/>
          <p:cNvSpPr txBox="1"/>
          <p:nvPr/>
        </p:nvSpPr>
        <p:spPr>
          <a:xfrm>
            <a:off x="7906295" y="6010149"/>
            <a:ext cx="1641030" cy="4064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3- User Authenticate and</a:t>
            </a:r>
            <a:endParaRPr/>
          </a:p>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Authorize the app</a:t>
            </a:r>
            <a:endParaRPr/>
          </a:p>
        </p:txBody>
      </p:sp>
      <p:sp>
        <p:nvSpPr>
          <p:cNvPr id="334" name="Google Shape;334;p24"/>
          <p:cNvSpPr txBox="1"/>
          <p:nvPr/>
        </p:nvSpPr>
        <p:spPr>
          <a:xfrm>
            <a:off x="3734359" y="6582469"/>
            <a:ext cx="1624348"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dirty="0">
                <a:solidFill>
                  <a:srgbClr val="FFFFFF"/>
                </a:solidFill>
                <a:latin typeface="Helvetica Neue"/>
                <a:ea typeface="Helvetica Neue"/>
                <a:cs typeface="Helvetica Neue"/>
                <a:sym typeface="Helvetica Neue"/>
              </a:rPr>
              <a:t>4-The authorization code</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338"/>
        <p:cNvGrpSpPr/>
        <p:nvPr/>
      </p:nvGrpSpPr>
      <p:grpSpPr>
        <a:xfrm>
          <a:off x="0" y="0"/>
          <a:ext cx="0" cy="0"/>
          <a:chOff x="0" y="0"/>
          <a:chExt cx="0" cy="0"/>
        </a:xfrm>
      </p:grpSpPr>
      <p:sp>
        <p:nvSpPr>
          <p:cNvPr id="339" name="Google Shape;339;p25"/>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OAuth Grant Type - Authorization Code </a:t>
            </a:r>
            <a:endParaRPr/>
          </a:p>
        </p:txBody>
      </p:sp>
      <p:sp>
        <p:nvSpPr>
          <p:cNvPr id="340" name="Google Shape;340;p25"/>
          <p:cNvSpPr/>
          <p:nvPr/>
        </p:nvSpPr>
        <p:spPr>
          <a:xfrm>
            <a:off x="1146719" y="3978549"/>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(Application)</a:t>
            </a:r>
            <a:endParaRPr/>
          </a:p>
        </p:txBody>
      </p:sp>
      <p:sp>
        <p:nvSpPr>
          <p:cNvPr id="341" name="Google Shape;341;p25"/>
          <p:cNvSpPr/>
          <p:nvPr/>
        </p:nvSpPr>
        <p:spPr>
          <a:xfrm>
            <a:off x="5259911" y="1967024"/>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(User)</a:t>
            </a:r>
            <a:endParaRPr/>
          </a:p>
        </p:txBody>
      </p:sp>
      <p:sp>
        <p:nvSpPr>
          <p:cNvPr id="342" name="Google Shape;342;p25"/>
          <p:cNvSpPr/>
          <p:nvPr/>
        </p:nvSpPr>
        <p:spPr>
          <a:xfrm>
            <a:off x="5259911" y="4280402"/>
            <a:ext cx="2737504" cy="3677137"/>
          </a:xfrm>
          <a:prstGeom prst="rect">
            <a:avLst/>
          </a:prstGeom>
          <a:gradFill>
            <a:gsLst>
              <a:gs pos="0">
                <a:srgbClr val="A4A9A7"/>
              </a:gs>
              <a:gs pos="100000">
                <a:srgbClr val="51565E"/>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User-Agent</a:t>
            </a:r>
            <a:endParaRPr sz="3800" b="0" i="1"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(web browser)</a:t>
            </a:r>
            <a:endParaRPr/>
          </a:p>
        </p:txBody>
      </p:sp>
      <p:sp>
        <p:nvSpPr>
          <p:cNvPr id="343" name="Google Shape;343;p25"/>
          <p:cNvSpPr/>
          <p:nvPr/>
        </p:nvSpPr>
        <p:spPr>
          <a:xfrm>
            <a:off x="9883783" y="3978549"/>
            <a:ext cx="2226824"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AuthZ</a:t>
            </a:r>
            <a:endParaRPr/>
          </a:p>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Server</a:t>
            </a:r>
            <a:endParaRPr/>
          </a:p>
        </p:txBody>
      </p:sp>
      <p:sp>
        <p:nvSpPr>
          <p:cNvPr id="344" name="Google Shape;344;p25"/>
          <p:cNvSpPr/>
          <p:nvPr/>
        </p:nvSpPr>
        <p:spPr>
          <a:xfrm>
            <a:off x="3520440" y="3294380"/>
            <a:ext cx="2363470" cy="1968500"/>
          </a:xfrm>
          <a:custGeom>
            <a:avLst/>
            <a:gdLst/>
            <a:ahLst/>
            <a:cxnLst/>
            <a:rect l="l" t="t" r="r" b="b"/>
            <a:pathLst>
              <a:path w="21600" h="21600" extrusionOk="0">
                <a:moveTo>
                  <a:pt x="0" y="21600"/>
                </a:moveTo>
                <a:lnTo>
                  <a:pt x="21600" y="21600"/>
                </a:lnTo>
                <a:lnTo>
                  <a:pt x="21600" y="0"/>
                </a:lnTo>
                <a:lnTo>
                  <a:pt x="21275"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45" name="Google Shape;345;p25"/>
          <p:cNvSpPr/>
          <p:nvPr/>
        </p:nvSpPr>
        <p:spPr>
          <a:xfrm>
            <a:off x="3567429" y="5788660"/>
            <a:ext cx="6162041" cy="7620"/>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46" name="Google Shape;346;p25"/>
          <p:cNvSpPr/>
          <p:nvPr/>
        </p:nvSpPr>
        <p:spPr>
          <a:xfrm>
            <a:off x="7339330" y="3294380"/>
            <a:ext cx="2293621" cy="3093720"/>
          </a:xfrm>
          <a:custGeom>
            <a:avLst/>
            <a:gdLst/>
            <a:ahLst/>
            <a:cxnLst/>
            <a:rect l="l" t="t" r="r" b="b"/>
            <a:pathLst>
              <a:path w="21600" h="21600" extrusionOk="0">
                <a:moveTo>
                  <a:pt x="21600" y="21600"/>
                </a:moveTo>
                <a:lnTo>
                  <a:pt x="0" y="21600"/>
                </a:lnTo>
                <a:lnTo>
                  <a:pt x="0"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47" name="Google Shape;347;p25"/>
          <p:cNvSpPr/>
          <p:nvPr/>
        </p:nvSpPr>
        <p:spPr>
          <a:xfrm>
            <a:off x="3554729" y="6831330"/>
            <a:ext cx="6162041" cy="7621"/>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48" name="Google Shape;348;p25"/>
          <p:cNvSpPr/>
          <p:nvPr/>
        </p:nvSpPr>
        <p:spPr>
          <a:xfrm>
            <a:off x="3547109" y="8148320"/>
            <a:ext cx="6162041" cy="7621"/>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49" name="Google Shape;349;p25"/>
          <p:cNvSpPr txBox="1"/>
          <p:nvPr/>
        </p:nvSpPr>
        <p:spPr>
          <a:xfrm>
            <a:off x="3764807" y="4955680"/>
            <a:ext cx="1563452"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1-Access the Client App</a:t>
            </a:r>
            <a:endParaRPr/>
          </a:p>
        </p:txBody>
      </p:sp>
      <p:sp>
        <p:nvSpPr>
          <p:cNvPr id="350" name="Google Shape;350;p25"/>
          <p:cNvSpPr txBox="1"/>
          <p:nvPr/>
        </p:nvSpPr>
        <p:spPr>
          <a:xfrm>
            <a:off x="3774813" y="5539061"/>
            <a:ext cx="2871093"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2-Client App Redirect to  Authorization Server</a:t>
            </a:r>
            <a:endParaRPr/>
          </a:p>
        </p:txBody>
      </p:sp>
      <p:sp>
        <p:nvSpPr>
          <p:cNvPr id="351" name="Google Shape;351;p25"/>
          <p:cNvSpPr txBox="1"/>
          <p:nvPr/>
        </p:nvSpPr>
        <p:spPr>
          <a:xfrm>
            <a:off x="7906295" y="6010149"/>
            <a:ext cx="1641030" cy="4064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3- User Authenticate and</a:t>
            </a:r>
            <a:endParaRPr/>
          </a:p>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Authorize the app</a:t>
            </a:r>
            <a:endParaRPr/>
          </a:p>
        </p:txBody>
      </p:sp>
      <p:sp>
        <p:nvSpPr>
          <p:cNvPr id="352" name="Google Shape;352;p25"/>
          <p:cNvSpPr txBox="1"/>
          <p:nvPr/>
        </p:nvSpPr>
        <p:spPr>
          <a:xfrm>
            <a:off x="3734359" y="6582469"/>
            <a:ext cx="1624348"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4-The authorisation code</a:t>
            </a:r>
            <a:endParaRPr/>
          </a:p>
        </p:txBody>
      </p:sp>
      <p:sp>
        <p:nvSpPr>
          <p:cNvPr id="353" name="Google Shape;353;p25"/>
          <p:cNvSpPr txBox="1"/>
          <p:nvPr/>
        </p:nvSpPr>
        <p:spPr>
          <a:xfrm>
            <a:off x="5719371" y="7884838"/>
            <a:ext cx="1566058"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5-Access Token request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357"/>
        <p:cNvGrpSpPr/>
        <p:nvPr/>
      </p:nvGrpSpPr>
      <p:grpSpPr>
        <a:xfrm>
          <a:off x="0" y="0"/>
          <a:ext cx="0" cy="0"/>
          <a:chOff x="0" y="0"/>
          <a:chExt cx="0" cy="0"/>
        </a:xfrm>
      </p:grpSpPr>
      <p:sp>
        <p:nvSpPr>
          <p:cNvPr id="358" name="Google Shape;358;p26"/>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OAuth Grant Type - Authorization Code </a:t>
            </a:r>
            <a:endParaRPr/>
          </a:p>
        </p:txBody>
      </p:sp>
      <p:sp>
        <p:nvSpPr>
          <p:cNvPr id="359" name="Google Shape;359;p26"/>
          <p:cNvSpPr/>
          <p:nvPr/>
        </p:nvSpPr>
        <p:spPr>
          <a:xfrm>
            <a:off x="1146719" y="3978549"/>
            <a:ext cx="2226823"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Client</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(Application)</a:t>
            </a:r>
            <a:endParaRPr/>
          </a:p>
        </p:txBody>
      </p:sp>
      <p:sp>
        <p:nvSpPr>
          <p:cNvPr id="360" name="Google Shape;360;p26"/>
          <p:cNvSpPr/>
          <p:nvPr/>
        </p:nvSpPr>
        <p:spPr>
          <a:xfrm>
            <a:off x="5259911" y="1967024"/>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Resource Owner</a:t>
            </a:r>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(User)</a:t>
            </a:r>
            <a:endParaRPr/>
          </a:p>
        </p:txBody>
      </p:sp>
      <p:sp>
        <p:nvSpPr>
          <p:cNvPr id="361" name="Google Shape;361;p26"/>
          <p:cNvSpPr/>
          <p:nvPr/>
        </p:nvSpPr>
        <p:spPr>
          <a:xfrm>
            <a:off x="5259911" y="4280402"/>
            <a:ext cx="2737504" cy="3677137"/>
          </a:xfrm>
          <a:prstGeom prst="rect">
            <a:avLst/>
          </a:prstGeom>
          <a:gradFill>
            <a:gsLst>
              <a:gs pos="0">
                <a:srgbClr val="A4A9A7"/>
              </a:gs>
              <a:gs pos="100000">
                <a:srgbClr val="51565E"/>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User-Agent</a:t>
            </a:r>
            <a:endParaRPr sz="3800" b="0" i="1"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2400"/>
              <a:buFont typeface="Helvetica Neue"/>
              <a:buNone/>
            </a:pPr>
            <a:r>
              <a:rPr lang="en-US" sz="2400" b="0" i="1" u="none" strike="noStrike" cap="none">
                <a:solidFill>
                  <a:srgbClr val="FFFFFF"/>
                </a:solidFill>
                <a:latin typeface="Helvetica Neue"/>
                <a:ea typeface="Helvetica Neue"/>
                <a:cs typeface="Helvetica Neue"/>
                <a:sym typeface="Helvetica Neue"/>
              </a:rPr>
              <a:t>(web browser)</a:t>
            </a:r>
            <a:endParaRPr/>
          </a:p>
        </p:txBody>
      </p:sp>
      <p:sp>
        <p:nvSpPr>
          <p:cNvPr id="362" name="Google Shape;362;p26"/>
          <p:cNvSpPr/>
          <p:nvPr/>
        </p:nvSpPr>
        <p:spPr>
          <a:xfrm>
            <a:off x="9883783" y="3978549"/>
            <a:ext cx="2226824" cy="4742100"/>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AuthZ</a:t>
            </a:r>
            <a:endParaRPr/>
          </a:p>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Server</a:t>
            </a:r>
            <a:endParaRPr/>
          </a:p>
        </p:txBody>
      </p:sp>
      <p:sp>
        <p:nvSpPr>
          <p:cNvPr id="363" name="Google Shape;363;p26"/>
          <p:cNvSpPr/>
          <p:nvPr/>
        </p:nvSpPr>
        <p:spPr>
          <a:xfrm>
            <a:off x="3520440" y="3294380"/>
            <a:ext cx="2363470" cy="1968500"/>
          </a:xfrm>
          <a:custGeom>
            <a:avLst/>
            <a:gdLst/>
            <a:ahLst/>
            <a:cxnLst/>
            <a:rect l="l" t="t" r="r" b="b"/>
            <a:pathLst>
              <a:path w="21600" h="21600" extrusionOk="0">
                <a:moveTo>
                  <a:pt x="0" y="21600"/>
                </a:moveTo>
                <a:lnTo>
                  <a:pt x="21600" y="21600"/>
                </a:lnTo>
                <a:lnTo>
                  <a:pt x="21600" y="0"/>
                </a:lnTo>
                <a:lnTo>
                  <a:pt x="21275"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64" name="Google Shape;364;p26"/>
          <p:cNvSpPr/>
          <p:nvPr/>
        </p:nvSpPr>
        <p:spPr>
          <a:xfrm>
            <a:off x="3567429" y="5788660"/>
            <a:ext cx="6162041" cy="7620"/>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65" name="Google Shape;365;p26"/>
          <p:cNvSpPr/>
          <p:nvPr/>
        </p:nvSpPr>
        <p:spPr>
          <a:xfrm>
            <a:off x="7339330" y="3294380"/>
            <a:ext cx="2293621" cy="3093720"/>
          </a:xfrm>
          <a:custGeom>
            <a:avLst/>
            <a:gdLst/>
            <a:ahLst/>
            <a:cxnLst/>
            <a:rect l="l" t="t" r="r" b="b"/>
            <a:pathLst>
              <a:path w="21600" h="21600" extrusionOk="0">
                <a:moveTo>
                  <a:pt x="21600" y="21600"/>
                </a:moveTo>
                <a:lnTo>
                  <a:pt x="0" y="21600"/>
                </a:lnTo>
                <a:lnTo>
                  <a:pt x="0"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66" name="Google Shape;366;p26"/>
          <p:cNvSpPr/>
          <p:nvPr/>
        </p:nvSpPr>
        <p:spPr>
          <a:xfrm>
            <a:off x="3554729" y="6831330"/>
            <a:ext cx="6162041" cy="7621"/>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67" name="Google Shape;367;p26"/>
          <p:cNvSpPr/>
          <p:nvPr/>
        </p:nvSpPr>
        <p:spPr>
          <a:xfrm>
            <a:off x="3547109" y="8148320"/>
            <a:ext cx="6162041" cy="7621"/>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none" w="sm" len="sm"/>
            <a:tailEnd type="triangle" w="med" len="med"/>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68" name="Google Shape;368;p26"/>
          <p:cNvSpPr/>
          <p:nvPr/>
        </p:nvSpPr>
        <p:spPr>
          <a:xfrm>
            <a:off x="3554729" y="8407400"/>
            <a:ext cx="6162041" cy="7620"/>
          </a:xfrm>
          <a:custGeom>
            <a:avLst/>
            <a:gdLst/>
            <a:ahLst/>
            <a:cxnLst/>
            <a:rect l="l" t="t" r="r" b="b"/>
            <a:pathLst>
              <a:path w="21600" h="21600" extrusionOk="0">
                <a:moveTo>
                  <a:pt x="0" y="21600"/>
                </a:moveTo>
                <a:lnTo>
                  <a:pt x="21600" y="21600"/>
                </a:lnTo>
                <a:lnTo>
                  <a:pt x="21600" y="0"/>
                </a:lnTo>
              </a:path>
            </a:pathLst>
          </a:custGeom>
          <a:noFill/>
          <a:ln w="25400" cap="flat" cmpd="sng">
            <a:solidFill>
              <a:srgbClr val="000000"/>
            </a:solidFill>
            <a:prstDash val="solid"/>
            <a:miter lim="400000"/>
            <a:headEnd type="triangle" w="med" len="med"/>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800"/>
              <a:buFont typeface="Helvetica Neue Light"/>
              <a:buNone/>
            </a:pPr>
            <a:endParaRPr sz="3800" b="0" i="0" u="none" strike="noStrike" cap="none">
              <a:solidFill>
                <a:srgbClr val="FFFFFF"/>
              </a:solidFill>
              <a:latin typeface="Helvetica Neue Light"/>
              <a:ea typeface="Helvetica Neue Light"/>
              <a:cs typeface="Helvetica Neue Light"/>
              <a:sym typeface="Helvetica Neue Light"/>
            </a:endParaRPr>
          </a:p>
        </p:txBody>
      </p:sp>
      <p:sp>
        <p:nvSpPr>
          <p:cNvPr id="369" name="Google Shape;369;p26"/>
          <p:cNvSpPr txBox="1"/>
          <p:nvPr/>
        </p:nvSpPr>
        <p:spPr>
          <a:xfrm>
            <a:off x="3764807" y="4955680"/>
            <a:ext cx="1563452"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1-Access the Client App</a:t>
            </a:r>
            <a:endParaRPr/>
          </a:p>
        </p:txBody>
      </p:sp>
      <p:sp>
        <p:nvSpPr>
          <p:cNvPr id="370" name="Google Shape;370;p26"/>
          <p:cNvSpPr txBox="1"/>
          <p:nvPr/>
        </p:nvSpPr>
        <p:spPr>
          <a:xfrm>
            <a:off x="3774813" y="5539061"/>
            <a:ext cx="2871093"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2-Client App Redirect to  Authorization Server</a:t>
            </a:r>
            <a:endParaRPr/>
          </a:p>
        </p:txBody>
      </p:sp>
      <p:sp>
        <p:nvSpPr>
          <p:cNvPr id="371" name="Google Shape;371;p26"/>
          <p:cNvSpPr txBox="1"/>
          <p:nvPr/>
        </p:nvSpPr>
        <p:spPr>
          <a:xfrm>
            <a:off x="7906295" y="6010149"/>
            <a:ext cx="1641030" cy="4064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3- User Authenticate and</a:t>
            </a:r>
            <a:endParaRPr/>
          </a:p>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Authorize the app</a:t>
            </a:r>
            <a:endParaRPr/>
          </a:p>
        </p:txBody>
      </p:sp>
      <p:sp>
        <p:nvSpPr>
          <p:cNvPr id="372" name="Google Shape;372;p26"/>
          <p:cNvSpPr txBox="1"/>
          <p:nvPr/>
        </p:nvSpPr>
        <p:spPr>
          <a:xfrm>
            <a:off x="3734359" y="6582469"/>
            <a:ext cx="1624348"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4-The authorisation code</a:t>
            </a:r>
            <a:endParaRPr/>
          </a:p>
        </p:txBody>
      </p:sp>
      <p:sp>
        <p:nvSpPr>
          <p:cNvPr id="373" name="Google Shape;373;p26"/>
          <p:cNvSpPr txBox="1"/>
          <p:nvPr/>
        </p:nvSpPr>
        <p:spPr>
          <a:xfrm>
            <a:off x="5719371" y="7884838"/>
            <a:ext cx="1566058"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5-Access Token request</a:t>
            </a:r>
            <a:endParaRPr/>
          </a:p>
        </p:txBody>
      </p:sp>
      <p:sp>
        <p:nvSpPr>
          <p:cNvPr id="374" name="Google Shape;374;p26"/>
          <p:cNvSpPr txBox="1"/>
          <p:nvPr/>
        </p:nvSpPr>
        <p:spPr>
          <a:xfrm>
            <a:off x="5964039" y="8354059"/>
            <a:ext cx="1076722" cy="2540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1000"/>
              <a:buFont typeface="Helvetica Neue"/>
              <a:buNone/>
            </a:pPr>
            <a:r>
              <a:rPr lang="en-US" sz="1000" b="1" i="1" u="none" strike="noStrike" cap="none">
                <a:solidFill>
                  <a:srgbClr val="FFFFFF"/>
                </a:solidFill>
                <a:latin typeface="Helvetica Neue"/>
                <a:ea typeface="Helvetica Neue"/>
                <a:cs typeface="Helvetica Neue"/>
                <a:sym typeface="Helvetica Neue"/>
              </a:rPr>
              <a:t>6- Access token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62"/>
        <p:cNvGrpSpPr/>
        <p:nvPr/>
      </p:nvGrpSpPr>
      <p:grpSpPr>
        <a:xfrm>
          <a:off x="0" y="0"/>
          <a:ext cx="0" cy="0"/>
          <a:chOff x="0" y="0"/>
          <a:chExt cx="0" cy="0"/>
        </a:xfrm>
      </p:grpSpPr>
      <p:pic>
        <p:nvPicPr>
          <p:cNvPr id="63" name="Google Shape;63;p2" descr="authentication-icon-4.jpg.png"/>
          <p:cNvPicPr preferRelativeResize="0"/>
          <p:nvPr/>
        </p:nvPicPr>
        <p:blipFill rotWithShape="1">
          <a:blip r:embed="rId3">
            <a:alphaModFix/>
          </a:blip>
          <a:srcRect/>
          <a:stretch/>
        </p:blipFill>
        <p:spPr>
          <a:xfrm>
            <a:off x="3341447" y="3057391"/>
            <a:ext cx="1431118" cy="1431118"/>
          </a:xfrm>
          <a:prstGeom prst="rect">
            <a:avLst/>
          </a:prstGeom>
          <a:noFill/>
          <a:ln>
            <a:noFill/>
          </a:ln>
        </p:spPr>
      </p:pic>
      <p:sp>
        <p:nvSpPr>
          <p:cNvPr id="64" name="Google Shape;64;p2"/>
          <p:cNvSpPr txBox="1"/>
          <p:nvPr/>
        </p:nvSpPr>
        <p:spPr>
          <a:xfrm>
            <a:off x="3152639" y="4503705"/>
            <a:ext cx="1808735" cy="7112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Authentication</a:t>
            </a:r>
            <a:endParaRPr/>
          </a:p>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Authorization</a:t>
            </a:r>
            <a:endParaRPr/>
          </a:p>
        </p:txBody>
      </p:sp>
      <p:sp>
        <p:nvSpPr>
          <p:cNvPr id="65" name="Google Shape;65;p2"/>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Role of Security</a:t>
            </a:r>
            <a:endParaRPr/>
          </a:p>
        </p:txBody>
      </p:sp>
    </p:spTree>
    <p:extLst>
      <p:ext uri="{BB962C8B-B14F-4D97-AF65-F5344CB8AC3E}">
        <p14:creationId xmlns:p14="http://schemas.microsoft.com/office/powerpoint/2010/main" val="1537938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58"/>
        <p:cNvGrpSpPr/>
        <p:nvPr/>
      </p:nvGrpSpPr>
      <p:grpSpPr>
        <a:xfrm>
          <a:off x="0" y="0"/>
          <a:ext cx="0" cy="0"/>
          <a:chOff x="0" y="0"/>
          <a:chExt cx="0" cy="0"/>
        </a:xfrm>
      </p:grpSpPr>
      <p:pic>
        <p:nvPicPr>
          <p:cNvPr id="3" name="Imagem 2"/>
          <p:cNvPicPr>
            <a:picLocks noChangeAspect="1"/>
          </p:cNvPicPr>
          <p:nvPr/>
        </p:nvPicPr>
        <p:blipFill>
          <a:blip r:embed="rId3"/>
          <a:stretch>
            <a:fillRect/>
          </a:stretch>
        </p:blipFill>
        <p:spPr>
          <a:xfrm>
            <a:off x="1" y="3135085"/>
            <a:ext cx="13004800" cy="1768913"/>
          </a:xfrm>
          <a:prstGeom prst="rect">
            <a:avLst/>
          </a:prstGeom>
        </p:spPr>
      </p:pic>
      <p:pic>
        <p:nvPicPr>
          <p:cNvPr id="1026" name="Picture 2" descr="Resultado de imagem para Oau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381" y="3065417"/>
            <a:ext cx="5734050" cy="1914525"/>
          </a:xfrm>
          <a:prstGeom prst="rect">
            <a:avLst/>
          </a:prstGeom>
          <a:noFill/>
          <a:effectLst>
            <a:reflection stA="99000" endPos="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5" name="Imagem 4"/>
          <p:cNvPicPr>
            <a:picLocks noChangeAspect="1"/>
          </p:cNvPicPr>
          <p:nvPr/>
        </p:nvPicPr>
        <p:blipFill>
          <a:blip r:embed="rId5"/>
          <a:stretch>
            <a:fillRect/>
          </a:stretch>
        </p:blipFill>
        <p:spPr>
          <a:xfrm>
            <a:off x="1" y="3598477"/>
            <a:ext cx="2038635" cy="971686"/>
          </a:xfrm>
          <a:prstGeom prst="rect">
            <a:avLst/>
          </a:prstGeom>
        </p:spPr>
      </p:pic>
      <p:pic>
        <p:nvPicPr>
          <p:cNvPr id="8" name="Imagem 7"/>
          <p:cNvPicPr>
            <a:picLocks noChangeAspect="1"/>
          </p:cNvPicPr>
          <p:nvPr/>
        </p:nvPicPr>
        <p:blipFill>
          <a:blip r:embed="rId5"/>
          <a:stretch>
            <a:fillRect/>
          </a:stretch>
        </p:blipFill>
        <p:spPr>
          <a:xfrm>
            <a:off x="3717381" y="3100251"/>
            <a:ext cx="2038635" cy="1841719"/>
          </a:xfrm>
          <a:prstGeom prst="rect">
            <a:avLst/>
          </a:prstGeom>
        </p:spPr>
      </p:pic>
      <p:pic>
        <p:nvPicPr>
          <p:cNvPr id="9" name="Imagem 8"/>
          <p:cNvPicPr>
            <a:picLocks noChangeAspect="1"/>
          </p:cNvPicPr>
          <p:nvPr/>
        </p:nvPicPr>
        <p:blipFill>
          <a:blip r:embed="rId5"/>
          <a:stretch>
            <a:fillRect/>
          </a:stretch>
        </p:blipFill>
        <p:spPr>
          <a:xfrm>
            <a:off x="7412796" y="3067850"/>
            <a:ext cx="2038635" cy="971686"/>
          </a:xfrm>
          <a:prstGeom prst="rect">
            <a:avLst/>
          </a:prstGeom>
        </p:spPr>
      </p:pic>
      <p:pic>
        <p:nvPicPr>
          <p:cNvPr id="2" name="Imagem 1"/>
          <p:cNvPicPr>
            <a:picLocks noChangeAspect="1"/>
          </p:cNvPicPr>
          <p:nvPr/>
        </p:nvPicPr>
        <p:blipFill>
          <a:blip r:embed="rId6"/>
          <a:stretch>
            <a:fillRect/>
          </a:stretch>
        </p:blipFill>
        <p:spPr>
          <a:xfrm>
            <a:off x="6022382" y="3865553"/>
            <a:ext cx="1171066" cy="307975"/>
          </a:xfrm>
          <a:prstGeom prst="rect">
            <a:avLst/>
          </a:prstGeom>
        </p:spPr>
      </p:pic>
      <p:sp>
        <p:nvSpPr>
          <p:cNvPr id="7" name="CaixaDeTexto 6"/>
          <p:cNvSpPr txBox="1"/>
          <p:nvPr/>
        </p:nvSpPr>
        <p:spPr>
          <a:xfrm>
            <a:off x="3802380" y="3296266"/>
            <a:ext cx="5617902" cy="1446550"/>
          </a:xfrm>
          <a:prstGeom prst="rect">
            <a:avLst/>
          </a:prstGeom>
          <a:noFill/>
        </p:spPr>
        <p:txBody>
          <a:bodyPr wrap="square" rtlCol="0">
            <a:spAutoFit/>
          </a:bodyPr>
          <a:lstStyle/>
          <a:p>
            <a:pPr algn="ctr"/>
            <a:r>
              <a:rPr lang="en-US" sz="8800" b="1" i="1" dirty="0">
                <a:solidFill>
                  <a:schemeClr val="bg1"/>
                </a:solidFill>
              </a:rPr>
              <a:t>Demo</a:t>
            </a:r>
            <a:endParaRPr lang="en-IE" sz="8800" b="1" i="1" dirty="0">
              <a:solidFill>
                <a:schemeClr val="bg1"/>
              </a:solidFill>
            </a:endParaRPr>
          </a:p>
        </p:txBody>
      </p:sp>
    </p:spTree>
    <p:extLst>
      <p:ext uri="{BB962C8B-B14F-4D97-AF65-F5344CB8AC3E}">
        <p14:creationId xmlns:p14="http://schemas.microsoft.com/office/powerpoint/2010/main" val="2605232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62"/>
        <p:cNvGrpSpPr/>
        <p:nvPr/>
      </p:nvGrpSpPr>
      <p:grpSpPr>
        <a:xfrm>
          <a:off x="0" y="0"/>
          <a:ext cx="0" cy="0"/>
          <a:chOff x="0" y="0"/>
          <a:chExt cx="0" cy="0"/>
        </a:xfrm>
      </p:grpSpPr>
      <p:sp>
        <p:nvSpPr>
          <p:cNvPr id="64" name="Google Shape;64;p2"/>
          <p:cNvSpPr txBox="1"/>
          <p:nvPr/>
        </p:nvSpPr>
        <p:spPr>
          <a:xfrm>
            <a:off x="435927" y="1846976"/>
            <a:ext cx="5834941" cy="2410916"/>
          </a:xfrm>
          <a:prstGeom prst="rect">
            <a:avLst/>
          </a:prstGeom>
          <a:noFill/>
          <a:ln>
            <a:noFill/>
          </a:ln>
        </p:spPr>
        <p:txBody>
          <a:bodyPr spcFirstLastPara="1" wrap="square" lIns="50800" tIns="50800" rIns="50800" bIns="50800" anchor="ctr" anchorCtr="0">
            <a:spAutoFit/>
          </a:bodyPr>
          <a:lstStyle/>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r>
              <a:rPr lang="en-US" sz="2000" b="0" i="0" u="none" strike="noStrike" cap="none" dirty="0">
                <a:solidFill>
                  <a:srgbClr val="FFFFFF"/>
                </a:solidFill>
                <a:latin typeface="Helvetica Neue Light"/>
                <a:ea typeface="Helvetica Neue Light"/>
                <a:cs typeface="Helvetica Neue Light"/>
                <a:sym typeface="Helvetica Neue Light"/>
              </a:rPr>
              <a:t>OAuth Scopes</a:t>
            </a:r>
            <a:endParaRPr lang="en-US" dirty="0">
              <a:ea typeface="Helvetica Neue Light"/>
            </a:endParaRPr>
          </a:p>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r>
              <a:rPr lang="en-US" sz="2000" b="0" i="0" u="none" strike="noStrike" cap="none" dirty="0">
                <a:solidFill>
                  <a:srgbClr val="FFFFFF"/>
                </a:solidFill>
                <a:latin typeface="Helvetica Neue Light"/>
                <a:ea typeface="Helvetica Neue Light"/>
                <a:cs typeface="Helvetica Neue Light"/>
                <a:sym typeface="Helvetica Neue Light"/>
              </a:rPr>
              <a:t>OpenID Connect</a:t>
            </a:r>
          </a:p>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r>
              <a:rPr lang="en-US" sz="2000" dirty="0">
                <a:solidFill>
                  <a:srgbClr val="FFFFFF"/>
                </a:solidFill>
                <a:latin typeface="Helvetica Neue Light"/>
                <a:ea typeface="Helvetica Neue Light"/>
                <a:cs typeface="Helvetica Neue Light"/>
                <a:sym typeface="Helvetica Neue Light"/>
              </a:rPr>
              <a:t>JWT </a:t>
            </a:r>
          </a:p>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r>
              <a:rPr lang="en-US" sz="2000" dirty="0">
                <a:solidFill>
                  <a:srgbClr val="FFFFFF"/>
                </a:solidFill>
                <a:latin typeface="Helvetica Neue Light"/>
                <a:ea typeface="Helvetica Neue Light"/>
                <a:cs typeface="Helvetica Neue Light"/>
                <a:sym typeface="Helvetica Neue Light"/>
              </a:rPr>
              <a:t>Token Storage</a:t>
            </a:r>
          </a:p>
          <a:p>
            <a:pPr marL="342900" marR="0" lvl="0" indent="-342900" rtl="0">
              <a:lnSpc>
                <a:spcPct val="150000"/>
              </a:lnSpc>
              <a:spcBef>
                <a:spcPts val="0"/>
              </a:spcBef>
              <a:spcAft>
                <a:spcPts val="0"/>
              </a:spcAft>
              <a:buClr>
                <a:srgbClr val="FFFFFF"/>
              </a:buClr>
              <a:buSzPts val="2000"/>
              <a:buFont typeface="Arial" panose="020B0604020202020204" pitchFamily="34" charset="0"/>
              <a:buChar char="•"/>
            </a:pPr>
            <a:endParaRPr lang="en-US" sz="2000" dirty="0">
              <a:solidFill>
                <a:srgbClr val="FFFFFF"/>
              </a:solidFill>
              <a:latin typeface="Helvetica Neue Light"/>
              <a:ea typeface="Helvetica Neue Light"/>
              <a:cs typeface="Helvetica Neue Light"/>
              <a:sym typeface="Helvetica Neue Light"/>
            </a:endParaRPr>
          </a:p>
        </p:txBody>
      </p:sp>
      <p:sp>
        <p:nvSpPr>
          <p:cNvPr id="65" name="Google Shape;65;p2"/>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dirty="0">
                <a:solidFill>
                  <a:srgbClr val="FFFFFF"/>
                </a:solidFill>
                <a:latin typeface="Helvetica Neue"/>
                <a:ea typeface="Helvetica Neue"/>
                <a:cs typeface="Helvetica Neue"/>
                <a:sym typeface="Helvetica Neue"/>
              </a:rPr>
              <a:t>What’s next</a:t>
            </a:r>
            <a:endParaRPr dirty="0"/>
          </a:p>
        </p:txBody>
      </p:sp>
      <p:pic>
        <p:nvPicPr>
          <p:cNvPr id="1026" name="Picture 2" descr="Resultado de imagem para Continue working icon">
            <a:extLst>
              <a:ext uri="{FF2B5EF4-FFF2-40B4-BE49-F238E27FC236}">
                <a16:creationId xmlns:a16="http://schemas.microsoft.com/office/drawing/2014/main" id="{4C12ED79-3BF7-4318-A638-C6B98CDB6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868" y="4406901"/>
            <a:ext cx="6169086" cy="4816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31965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58"/>
        <p:cNvGrpSpPr/>
        <p:nvPr/>
      </p:nvGrpSpPr>
      <p:grpSpPr>
        <a:xfrm>
          <a:off x="0" y="0"/>
          <a:ext cx="0" cy="0"/>
          <a:chOff x="0" y="0"/>
          <a:chExt cx="0" cy="0"/>
        </a:xfrm>
      </p:grpSpPr>
      <p:pic>
        <p:nvPicPr>
          <p:cNvPr id="3" name="Imagem 2"/>
          <p:cNvPicPr>
            <a:picLocks noChangeAspect="1"/>
          </p:cNvPicPr>
          <p:nvPr/>
        </p:nvPicPr>
        <p:blipFill>
          <a:blip r:embed="rId3"/>
          <a:stretch>
            <a:fillRect/>
          </a:stretch>
        </p:blipFill>
        <p:spPr>
          <a:xfrm>
            <a:off x="1" y="3135085"/>
            <a:ext cx="13004800" cy="1768913"/>
          </a:xfrm>
          <a:prstGeom prst="rect">
            <a:avLst/>
          </a:prstGeom>
        </p:spPr>
      </p:pic>
      <p:pic>
        <p:nvPicPr>
          <p:cNvPr id="1026" name="Picture 2" descr="Resultado de imagem para Oau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381" y="3065417"/>
            <a:ext cx="5734050" cy="1914525"/>
          </a:xfrm>
          <a:prstGeom prst="rect">
            <a:avLst/>
          </a:prstGeom>
          <a:noFill/>
          <a:effectLst>
            <a:reflection stA="99000" endPos="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296091" y="8647612"/>
            <a:ext cx="2263761" cy="738664"/>
          </a:xfrm>
          <a:prstGeom prst="rect">
            <a:avLst/>
          </a:prstGeom>
          <a:noFill/>
        </p:spPr>
        <p:txBody>
          <a:bodyPr wrap="none" rtlCol="0">
            <a:spAutoFit/>
          </a:bodyPr>
          <a:lstStyle/>
          <a:p>
            <a:r>
              <a:rPr lang="en-US" dirty="0"/>
              <a:t>Marcelo de Souza Martins</a:t>
            </a:r>
          </a:p>
          <a:p>
            <a:r>
              <a:rPr lang="en-US" dirty="0"/>
              <a:t>Software Engineer</a:t>
            </a:r>
          </a:p>
          <a:p>
            <a:endParaRPr lang="en-IE" dirty="0"/>
          </a:p>
        </p:txBody>
      </p:sp>
      <p:sp>
        <p:nvSpPr>
          <p:cNvPr id="6" name="CaixaDeTexto 5"/>
          <p:cNvSpPr txBox="1"/>
          <p:nvPr/>
        </p:nvSpPr>
        <p:spPr>
          <a:xfrm>
            <a:off x="3557451" y="8647612"/>
            <a:ext cx="2545890" cy="738664"/>
          </a:xfrm>
          <a:prstGeom prst="rect">
            <a:avLst/>
          </a:prstGeom>
          <a:noFill/>
        </p:spPr>
        <p:txBody>
          <a:bodyPr wrap="none" rtlCol="0">
            <a:spAutoFit/>
          </a:bodyPr>
          <a:lstStyle/>
          <a:p>
            <a:r>
              <a:rPr lang="en-US" dirty="0"/>
              <a:t>E-mail</a:t>
            </a:r>
          </a:p>
          <a:p>
            <a:r>
              <a:rPr lang="en-US" dirty="0"/>
              <a:t>marcelus.contato@gmail.com</a:t>
            </a:r>
          </a:p>
          <a:p>
            <a:endParaRPr lang="en-IE" dirty="0"/>
          </a:p>
        </p:txBody>
      </p:sp>
      <p:pic>
        <p:nvPicPr>
          <p:cNvPr id="5" name="Imagem 4"/>
          <p:cNvPicPr>
            <a:picLocks noChangeAspect="1"/>
          </p:cNvPicPr>
          <p:nvPr/>
        </p:nvPicPr>
        <p:blipFill>
          <a:blip r:embed="rId5"/>
          <a:stretch>
            <a:fillRect/>
          </a:stretch>
        </p:blipFill>
        <p:spPr>
          <a:xfrm>
            <a:off x="1" y="3598477"/>
            <a:ext cx="2038635" cy="971686"/>
          </a:xfrm>
          <a:prstGeom prst="rect">
            <a:avLst/>
          </a:prstGeom>
        </p:spPr>
      </p:pic>
      <p:pic>
        <p:nvPicPr>
          <p:cNvPr id="8" name="Imagem 7"/>
          <p:cNvPicPr>
            <a:picLocks noChangeAspect="1"/>
          </p:cNvPicPr>
          <p:nvPr/>
        </p:nvPicPr>
        <p:blipFill>
          <a:blip r:embed="rId5"/>
          <a:stretch>
            <a:fillRect/>
          </a:stretch>
        </p:blipFill>
        <p:spPr>
          <a:xfrm>
            <a:off x="3717381" y="3100251"/>
            <a:ext cx="2038635" cy="1841719"/>
          </a:xfrm>
          <a:prstGeom prst="rect">
            <a:avLst/>
          </a:prstGeom>
        </p:spPr>
      </p:pic>
      <p:pic>
        <p:nvPicPr>
          <p:cNvPr id="9" name="Imagem 8"/>
          <p:cNvPicPr>
            <a:picLocks noChangeAspect="1"/>
          </p:cNvPicPr>
          <p:nvPr/>
        </p:nvPicPr>
        <p:blipFill>
          <a:blip r:embed="rId5"/>
          <a:stretch>
            <a:fillRect/>
          </a:stretch>
        </p:blipFill>
        <p:spPr>
          <a:xfrm>
            <a:off x="7412796" y="3067850"/>
            <a:ext cx="2038635" cy="971686"/>
          </a:xfrm>
          <a:prstGeom prst="rect">
            <a:avLst/>
          </a:prstGeom>
        </p:spPr>
      </p:pic>
      <p:pic>
        <p:nvPicPr>
          <p:cNvPr id="2" name="Imagem 1"/>
          <p:cNvPicPr>
            <a:picLocks noChangeAspect="1"/>
          </p:cNvPicPr>
          <p:nvPr/>
        </p:nvPicPr>
        <p:blipFill>
          <a:blip r:embed="rId6"/>
          <a:stretch>
            <a:fillRect/>
          </a:stretch>
        </p:blipFill>
        <p:spPr>
          <a:xfrm>
            <a:off x="6022382" y="3865553"/>
            <a:ext cx="1171066" cy="307975"/>
          </a:xfrm>
          <a:prstGeom prst="rect">
            <a:avLst/>
          </a:prstGeom>
        </p:spPr>
      </p:pic>
      <p:sp>
        <p:nvSpPr>
          <p:cNvPr id="7" name="CaixaDeTexto 6"/>
          <p:cNvSpPr txBox="1"/>
          <p:nvPr/>
        </p:nvSpPr>
        <p:spPr>
          <a:xfrm>
            <a:off x="6100142" y="3296266"/>
            <a:ext cx="873957" cy="1446550"/>
          </a:xfrm>
          <a:prstGeom prst="rect">
            <a:avLst/>
          </a:prstGeom>
          <a:noFill/>
        </p:spPr>
        <p:txBody>
          <a:bodyPr wrap="none" rtlCol="0">
            <a:spAutoFit/>
          </a:bodyPr>
          <a:lstStyle/>
          <a:p>
            <a:r>
              <a:rPr lang="en-US" sz="8800" b="1" i="1" dirty="0">
                <a:solidFill>
                  <a:schemeClr val="bg1"/>
                </a:solidFill>
              </a:rPr>
              <a:t>?</a:t>
            </a:r>
            <a:endParaRPr lang="en-IE" sz="8800" b="1" i="1" dirty="0">
              <a:solidFill>
                <a:schemeClr val="bg1"/>
              </a:solidFill>
            </a:endParaRPr>
          </a:p>
        </p:txBody>
      </p:sp>
    </p:spTree>
    <p:extLst>
      <p:ext uri="{BB962C8B-B14F-4D97-AF65-F5344CB8AC3E}">
        <p14:creationId xmlns:p14="http://schemas.microsoft.com/office/powerpoint/2010/main" val="261708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12" scaled="0"/>
        </a:gradFill>
        <a:effectLst/>
      </p:bgPr>
    </p:bg>
    <p:spTree>
      <p:nvGrpSpPr>
        <p:cNvPr id="1" name="Shape 69"/>
        <p:cNvGrpSpPr/>
        <p:nvPr/>
      </p:nvGrpSpPr>
      <p:grpSpPr>
        <a:xfrm>
          <a:off x="0" y="0"/>
          <a:ext cx="0" cy="0"/>
          <a:chOff x="0" y="0"/>
          <a:chExt cx="0" cy="0"/>
        </a:xfrm>
      </p:grpSpPr>
      <p:pic>
        <p:nvPicPr>
          <p:cNvPr id="70" name="Google Shape;70;g63379639a2_0_0" descr="authentication-icon-4.jpg.png"/>
          <p:cNvPicPr preferRelativeResize="0"/>
          <p:nvPr/>
        </p:nvPicPr>
        <p:blipFill rotWithShape="1">
          <a:blip r:embed="rId3">
            <a:alphaModFix/>
          </a:blip>
          <a:srcRect/>
          <a:stretch/>
        </p:blipFill>
        <p:spPr>
          <a:xfrm>
            <a:off x="3341447" y="3057391"/>
            <a:ext cx="1431118" cy="1431119"/>
          </a:xfrm>
          <a:prstGeom prst="rect">
            <a:avLst/>
          </a:prstGeom>
          <a:noFill/>
          <a:ln>
            <a:noFill/>
          </a:ln>
        </p:spPr>
      </p:pic>
      <p:pic>
        <p:nvPicPr>
          <p:cNvPr id="71" name="Google Shape;71;g63379639a2_0_0" descr="256-256-b7994a83284122310fb07a40aea6954d.png"/>
          <p:cNvPicPr preferRelativeResize="0"/>
          <p:nvPr/>
        </p:nvPicPr>
        <p:blipFill rotWithShape="1">
          <a:blip r:embed="rId4">
            <a:alphaModFix/>
          </a:blip>
          <a:srcRect/>
          <a:stretch/>
        </p:blipFill>
        <p:spPr>
          <a:xfrm>
            <a:off x="7811926" y="3057391"/>
            <a:ext cx="1431119" cy="1431118"/>
          </a:xfrm>
          <a:prstGeom prst="rect">
            <a:avLst/>
          </a:prstGeom>
          <a:noFill/>
          <a:ln>
            <a:noFill/>
          </a:ln>
        </p:spPr>
      </p:pic>
      <p:sp>
        <p:nvSpPr>
          <p:cNvPr id="72" name="Google Shape;72;g63379639a2_0_0"/>
          <p:cNvSpPr txBox="1"/>
          <p:nvPr/>
        </p:nvSpPr>
        <p:spPr>
          <a:xfrm>
            <a:off x="3152639" y="4503705"/>
            <a:ext cx="1808700" cy="7113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Authentication</a:t>
            </a:r>
            <a:endParaRPr/>
          </a:p>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Authorization</a:t>
            </a:r>
            <a:endParaRPr/>
          </a:p>
        </p:txBody>
      </p:sp>
      <p:sp>
        <p:nvSpPr>
          <p:cNvPr id="73" name="Google Shape;73;g63379639a2_0_0"/>
          <p:cNvSpPr txBox="1"/>
          <p:nvPr/>
        </p:nvSpPr>
        <p:spPr>
          <a:xfrm>
            <a:off x="7644708" y="4656105"/>
            <a:ext cx="2293376" cy="406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Single Sign-on</a:t>
            </a:r>
            <a:endParaRPr dirty="0"/>
          </a:p>
        </p:txBody>
      </p:sp>
      <p:sp>
        <p:nvSpPr>
          <p:cNvPr id="74" name="Google Shape;74;g63379639a2_0_0"/>
          <p:cNvSpPr txBox="1"/>
          <p:nvPr/>
        </p:nvSpPr>
        <p:spPr>
          <a:xfrm>
            <a:off x="0" y="364845"/>
            <a:ext cx="13004700" cy="5589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Role of Security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12" scaled="0"/>
        </a:gradFill>
        <a:effectLst/>
      </p:bgPr>
    </p:bg>
    <p:spTree>
      <p:nvGrpSpPr>
        <p:cNvPr id="1" name="Shape 78"/>
        <p:cNvGrpSpPr/>
        <p:nvPr/>
      </p:nvGrpSpPr>
      <p:grpSpPr>
        <a:xfrm>
          <a:off x="0" y="0"/>
          <a:ext cx="0" cy="0"/>
          <a:chOff x="0" y="0"/>
          <a:chExt cx="0" cy="0"/>
        </a:xfrm>
      </p:grpSpPr>
      <p:pic>
        <p:nvPicPr>
          <p:cNvPr id="79" name="Google Shape;79;g63379639a2_0_12" descr="authentication-icon-4.jpg.png"/>
          <p:cNvPicPr preferRelativeResize="0"/>
          <p:nvPr/>
        </p:nvPicPr>
        <p:blipFill rotWithShape="1">
          <a:blip r:embed="rId3">
            <a:alphaModFix/>
          </a:blip>
          <a:srcRect/>
          <a:stretch/>
        </p:blipFill>
        <p:spPr>
          <a:xfrm>
            <a:off x="3341447" y="3057391"/>
            <a:ext cx="1431118" cy="1431119"/>
          </a:xfrm>
          <a:prstGeom prst="rect">
            <a:avLst/>
          </a:prstGeom>
          <a:noFill/>
          <a:ln>
            <a:noFill/>
          </a:ln>
        </p:spPr>
      </p:pic>
      <p:pic>
        <p:nvPicPr>
          <p:cNvPr id="80" name="Google Shape;80;g63379639a2_0_12" descr="256-256-b7994a83284122310fb07a40aea6954d.png"/>
          <p:cNvPicPr preferRelativeResize="0"/>
          <p:nvPr/>
        </p:nvPicPr>
        <p:blipFill rotWithShape="1">
          <a:blip r:embed="rId4">
            <a:alphaModFix/>
          </a:blip>
          <a:srcRect/>
          <a:stretch/>
        </p:blipFill>
        <p:spPr>
          <a:xfrm>
            <a:off x="7811926" y="3057391"/>
            <a:ext cx="1431119" cy="1431118"/>
          </a:xfrm>
          <a:prstGeom prst="rect">
            <a:avLst/>
          </a:prstGeom>
          <a:noFill/>
          <a:ln>
            <a:noFill/>
          </a:ln>
        </p:spPr>
      </p:pic>
      <p:pic>
        <p:nvPicPr>
          <p:cNvPr id="81" name="Google Shape;81;g63379639a2_0_12" descr="Database-security-data-protect-password-lock-authentication-512.png"/>
          <p:cNvPicPr preferRelativeResize="0"/>
          <p:nvPr/>
        </p:nvPicPr>
        <p:blipFill rotWithShape="1">
          <a:blip r:embed="rId5">
            <a:alphaModFix/>
          </a:blip>
          <a:srcRect/>
          <a:stretch/>
        </p:blipFill>
        <p:spPr>
          <a:xfrm>
            <a:off x="3376714" y="6220622"/>
            <a:ext cx="1431118" cy="1431119"/>
          </a:xfrm>
          <a:prstGeom prst="rect">
            <a:avLst/>
          </a:prstGeom>
          <a:noFill/>
          <a:ln>
            <a:noFill/>
          </a:ln>
        </p:spPr>
      </p:pic>
      <p:sp>
        <p:nvSpPr>
          <p:cNvPr id="82" name="Google Shape;82;g63379639a2_0_12"/>
          <p:cNvSpPr txBox="1"/>
          <p:nvPr/>
        </p:nvSpPr>
        <p:spPr>
          <a:xfrm>
            <a:off x="3152639" y="4503705"/>
            <a:ext cx="1808700" cy="7113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Authentication</a:t>
            </a:r>
            <a:endParaRPr/>
          </a:p>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Authorization</a:t>
            </a:r>
            <a:endParaRPr/>
          </a:p>
        </p:txBody>
      </p:sp>
      <p:sp>
        <p:nvSpPr>
          <p:cNvPr id="83" name="Google Shape;83;g63379639a2_0_12"/>
          <p:cNvSpPr txBox="1"/>
          <p:nvPr/>
        </p:nvSpPr>
        <p:spPr>
          <a:xfrm>
            <a:off x="7644708" y="4656105"/>
            <a:ext cx="1765500" cy="406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Single Sign-on</a:t>
            </a:r>
            <a:endParaRPr/>
          </a:p>
        </p:txBody>
      </p:sp>
      <p:sp>
        <p:nvSpPr>
          <p:cNvPr id="84" name="Google Shape;84;g63379639a2_0_12"/>
          <p:cNvSpPr txBox="1"/>
          <p:nvPr/>
        </p:nvSpPr>
        <p:spPr>
          <a:xfrm>
            <a:off x="3045818" y="7731448"/>
            <a:ext cx="1610700" cy="406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Data security</a:t>
            </a:r>
            <a:endParaRPr/>
          </a:p>
        </p:txBody>
      </p:sp>
      <p:sp>
        <p:nvSpPr>
          <p:cNvPr id="85" name="Google Shape;85;g63379639a2_0_12"/>
          <p:cNvSpPr txBox="1"/>
          <p:nvPr/>
        </p:nvSpPr>
        <p:spPr>
          <a:xfrm>
            <a:off x="0" y="364845"/>
            <a:ext cx="13004700" cy="5589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Role of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12" scaled="0"/>
        </a:gradFill>
        <a:effectLst/>
      </p:bgPr>
    </p:bg>
    <p:spTree>
      <p:nvGrpSpPr>
        <p:cNvPr id="1" name="Shape 89"/>
        <p:cNvGrpSpPr/>
        <p:nvPr/>
      </p:nvGrpSpPr>
      <p:grpSpPr>
        <a:xfrm>
          <a:off x="0" y="0"/>
          <a:ext cx="0" cy="0"/>
          <a:chOff x="0" y="0"/>
          <a:chExt cx="0" cy="0"/>
        </a:xfrm>
      </p:grpSpPr>
      <p:pic>
        <p:nvPicPr>
          <p:cNvPr id="90" name="Google Shape;90;g63379639a2_0_24" descr="authentication-icon-4.jpg.png"/>
          <p:cNvPicPr preferRelativeResize="0"/>
          <p:nvPr/>
        </p:nvPicPr>
        <p:blipFill rotWithShape="1">
          <a:blip r:embed="rId3">
            <a:alphaModFix/>
          </a:blip>
          <a:srcRect/>
          <a:stretch/>
        </p:blipFill>
        <p:spPr>
          <a:xfrm>
            <a:off x="3341447" y="3057391"/>
            <a:ext cx="1431118" cy="1431119"/>
          </a:xfrm>
          <a:prstGeom prst="rect">
            <a:avLst/>
          </a:prstGeom>
          <a:noFill/>
          <a:ln>
            <a:noFill/>
          </a:ln>
        </p:spPr>
      </p:pic>
      <p:pic>
        <p:nvPicPr>
          <p:cNvPr id="91" name="Google Shape;91;g63379639a2_0_24" descr="256-256-b7994a83284122310fb07a40aea6954d.png"/>
          <p:cNvPicPr preferRelativeResize="0"/>
          <p:nvPr/>
        </p:nvPicPr>
        <p:blipFill rotWithShape="1">
          <a:blip r:embed="rId4">
            <a:alphaModFix/>
          </a:blip>
          <a:srcRect/>
          <a:stretch/>
        </p:blipFill>
        <p:spPr>
          <a:xfrm>
            <a:off x="7811926" y="3057391"/>
            <a:ext cx="1431119" cy="1431118"/>
          </a:xfrm>
          <a:prstGeom prst="rect">
            <a:avLst/>
          </a:prstGeom>
          <a:noFill/>
          <a:ln>
            <a:noFill/>
          </a:ln>
        </p:spPr>
      </p:pic>
      <p:pic>
        <p:nvPicPr>
          <p:cNvPr id="92" name="Google Shape;92;g63379639a2_0_24" descr="Database-security-data-protect-password-lock-authentication-512.png"/>
          <p:cNvPicPr preferRelativeResize="0"/>
          <p:nvPr/>
        </p:nvPicPr>
        <p:blipFill rotWithShape="1">
          <a:blip r:embed="rId5">
            <a:alphaModFix/>
          </a:blip>
          <a:srcRect/>
          <a:stretch/>
        </p:blipFill>
        <p:spPr>
          <a:xfrm>
            <a:off x="3376714" y="6220622"/>
            <a:ext cx="1431118" cy="1431119"/>
          </a:xfrm>
          <a:prstGeom prst="rect">
            <a:avLst/>
          </a:prstGeom>
          <a:noFill/>
          <a:ln>
            <a:noFill/>
          </a:ln>
        </p:spPr>
      </p:pic>
      <p:sp>
        <p:nvSpPr>
          <p:cNvPr id="93" name="Google Shape;93;g63379639a2_0_24"/>
          <p:cNvSpPr txBox="1"/>
          <p:nvPr/>
        </p:nvSpPr>
        <p:spPr>
          <a:xfrm>
            <a:off x="3152639" y="4503705"/>
            <a:ext cx="1808700" cy="7113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Authentication</a:t>
            </a:r>
            <a:endParaRPr/>
          </a:p>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Authorization</a:t>
            </a:r>
            <a:endParaRPr/>
          </a:p>
        </p:txBody>
      </p:sp>
      <p:sp>
        <p:nvSpPr>
          <p:cNvPr id="94" name="Google Shape;94;g63379639a2_0_24"/>
          <p:cNvSpPr txBox="1"/>
          <p:nvPr/>
        </p:nvSpPr>
        <p:spPr>
          <a:xfrm>
            <a:off x="7644708" y="4656105"/>
            <a:ext cx="1765500" cy="406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Single Sign-on</a:t>
            </a:r>
            <a:endParaRPr/>
          </a:p>
        </p:txBody>
      </p:sp>
      <p:sp>
        <p:nvSpPr>
          <p:cNvPr id="95" name="Google Shape;95;g63379639a2_0_24"/>
          <p:cNvSpPr txBox="1"/>
          <p:nvPr/>
        </p:nvSpPr>
        <p:spPr>
          <a:xfrm>
            <a:off x="3045818" y="7731448"/>
            <a:ext cx="1610700" cy="406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Data security</a:t>
            </a:r>
            <a:endParaRPr/>
          </a:p>
        </p:txBody>
      </p:sp>
      <p:pic>
        <p:nvPicPr>
          <p:cNvPr id="96" name="Google Shape;96;g63379639a2_0_24" descr="2049881-200.png"/>
          <p:cNvPicPr preferRelativeResize="0"/>
          <p:nvPr/>
        </p:nvPicPr>
        <p:blipFill rotWithShape="1">
          <a:blip r:embed="rId6">
            <a:alphaModFix/>
          </a:blip>
          <a:srcRect/>
          <a:stretch/>
        </p:blipFill>
        <p:spPr>
          <a:xfrm>
            <a:off x="7644708" y="6387840"/>
            <a:ext cx="1431119" cy="1431119"/>
          </a:xfrm>
          <a:prstGeom prst="rect">
            <a:avLst/>
          </a:prstGeom>
          <a:noFill/>
          <a:ln>
            <a:noFill/>
          </a:ln>
        </p:spPr>
      </p:pic>
      <p:sp>
        <p:nvSpPr>
          <p:cNvPr id="97" name="Google Shape;97;g63379639a2_0_24"/>
          <p:cNvSpPr txBox="1"/>
          <p:nvPr/>
        </p:nvSpPr>
        <p:spPr>
          <a:xfrm>
            <a:off x="7458567" y="7860124"/>
            <a:ext cx="1803300" cy="406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000"/>
              <a:buFont typeface="Helvetica Neue Light"/>
              <a:buNone/>
            </a:pPr>
            <a:r>
              <a:rPr lang="en-US" sz="2000" b="0" i="0" u="none" strike="noStrike" cap="none">
                <a:solidFill>
                  <a:srgbClr val="FFFFFF"/>
                </a:solidFill>
                <a:latin typeface="Helvetica Neue Light"/>
                <a:ea typeface="Helvetica Neue Light"/>
                <a:cs typeface="Helvetica Neue Light"/>
                <a:sym typeface="Helvetica Neue Light"/>
              </a:rPr>
              <a:t>Interoperability</a:t>
            </a:r>
            <a:endParaRPr/>
          </a:p>
        </p:txBody>
      </p:sp>
      <p:sp>
        <p:nvSpPr>
          <p:cNvPr id="98" name="Google Shape;98;g63379639a2_0_24"/>
          <p:cNvSpPr txBox="1"/>
          <p:nvPr/>
        </p:nvSpPr>
        <p:spPr>
          <a:xfrm>
            <a:off x="0" y="364845"/>
            <a:ext cx="13004700" cy="5589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Role of Security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08"/>
        <p:cNvGrpSpPr/>
        <p:nvPr/>
      </p:nvGrpSpPr>
      <p:grpSpPr>
        <a:xfrm>
          <a:off x="0" y="0"/>
          <a:ext cx="0" cy="0"/>
          <a:chOff x="0" y="0"/>
          <a:chExt cx="0" cy="0"/>
        </a:xfrm>
      </p:grpSpPr>
      <p:sp>
        <p:nvSpPr>
          <p:cNvPr id="109" name="Google Shape;109;p4"/>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Spring (Cloud) Security </a:t>
            </a:r>
            <a:endParaRPr/>
          </a:p>
        </p:txBody>
      </p:sp>
      <p:sp>
        <p:nvSpPr>
          <p:cNvPr id="110" name="Google Shape;110;p4"/>
          <p:cNvSpPr txBox="1"/>
          <p:nvPr/>
        </p:nvSpPr>
        <p:spPr>
          <a:xfrm>
            <a:off x="1640042" y="1748039"/>
            <a:ext cx="9344790" cy="406401"/>
          </a:xfrm>
          <a:prstGeom prst="rect">
            <a:avLst/>
          </a:prstGeom>
          <a:noFill/>
          <a:ln>
            <a:noFill/>
          </a:ln>
        </p:spPr>
        <p:txBody>
          <a:bodyPr spcFirstLastPara="1" wrap="square" lIns="50800" tIns="50800" rIns="50800" bIns="50800" anchor="ctr" anchorCtr="0">
            <a:spAutoFit/>
          </a:bodyPr>
          <a:lstStyle/>
          <a:p>
            <a:pPr marL="0" marR="0" lvl="0" indent="0" rtl="0">
              <a:lnSpc>
                <a:spcPct val="100000"/>
              </a:lnSpc>
              <a:spcBef>
                <a:spcPts val="0"/>
              </a:spcBef>
              <a:spcAft>
                <a:spcPts val="0"/>
              </a:spcAft>
              <a:buClr>
                <a:srgbClr val="FFFFFF"/>
              </a:buClr>
              <a:buSzPts val="20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Service Authorization Powered by </a:t>
            </a:r>
            <a:r>
              <a:rPr lang="en-US" sz="2000" b="0" i="0" u="none" strike="noStrike" cap="none" dirty="0" err="1">
                <a:solidFill>
                  <a:srgbClr val="FFFFFF"/>
                </a:solidFill>
                <a:latin typeface="Helvetica Neue Light"/>
                <a:ea typeface="Helvetica Neue Light"/>
                <a:cs typeface="Helvetica Neue Light"/>
                <a:sym typeface="Helvetica Neue Light"/>
              </a:rPr>
              <a:t>OAuth</a:t>
            </a:r>
            <a:r>
              <a:rPr lang="en-US" sz="2000" b="0" i="0" u="none" strike="noStrike" cap="none" dirty="0">
                <a:solidFill>
                  <a:srgbClr val="FFFFFF"/>
                </a:solidFill>
                <a:latin typeface="Helvetica Neue Light"/>
                <a:ea typeface="Helvetica Neue Light"/>
                <a:cs typeface="Helvetica Neue Light"/>
                <a:sym typeface="Helvetica Neue Light"/>
              </a:rPr>
              <a:t> 2.0.</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15"/>
        <p:cNvGrpSpPr/>
        <p:nvPr/>
      </p:nvGrpSpPr>
      <p:grpSpPr>
        <a:xfrm>
          <a:off x="0" y="0"/>
          <a:ext cx="0" cy="0"/>
          <a:chOff x="0" y="0"/>
          <a:chExt cx="0" cy="0"/>
        </a:xfrm>
      </p:grpSpPr>
      <p:sp>
        <p:nvSpPr>
          <p:cNvPr id="116" name="Google Shape;116;p5"/>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Spring (Cloud) Security </a:t>
            </a:r>
            <a:endParaRPr/>
          </a:p>
        </p:txBody>
      </p:sp>
      <p:sp>
        <p:nvSpPr>
          <p:cNvPr id="117" name="Google Shape;117;p5"/>
          <p:cNvSpPr txBox="1"/>
          <p:nvPr/>
        </p:nvSpPr>
        <p:spPr>
          <a:xfrm>
            <a:off x="1640042" y="1748039"/>
            <a:ext cx="11147703" cy="406401"/>
          </a:xfrm>
          <a:prstGeom prst="rect">
            <a:avLst/>
          </a:prstGeom>
          <a:noFill/>
          <a:ln>
            <a:noFill/>
          </a:ln>
        </p:spPr>
        <p:txBody>
          <a:bodyPr spcFirstLastPara="1" wrap="square" lIns="50800" tIns="50800" rIns="50800" bIns="50800" anchor="ctr" anchorCtr="0">
            <a:spAutoFit/>
          </a:bodyPr>
          <a:lstStyle/>
          <a:p>
            <a:pPr marL="0" marR="0" lvl="0" indent="0" rtl="0">
              <a:lnSpc>
                <a:spcPct val="100000"/>
              </a:lnSpc>
              <a:spcBef>
                <a:spcPts val="0"/>
              </a:spcBef>
              <a:spcAft>
                <a:spcPts val="0"/>
              </a:spcAft>
              <a:buClr>
                <a:srgbClr val="FFFFFF"/>
              </a:buClr>
              <a:buSzPts val="20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Service Authorization Powered by </a:t>
            </a:r>
            <a:r>
              <a:rPr lang="en-US" sz="2000" b="0" i="0" u="none" strike="noStrike" cap="none" dirty="0" err="1">
                <a:solidFill>
                  <a:srgbClr val="FFFFFF"/>
                </a:solidFill>
                <a:latin typeface="Helvetica Neue Light"/>
                <a:ea typeface="Helvetica Neue Light"/>
                <a:cs typeface="Helvetica Neue Light"/>
                <a:sym typeface="Helvetica Neue Light"/>
              </a:rPr>
              <a:t>OAuth</a:t>
            </a:r>
            <a:r>
              <a:rPr lang="en-US" sz="2000" b="0" i="0" u="none" strike="noStrike" cap="none" dirty="0">
                <a:solidFill>
                  <a:srgbClr val="FFFFFF"/>
                </a:solidFill>
                <a:latin typeface="Helvetica Neue Light"/>
                <a:ea typeface="Helvetica Neue Light"/>
                <a:cs typeface="Helvetica Neue Light"/>
                <a:sym typeface="Helvetica Neue Light"/>
              </a:rPr>
              <a:t> 2.0.</a:t>
            </a:r>
            <a:endParaRPr dirty="0"/>
          </a:p>
        </p:txBody>
      </p:sp>
      <p:sp>
        <p:nvSpPr>
          <p:cNvPr id="118" name="Google Shape;118;p5"/>
          <p:cNvSpPr txBox="1"/>
          <p:nvPr/>
        </p:nvSpPr>
        <p:spPr>
          <a:xfrm>
            <a:off x="1641232" y="2170993"/>
            <a:ext cx="3614811" cy="4064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20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What is OAuth2.0?</a:t>
            </a:r>
            <a:endParaRPr dirty="0"/>
          </a:p>
        </p:txBody>
      </p:sp>
      <p:sp>
        <p:nvSpPr>
          <p:cNvPr id="119" name="Google Shape;119;p5"/>
          <p:cNvSpPr/>
          <p:nvPr/>
        </p:nvSpPr>
        <p:spPr>
          <a:xfrm>
            <a:off x="1659712" y="3109455"/>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dirty="0">
                <a:solidFill>
                  <a:srgbClr val="FFFFFF"/>
                </a:solidFill>
                <a:latin typeface="Helvetica Neue Light"/>
                <a:ea typeface="Helvetica Neue Light"/>
                <a:cs typeface="Helvetica Neue Light"/>
                <a:sym typeface="Helvetica Neue Light"/>
              </a:rPr>
              <a:t>Protocol for conveying authorization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A4A9A7"/>
            </a:gs>
            <a:gs pos="100000">
              <a:srgbClr val="084492"/>
            </a:gs>
          </a:gsLst>
          <a:lin ang="5400000" scaled="0"/>
        </a:gradFill>
        <a:effectLst/>
      </p:bgPr>
    </p:bg>
    <p:spTree>
      <p:nvGrpSpPr>
        <p:cNvPr id="1" name="Shape 123"/>
        <p:cNvGrpSpPr/>
        <p:nvPr/>
      </p:nvGrpSpPr>
      <p:grpSpPr>
        <a:xfrm>
          <a:off x="0" y="0"/>
          <a:ext cx="0" cy="0"/>
          <a:chOff x="0" y="0"/>
          <a:chExt cx="0" cy="0"/>
        </a:xfrm>
      </p:grpSpPr>
      <p:sp>
        <p:nvSpPr>
          <p:cNvPr id="124" name="Google Shape;124;p6"/>
          <p:cNvSpPr txBox="1"/>
          <p:nvPr/>
        </p:nvSpPr>
        <p:spPr>
          <a:xfrm>
            <a:off x="0" y="364845"/>
            <a:ext cx="13004801" cy="558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3000"/>
              <a:buFont typeface="Helvetica Neue"/>
              <a:buNone/>
            </a:pPr>
            <a:r>
              <a:rPr lang="en-US" sz="3000" b="1" i="0" u="none" strike="noStrike" cap="none">
                <a:solidFill>
                  <a:srgbClr val="FFFFFF"/>
                </a:solidFill>
                <a:latin typeface="Helvetica Neue"/>
                <a:ea typeface="Helvetica Neue"/>
                <a:cs typeface="Helvetica Neue"/>
                <a:sym typeface="Helvetica Neue"/>
              </a:rPr>
              <a:t>Spring (Cloud) Security </a:t>
            </a:r>
            <a:endParaRPr/>
          </a:p>
        </p:txBody>
      </p:sp>
      <p:sp>
        <p:nvSpPr>
          <p:cNvPr id="127" name="Google Shape;127;p6"/>
          <p:cNvSpPr/>
          <p:nvPr/>
        </p:nvSpPr>
        <p:spPr>
          <a:xfrm>
            <a:off x="1659712" y="3109455"/>
            <a:ext cx="222682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Protocol for conveying authorisation</a:t>
            </a:r>
            <a:endParaRPr/>
          </a:p>
        </p:txBody>
      </p:sp>
      <p:sp>
        <p:nvSpPr>
          <p:cNvPr id="128" name="Google Shape;128;p6"/>
          <p:cNvSpPr/>
          <p:nvPr/>
        </p:nvSpPr>
        <p:spPr>
          <a:xfrm>
            <a:off x="4554910" y="3109455"/>
            <a:ext cx="2737504" cy="1270001"/>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Light"/>
              <a:buNone/>
            </a:pPr>
            <a:r>
              <a:rPr lang="en-US" sz="2400" b="0" i="0" u="none" strike="noStrike" cap="none">
                <a:solidFill>
                  <a:srgbClr val="FFFFFF"/>
                </a:solidFill>
                <a:latin typeface="Helvetica Neue Light"/>
                <a:ea typeface="Helvetica Neue Light"/>
                <a:cs typeface="Helvetica Neue Light"/>
                <a:sym typeface="Helvetica Neue Light"/>
              </a:rPr>
              <a:t>Provides authorisation for various clients</a:t>
            </a:r>
            <a:endParaRPr/>
          </a:p>
        </p:txBody>
      </p:sp>
      <p:sp>
        <p:nvSpPr>
          <p:cNvPr id="7" name="Google Shape;117;p5"/>
          <p:cNvSpPr txBox="1"/>
          <p:nvPr/>
        </p:nvSpPr>
        <p:spPr>
          <a:xfrm>
            <a:off x="1640042" y="1748039"/>
            <a:ext cx="11147703" cy="406401"/>
          </a:xfrm>
          <a:prstGeom prst="rect">
            <a:avLst/>
          </a:prstGeom>
          <a:noFill/>
          <a:ln>
            <a:noFill/>
          </a:ln>
        </p:spPr>
        <p:txBody>
          <a:bodyPr spcFirstLastPara="1" wrap="square" lIns="50800" tIns="50800" rIns="50800" bIns="50800" anchor="ctr" anchorCtr="0">
            <a:spAutoFit/>
          </a:bodyPr>
          <a:lstStyle/>
          <a:p>
            <a:pPr marL="0" marR="0" lvl="0" indent="0" rtl="0">
              <a:lnSpc>
                <a:spcPct val="100000"/>
              </a:lnSpc>
              <a:spcBef>
                <a:spcPts val="0"/>
              </a:spcBef>
              <a:spcAft>
                <a:spcPts val="0"/>
              </a:spcAft>
              <a:buClr>
                <a:srgbClr val="FFFFFF"/>
              </a:buClr>
              <a:buSzPts val="20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Service Authorization Powered by </a:t>
            </a:r>
            <a:r>
              <a:rPr lang="en-US" sz="2000" b="0" i="0" u="none" strike="noStrike" cap="none" dirty="0" err="1">
                <a:solidFill>
                  <a:srgbClr val="FFFFFF"/>
                </a:solidFill>
                <a:latin typeface="Helvetica Neue Light"/>
                <a:ea typeface="Helvetica Neue Light"/>
                <a:cs typeface="Helvetica Neue Light"/>
                <a:sym typeface="Helvetica Neue Light"/>
              </a:rPr>
              <a:t>OAuth</a:t>
            </a:r>
            <a:r>
              <a:rPr lang="en-US" sz="2000" b="0" i="0" u="none" strike="noStrike" cap="none" dirty="0">
                <a:solidFill>
                  <a:srgbClr val="FFFFFF"/>
                </a:solidFill>
                <a:latin typeface="Helvetica Neue Light"/>
                <a:ea typeface="Helvetica Neue Light"/>
                <a:cs typeface="Helvetica Neue Light"/>
                <a:sym typeface="Helvetica Neue Light"/>
              </a:rPr>
              <a:t> 2.0.</a:t>
            </a:r>
            <a:endParaRPr dirty="0"/>
          </a:p>
        </p:txBody>
      </p:sp>
      <p:sp>
        <p:nvSpPr>
          <p:cNvPr id="8" name="Google Shape;118;p5"/>
          <p:cNvSpPr txBox="1"/>
          <p:nvPr/>
        </p:nvSpPr>
        <p:spPr>
          <a:xfrm>
            <a:off x="1641232" y="2170993"/>
            <a:ext cx="3614811" cy="406401"/>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FFFFFF"/>
              </a:buClr>
              <a:buSzPts val="20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What is OAuth2.0?</a:t>
            </a:r>
            <a:endParaRPr dirty="0"/>
          </a:p>
        </p:txBody>
      </p:sp>
    </p:spTree>
  </p:cSld>
  <p:clrMapOvr>
    <a:masterClrMapping/>
  </p:clrMapOvr>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1543</Words>
  <Application>Microsoft Office PowerPoint</Application>
  <PresentationFormat>Custom</PresentationFormat>
  <Paragraphs>282</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Helvetica Neue Light</vt:lpstr>
      <vt:lpstr>Arial</vt:lpstr>
      <vt:lpstr>Helvetica Neue</vt:lpstr>
      <vt:lpstr>Gradient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Marcelo Souza Martins</cp:lastModifiedBy>
  <cp:revision>27</cp:revision>
  <dcterms:modified xsi:type="dcterms:W3CDTF">2019-10-15T12:13:09Z</dcterms:modified>
</cp:coreProperties>
</file>