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94" r:id="rId3"/>
    <p:sldId id="256" r:id="rId4"/>
    <p:sldId id="375" r:id="rId5"/>
    <p:sldId id="376" r:id="rId6"/>
    <p:sldId id="377" r:id="rId7"/>
    <p:sldId id="394" r:id="rId8"/>
    <p:sldId id="378" r:id="rId9"/>
    <p:sldId id="395" r:id="rId10"/>
    <p:sldId id="379" r:id="rId11"/>
    <p:sldId id="380" r:id="rId12"/>
    <p:sldId id="381" r:id="rId13"/>
    <p:sldId id="382" r:id="rId14"/>
    <p:sldId id="396" r:id="rId15"/>
    <p:sldId id="397" r:id="rId16"/>
    <p:sldId id="383" r:id="rId17"/>
    <p:sldId id="398" r:id="rId18"/>
    <p:sldId id="384" r:id="rId19"/>
    <p:sldId id="385" r:id="rId20"/>
    <p:sldId id="399" r:id="rId21"/>
    <p:sldId id="400" r:id="rId22"/>
    <p:sldId id="386" r:id="rId23"/>
    <p:sldId id="387" r:id="rId24"/>
    <p:sldId id="388" r:id="rId25"/>
    <p:sldId id="389" r:id="rId26"/>
    <p:sldId id="390" r:id="rId27"/>
    <p:sldId id="391" r:id="rId28"/>
    <p:sldId id="392" r:id="rId29"/>
    <p:sldId id="393" r:id="rId30"/>
    <p:sldId id="401" r:id="rId31"/>
    <p:sldId id="402" r:id="rId32"/>
    <p:sldId id="403" r:id="rId3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p:cViewPr varScale="1">
        <p:scale>
          <a:sx n="108" d="100"/>
          <a:sy n="108" d="100"/>
        </p:scale>
        <p:origin x="15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B6055F8-1D02-4417-9241-55C834FD9970}" type="datetimeFigureOut">
              <a:rPr lang="it-IT" smtClean="0"/>
              <a:pPr/>
              <a:t>26/08/2022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007B441-5312-499D-93C3-6E37886527FA}"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055F8-1D02-4417-9241-55C834FD9970}" type="datetimeFigureOut">
              <a:rPr lang="it-IT" smtClean="0"/>
              <a:pPr/>
              <a:t>26/08/2022</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B441-5312-499D-93C3-6E37886527FA}"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p:cNvSpPr/>
          <p:nvPr/>
        </p:nvSpPr>
        <p:spPr>
          <a:xfrm>
            <a:off x="0" y="-1"/>
            <a:ext cx="9144000" cy="31910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ctrTitle"/>
          </p:nvPr>
        </p:nvSpPr>
        <p:spPr/>
        <p:txBody>
          <a:bodyPr/>
          <a:lstStyle/>
          <a:p>
            <a:r>
              <a:rPr lang="it-IT" dirty="0"/>
              <a:t>JAVASCRIPT</a:t>
            </a:r>
          </a:p>
        </p:txBody>
      </p:sp>
      <p:sp>
        <p:nvSpPr>
          <p:cNvPr id="3" name="Sottotitolo 2"/>
          <p:cNvSpPr>
            <a:spLocks noGrp="1"/>
          </p:cNvSpPr>
          <p:nvPr>
            <p:ph type="subTitle" idx="1"/>
          </p:nvPr>
        </p:nvSpPr>
        <p:spPr/>
        <p:txBody>
          <a:bodyPr/>
          <a:lstStyle/>
          <a:p>
            <a:r>
              <a:rPr lang="it-IT" dirty="0"/>
              <a:t>Riccardo Cattaneo</a:t>
            </a:r>
          </a:p>
          <a:p>
            <a:endParaRPr lang="it-IT" dirty="0"/>
          </a:p>
          <a:p>
            <a:r>
              <a:rPr lang="it-IT" dirty="0"/>
              <a:t>Lezione 4</a:t>
            </a:r>
          </a:p>
        </p:txBody>
      </p:sp>
      <p:sp>
        <p:nvSpPr>
          <p:cNvPr id="5" name="CasellaDiTesto 4"/>
          <p:cNvSpPr txBox="1"/>
          <p:nvPr/>
        </p:nvSpPr>
        <p:spPr>
          <a:xfrm>
            <a:off x="237930" y="6263659"/>
            <a:ext cx="801117" cy="276999"/>
          </a:xfrm>
          <a:prstGeom prst="rect">
            <a:avLst/>
          </a:prstGeom>
          <a:noFill/>
        </p:spPr>
        <p:txBody>
          <a:bodyPr wrap="none" rtlCol="0">
            <a:spAutoFit/>
          </a:bodyPr>
          <a:lstStyle/>
          <a:p>
            <a:r>
              <a:rPr lang="it-IT" sz="1200" dirty="0"/>
              <a:t>JavaScript</a:t>
            </a:r>
          </a:p>
        </p:txBody>
      </p:sp>
      <p:pic>
        <p:nvPicPr>
          <p:cNvPr id="7" name="Immagine 6">
            <a:extLst>
              <a:ext uri="{FF2B5EF4-FFF2-40B4-BE49-F238E27FC236}">
                <a16:creationId xmlns:a16="http://schemas.microsoft.com/office/drawing/2014/main" id="{CB9A58BC-EDD8-419F-A7D5-000145DC9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4505124"/>
            <a:ext cx="1822605" cy="2066326"/>
          </a:xfrm>
          <a:prstGeom prst="rect">
            <a:avLst/>
          </a:prstGeom>
        </p:spPr>
      </p:pic>
    </p:spTree>
    <p:extLst>
      <p:ext uri="{BB962C8B-B14F-4D97-AF65-F5344CB8AC3E}">
        <p14:creationId xmlns:p14="http://schemas.microsoft.com/office/powerpoint/2010/main" val="94639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196752"/>
            <a:ext cx="8229600" cy="4929411"/>
          </a:xfrm>
        </p:spPr>
        <p:txBody>
          <a:bodyPr/>
          <a:lstStyle/>
          <a:p>
            <a:pPr marL="0" indent="0" algn="just">
              <a:buNone/>
            </a:pPr>
            <a:r>
              <a:rPr lang="it-IT" dirty="0"/>
              <a:t>Talvolta possiamo decidere di non mettere l’istruzione </a:t>
            </a:r>
            <a:r>
              <a:rPr lang="it-IT" b="1" dirty="0">
                <a:solidFill>
                  <a:srgbClr val="FF0000"/>
                </a:solidFill>
              </a:rPr>
              <a:t>break</a:t>
            </a:r>
            <a:r>
              <a:rPr lang="it-IT" dirty="0"/>
              <a:t> in corrispondenza di uno o più </a:t>
            </a:r>
            <a:r>
              <a:rPr lang="it-IT" b="1" dirty="0">
                <a:solidFill>
                  <a:srgbClr val="FF0000"/>
                </a:solidFill>
              </a:rPr>
              <a:t>case</a:t>
            </a:r>
            <a:r>
              <a:rPr lang="it-IT" dirty="0"/>
              <a:t> perché vogliamo eseguire uno stesso blocco di codice per un gruppo di valori. </a:t>
            </a:r>
          </a:p>
          <a:p>
            <a:pPr marL="0" indent="0" algn="just">
              <a:buNone/>
            </a:pPr>
            <a:endParaRPr lang="it-IT" dirty="0"/>
          </a:p>
          <a:p>
            <a:pPr marL="0" indent="0" algn="just">
              <a:buNone/>
            </a:pPr>
            <a:r>
              <a:rPr lang="it-IT" dirty="0"/>
              <a:t>Il seguente è un esempio del genere:</a:t>
            </a:r>
          </a:p>
        </p:txBody>
      </p:sp>
      <p:sp>
        <p:nvSpPr>
          <p:cNvPr id="5" name="CasellaDiTesto 4"/>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6" name="Rettangolo 5"/>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8076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908720"/>
            <a:ext cx="8229600" cy="5904656"/>
          </a:xfrm>
        </p:spPr>
        <p:txBody>
          <a:bodyPr>
            <a:normAutofit fontScale="55000" lnSpcReduction="20000"/>
          </a:bodyPr>
          <a:lstStyle/>
          <a:p>
            <a:pPr marL="0" indent="0">
              <a:buNone/>
            </a:pPr>
            <a:r>
              <a:rPr lang="it-IT" dirty="0" err="1"/>
              <a:t>switch</a:t>
            </a:r>
            <a:r>
              <a:rPr lang="it-IT" dirty="0"/>
              <a:t> (voto) {</a:t>
            </a:r>
          </a:p>
          <a:p>
            <a:pPr marL="0" indent="0">
              <a:buNone/>
            </a:pPr>
            <a:r>
              <a:rPr lang="it-IT" dirty="0"/>
              <a:t>	case 1:</a:t>
            </a:r>
          </a:p>
          <a:p>
            <a:pPr marL="0" indent="0">
              <a:buNone/>
            </a:pPr>
            <a:r>
              <a:rPr lang="it-IT" dirty="0"/>
              <a:t>	case 2:</a:t>
            </a:r>
          </a:p>
          <a:p>
            <a:pPr marL="0" indent="0">
              <a:buNone/>
            </a:pPr>
            <a:r>
              <a:rPr lang="it-IT" dirty="0"/>
              <a:t>	case 3:</a:t>
            </a:r>
          </a:p>
          <a:p>
            <a:pPr marL="0" indent="0">
              <a:buNone/>
            </a:pPr>
            <a:r>
              <a:rPr lang="it-IT" dirty="0"/>
              <a:t>	case 4:</a:t>
            </a:r>
          </a:p>
          <a:p>
            <a:pPr marL="0" indent="0">
              <a:buNone/>
            </a:pPr>
            <a:r>
              <a:rPr lang="it-IT" dirty="0"/>
              <a:t>	case 5:</a:t>
            </a:r>
          </a:p>
          <a:p>
            <a:pPr marL="0" indent="0">
              <a:buNone/>
            </a:pPr>
            <a:r>
              <a:rPr lang="it-IT" dirty="0"/>
              <a:t>		giudizio = "insufficiente";</a:t>
            </a:r>
          </a:p>
          <a:p>
            <a:pPr marL="0" indent="0">
              <a:buNone/>
            </a:pPr>
            <a:r>
              <a:rPr lang="it-IT" dirty="0"/>
              <a:t>		break;</a:t>
            </a:r>
          </a:p>
          <a:p>
            <a:pPr marL="0" indent="0">
              <a:buNone/>
            </a:pPr>
            <a:r>
              <a:rPr lang="it-IT" dirty="0"/>
              <a:t>	case 6:</a:t>
            </a:r>
          </a:p>
          <a:p>
            <a:pPr marL="0" indent="0">
              <a:buNone/>
            </a:pPr>
            <a:r>
              <a:rPr lang="it-IT" dirty="0"/>
              <a:t>		giudizio = "sufficiente";</a:t>
            </a:r>
          </a:p>
          <a:p>
            <a:pPr marL="0" indent="0">
              <a:buNone/>
            </a:pPr>
            <a:r>
              <a:rPr lang="it-IT" dirty="0"/>
              <a:t>		break;</a:t>
            </a:r>
          </a:p>
          <a:p>
            <a:pPr marL="0" indent="0">
              <a:buNone/>
            </a:pPr>
            <a:r>
              <a:rPr lang="it-IT" dirty="0"/>
              <a:t>	case 7:</a:t>
            </a:r>
          </a:p>
          <a:p>
            <a:pPr marL="0" indent="0">
              <a:buNone/>
            </a:pPr>
            <a:r>
              <a:rPr lang="it-IT" dirty="0"/>
              <a:t>		giudizio = "discreto";</a:t>
            </a:r>
          </a:p>
          <a:p>
            <a:pPr marL="0" indent="0">
              <a:buNone/>
            </a:pPr>
            <a:r>
              <a:rPr lang="it-IT" dirty="0"/>
              <a:t>		break;</a:t>
            </a:r>
          </a:p>
          <a:p>
            <a:pPr marL="0" indent="0">
              <a:buNone/>
            </a:pPr>
            <a:r>
              <a:rPr lang="it-IT" dirty="0"/>
              <a:t>	case 8:</a:t>
            </a:r>
          </a:p>
          <a:p>
            <a:pPr marL="0" indent="0">
              <a:buNone/>
            </a:pPr>
            <a:r>
              <a:rPr lang="it-IT" dirty="0"/>
              <a:t>		giudizio = "buono";</a:t>
            </a:r>
          </a:p>
          <a:p>
            <a:pPr marL="0" indent="0">
              <a:buNone/>
            </a:pPr>
            <a:r>
              <a:rPr lang="it-IT" dirty="0"/>
              <a:t>		break;</a:t>
            </a:r>
          </a:p>
          <a:p>
            <a:pPr marL="0" indent="0">
              <a:buNone/>
            </a:pPr>
            <a:r>
              <a:rPr lang="it-IT" dirty="0"/>
              <a:t>	default:</a:t>
            </a:r>
          </a:p>
          <a:p>
            <a:pPr marL="0" indent="0">
              <a:buNone/>
            </a:pPr>
            <a:r>
              <a:rPr lang="it-IT" dirty="0"/>
              <a:t>		messaggio = "non classificato";</a:t>
            </a:r>
          </a:p>
          <a:p>
            <a:pPr marL="0" indent="0">
              <a:buNone/>
            </a:pPr>
            <a:r>
              <a:rPr lang="it-IT" dirty="0"/>
              <a:t>		break;</a:t>
            </a:r>
          </a:p>
          <a:p>
            <a:pPr marL="0" indent="0">
              <a:buNone/>
            </a:pPr>
            <a:r>
              <a:rPr lang="it-IT" dirty="0"/>
              <a: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5945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701824"/>
            <a:ext cx="8229600" cy="1143000"/>
          </a:xfrm>
        </p:spPr>
        <p:txBody>
          <a:bodyPr/>
          <a:lstStyle/>
          <a:p>
            <a:r>
              <a:rPr lang="it-IT" dirty="0" err="1"/>
              <a:t>While</a:t>
            </a:r>
            <a:r>
              <a:rPr lang="it-IT" dirty="0"/>
              <a:t> e do-</a:t>
            </a:r>
            <a:r>
              <a:rPr lang="it-IT" dirty="0" err="1"/>
              <a:t>while</a:t>
            </a:r>
            <a:r>
              <a:rPr lang="it-IT" dirty="0"/>
              <a:t>, le iterazioni base</a:t>
            </a:r>
          </a:p>
        </p:txBody>
      </p:sp>
      <p:sp>
        <p:nvSpPr>
          <p:cNvPr id="3" name="Segnaposto contenuto 2"/>
          <p:cNvSpPr>
            <a:spLocks noGrp="1"/>
          </p:cNvSpPr>
          <p:nvPr>
            <p:ph idx="1"/>
          </p:nvPr>
        </p:nvSpPr>
        <p:spPr>
          <a:xfrm>
            <a:off x="457200" y="1844824"/>
            <a:ext cx="8229600" cy="4281339"/>
          </a:xfrm>
        </p:spPr>
        <p:txBody>
          <a:bodyPr>
            <a:normAutofit fontScale="85000" lnSpcReduction="20000"/>
          </a:bodyPr>
          <a:lstStyle/>
          <a:p>
            <a:pPr marL="0" indent="0" algn="just">
              <a:buNone/>
            </a:pPr>
            <a:r>
              <a:rPr lang="it-IT" dirty="0"/>
              <a:t>Un’altra categoria di istruzioni comunemente usata nei linguaggi di programmazione è rappresentata dalle iterazioni o cicli. </a:t>
            </a:r>
            <a:r>
              <a:rPr lang="it-IT" dirty="0" err="1"/>
              <a:t>Javascript</a:t>
            </a:r>
            <a:r>
              <a:rPr lang="it-IT" dirty="0"/>
              <a:t> prevede le classiche istruzioni di iterazione come </a:t>
            </a:r>
            <a:r>
              <a:rPr lang="it-IT" b="1" dirty="0" err="1">
                <a:solidFill>
                  <a:srgbClr val="FF0000"/>
                </a:solidFill>
              </a:rPr>
              <a:t>while</a:t>
            </a:r>
            <a:r>
              <a:rPr lang="it-IT" dirty="0"/>
              <a:t> , </a:t>
            </a:r>
            <a:r>
              <a:rPr lang="it-IT" b="1" dirty="0">
                <a:solidFill>
                  <a:srgbClr val="FF0000"/>
                </a:solidFill>
              </a:rPr>
              <a:t>do </a:t>
            </a:r>
            <a:r>
              <a:rPr lang="it-IT" b="1" dirty="0" err="1">
                <a:solidFill>
                  <a:srgbClr val="FF0000"/>
                </a:solidFill>
              </a:rPr>
              <a:t>while</a:t>
            </a:r>
            <a:r>
              <a:rPr lang="it-IT" b="1" dirty="0">
                <a:solidFill>
                  <a:srgbClr val="FF0000"/>
                </a:solidFill>
              </a:rPr>
              <a:t> </a:t>
            </a:r>
            <a:r>
              <a:rPr lang="it-IT" dirty="0"/>
              <a:t>e </a:t>
            </a:r>
            <a:r>
              <a:rPr lang="it-IT" b="1" dirty="0">
                <a:solidFill>
                  <a:srgbClr val="FF0000"/>
                </a:solidFill>
              </a:rPr>
              <a:t>for</a:t>
            </a:r>
            <a:r>
              <a:rPr lang="it-IT" dirty="0"/>
              <a:t>.</a:t>
            </a:r>
          </a:p>
          <a:p>
            <a:pPr marL="0" indent="0" algn="just">
              <a:buNone/>
            </a:pPr>
            <a:endParaRPr lang="it-IT" dirty="0"/>
          </a:p>
          <a:p>
            <a:pPr marL="0" indent="0" algn="just">
              <a:buNone/>
            </a:pPr>
            <a:r>
              <a:rPr lang="it-IT" dirty="0"/>
              <a:t>Di seguito lo schema sintattico del </a:t>
            </a:r>
            <a:r>
              <a:rPr lang="it-IT" dirty="0" err="1"/>
              <a:t>while</a:t>
            </a:r>
            <a:r>
              <a:rPr lang="it-IT" dirty="0"/>
              <a:t>:</a:t>
            </a:r>
          </a:p>
          <a:p>
            <a:pPr marL="0" indent="0" algn="just">
              <a:buNone/>
            </a:pPr>
            <a:endParaRPr lang="it-IT" dirty="0"/>
          </a:p>
          <a:p>
            <a:pPr marL="0" indent="0" algn="just">
              <a:buNone/>
            </a:pPr>
            <a:r>
              <a:rPr lang="it-IT" dirty="0" err="1"/>
              <a:t>while</a:t>
            </a:r>
            <a:r>
              <a:rPr lang="it-IT" dirty="0"/>
              <a:t> (condizione) {</a:t>
            </a:r>
          </a:p>
          <a:p>
            <a:pPr marL="0" indent="0" algn="just">
              <a:buNone/>
            </a:pPr>
            <a:r>
              <a:rPr lang="it-IT" dirty="0"/>
              <a:t>	// istruzioni</a:t>
            </a:r>
          </a:p>
          <a:p>
            <a:pPr marL="0" indent="0" algn="just">
              <a:buNone/>
            </a:pPr>
            <a:r>
              <a:rPr lang="it-IT" dirty="0"/>
              <a:t>}</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4630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196752"/>
            <a:ext cx="8229600" cy="4929411"/>
          </a:xfrm>
        </p:spPr>
        <p:txBody>
          <a:bodyPr/>
          <a:lstStyle/>
          <a:p>
            <a:pPr marL="0" indent="0" algn="just">
              <a:buNone/>
            </a:pPr>
            <a:r>
              <a:rPr lang="it-IT" dirty="0"/>
              <a:t>Finché la condizione sarà </a:t>
            </a:r>
            <a:r>
              <a:rPr lang="it-IT" b="1" dirty="0">
                <a:solidFill>
                  <a:srgbClr val="FF0000"/>
                </a:solidFill>
              </a:rPr>
              <a:t>vera</a:t>
            </a:r>
            <a:r>
              <a:rPr lang="it-IT" dirty="0"/>
              <a:t> (</a:t>
            </a:r>
            <a:r>
              <a:rPr lang="it-IT" dirty="0" err="1"/>
              <a:t>true</a:t>
            </a:r>
            <a:r>
              <a:rPr lang="it-IT" dirty="0"/>
              <a:t>) verranno eseguite le istruzioni contenute nel blocco di codice. </a:t>
            </a:r>
          </a:p>
          <a:p>
            <a:pPr marL="0" indent="0" algn="just">
              <a:buNone/>
            </a:pPr>
            <a:endParaRPr lang="it-IT" dirty="0"/>
          </a:p>
          <a:p>
            <a:pPr marL="0" indent="0" algn="just">
              <a:buNone/>
            </a:pPr>
            <a:r>
              <a:rPr lang="it-IT" dirty="0"/>
              <a:t>Requisito fondamentale nell’uso del </a:t>
            </a:r>
            <a:r>
              <a:rPr lang="it-IT" dirty="0" err="1"/>
              <a:t>while</a:t>
            </a:r>
            <a:r>
              <a:rPr lang="it-IT" dirty="0"/>
              <a:t> è che le istruzioni contenute nel blocco di codice modifichino la condizione, altrimenti si rischia di incorrere in un ciclo infinito.</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22510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8EE291D-9FA3-4243-B981-3792EB616225}"/>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F63FA527-9B40-4B39-BE92-66627878FBE3}"/>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F06278DD-2BB3-40A9-8D3D-88BF2C972CD4}"/>
              </a:ext>
            </a:extLst>
          </p:cNvPr>
          <p:cNvPicPr>
            <a:picLocks noChangeAspect="1"/>
          </p:cNvPicPr>
          <p:nvPr/>
        </p:nvPicPr>
        <p:blipFill>
          <a:blip r:embed="rId2"/>
          <a:stretch>
            <a:fillRect/>
          </a:stretch>
        </p:blipFill>
        <p:spPr>
          <a:xfrm>
            <a:off x="395536" y="1123950"/>
            <a:ext cx="5162550" cy="2305050"/>
          </a:xfrm>
          <a:prstGeom prst="rect">
            <a:avLst/>
          </a:prstGeom>
        </p:spPr>
      </p:pic>
      <p:pic>
        <p:nvPicPr>
          <p:cNvPr id="9" name="Immagine 8">
            <a:extLst>
              <a:ext uri="{FF2B5EF4-FFF2-40B4-BE49-F238E27FC236}">
                <a16:creationId xmlns:a16="http://schemas.microsoft.com/office/drawing/2014/main" id="{F1A65590-3E5D-4A2D-84E0-0970FB05FBA8}"/>
              </a:ext>
            </a:extLst>
          </p:cNvPr>
          <p:cNvPicPr>
            <a:picLocks noChangeAspect="1"/>
          </p:cNvPicPr>
          <p:nvPr/>
        </p:nvPicPr>
        <p:blipFill>
          <a:blip r:embed="rId3"/>
          <a:stretch>
            <a:fillRect/>
          </a:stretch>
        </p:blipFill>
        <p:spPr>
          <a:xfrm>
            <a:off x="5304390" y="3429000"/>
            <a:ext cx="3476625" cy="3248025"/>
          </a:xfrm>
          <a:prstGeom prst="rect">
            <a:avLst/>
          </a:prstGeom>
        </p:spPr>
      </p:pic>
    </p:spTree>
    <p:extLst>
      <p:ext uri="{BB962C8B-B14F-4D97-AF65-F5344CB8AC3E}">
        <p14:creationId xmlns:p14="http://schemas.microsoft.com/office/powerpoint/2010/main" val="4265272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58523CD-8E9F-4E8B-8157-6B1C9F83FD81}"/>
              </a:ext>
            </a:extLst>
          </p:cNvPr>
          <p:cNvSpPr>
            <a:spLocks noGrp="1"/>
          </p:cNvSpPr>
          <p:nvPr>
            <p:ph idx="1"/>
          </p:nvPr>
        </p:nvSpPr>
        <p:spPr>
          <a:xfrm>
            <a:off x="457200" y="1268761"/>
            <a:ext cx="8229600" cy="1728192"/>
          </a:xfrm>
        </p:spPr>
        <p:txBody>
          <a:bodyPr/>
          <a:lstStyle/>
          <a:p>
            <a:pPr marL="0" indent="0" algn="just">
              <a:buNone/>
            </a:pPr>
            <a:r>
              <a:rPr lang="it-IT" dirty="0"/>
              <a:t>Passiamo ad un esempio più concreto, e cioè utilizzare il ciclo </a:t>
            </a:r>
            <a:r>
              <a:rPr lang="it-IT" dirty="0" err="1"/>
              <a:t>while</a:t>
            </a:r>
            <a:r>
              <a:rPr lang="it-IT" dirty="0"/>
              <a:t> per scorrere un array.</a:t>
            </a:r>
          </a:p>
        </p:txBody>
      </p:sp>
      <p:sp>
        <p:nvSpPr>
          <p:cNvPr id="4" name="CasellaDiTesto 3">
            <a:extLst>
              <a:ext uri="{FF2B5EF4-FFF2-40B4-BE49-F238E27FC236}">
                <a16:creationId xmlns:a16="http://schemas.microsoft.com/office/drawing/2014/main" id="{8653FFE2-8E2A-49E0-9EA0-FCFEC6A51E8F}"/>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D9DDDC1D-2D93-4941-84A8-C8E5AD9A8B3D}"/>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F6513282-3CD3-471D-B47E-D0921BBC90A9}"/>
              </a:ext>
            </a:extLst>
          </p:cNvPr>
          <p:cNvPicPr>
            <a:picLocks noChangeAspect="1"/>
          </p:cNvPicPr>
          <p:nvPr/>
        </p:nvPicPr>
        <p:blipFill>
          <a:blip r:embed="rId2"/>
          <a:stretch>
            <a:fillRect/>
          </a:stretch>
        </p:blipFill>
        <p:spPr>
          <a:xfrm>
            <a:off x="0" y="3356344"/>
            <a:ext cx="9144000" cy="1944864"/>
          </a:xfrm>
          <a:prstGeom prst="rect">
            <a:avLst/>
          </a:prstGeom>
        </p:spPr>
      </p:pic>
    </p:spTree>
    <p:extLst>
      <p:ext uri="{BB962C8B-B14F-4D97-AF65-F5344CB8AC3E}">
        <p14:creationId xmlns:p14="http://schemas.microsoft.com/office/powerpoint/2010/main" val="383636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701824"/>
            <a:ext cx="8229600" cy="1143000"/>
          </a:xfrm>
        </p:spPr>
        <p:txBody>
          <a:bodyPr/>
          <a:lstStyle/>
          <a:p>
            <a:r>
              <a:rPr lang="it-IT" dirty="0"/>
              <a:t>do-</a:t>
            </a:r>
            <a:r>
              <a:rPr lang="it-IT" dirty="0" err="1"/>
              <a:t>while</a:t>
            </a:r>
            <a:endParaRPr lang="it-IT" dirty="0"/>
          </a:p>
        </p:txBody>
      </p:sp>
      <p:sp>
        <p:nvSpPr>
          <p:cNvPr id="3" name="Segnaposto contenuto 2"/>
          <p:cNvSpPr>
            <a:spLocks noGrp="1"/>
          </p:cNvSpPr>
          <p:nvPr>
            <p:ph idx="1"/>
          </p:nvPr>
        </p:nvSpPr>
        <p:spPr>
          <a:xfrm>
            <a:off x="457200" y="1783357"/>
            <a:ext cx="8229600" cy="4381947"/>
          </a:xfrm>
        </p:spPr>
        <p:txBody>
          <a:bodyPr>
            <a:normAutofit fontScale="85000" lnSpcReduction="20000"/>
          </a:bodyPr>
          <a:lstStyle/>
          <a:p>
            <a:pPr marL="0" indent="0" algn="just">
              <a:buNone/>
            </a:pPr>
            <a:r>
              <a:rPr lang="it-IT" dirty="0"/>
              <a:t>Una variante del </a:t>
            </a:r>
            <a:r>
              <a:rPr lang="it-IT" dirty="0" err="1"/>
              <a:t>while</a:t>
            </a:r>
            <a:r>
              <a:rPr lang="it-IT" dirty="0"/>
              <a:t> è il do…</a:t>
            </a:r>
            <a:r>
              <a:rPr lang="it-IT" dirty="0" err="1"/>
              <a:t>while</a:t>
            </a:r>
            <a:r>
              <a:rPr lang="it-IT" dirty="0"/>
              <a:t>:</a:t>
            </a:r>
          </a:p>
          <a:p>
            <a:pPr marL="0" indent="0" algn="just">
              <a:buNone/>
            </a:pPr>
            <a:endParaRPr lang="it-IT" dirty="0"/>
          </a:p>
          <a:p>
            <a:pPr marL="0" indent="0" algn="just">
              <a:buNone/>
            </a:pPr>
            <a:r>
              <a:rPr lang="it-IT" dirty="0"/>
              <a:t>do {</a:t>
            </a:r>
          </a:p>
          <a:p>
            <a:pPr marL="0" indent="0" algn="just">
              <a:buNone/>
            </a:pPr>
            <a:r>
              <a:rPr lang="it-IT" dirty="0"/>
              <a:t>	// istruzioni</a:t>
            </a:r>
          </a:p>
          <a:p>
            <a:pPr marL="0" indent="0" algn="just">
              <a:buNone/>
            </a:pPr>
            <a:r>
              <a:rPr lang="it-IT" dirty="0"/>
              <a:t>}</a:t>
            </a:r>
          </a:p>
          <a:p>
            <a:pPr marL="0" indent="0" algn="just">
              <a:buNone/>
            </a:pPr>
            <a:r>
              <a:rPr lang="it-IT" dirty="0" err="1"/>
              <a:t>while</a:t>
            </a:r>
            <a:r>
              <a:rPr lang="it-IT" dirty="0"/>
              <a:t> (condizione)</a:t>
            </a:r>
          </a:p>
          <a:p>
            <a:pPr marL="0" indent="0" algn="just">
              <a:buNone/>
            </a:pPr>
            <a:endParaRPr lang="it-IT" dirty="0"/>
          </a:p>
          <a:p>
            <a:pPr marL="0" indent="0" algn="just">
              <a:buNone/>
            </a:pPr>
            <a:r>
              <a:rPr lang="it-IT" dirty="0"/>
              <a:t>La differenza sostanziale rispetto al </a:t>
            </a:r>
            <a:r>
              <a:rPr lang="it-IT" dirty="0" err="1"/>
              <a:t>while</a:t>
            </a:r>
            <a:r>
              <a:rPr lang="it-IT" dirty="0"/>
              <a:t> classico consiste nel fatto che la condizione viene valutata dopo aver eseguito le istruzioni. Questo garantisce che il blocco di codice verrà eseguito almeno una volta.</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1527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AADA66A1-8E6A-4768-8A7D-8893BF193390}"/>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A59F1572-F95E-4911-8A9F-157CCD251EE5}"/>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6EB3535D-3C00-4210-C942-2E90D7F75075}"/>
              </a:ext>
            </a:extLst>
          </p:cNvPr>
          <p:cNvPicPr>
            <a:picLocks noChangeAspect="1"/>
          </p:cNvPicPr>
          <p:nvPr/>
        </p:nvPicPr>
        <p:blipFill>
          <a:blip r:embed="rId2"/>
          <a:stretch>
            <a:fillRect/>
          </a:stretch>
        </p:blipFill>
        <p:spPr>
          <a:xfrm>
            <a:off x="539552" y="1388188"/>
            <a:ext cx="8016312" cy="4057036"/>
          </a:xfrm>
          <a:prstGeom prst="rect">
            <a:avLst/>
          </a:prstGeom>
        </p:spPr>
      </p:pic>
    </p:spTree>
    <p:extLst>
      <p:ext uri="{BB962C8B-B14F-4D97-AF65-F5344CB8AC3E}">
        <p14:creationId xmlns:p14="http://schemas.microsoft.com/office/powerpoint/2010/main" val="196716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701824"/>
            <a:ext cx="8229600" cy="1143000"/>
          </a:xfrm>
        </p:spPr>
        <p:txBody>
          <a:bodyPr/>
          <a:lstStyle/>
          <a:p>
            <a:r>
              <a:rPr lang="it-IT" dirty="0"/>
              <a:t>Il ciclo for</a:t>
            </a:r>
          </a:p>
        </p:txBody>
      </p:sp>
      <p:sp>
        <p:nvSpPr>
          <p:cNvPr id="3" name="Segnaposto contenuto 2"/>
          <p:cNvSpPr>
            <a:spLocks noGrp="1"/>
          </p:cNvSpPr>
          <p:nvPr>
            <p:ph idx="1"/>
          </p:nvPr>
        </p:nvSpPr>
        <p:spPr>
          <a:xfrm>
            <a:off x="457200" y="1744216"/>
            <a:ext cx="8229600" cy="4349080"/>
          </a:xfrm>
        </p:spPr>
        <p:txBody>
          <a:bodyPr/>
          <a:lstStyle/>
          <a:p>
            <a:pPr marL="0" indent="0" algn="just">
              <a:buNone/>
            </a:pPr>
            <a:r>
              <a:rPr lang="it-IT" dirty="0"/>
              <a:t>Una alternativa al </a:t>
            </a:r>
            <a:r>
              <a:rPr lang="it-IT" dirty="0" err="1"/>
              <a:t>while</a:t>
            </a:r>
            <a:r>
              <a:rPr lang="it-IT" dirty="0"/>
              <a:t> è l’istruzione for. Questa istruzione è generalmente intesa come l’esecuzione di un blocco di codice per </a:t>
            </a:r>
            <a:r>
              <a:rPr lang="it-IT" b="1" dirty="0">
                <a:solidFill>
                  <a:srgbClr val="FF0000"/>
                </a:solidFill>
              </a:rPr>
              <a:t>un numero determinato di volte. </a:t>
            </a:r>
          </a:p>
          <a:p>
            <a:pPr marL="0" indent="0" algn="just">
              <a:buNone/>
            </a:pPr>
            <a:endParaRPr lang="it-IT" sz="2000" b="1" dirty="0">
              <a:solidFill>
                <a:srgbClr val="FF0000"/>
              </a:solidFill>
            </a:endParaRPr>
          </a:p>
          <a:p>
            <a:pPr marL="0" indent="0" algn="just">
              <a:buNone/>
            </a:pPr>
            <a:r>
              <a:rPr lang="it-IT" dirty="0"/>
              <a:t>Il ciclo for in </a:t>
            </a:r>
            <a:r>
              <a:rPr lang="it-IT" dirty="0" err="1"/>
              <a:t>Javascript</a:t>
            </a:r>
            <a:r>
              <a:rPr lang="it-IT" dirty="0"/>
              <a:t> è molto simile al </a:t>
            </a:r>
            <a:r>
              <a:rPr lang="it-IT" dirty="0" err="1"/>
              <a:t>while</a:t>
            </a:r>
            <a:r>
              <a:rPr lang="it-IT" dirty="0"/>
              <a:t>. Vediamo il suo schema sintattico e cerchiamo di capire le differenze :</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45933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980728"/>
            <a:ext cx="8229600" cy="5256584"/>
          </a:xfrm>
        </p:spPr>
        <p:txBody>
          <a:bodyPr>
            <a:normAutofit fontScale="77500" lnSpcReduction="20000"/>
          </a:bodyPr>
          <a:lstStyle/>
          <a:p>
            <a:pPr marL="0" indent="0">
              <a:buNone/>
            </a:pPr>
            <a:r>
              <a:rPr lang="it-IT" dirty="0"/>
              <a:t>for (inizializzazione; condizione; modifica) {</a:t>
            </a:r>
          </a:p>
          <a:p>
            <a:pPr marL="0" indent="0">
              <a:buNone/>
            </a:pPr>
            <a:r>
              <a:rPr lang="it-IT" dirty="0"/>
              <a:t>	// istruzioni</a:t>
            </a:r>
          </a:p>
          <a:p>
            <a:pPr marL="0" indent="0">
              <a:buNone/>
            </a:pPr>
            <a:r>
              <a:rPr lang="it-IT" dirty="0"/>
              <a:t>}</a:t>
            </a:r>
          </a:p>
          <a:p>
            <a:pPr marL="0" indent="0">
              <a:buNone/>
            </a:pPr>
            <a:endParaRPr lang="it-IT" sz="2100" dirty="0"/>
          </a:p>
          <a:p>
            <a:pPr marL="0" indent="0" algn="just">
              <a:buNone/>
            </a:pPr>
            <a:r>
              <a:rPr lang="it-IT" b="1" u="sng" dirty="0"/>
              <a:t>inizializzazione</a:t>
            </a:r>
            <a:r>
              <a:rPr lang="it-IT" dirty="0"/>
              <a:t>: </a:t>
            </a:r>
            <a:r>
              <a:rPr lang="it-IT" dirty="0" err="1"/>
              <a:t>Javascript</a:t>
            </a:r>
            <a:r>
              <a:rPr lang="it-IT" dirty="0"/>
              <a:t> esegue l’istruzione specificata in inizializzazione prima di avviare le iterazioni (il ciclo).</a:t>
            </a:r>
          </a:p>
          <a:p>
            <a:pPr marL="0" indent="0" algn="just">
              <a:buNone/>
            </a:pPr>
            <a:endParaRPr lang="it-IT" sz="2100" dirty="0"/>
          </a:p>
          <a:p>
            <a:pPr marL="0" indent="0" algn="just">
              <a:buNone/>
            </a:pPr>
            <a:r>
              <a:rPr lang="it-IT" b="1" u="sng" dirty="0"/>
              <a:t>condizione</a:t>
            </a:r>
            <a:r>
              <a:rPr lang="it-IT" dirty="0"/>
              <a:t>: è l’espressione booleana che viene valutata prima di eseguire ciascuna iterazione. Se è falsa non viene eseguito il blocco di istruzioni associato al for. Se invece la condizione è vera viene eseguito il blocco di codice.</a:t>
            </a:r>
          </a:p>
          <a:p>
            <a:pPr marL="0" indent="0" algn="just">
              <a:buNone/>
            </a:pPr>
            <a:endParaRPr lang="it-IT" sz="2100" dirty="0"/>
          </a:p>
          <a:p>
            <a:pPr marL="0" indent="0" algn="just">
              <a:buNone/>
            </a:pPr>
            <a:r>
              <a:rPr lang="it-IT" b="1" u="sng" dirty="0"/>
              <a:t>modifica</a:t>
            </a:r>
            <a:r>
              <a:rPr lang="it-IT" dirty="0"/>
              <a:t>: al termine di ciascuna iterazione viene eseguita l’istruzione modifica (la più classica è l’incremento di un contatore). Il ciclo poi ricomincia con la valutazione della condizione.</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4855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701824"/>
            <a:ext cx="8229600" cy="1143000"/>
          </a:xfrm>
        </p:spPr>
        <p:txBody>
          <a:bodyPr>
            <a:normAutofit/>
          </a:bodyPr>
          <a:lstStyle/>
          <a:p>
            <a:r>
              <a:rPr lang="it-IT" dirty="0"/>
              <a:t>Espressioni e operatori</a:t>
            </a:r>
          </a:p>
        </p:txBody>
      </p:sp>
      <p:sp>
        <p:nvSpPr>
          <p:cNvPr id="3" name="Segnaposto contenuto 2"/>
          <p:cNvSpPr>
            <a:spLocks noGrp="1"/>
          </p:cNvSpPr>
          <p:nvPr>
            <p:ph idx="1"/>
          </p:nvPr>
        </p:nvSpPr>
        <p:spPr>
          <a:xfrm>
            <a:off x="457200" y="1844824"/>
            <a:ext cx="8229600" cy="4248472"/>
          </a:xfrm>
        </p:spPr>
        <p:txBody>
          <a:bodyPr>
            <a:normAutofit fontScale="77500" lnSpcReduction="20000"/>
          </a:bodyPr>
          <a:lstStyle/>
          <a:p>
            <a:pPr marL="0" algn="just">
              <a:buNone/>
            </a:pPr>
            <a:r>
              <a:rPr lang="it-IT" dirty="0"/>
              <a:t>Un’</a:t>
            </a:r>
            <a:r>
              <a:rPr lang="it-IT" b="1" dirty="0"/>
              <a:t>espressione</a:t>
            </a:r>
            <a:r>
              <a:rPr lang="it-IT" dirty="0"/>
              <a:t> è una combinazione di valori, variabili ed operatori che rappresentano un nuovo valore. Ad esempio, la seguente è un’espressione:</a:t>
            </a:r>
          </a:p>
          <a:p>
            <a:pPr marL="0" algn="just">
              <a:buNone/>
            </a:pPr>
            <a:endParaRPr lang="it-IT" sz="1300" dirty="0"/>
          </a:p>
          <a:p>
            <a:pPr marL="0" algn="ctr">
              <a:buNone/>
            </a:pPr>
            <a:r>
              <a:rPr lang="it-IT" b="1" dirty="0"/>
              <a:t>x + 1</a:t>
            </a:r>
          </a:p>
          <a:p>
            <a:pPr marL="0" algn="just">
              <a:buNone/>
            </a:pPr>
            <a:endParaRPr lang="it-IT" sz="1300" dirty="0"/>
          </a:p>
          <a:p>
            <a:pPr marL="0" algn="just">
              <a:buNone/>
            </a:pPr>
            <a:r>
              <a:rPr lang="it-IT" dirty="0"/>
              <a:t>Nel caso specifico si tratta di un’espressione che combina una variabile x ed il valore numerico 1 tramite l’operatore + (più) per ottenere l’incremento di un’unità del valore di x.</a:t>
            </a:r>
          </a:p>
          <a:p>
            <a:pPr marL="0" algn="just">
              <a:buNone/>
            </a:pPr>
            <a:endParaRPr lang="it-IT" sz="1300" dirty="0"/>
          </a:p>
          <a:p>
            <a:pPr marL="0" algn="just">
              <a:buNone/>
            </a:pPr>
            <a:r>
              <a:rPr lang="it-IT" dirty="0"/>
              <a:t>È evidente che un ruolo fondamentale nelle espressioni è assunto dagli operatori, dal momento che determinano il valore risultante dell’espressione.</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3A67110-D079-42E7-ABA3-8EA593CA3A1D}"/>
              </a:ext>
            </a:extLst>
          </p:cNvPr>
          <p:cNvSpPr>
            <a:spLocks noGrp="1"/>
          </p:cNvSpPr>
          <p:nvPr>
            <p:ph idx="1"/>
          </p:nvPr>
        </p:nvSpPr>
        <p:spPr>
          <a:xfrm>
            <a:off x="457200" y="3101479"/>
            <a:ext cx="8229600" cy="3024684"/>
          </a:xfrm>
        </p:spPr>
        <p:txBody>
          <a:bodyPr>
            <a:normAutofit fontScale="92500"/>
          </a:bodyPr>
          <a:lstStyle/>
          <a:p>
            <a:pPr marL="0" indent="0" algn="just">
              <a:buNone/>
            </a:pPr>
            <a:r>
              <a:rPr lang="it-IT" dirty="0"/>
              <a:t>In questo esempio abbiamo stampato i valori di un array con la stessa logica del ciclo </a:t>
            </a:r>
            <a:r>
              <a:rPr lang="it-IT" dirty="0" err="1"/>
              <a:t>while</a:t>
            </a:r>
            <a:r>
              <a:rPr lang="it-IT" dirty="0"/>
              <a:t> con l’unica «</a:t>
            </a:r>
            <a:r>
              <a:rPr lang="it-IT" b="1" dirty="0">
                <a:solidFill>
                  <a:srgbClr val="FF0000"/>
                </a:solidFill>
              </a:rPr>
              <a:t>sostanziale</a:t>
            </a:r>
            <a:r>
              <a:rPr lang="it-IT" dirty="0"/>
              <a:t>» differenza che nel ciclo for ho tutte le informazioni, quindi so subito quante volte </a:t>
            </a:r>
            <a:r>
              <a:rPr lang="it-IT" dirty="0" err="1"/>
              <a:t>cicla</a:t>
            </a:r>
            <a:r>
              <a:rPr lang="it-IT" dirty="0"/>
              <a:t>, mentre nel </a:t>
            </a:r>
            <a:r>
              <a:rPr lang="it-IT" dirty="0" err="1"/>
              <a:t>while</a:t>
            </a:r>
            <a:r>
              <a:rPr lang="it-IT" dirty="0"/>
              <a:t>, avendo solo la condizione non posso sapere a priori quante volte </a:t>
            </a:r>
            <a:r>
              <a:rPr lang="it-IT" dirty="0" err="1"/>
              <a:t>ciclerà</a:t>
            </a:r>
            <a:r>
              <a:rPr lang="it-IT" dirty="0"/>
              <a:t>.</a:t>
            </a:r>
          </a:p>
        </p:txBody>
      </p:sp>
      <p:sp>
        <p:nvSpPr>
          <p:cNvPr id="4" name="CasellaDiTesto 3">
            <a:extLst>
              <a:ext uri="{FF2B5EF4-FFF2-40B4-BE49-F238E27FC236}">
                <a16:creationId xmlns:a16="http://schemas.microsoft.com/office/drawing/2014/main" id="{5D384F7D-BCEC-4526-8C08-A8567591C527}"/>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078C184B-E690-4D53-8F8B-592FE7088B7B}"/>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D2DD11B2-F1D1-42F8-B4ED-4BB24B564D61}"/>
              </a:ext>
            </a:extLst>
          </p:cNvPr>
          <p:cNvPicPr>
            <a:picLocks noChangeAspect="1"/>
          </p:cNvPicPr>
          <p:nvPr/>
        </p:nvPicPr>
        <p:blipFill>
          <a:blip r:embed="rId2"/>
          <a:stretch>
            <a:fillRect/>
          </a:stretch>
        </p:blipFill>
        <p:spPr>
          <a:xfrm>
            <a:off x="0" y="1052736"/>
            <a:ext cx="9144000" cy="1733125"/>
          </a:xfrm>
          <a:prstGeom prst="rect">
            <a:avLst/>
          </a:prstGeom>
        </p:spPr>
      </p:pic>
    </p:spTree>
    <p:extLst>
      <p:ext uri="{BB962C8B-B14F-4D97-AF65-F5344CB8AC3E}">
        <p14:creationId xmlns:p14="http://schemas.microsoft.com/office/powerpoint/2010/main" val="63118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F8037C-78FE-4264-9BC1-6E2B7FBD9E8B}"/>
              </a:ext>
            </a:extLst>
          </p:cNvPr>
          <p:cNvSpPr>
            <a:spLocks noGrp="1"/>
          </p:cNvSpPr>
          <p:nvPr>
            <p:ph type="title"/>
          </p:nvPr>
        </p:nvSpPr>
        <p:spPr>
          <a:xfrm>
            <a:off x="457200" y="629816"/>
            <a:ext cx="8229600" cy="1143000"/>
          </a:xfrm>
        </p:spPr>
        <p:txBody>
          <a:bodyPr/>
          <a:lstStyle/>
          <a:p>
            <a:r>
              <a:rPr lang="it-IT" dirty="0" err="1"/>
              <a:t>While</a:t>
            </a:r>
            <a:r>
              <a:rPr lang="it-IT" dirty="0"/>
              <a:t> vs For</a:t>
            </a:r>
          </a:p>
        </p:txBody>
      </p:sp>
      <p:sp>
        <p:nvSpPr>
          <p:cNvPr id="3" name="Segnaposto contenuto 2">
            <a:extLst>
              <a:ext uri="{FF2B5EF4-FFF2-40B4-BE49-F238E27FC236}">
                <a16:creationId xmlns:a16="http://schemas.microsoft.com/office/drawing/2014/main" id="{A4C0DE8C-C3F4-4C03-BDFD-7613D4DAB8F1}"/>
              </a:ext>
            </a:extLst>
          </p:cNvPr>
          <p:cNvSpPr>
            <a:spLocks noGrp="1"/>
          </p:cNvSpPr>
          <p:nvPr>
            <p:ph idx="1"/>
          </p:nvPr>
        </p:nvSpPr>
        <p:spPr/>
        <p:txBody>
          <a:bodyPr/>
          <a:lstStyle/>
          <a:p>
            <a:pPr marL="0" indent="0" algn="just">
              <a:buNone/>
            </a:pPr>
            <a:r>
              <a:rPr lang="en-US" dirty="0" err="1"/>
              <a:t>Ciclo</a:t>
            </a:r>
            <a:r>
              <a:rPr lang="en-US" dirty="0"/>
              <a:t> while e </a:t>
            </a:r>
            <a:r>
              <a:rPr lang="en-US" dirty="0" err="1"/>
              <a:t>ciclo</a:t>
            </a:r>
            <a:r>
              <a:rPr lang="en-US" dirty="0"/>
              <a:t> for </a:t>
            </a:r>
            <a:r>
              <a:rPr lang="en-US" dirty="0" err="1"/>
              <a:t>fanno</a:t>
            </a:r>
            <a:r>
              <a:rPr lang="en-US" dirty="0"/>
              <a:t> la </a:t>
            </a:r>
            <a:r>
              <a:rPr lang="en-US" dirty="0" err="1"/>
              <a:t>stessa</a:t>
            </a:r>
            <a:r>
              <a:rPr lang="en-US" dirty="0"/>
              <a:t> </a:t>
            </a:r>
            <a:r>
              <a:rPr lang="en-US" dirty="0" err="1"/>
              <a:t>cosa</a:t>
            </a:r>
            <a:r>
              <a:rPr lang="en-US" dirty="0"/>
              <a:t> ma in modo </a:t>
            </a:r>
            <a:r>
              <a:rPr lang="en-US" dirty="0" err="1"/>
              <a:t>diverso</a:t>
            </a:r>
            <a:r>
              <a:rPr lang="en-US" dirty="0"/>
              <a:t>, </a:t>
            </a:r>
            <a:r>
              <a:rPr lang="en-US" dirty="0" err="1"/>
              <a:t>ricordiamo</a:t>
            </a:r>
            <a:r>
              <a:rPr lang="en-US" dirty="0"/>
              <a:t>… </a:t>
            </a:r>
            <a:r>
              <a:rPr lang="en-US" b="1" dirty="0">
                <a:solidFill>
                  <a:srgbClr val="FF0000"/>
                </a:solidFill>
              </a:rPr>
              <a:t>il </a:t>
            </a:r>
            <a:r>
              <a:rPr lang="en-US" b="1" dirty="0" err="1">
                <a:solidFill>
                  <a:srgbClr val="FF0000"/>
                </a:solidFill>
              </a:rPr>
              <a:t>risultato</a:t>
            </a:r>
            <a:r>
              <a:rPr lang="en-US" b="1" dirty="0">
                <a:solidFill>
                  <a:srgbClr val="FF0000"/>
                </a:solidFill>
              </a:rPr>
              <a:t> è lo </a:t>
            </a:r>
            <a:r>
              <a:rPr lang="en-US" b="1" dirty="0" err="1">
                <a:solidFill>
                  <a:srgbClr val="FF0000"/>
                </a:solidFill>
              </a:rPr>
              <a:t>stesso</a:t>
            </a:r>
            <a:r>
              <a:rPr lang="en-US" dirty="0"/>
              <a:t>. </a:t>
            </a:r>
            <a:r>
              <a:rPr lang="en-US" dirty="0" err="1"/>
              <a:t>Vediamoli</a:t>
            </a:r>
            <a:r>
              <a:rPr lang="en-US" dirty="0"/>
              <a:t> a </a:t>
            </a:r>
            <a:r>
              <a:rPr lang="en-US" dirty="0" err="1"/>
              <a:t>confronto</a:t>
            </a:r>
            <a:r>
              <a:rPr lang="en-US" dirty="0"/>
              <a:t> e </a:t>
            </a:r>
            <a:r>
              <a:rPr lang="en-US" dirty="0" err="1"/>
              <a:t>proviamoli</a:t>
            </a:r>
            <a:r>
              <a:rPr lang="en-US" dirty="0"/>
              <a:t> :</a:t>
            </a:r>
          </a:p>
          <a:p>
            <a:endParaRPr lang="it-IT" dirty="0"/>
          </a:p>
        </p:txBody>
      </p:sp>
      <p:sp>
        <p:nvSpPr>
          <p:cNvPr id="4" name="CasellaDiTesto 3">
            <a:extLst>
              <a:ext uri="{FF2B5EF4-FFF2-40B4-BE49-F238E27FC236}">
                <a16:creationId xmlns:a16="http://schemas.microsoft.com/office/drawing/2014/main" id="{4D262637-D5E3-425E-A2E3-9E4A8B31F9E6}"/>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DFBF28F5-1B92-42AB-A22F-DFCC239403FE}"/>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ED5FA0AC-0DBF-40A2-BBE5-20DEA6670A50}"/>
              </a:ext>
            </a:extLst>
          </p:cNvPr>
          <p:cNvPicPr>
            <a:picLocks noChangeAspect="1"/>
          </p:cNvPicPr>
          <p:nvPr/>
        </p:nvPicPr>
        <p:blipFill>
          <a:blip r:embed="rId2"/>
          <a:stretch>
            <a:fillRect/>
          </a:stretch>
        </p:blipFill>
        <p:spPr>
          <a:xfrm>
            <a:off x="539552" y="3429000"/>
            <a:ext cx="5295900" cy="1400175"/>
          </a:xfrm>
          <a:prstGeom prst="rect">
            <a:avLst/>
          </a:prstGeom>
        </p:spPr>
      </p:pic>
      <p:pic>
        <p:nvPicPr>
          <p:cNvPr id="9" name="Immagine 8">
            <a:extLst>
              <a:ext uri="{FF2B5EF4-FFF2-40B4-BE49-F238E27FC236}">
                <a16:creationId xmlns:a16="http://schemas.microsoft.com/office/drawing/2014/main" id="{9E65E0E5-D6F3-438B-AAAA-F8590E88F599}"/>
              </a:ext>
            </a:extLst>
          </p:cNvPr>
          <p:cNvPicPr>
            <a:picLocks noChangeAspect="1"/>
          </p:cNvPicPr>
          <p:nvPr/>
        </p:nvPicPr>
        <p:blipFill>
          <a:blip r:embed="rId3"/>
          <a:stretch>
            <a:fillRect/>
          </a:stretch>
        </p:blipFill>
        <p:spPr>
          <a:xfrm>
            <a:off x="5234659" y="4431507"/>
            <a:ext cx="3657600" cy="2343150"/>
          </a:xfrm>
          <a:prstGeom prst="rect">
            <a:avLst/>
          </a:prstGeom>
        </p:spPr>
      </p:pic>
    </p:spTree>
    <p:extLst>
      <p:ext uri="{BB962C8B-B14F-4D97-AF65-F5344CB8AC3E}">
        <p14:creationId xmlns:p14="http://schemas.microsoft.com/office/powerpoint/2010/main" val="361691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CC9DF3-6324-4A82-8618-B118027AB219}"/>
              </a:ext>
            </a:extLst>
          </p:cNvPr>
          <p:cNvSpPr>
            <a:spLocks noGrp="1"/>
          </p:cNvSpPr>
          <p:nvPr>
            <p:ph type="title"/>
          </p:nvPr>
        </p:nvSpPr>
        <p:spPr>
          <a:xfrm>
            <a:off x="457200" y="701824"/>
            <a:ext cx="8229600" cy="1143000"/>
          </a:xfrm>
        </p:spPr>
        <p:txBody>
          <a:bodyPr/>
          <a:lstStyle/>
          <a:p>
            <a:r>
              <a:rPr lang="it-IT" dirty="0"/>
              <a:t>for-in e for-of</a:t>
            </a:r>
          </a:p>
        </p:txBody>
      </p:sp>
      <p:sp>
        <p:nvSpPr>
          <p:cNvPr id="3" name="Segnaposto contenuto 2">
            <a:extLst>
              <a:ext uri="{FF2B5EF4-FFF2-40B4-BE49-F238E27FC236}">
                <a16:creationId xmlns:a16="http://schemas.microsoft.com/office/drawing/2014/main" id="{9E8E3EFB-31AD-4767-8497-C159C7438B32}"/>
              </a:ext>
            </a:extLst>
          </p:cNvPr>
          <p:cNvSpPr>
            <a:spLocks noGrp="1"/>
          </p:cNvSpPr>
          <p:nvPr>
            <p:ph idx="1"/>
          </p:nvPr>
        </p:nvSpPr>
        <p:spPr>
          <a:xfrm>
            <a:off x="457200" y="1772816"/>
            <a:ext cx="8229600" cy="4353347"/>
          </a:xfrm>
        </p:spPr>
        <p:txBody>
          <a:bodyPr>
            <a:normAutofit fontScale="92500" lnSpcReduction="20000"/>
          </a:bodyPr>
          <a:lstStyle/>
          <a:p>
            <a:pPr marL="0" indent="0" algn="just">
              <a:buNone/>
            </a:pPr>
            <a:r>
              <a:rPr lang="it-IT" dirty="0"/>
              <a:t>Per lavorare più comodamente con gli array </a:t>
            </a:r>
            <a:r>
              <a:rPr lang="it-IT" dirty="0" err="1"/>
              <a:t>Javascript</a:t>
            </a:r>
            <a:r>
              <a:rPr lang="it-IT" dirty="0"/>
              <a:t> prevede due varianti del for: il for...in e il for...of. Vediamo come scrivere le istruzioni precedenti facendo uso del </a:t>
            </a:r>
            <a:r>
              <a:rPr lang="it-IT" b="1" dirty="0">
                <a:solidFill>
                  <a:srgbClr val="FF0000"/>
                </a:solidFill>
              </a:rPr>
              <a:t>for...in</a:t>
            </a:r>
            <a:r>
              <a:rPr lang="it-IT" dirty="0"/>
              <a:t>:</a:t>
            </a:r>
          </a:p>
          <a:p>
            <a:pPr marL="0" indent="0" algn="just">
              <a:buNone/>
            </a:pPr>
            <a:endParaRPr lang="it-IT" dirty="0"/>
          </a:p>
          <a:p>
            <a:pPr marL="0" indent="0" algn="just">
              <a:buNone/>
            </a:pPr>
            <a:r>
              <a:rPr lang="it-IT" dirty="0" err="1"/>
              <a:t>var</a:t>
            </a:r>
            <a:r>
              <a:rPr lang="it-IT" dirty="0"/>
              <a:t> </a:t>
            </a:r>
            <a:r>
              <a:rPr lang="it-IT" dirty="0" err="1"/>
              <a:t>quantita</a:t>
            </a:r>
            <a:r>
              <a:rPr lang="it-IT" dirty="0"/>
              <a:t> = [12, 24, 42, 11, 29];</a:t>
            </a:r>
          </a:p>
          <a:p>
            <a:pPr marL="0" indent="0" algn="just">
              <a:buNone/>
            </a:pPr>
            <a:r>
              <a:rPr lang="it-IT" dirty="0" err="1"/>
              <a:t>var</a:t>
            </a:r>
            <a:r>
              <a:rPr lang="it-IT" dirty="0"/>
              <a:t> totale = 0;</a:t>
            </a:r>
          </a:p>
          <a:p>
            <a:pPr marL="0" indent="0" algn="just">
              <a:buNone/>
            </a:pPr>
            <a:r>
              <a:rPr lang="it-IT" dirty="0"/>
              <a:t>for (</a:t>
            </a:r>
            <a:r>
              <a:rPr lang="it-IT" dirty="0" err="1"/>
              <a:t>var</a:t>
            </a:r>
            <a:r>
              <a:rPr lang="it-IT" dirty="0"/>
              <a:t> indice </a:t>
            </a:r>
            <a:r>
              <a:rPr lang="it-IT" b="1" dirty="0">
                <a:solidFill>
                  <a:srgbClr val="FF0000"/>
                </a:solidFill>
              </a:rPr>
              <a:t>in</a:t>
            </a:r>
            <a:r>
              <a:rPr lang="it-IT" dirty="0"/>
              <a:t> </a:t>
            </a:r>
            <a:r>
              <a:rPr lang="it-IT" dirty="0" err="1"/>
              <a:t>quantita</a:t>
            </a:r>
            <a:r>
              <a:rPr lang="it-IT" dirty="0"/>
              <a:t>) {</a:t>
            </a:r>
          </a:p>
          <a:p>
            <a:pPr marL="0" indent="0" algn="just">
              <a:buNone/>
            </a:pPr>
            <a:r>
              <a:rPr lang="it-IT" dirty="0"/>
              <a:t>	totale = totale +  </a:t>
            </a:r>
            <a:r>
              <a:rPr lang="it-IT" dirty="0" err="1"/>
              <a:t>quantita</a:t>
            </a:r>
            <a:r>
              <a:rPr lang="it-IT" dirty="0"/>
              <a:t>[indice];</a:t>
            </a:r>
          </a:p>
          <a:p>
            <a:pPr marL="0" indent="0" algn="just">
              <a:buNone/>
            </a:pPr>
            <a:r>
              <a:rPr lang="it-IT" dirty="0"/>
              <a:t>}</a:t>
            </a:r>
          </a:p>
        </p:txBody>
      </p:sp>
      <p:sp>
        <p:nvSpPr>
          <p:cNvPr id="4" name="CasellaDiTesto 3">
            <a:extLst>
              <a:ext uri="{FF2B5EF4-FFF2-40B4-BE49-F238E27FC236}">
                <a16:creationId xmlns:a16="http://schemas.microsoft.com/office/drawing/2014/main" id="{6039B960-F447-4ECE-9CF1-3E3DF60C7408}"/>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1770961F-4A52-48CB-9964-983FA24D21D9}"/>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6181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DDAC68A4-A1F5-4C68-A249-DD57EF5D2E82}"/>
              </a:ext>
            </a:extLst>
          </p:cNvPr>
          <p:cNvSpPr>
            <a:spLocks noGrp="1"/>
          </p:cNvSpPr>
          <p:nvPr>
            <p:ph idx="1"/>
          </p:nvPr>
        </p:nvSpPr>
        <p:spPr>
          <a:xfrm>
            <a:off x="457200" y="1124744"/>
            <a:ext cx="8229600" cy="5001419"/>
          </a:xfrm>
        </p:spPr>
        <p:txBody>
          <a:bodyPr/>
          <a:lstStyle/>
          <a:p>
            <a:pPr marL="0" indent="0" algn="just">
              <a:buNone/>
            </a:pPr>
            <a:r>
              <a:rPr lang="it-IT" dirty="0"/>
              <a:t>Sfruttando questa variante del for non abbiamo bisogno di specificare la lunghezza dell’array né l’istruzione di modifica della condizione. </a:t>
            </a:r>
            <a:r>
              <a:rPr lang="it-IT" dirty="0" err="1"/>
              <a:t>Javascript</a:t>
            </a:r>
            <a:r>
              <a:rPr lang="it-IT" dirty="0"/>
              <a:t> rileva che la variabile </a:t>
            </a:r>
            <a:r>
              <a:rPr lang="it-IT" dirty="0" err="1"/>
              <a:t>quantita</a:t>
            </a:r>
            <a:r>
              <a:rPr lang="it-IT" dirty="0"/>
              <a:t> è un array ed assegna ad ogni iterazione alla variabile indice il valore dell’indice corrente.</a:t>
            </a:r>
          </a:p>
          <a:p>
            <a:pPr marL="0" indent="0" algn="just">
              <a:buNone/>
            </a:pPr>
            <a:endParaRPr lang="it-IT" dirty="0"/>
          </a:p>
          <a:p>
            <a:pPr marL="0" indent="0" algn="just">
              <a:buNone/>
            </a:pPr>
            <a:r>
              <a:rPr lang="it-IT" dirty="0"/>
              <a:t>Utilizzando il </a:t>
            </a:r>
            <a:r>
              <a:rPr lang="it-IT" b="1" dirty="0" err="1">
                <a:solidFill>
                  <a:srgbClr val="FF0000"/>
                </a:solidFill>
              </a:rPr>
              <a:t>for..of</a:t>
            </a:r>
            <a:r>
              <a:rPr lang="it-IT" b="1" dirty="0">
                <a:solidFill>
                  <a:srgbClr val="FF0000"/>
                </a:solidFill>
              </a:rPr>
              <a:t> </a:t>
            </a:r>
            <a:r>
              <a:rPr lang="it-IT" dirty="0"/>
              <a:t>invece possiamo scrivere il ciclo in questo modo:</a:t>
            </a:r>
          </a:p>
        </p:txBody>
      </p:sp>
      <p:sp>
        <p:nvSpPr>
          <p:cNvPr id="4" name="CasellaDiTesto 3">
            <a:extLst>
              <a:ext uri="{FF2B5EF4-FFF2-40B4-BE49-F238E27FC236}">
                <a16:creationId xmlns:a16="http://schemas.microsoft.com/office/drawing/2014/main" id="{1A62A1C0-D3EC-4A4A-A51B-017028C1E3E3}"/>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8C8520AE-BB3C-4F45-9400-94C1B600B417}"/>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4178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5A64CE6-1F93-4A1A-BC42-C8C24A60FE2B}"/>
              </a:ext>
            </a:extLst>
          </p:cNvPr>
          <p:cNvSpPr>
            <a:spLocks noGrp="1"/>
          </p:cNvSpPr>
          <p:nvPr>
            <p:ph idx="1"/>
          </p:nvPr>
        </p:nvSpPr>
        <p:spPr>
          <a:xfrm>
            <a:off x="457200" y="1124744"/>
            <a:ext cx="8229600" cy="5001419"/>
          </a:xfrm>
        </p:spPr>
        <p:txBody>
          <a:bodyPr>
            <a:normAutofit fontScale="92500" lnSpcReduction="10000"/>
          </a:bodyPr>
          <a:lstStyle/>
          <a:p>
            <a:pPr marL="0" indent="0">
              <a:buNone/>
            </a:pPr>
            <a:r>
              <a:rPr lang="it-IT" dirty="0" err="1"/>
              <a:t>var</a:t>
            </a:r>
            <a:r>
              <a:rPr lang="it-IT" dirty="0"/>
              <a:t> </a:t>
            </a:r>
            <a:r>
              <a:rPr lang="it-IT" dirty="0" err="1"/>
              <a:t>quantita</a:t>
            </a:r>
            <a:r>
              <a:rPr lang="it-IT" dirty="0"/>
              <a:t> = [12, 24, 42, 11, 29];</a:t>
            </a:r>
          </a:p>
          <a:p>
            <a:pPr marL="0" indent="0">
              <a:buNone/>
            </a:pPr>
            <a:r>
              <a:rPr lang="it-IT" dirty="0" err="1"/>
              <a:t>var</a:t>
            </a:r>
            <a:r>
              <a:rPr lang="it-IT" dirty="0"/>
              <a:t> totale = 0;</a:t>
            </a:r>
          </a:p>
          <a:p>
            <a:pPr marL="0" indent="0">
              <a:buNone/>
            </a:pPr>
            <a:r>
              <a:rPr lang="it-IT" dirty="0"/>
              <a:t>for (</a:t>
            </a:r>
            <a:r>
              <a:rPr lang="it-IT" dirty="0" err="1"/>
              <a:t>var</a:t>
            </a:r>
            <a:r>
              <a:rPr lang="it-IT" dirty="0"/>
              <a:t> valore </a:t>
            </a:r>
            <a:r>
              <a:rPr lang="it-IT" b="1" dirty="0">
                <a:solidFill>
                  <a:srgbClr val="FF0000"/>
                </a:solidFill>
              </a:rPr>
              <a:t>of</a:t>
            </a:r>
            <a:r>
              <a:rPr lang="it-IT" dirty="0"/>
              <a:t> </a:t>
            </a:r>
            <a:r>
              <a:rPr lang="it-IT" dirty="0" err="1"/>
              <a:t>quantita</a:t>
            </a:r>
            <a:r>
              <a:rPr lang="it-IT" dirty="0"/>
              <a:t>) {</a:t>
            </a:r>
          </a:p>
          <a:p>
            <a:pPr marL="0" indent="0">
              <a:buNone/>
            </a:pPr>
            <a:r>
              <a:rPr lang="it-IT" dirty="0"/>
              <a:t>	totale = totale +  valore;</a:t>
            </a:r>
          </a:p>
          <a:p>
            <a:pPr marL="0" indent="0">
              <a:buNone/>
            </a:pPr>
            <a:r>
              <a:rPr lang="it-IT" dirty="0"/>
              <a:t>}</a:t>
            </a:r>
          </a:p>
          <a:p>
            <a:pPr marL="0" indent="0">
              <a:buNone/>
            </a:pPr>
            <a:endParaRPr lang="it-IT" dirty="0"/>
          </a:p>
          <a:p>
            <a:pPr marL="0" indent="0" algn="just">
              <a:buNone/>
            </a:pPr>
            <a:r>
              <a:rPr lang="it-IT" dirty="0"/>
              <a:t>Ad ogni iterazione </a:t>
            </a:r>
            <a:r>
              <a:rPr lang="it-IT" dirty="0" err="1"/>
              <a:t>Javascript</a:t>
            </a:r>
            <a:r>
              <a:rPr lang="it-IT" dirty="0"/>
              <a:t> assegna alla variabile valore il contenuto di ciascun elemento dell’array. Queste varianti del for ci consentono di scrivere meno codice quando lavoriamo con gli array.</a:t>
            </a:r>
          </a:p>
        </p:txBody>
      </p:sp>
      <p:sp>
        <p:nvSpPr>
          <p:cNvPr id="4" name="CasellaDiTesto 3">
            <a:extLst>
              <a:ext uri="{FF2B5EF4-FFF2-40B4-BE49-F238E27FC236}">
                <a16:creationId xmlns:a16="http://schemas.microsoft.com/office/drawing/2014/main" id="{A9D80D11-DA74-4F3F-AAFC-481CE4527BCC}"/>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191826E4-A4F4-4B83-86CE-148425D9D6E3}"/>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1126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5C3AB3-4CBB-456F-AEB3-DB0B0C30BFCA}"/>
              </a:ext>
            </a:extLst>
          </p:cNvPr>
          <p:cNvSpPr>
            <a:spLocks noGrp="1"/>
          </p:cNvSpPr>
          <p:nvPr>
            <p:ph type="title"/>
          </p:nvPr>
        </p:nvSpPr>
        <p:spPr>
          <a:xfrm>
            <a:off x="457200" y="629816"/>
            <a:ext cx="8229600" cy="1143000"/>
          </a:xfrm>
        </p:spPr>
        <p:txBody>
          <a:bodyPr/>
          <a:lstStyle/>
          <a:p>
            <a:r>
              <a:rPr lang="it-IT" dirty="0"/>
              <a:t>Esercizio 4.1</a:t>
            </a:r>
          </a:p>
        </p:txBody>
      </p:sp>
      <p:sp>
        <p:nvSpPr>
          <p:cNvPr id="3" name="Segnaposto contenuto 2">
            <a:extLst>
              <a:ext uri="{FF2B5EF4-FFF2-40B4-BE49-F238E27FC236}">
                <a16:creationId xmlns:a16="http://schemas.microsoft.com/office/drawing/2014/main" id="{BC927E6B-443A-4A63-ADE9-C576B207F15D}"/>
              </a:ext>
            </a:extLst>
          </p:cNvPr>
          <p:cNvSpPr>
            <a:spLocks noGrp="1"/>
          </p:cNvSpPr>
          <p:nvPr>
            <p:ph idx="1"/>
          </p:nvPr>
        </p:nvSpPr>
        <p:spPr>
          <a:xfrm>
            <a:off x="457200" y="1700808"/>
            <a:ext cx="8229600" cy="4425355"/>
          </a:xfrm>
        </p:spPr>
        <p:txBody>
          <a:bodyPr>
            <a:normAutofit fontScale="85000" lnSpcReduction="20000"/>
          </a:bodyPr>
          <a:lstStyle/>
          <a:p>
            <a:pPr marL="0" indent="0" algn="just">
              <a:buNone/>
            </a:pPr>
            <a:r>
              <a:rPr lang="it-IT" dirty="0"/>
              <a:t>Dichiarare e valorizzare un numero intero scegliendone uno da 1 a 10 e mostrare a video la relativa tabellina, ad esempio se scelgo il numero 5 visualizzerò a video (eseguire l’esercizio sia con il ciclo for che con il ciclo </a:t>
            </a:r>
            <a:r>
              <a:rPr lang="it-IT" dirty="0" err="1"/>
              <a:t>while</a:t>
            </a:r>
            <a:r>
              <a:rPr lang="it-IT" dirty="0"/>
              <a:t>):</a:t>
            </a:r>
          </a:p>
          <a:p>
            <a:pPr marL="0" indent="0" algn="just">
              <a:buNone/>
            </a:pPr>
            <a:endParaRPr lang="it-IT" dirty="0"/>
          </a:p>
          <a:p>
            <a:pPr marL="0" indent="0" algn="just">
              <a:buNone/>
            </a:pPr>
            <a:r>
              <a:rPr lang="it-IT" dirty="0"/>
              <a:t>5 x 1 = 5</a:t>
            </a:r>
          </a:p>
          <a:p>
            <a:pPr marL="0" indent="0" algn="just">
              <a:buNone/>
            </a:pPr>
            <a:r>
              <a:rPr lang="it-IT" dirty="0"/>
              <a:t>5 x 2 = 10</a:t>
            </a:r>
          </a:p>
          <a:p>
            <a:pPr marL="0" indent="0" algn="just">
              <a:buNone/>
            </a:pPr>
            <a:r>
              <a:rPr lang="it-IT" dirty="0"/>
              <a:t>5 x 3 = 15</a:t>
            </a:r>
          </a:p>
          <a:p>
            <a:pPr marL="0" indent="0" algn="just">
              <a:buNone/>
            </a:pPr>
            <a:r>
              <a:rPr lang="it-IT" dirty="0"/>
              <a:t>5 x 4 = 20</a:t>
            </a:r>
          </a:p>
          <a:p>
            <a:pPr marL="0" indent="0" algn="just">
              <a:buNone/>
            </a:pPr>
            <a:r>
              <a:rPr lang="it-IT" dirty="0" err="1"/>
              <a:t>Ecc</a:t>
            </a:r>
            <a:r>
              <a:rPr lang="it-IT" dirty="0"/>
              <a:t>…</a:t>
            </a:r>
          </a:p>
        </p:txBody>
      </p:sp>
      <p:sp>
        <p:nvSpPr>
          <p:cNvPr id="4" name="CasellaDiTesto 3">
            <a:extLst>
              <a:ext uri="{FF2B5EF4-FFF2-40B4-BE49-F238E27FC236}">
                <a16:creationId xmlns:a16="http://schemas.microsoft.com/office/drawing/2014/main" id="{5D4C2A1E-8C3A-4D87-8A87-8E00E8FAF181}"/>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D757638A-4366-4BBC-8146-97D9E83EB6AD}"/>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48300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215BC8-9133-4F56-908D-0E1AE441F434}"/>
              </a:ext>
            </a:extLst>
          </p:cNvPr>
          <p:cNvSpPr>
            <a:spLocks noGrp="1"/>
          </p:cNvSpPr>
          <p:nvPr>
            <p:ph type="title"/>
          </p:nvPr>
        </p:nvSpPr>
        <p:spPr>
          <a:xfrm>
            <a:off x="457200" y="629816"/>
            <a:ext cx="8229600" cy="1143000"/>
          </a:xfrm>
        </p:spPr>
        <p:txBody>
          <a:bodyPr/>
          <a:lstStyle/>
          <a:p>
            <a:r>
              <a:rPr lang="it-IT" dirty="0"/>
              <a:t>Esercizio 4.2</a:t>
            </a:r>
          </a:p>
        </p:txBody>
      </p:sp>
      <p:sp>
        <p:nvSpPr>
          <p:cNvPr id="3" name="Segnaposto contenuto 2">
            <a:extLst>
              <a:ext uri="{FF2B5EF4-FFF2-40B4-BE49-F238E27FC236}">
                <a16:creationId xmlns:a16="http://schemas.microsoft.com/office/drawing/2014/main" id="{755AA471-795A-45CE-9313-3F6C30C87B33}"/>
              </a:ext>
            </a:extLst>
          </p:cNvPr>
          <p:cNvSpPr>
            <a:spLocks noGrp="1"/>
          </p:cNvSpPr>
          <p:nvPr>
            <p:ph idx="1"/>
          </p:nvPr>
        </p:nvSpPr>
        <p:spPr/>
        <p:txBody>
          <a:bodyPr/>
          <a:lstStyle/>
          <a:p>
            <a:pPr marL="0" indent="0" algn="just">
              <a:buNone/>
            </a:pPr>
            <a:r>
              <a:rPr lang="it-IT" dirty="0"/>
              <a:t>Scrivere un programma che stampa i numeri da 0 a 10 sia con il ciclo for che con il ciclo </a:t>
            </a:r>
            <a:r>
              <a:rPr lang="it-IT" dirty="0" err="1"/>
              <a:t>while</a:t>
            </a:r>
            <a:r>
              <a:rPr lang="it-IT" dirty="0"/>
              <a:t>;</a:t>
            </a:r>
          </a:p>
          <a:p>
            <a:endParaRPr lang="it-IT" dirty="0"/>
          </a:p>
        </p:txBody>
      </p:sp>
      <p:sp>
        <p:nvSpPr>
          <p:cNvPr id="4" name="CasellaDiTesto 3">
            <a:extLst>
              <a:ext uri="{FF2B5EF4-FFF2-40B4-BE49-F238E27FC236}">
                <a16:creationId xmlns:a16="http://schemas.microsoft.com/office/drawing/2014/main" id="{2949A192-0C8E-4458-9897-41E4746A41D5}"/>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C5B1D3A2-2F88-493D-A512-18078D18FE2D}"/>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07853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215BC8-9133-4F56-908D-0E1AE441F434}"/>
              </a:ext>
            </a:extLst>
          </p:cNvPr>
          <p:cNvSpPr>
            <a:spLocks noGrp="1"/>
          </p:cNvSpPr>
          <p:nvPr>
            <p:ph type="title"/>
          </p:nvPr>
        </p:nvSpPr>
        <p:spPr>
          <a:xfrm>
            <a:off x="457200" y="629816"/>
            <a:ext cx="8229600" cy="1143000"/>
          </a:xfrm>
        </p:spPr>
        <p:txBody>
          <a:bodyPr/>
          <a:lstStyle/>
          <a:p>
            <a:r>
              <a:rPr lang="it-IT" dirty="0"/>
              <a:t>Esercizio 4.3</a:t>
            </a:r>
          </a:p>
        </p:txBody>
      </p:sp>
      <p:sp>
        <p:nvSpPr>
          <p:cNvPr id="3" name="Segnaposto contenuto 2">
            <a:extLst>
              <a:ext uri="{FF2B5EF4-FFF2-40B4-BE49-F238E27FC236}">
                <a16:creationId xmlns:a16="http://schemas.microsoft.com/office/drawing/2014/main" id="{755AA471-795A-45CE-9313-3F6C30C87B33}"/>
              </a:ext>
            </a:extLst>
          </p:cNvPr>
          <p:cNvSpPr>
            <a:spLocks noGrp="1"/>
          </p:cNvSpPr>
          <p:nvPr>
            <p:ph idx="1"/>
          </p:nvPr>
        </p:nvSpPr>
        <p:spPr/>
        <p:txBody>
          <a:bodyPr/>
          <a:lstStyle/>
          <a:p>
            <a:pPr marL="0" indent="0" algn="just">
              <a:buNone/>
            </a:pPr>
            <a:r>
              <a:rPr lang="it-IT" dirty="0"/>
              <a:t>Modificare l'esercizio 2 in modo che stampa i numeri da 5 a 15 sia con il ciclo for che con il ciclo </a:t>
            </a:r>
            <a:r>
              <a:rPr lang="it-IT" dirty="0" err="1"/>
              <a:t>while</a:t>
            </a:r>
            <a:r>
              <a:rPr lang="it-IT" dirty="0"/>
              <a:t>;</a:t>
            </a:r>
          </a:p>
        </p:txBody>
      </p:sp>
      <p:sp>
        <p:nvSpPr>
          <p:cNvPr id="4" name="CasellaDiTesto 3">
            <a:extLst>
              <a:ext uri="{FF2B5EF4-FFF2-40B4-BE49-F238E27FC236}">
                <a16:creationId xmlns:a16="http://schemas.microsoft.com/office/drawing/2014/main" id="{2949A192-0C8E-4458-9897-41E4746A41D5}"/>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C5B1D3A2-2F88-493D-A512-18078D18FE2D}"/>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6074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215BC8-9133-4F56-908D-0E1AE441F434}"/>
              </a:ext>
            </a:extLst>
          </p:cNvPr>
          <p:cNvSpPr>
            <a:spLocks noGrp="1"/>
          </p:cNvSpPr>
          <p:nvPr>
            <p:ph type="title"/>
          </p:nvPr>
        </p:nvSpPr>
        <p:spPr>
          <a:xfrm>
            <a:off x="457200" y="629816"/>
            <a:ext cx="8229600" cy="1143000"/>
          </a:xfrm>
        </p:spPr>
        <p:txBody>
          <a:bodyPr/>
          <a:lstStyle/>
          <a:p>
            <a:r>
              <a:rPr lang="it-IT" dirty="0"/>
              <a:t>Esercizio 4.4</a:t>
            </a:r>
          </a:p>
        </p:txBody>
      </p:sp>
      <p:sp>
        <p:nvSpPr>
          <p:cNvPr id="3" name="Segnaposto contenuto 2">
            <a:extLst>
              <a:ext uri="{FF2B5EF4-FFF2-40B4-BE49-F238E27FC236}">
                <a16:creationId xmlns:a16="http://schemas.microsoft.com/office/drawing/2014/main" id="{755AA471-795A-45CE-9313-3F6C30C87B33}"/>
              </a:ext>
            </a:extLst>
          </p:cNvPr>
          <p:cNvSpPr>
            <a:spLocks noGrp="1"/>
          </p:cNvSpPr>
          <p:nvPr>
            <p:ph idx="1"/>
          </p:nvPr>
        </p:nvSpPr>
        <p:spPr/>
        <p:txBody>
          <a:bodyPr/>
          <a:lstStyle/>
          <a:p>
            <a:pPr marL="0" indent="0" algn="just">
              <a:buNone/>
            </a:pPr>
            <a:r>
              <a:rPr lang="it-IT" dirty="0"/>
              <a:t>Scrivere un programma che conta da 0 a 20 con passo 2 e stampa i numeri ottenuti (0,2,...,20) sia con il ciclo for che con il ciclo </a:t>
            </a:r>
            <a:r>
              <a:rPr lang="it-IT" dirty="0" err="1"/>
              <a:t>while</a:t>
            </a:r>
            <a:r>
              <a:rPr lang="it-IT" dirty="0"/>
              <a:t> ;</a:t>
            </a:r>
          </a:p>
        </p:txBody>
      </p:sp>
      <p:sp>
        <p:nvSpPr>
          <p:cNvPr id="4" name="CasellaDiTesto 3">
            <a:extLst>
              <a:ext uri="{FF2B5EF4-FFF2-40B4-BE49-F238E27FC236}">
                <a16:creationId xmlns:a16="http://schemas.microsoft.com/office/drawing/2014/main" id="{2949A192-0C8E-4458-9897-41E4746A41D5}"/>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C5B1D3A2-2F88-493D-A512-18078D18FE2D}"/>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51751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215BC8-9133-4F56-908D-0E1AE441F434}"/>
              </a:ext>
            </a:extLst>
          </p:cNvPr>
          <p:cNvSpPr>
            <a:spLocks noGrp="1"/>
          </p:cNvSpPr>
          <p:nvPr>
            <p:ph type="title"/>
          </p:nvPr>
        </p:nvSpPr>
        <p:spPr>
          <a:xfrm>
            <a:off x="457200" y="629816"/>
            <a:ext cx="8229600" cy="1143000"/>
          </a:xfrm>
        </p:spPr>
        <p:txBody>
          <a:bodyPr/>
          <a:lstStyle/>
          <a:p>
            <a:r>
              <a:rPr lang="it-IT" dirty="0"/>
              <a:t>Esercizio 4.5</a:t>
            </a:r>
          </a:p>
        </p:txBody>
      </p:sp>
      <p:sp>
        <p:nvSpPr>
          <p:cNvPr id="3" name="Segnaposto contenuto 2">
            <a:extLst>
              <a:ext uri="{FF2B5EF4-FFF2-40B4-BE49-F238E27FC236}">
                <a16:creationId xmlns:a16="http://schemas.microsoft.com/office/drawing/2014/main" id="{755AA471-795A-45CE-9313-3F6C30C87B33}"/>
              </a:ext>
            </a:extLst>
          </p:cNvPr>
          <p:cNvSpPr>
            <a:spLocks noGrp="1"/>
          </p:cNvSpPr>
          <p:nvPr>
            <p:ph idx="1"/>
          </p:nvPr>
        </p:nvSpPr>
        <p:spPr/>
        <p:txBody>
          <a:bodyPr/>
          <a:lstStyle/>
          <a:p>
            <a:pPr marL="0" indent="0" algn="just">
              <a:buNone/>
            </a:pPr>
            <a:r>
              <a:rPr lang="it-IT" dirty="0"/>
              <a:t>Modificare l'esercizio 4 in modo che stampi il doppio dei numeri ottenuti (0,4,...,40) sia con il ciclo for che con il ciclo </a:t>
            </a:r>
            <a:r>
              <a:rPr lang="it-IT" dirty="0" err="1"/>
              <a:t>while</a:t>
            </a:r>
            <a:r>
              <a:rPr lang="it-IT" dirty="0"/>
              <a:t>;</a:t>
            </a:r>
          </a:p>
        </p:txBody>
      </p:sp>
      <p:sp>
        <p:nvSpPr>
          <p:cNvPr id="4" name="CasellaDiTesto 3">
            <a:extLst>
              <a:ext uri="{FF2B5EF4-FFF2-40B4-BE49-F238E27FC236}">
                <a16:creationId xmlns:a16="http://schemas.microsoft.com/office/drawing/2014/main" id="{2949A192-0C8E-4458-9897-41E4746A41D5}"/>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C5B1D3A2-2F88-493D-A512-18078D18FE2D}"/>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9656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701247"/>
            <a:ext cx="7772400" cy="1071569"/>
          </a:xfrm>
        </p:spPr>
        <p:txBody>
          <a:bodyPr>
            <a:normAutofit/>
          </a:bodyPr>
          <a:lstStyle/>
          <a:p>
            <a:r>
              <a:rPr lang="it-IT" dirty="0" err="1"/>
              <a:t>if</a:t>
            </a:r>
            <a:r>
              <a:rPr lang="it-IT" dirty="0"/>
              <a:t> - istruzioni condizionali</a:t>
            </a:r>
          </a:p>
        </p:txBody>
      </p:sp>
      <p:sp>
        <p:nvSpPr>
          <p:cNvPr id="3" name="Sottotitolo 2"/>
          <p:cNvSpPr>
            <a:spLocks noGrp="1"/>
          </p:cNvSpPr>
          <p:nvPr>
            <p:ph type="subTitle" idx="1"/>
          </p:nvPr>
        </p:nvSpPr>
        <p:spPr>
          <a:xfrm>
            <a:off x="357158" y="1789916"/>
            <a:ext cx="8429684" cy="4375388"/>
          </a:xfrm>
        </p:spPr>
        <p:txBody>
          <a:bodyPr>
            <a:normAutofit fontScale="85000" lnSpcReduction="20000"/>
          </a:bodyPr>
          <a:lstStyle/>
          <a:p>
            <a:pPr algn="just"/>
            <a:r>
              <a:rPr lang="it-IT" dirty="0">
                <a:solidFill>
                  <a:schemeClr val="tx1"/>
                </a:solidFill>
              </a:rPr>
              <a:t>Le istruzioni condizionali sono una categoria di istruzioni che consentono di eseguire blocchi di codice alternativi in base ad una condizione, consentendo ad uno script di prendere, in un certo senso, delle decisioni. </a:t>
            </a:r>
            <a:r>
              <a:rPr lang="it-IT" dirty="0" err="1">
                <a:solidFill>
                  <a:schemeClr val="tx1"/>
                </a:solidFill>
              </a:rPr>
              <a:t>Javascript</a:t>
            </a:r>
            <a:r>
              <a:rPr lang="it-IT" dirty="0">
                <a:solidFill>
                  <a:schemeClr val="tx1"/>
                </a:solidFill>
              </a:rPr>
              <a:t> prevede due istruzioni condizionali: </a:t>
            </a:r>
            <a:r>
              <a:rPr lang="it-IT" b="1" dirty="0" err="1">
                <a:solidFill>
                  <a:schemeClr val="tx1"/>
                </a:solidFill>
              </a:rPr>
              <a:t>if</a:t>
            </a:r>
            <a:r>
              <a:rPr lang="it-IT" dirty="0">
                <a:solidFill>
                  <a:schemeClr val="tx1"/>
                </a:solidFill>
              </a:rPr>
              <a:t> e </a:t>
            </a:r>
            <a:r>
              <a:rPr lang="it-IT" b="1" dirty="0">
                <a:solidFill>
                  <a:schemeClr val="tx1"/>
                </a:solidFill>
              </a:rPr>
              <a:t>switch</a:t>
            </a:r>
            <a:r>
              <a:rPr lang="it-IT" dirty="0">
                <a:solidFill>
                  <a:schemeClr val="tx1"/>
                </a:solidFill>
              </a:rPr>
              <a:t>.</a:t>
            </a:r>
          </a:p>
          <a:p>
            <a:pPr algn="just"/>
            <a:endParaRPr lang="it-IT" b="1" dirty="0">
              <a:solidFill>
                <a:schemeClr val="tx1"/>
              </a:solidFill>
            </a:endParaRPr>
          </a:p>
          <a:p>
            <a:pPr algn="just"/>
            <a:r>
              <a:rPr lang="it-IT" dirty="0">
                <a:solidFill>
                  <a:schemeClr val="tx1"/>
                </a:solidFill>
              </a:rPr>
              <a:t>Possiamo trovare l’istruzione </a:t>
            </a:r>
            <a:r>
              <a:rPr lang="it-IT" dirty="0" err="1">
                <a:solidFill>
                  <a:schemeClr val="tx1"/>
                </a:solidFill>
              </a:rPr>
              <a:t>if</a:t>
            </a:r>
            <a:r>
              <a:rPr lang="it-IT" dirty="0">
                <a:solidFill>
                  <a:schemeClr val="tx1"/>
                </a:solidFill>
              </a:rPr>
              <a:t> in tre forme:</a:t>
            </a:r>
          </a:p>
          <a:p>
            <a:pPr algn="just"/>
            <a:endParaRPr lang="it-IT" dirty="0">
              <a:solidFill>
                <a:schemeClr val="tx1"/>
              </a:solidFill>
            </a:endParaRPr>
          </a:p>
          <a:p>
            <a:pPr algn="just"/>
            <a:r>
              <a:rPr lang="it-IT" dirty="0" err="1">
                <a:solidFill>
                  <a:schemeClr val="tx1"/>
                </a:solidFill>
              </a:rPr>
              <a:t>if</a:t>
            </a:r>
            <a:r>
              <a:rPr lang="it-IT" dirty="0">
                <a:solidFill>
                  <a:schemeClr val="tx1"/>
                </a:solidFill>
              </a:rPr>
              <a:t> semplice;</a:t>
            </a:r>
          </a:p>
          <a:p>
            <a:pPr algn="just"/>
            <a:r>
              <a:rPr lang="it-IT" dirty="0" err="1">
                <a:solidFill>
                  <a:schemeClr val="tx1"/>
                </a:solidFill>
              </a:rPr>
              <a:t>if</a:t>
            </a:r>
            <a:r>
              <a:rPr lang="it-IT" dirty="0">
                <a:solidFill>
                  <a:schemeClr val="tx1"/>
                </a:solidFill>
              </a:rPr>
              <a:t> con alternativa (</a:t>
            </a:r>
            <a:r>
              <a:rPr lang="it-IT" dirty="0" err="1">
                <a:solidFill>
                  <a:schemeClr val="tx1"/>
                </a:solidFill>
              </a:rPr>
              <a:t>if</a:t>
            </a:r>
            <a:r>
              <a:rPr lang="it-IT" dirty="0">
                <a:solidFill>
                  <a:schemeClr val="tx1"/>
                </a:solidFill>
              </a:rPr>
              <a:t>..else);</a:t>
            </a:r>
          </a:p>
          <a:p>
            <a:pPr algn="just"/>
            <a:r>
              <a:rPr lang="it-IT" dirty="0" err="1">
                <a:solidFill>
                  <a:schemeClr val="tx1"/>
                </a:solidFill>
              </a:rPr>
              <a:t>if</a:t>
            </a:r>
            <a:r>
              <a:rPr lang="it-IT" dirty="0">
                <a:solidFill>
                  <a:schemeClr val="tx1"/>
                </a:solidFill>
              </a:rPr>
              <a:t> a cascata (</a:t>
            </a:r>
            <a:r>
              <a:rPr lang="it-IT" dirty="0" err="1">
                <a:solidFill>
                  <a:schemeClr val="tx1"/>
                </a:solidFill>
              </a:rPr>
              <a:t>if</a:t>
            </a:r>
            <a:r>
              <a:rPr lang="it-IT" dirty="0">
                <a:solidFill>
                  <a:schemeClr val="tx1"/>
                </a:solidFill>
              </a:rPr>
              <a:t>..else </a:t>
            </a:r>
            <a:r>
              <a:rPr lang="it-IT" dirty="0" err="1">
                <a:solidFill>
                  <a:schemeClr val="tx1"/>
                </a:solidFill>
              </a:rPr>
              <a:t>if</a:t>
            </a:r>
            <a:r>
              <a:rPr lang="it-IT" dirty="0">
                <a:solidFill>
                  <a:schemeClr val="tx1"/>
                </a:solidFill>
              </a:rPr>
              <a:t>…else).</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46408E-A6AE-4BAE-AAEE-2EA3105B02ED}"/>
              </a:ext>
            </a:extLst>
          </p:cNvPr>
          <p:cNvSpPr>
            <a:spLocks noGrp="1"/>
          </p:cNvSpPr>
          <p:nvPr>
            <p:ph type="title"/>
          </p:nvPr>
        </p:nvSpPr>
        <p:spPr>
          <a:xfrm>
            <a:off x="457200" y="620688"/>
            <a:ext cx="8229600" cy="1143000"/>
          </a:xfrm>
        </p:spPr>
        <p:txBody>
          <a:bodyPr/>
          <a:lstStyle/>
          <a:p>
            <a:r>
              <a:rPr lang="it-IT" dirty="0"/>
              <a:t>Esercizio 4.6</a:t>
            </a:r>
          </a:p>
        </p:txBody>
      </p:sp>
      <p:sp>
        <p:nvSpPr>
          <p:cNvPr id="3" name="Segnaposto contenuto 2">
            <a:extLst>
              <a:ext uri="{FF2B5EF4-FFF2-40B4-BE49-F238E27FC236}">
                <a16:creationId xmlns:a16="http://schemas.microsoft.com/office/drawing/2014/main" id="{E5C2F9D4-2B48-4143-AD83-4FE2CDBFA399}"/>
              </a:ext>
            </a:extLst>
          </p:cNvPr>
          <p:cNvSpPr>
            <a:spLocks noGrp="1"/>
          </p:cNvSpPr>
          <p:nvPr>
            <p:ph idx="1"/>
          </p:nvPr>
        </p:nvSpPr>
        <p:spPr>
          <a:xfrm>
            <a:off x="457200" y="1628800"/>
            <a:ext cx="8229600" cy="4497363"/>
          </a:xfrm>
        </p:spPr>
        <p:txBody>
          <a:bodyPr/>
          <a:lstStyle/>
          <a:p>
            <a:pPr marL="0" indent="0" algn="just">
              <a:buNone/>
            </a:pPr>
            <a:r>
              <a:rPr lang="it-IT" dirty="0"/>
              <a:t>Scrivere un programma che dichiara e valorizza un array di 5 numeri a proprio piacimento e restituisca in output la somma e la media utilizzando il ciclo for.</a:t>
            </a:r>
          </a:p>
        </p:txBody>
      </p:sp>
      <p:sp>
        <p:nvSpPr>
          <p:cNvPr id="4" name="CasellaDiTesto 3">
            <a:extLst>
              <a:ext uri="{FF2B5EF4-FFF2-40B4-BE49-F238E27FC236}">
                <a16:creationId xmlns:a16="http://schemas.microsoft.com/office/drawing/2014/main" id="{32A686E9-4DED-4189-93A1-53320D7CC030}"/>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71B34355-FF29-482A-9B1C-E3343CA7BC5C}"/>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89109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A28072-974D-9DA2-7495-C046CF9D286C}"/>
              </a:ext>
            </a:extLst>
          </p:cNvPr>
          <p:cNvSpPr>
            <a:spLocks noGrp="1"/>
          </p:cNvSpPr>
          <p:nvPr>
            <p:ph type="title"/>
          </p:nvPr>
        </p:nvSpPr>
        <p:spPr>
          <a:xfrm>
            <a:off x="457200" y="701824"/>
            <a:ext cx="8229600" cy="1143000"/>
          </a:xfrm>
        </p:spPr>
        <p:txBody>
          <a:bodyPr/>
          <a:lstStyle/>
          <a:p>
            <a:r>
              <a:rPr lang="it-IT" dirty="0"/>
              <a:t>Esercizio 4.7</a:t>
            </a:r>
          </a:p>
        </p:txBody>
      </p:sp>
      <p:sp>
        <p:nvSpPr>
          <p:cNvPr id="3" name="Segnaposto contenuto 2">
            <a:extLst>
              <a:ext uri="{FF2B5EF4-FFF2-40B4-BE49-F238E27FC236}">
                <a16:creationId xmlns:a16="http://schemas.microsoft.com/office/drawing/2014/main" id="{636BD341-F999-0536-052D-EF06303C1F21}"/>
              </a:ext>
            </a:extLst>
          </p:cNvPr>
          <p:cNvSpPr>
            <a:spLocks noGrp="1"/>
          </p:cNvSpPr>
          <p:nvPr>
            <p:ph idx="1"/>
          </p:nvPr>
        </p:nvSpPr>
        <p:spPr/>
        <p:txBody>
          <a:bodyPr/>
          <a:lstStyle/>
          <a:p>
            <a:pPr marL="0" indent="0" algn="just">
              <a:buNone/>
            </a:pPr>
            <a:r>
              <a:rPr lang="it-IT" dirty="0"/>
              <a:t>Scrivere un programma che dichiara e valorizza un array di 7 numeri a proprio piacimento e restituisca in output solamente il numero più grande (utilizzare il ciclo for).</a:t>
            </a:r>
          </a:p>
        </p:txBody>
      </p:sp>
      <p:sp>
        <p:nvSpPr>
          <p:cNvPr id="4" name="CasellaDiTesto 3">
            <a:extLst>
              <a:ext uri="{FF2B5EF4-FFF2-40B4-BE49-F238E27FC236}">
                <a16:creationId xmlns:a16="http://schemas.microsoft.com/office/drawing/2014/main" id="{A3400607-ED8F-1DE5-E5AF-AD31AF72588B}"/>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B4E408F6-9753-AA42-67CE-618F2CFBBC5F}"/>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04730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4825E3-7CD7-37EC-06FF-52C63FC8D8BC}"/>
              </a:ext>
            </a:extLst>
          </p:cNvPr>
          <p:cNvSpPr>
            <a:spLocks noGrp="1"/>
          </p:cNvSpPr>
          <p:nvPr>
            <p:ph type="title"/>
          </p:nvPr>
        </p:nvSpPr>
        <p:spPr>
          <a:xfrm>
            <a:off x="457200" y="701824"/>
            <a:ext cx="8229600" cy="1143000"/>
          </a:xfrm>
        </p:spPr>
        <p:txBody>
          <a:bodyPr/>
          <a:lstStyle/>
          <a:p>
            <a:r>
              <a:rPr lang="it-IT" dirty="0"/>
              <a:t>Esercizio 4.8</a:t>
            </a:r>
          </a:p>
        </p:txBody>
      </p:sp>
      <p:sp>
        <p:nvSpPr>
          <p:cNvPr id="3" name="Segnaposto contenuto 2">
            <a:extLst>
              <a:ext uri="{FF2B5EF4-FFF2-40B4-BE49-F238E27FC236}">
                <a16:creationId xmlns:a16="http://schemas.microsoft.com/office/drawing/2014/main" id="{4B39C850-07EB-2FA4-597B-BF49E3636472}"/>
              </a:ext>
            </a:extLst>
          </p:cNvPr>
          <p:cNvSpPr>
            <a:spLocks noGrp="1"/>
          </p:cNvSpPr>
          <p:nvPr>
            <p:ph idx="1"/>
          </p:nvPr>
        </p:nvSpPr>
        <p:spPr/>
        <p:txBody>
          <a:bodyPr>
            <a:normAutofit lnSpcReduction="10000"/>
          </a:bodyPr>
          <a:lstStyle/>
          <a:p>
            <a:pPr marL="0" indent="0" algn="just">
              <a:buNone/>
            </a:pPr>
            <a:r>
              <a:rPr lang="it-IT" dirty="0"/>
              <a:t>Scrivere un programma che dichiara e valorizza un array di 10 numeri a proprio piacimento e restituisca in output il totale di quanti numeri pari ci sono e quanti numeri dispari (utilizzare il ciclo for).</a:t>
            </a:r>
          </a:p>
          <a:p>
            <a:endParaRPr lang="it-IT" dirty="0"/>
          </a:p>
          <a:p>
            <a:pPr marL="0" indent="0" algn="just">
              <a:buNone/>
            </a:pPr>
            <a:r>
              <a:rPr lang="it-IT" dirty="0"/>
              <a:t>Ad es.</a:t>
            </a:r>
          </a:p>
          <a:p>
            <a:pPr marL="0" indent="0" algn="just">
              <a:buNone/>
            </a:pPr>
            <a:r>
              <a:rPr lang="it-IT"/>
              <a:t>Nell’ array </a:t>
            </a:r>
            <a:r>
              <a:rPr lang="it-IT" dirty="0"/>
              <a:t>ci sono 3 numeri pari e 7 numeri dispari</a:t>
            </a:r>
          </a:p>
        </p:txBody>
      </p:sp>
      <p:sp>
        <p:nvSpPr>
          <p:cNvPr id="4" name="CasellaDiTesto 3">
            <a:extLst>
              <a:ext uri="{FF2B5EF4-FFF2-40B4-BE49-F238E27FC236}">
                <a16:creationId xmlns:a16="http://schemas.microsoft.com/office/drawing/2014/main" id="{FEAA9BCB-CF00-7078-1CD1-3E684825C91C}"/>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4FFC9709-ED68-3E3E-C9CE-BC4E426AE51B}"/>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0900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196752"/>
            <a:ext cx="8229600" cy="4929411"/>
          </a:xfrm>
        </p:spPr>
        <p:txBody>
          <a:bodyPr>
            <a:normAutofit fontScale="92500" lnSpcReduction="20000"/>
          </a:bodyPr>
          <a:lstStyle/>
          <a:p>
            <a:pPr marL="0" indent="0" algn="just">
              <a:buNone/>
            </a:pPr>
            <a:r>
              <a:rPr lang="it-IT" dirty="0"/>
              <a:t>La forma </a:t>
            </a:r>
            <a:r>
              <a:rPr lang="it-IT" dirty="0" err="1"/>
              <a:t>if</a:t>
            </a:r>
            <a:r>
              <a:rPr lang="it-IT" dirty="0"/>
              <a:t> pura esegue un blocco di codice solo se una condizione è vera. Il suo schema sintattico è:</a:t>
            </a:r>
          </a:p>
          <a:p>
            <a:pPr marL="0" indent="0" algn="just">
              <a:buNone/>
            </a:pPr>
            <a:endParaRPr lang="it-IT" dirty="0"/>
          </a:p>
          <a:p>
            <a:pPr marL="0" indent="0" algn="just">
              <a:buNone/>
            </a:pPr>
            <a:r>
              <a:rPr lang="it-IT" dirty="0" err="1"/>
              <a:t>if</a:t>
            </a:r>
            <a:r>
              <a:rPr lang="it-IT" dirty="0"/>
              <a:t> (condizione) {</a:t>
            </a:r>
          </a:p>
          <a:p>
            <a:pPr marL="0" indent="0" algn="just">
              <a:buNone/>
            </a:pPr>
            <a:r>
              <a:rPr lang="it-IT" dirty="0"/>
              <a:t>	// istruzioni</a:t>
            </a:r>
          </a:p>
          <a:p>
            <a:pPr marL="0" indent="0" algn="just">
              <a:buNone/>
            </a:pPr>
            <a:r>
              <a:rPr lang="it-IT" dirty="0"/>
              <a:t>}</a:t>
            </a:r>
          </a:p>
          <a:p>
            <a:pPr marL="0" indent="0" algn="just">
              <a:buNone/>
            </a:pPr>
            <a:endParaRPr lang="it-IT" dirty="0"/>
          </a:p>
          <a:p>
            <a:pPr marL="0" indent="0" algn="just">
              <a:buNone/>
            </a:pPr>
            <a:r>
              <a:rPr lang="it-IT" dirty="0"/>
              <a:t>dove condizione è un’espressione </a:t>
            </a:r>
            <a:r>
              <a:rPr lang="it-IT" b="1" dirty="0">
                <a:solidFill>
                  <a:srgbClr val="FF0000"/>
                </a:solidFill>
              </a:rPr>
              <a:t>booleana</a:t>
            </a:r>
            <a:r>
              <a:rPr lang="it-IT" dirty="0"/>
              <a:t> e istruzioni rappresenta appunto la sequenza di istruzioni da eseguire nel caso in cui la condizione sia vera.</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5260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980728"/>
            <a:ext cx="8229600" cy="5184576"/>
          </a:xfrm>
        </p:spPr>
        <p:txBody>
          <a:bodyPr>
            <a:normAutofit fontScale="85000" lnSpcReduction="20000"/>
          </a:bodyPr>
          <a:lstStyle/>
          <a:p>
            <a:pPr marL="0" indent="0" algn="just">
              <a:buNone/>
            </a:pPr>
            <a:r>
              <a:rPr lang="it-IT" dirty="0"/>
              <a:t>La seconda forma è </a:t>
            </a:r>
            <a:r>
              <a:rPr lang="it-IT" b="1" dirty="0" err="1"/>
              <a:t>if</a:t>
            </a:r>
            <a:r>
              <a:rPr lang="it-IT" b="1" dirty="0"/>
              <a:t>...else</a:t>
            </a:r>
            <a:r>
              <a:rPr lang="it-IT" dirty="0"/>
              <a:t>. In questa forma viene eseguito un blocco di codice oppure un altro in base al valore della condizione. Lo schema sintattico si presenta così:</a:t>
            </a:r>
          </a:p>
          <a:p>
            <a:pPr marL="0" indent="0" algn="just">
              <a:buNone/>
            </a:pPr>
            <a:endParaRPr lang="it-IT" sz="2400" dirty="0"/>
          </a:p>
          <a:p>
            <a:pPr marL="0" indent="0" algn="just">
              <a:buNone/>
            </a:pPr>
            <a:r>
              <a:rPr lang="it-IT" dirty="0" err="1"/>
              <a:t>if</a:t>
            </a:r>
            <a:r>
              <a:rPr lang="it-IT" dirty="0"/>
              <a:t> (condizione) {</a:t>
            </a:r>
          </a:p>
          <a:p>
            <a:pPr marL="0" indent="0" algn="just">
              <a:buNone/>
            </a:pPr>
            <a:r>
              <a:rPr lang="it-IT" dirty="0"/>
              <a:t>	// istruzioni1</a:t>
            </a:r>
          </a:p>
          <a:p>
            <a:pPr marL="0" indent="0" algn="just">
              <a:buNone/>
            </a:pPr>
            <a:r>
              <a:rPr lang="it-IT" dirty="0"/>
              <a:t>} else {</a:t>
            </a:r>
          </a:p>
          <a:p>
            <a:pPr marL="0" indent="0" algn="just">
              <a:buNone/>
            </a:pPr>
            <a:r>
              <a:rPr lang="it-IT" dirty="0"/>
              <a:t>	//istruzioni2</a:t>
            </a:r>
          </a:p>
          <a:p>
            <a:pPr marL="0" indent="0" algn="just">
              <a:buNone/>
            </a:pPr>
            <a:r>
              <a:rPr lang="it-IT" dirty="0"/>
              <a:t>}</a:t>
            </a:r>
          </a:p>
          <a:p>
            <a:pPr marL="0" indent="0" algn="just">
              <a:buNone/>
            </a:pPr>
            <a:endParaRPr lang="it-IT" sz="2400" dirty="0"/>
          </a:p>
          <a:p>
            <a:pPr marL="0" indent="0" algn="just">
              <a:buNone/>
            </a:pPr>
            <a:r>
              <a:rPr lang="it-IT" dirty="0"/>
              <a:t>Se condizione è vera vengono eseguite le istruzioni del blocco istruzioni1 altrimenti viene eseguito il blocco istruzioni2.</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15852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457200" y="1052736"/>
            <a:ext cx="8229600" cy="5328592"/>
          </a:xfrm>
        </p:spPr>
        <p:txBody>
          <a:bodyPr>
            <a:normAutofit fontScale="77500" lnSpcReduction="20000"/>
          </a:bodyPr>
          <a:lstStyle/>
          <a:p>
            <a:pPr marL="0" indent="0" algn="just">
              <a:buNone/>
            </a:pPr>
            <a:r>
              <a:rPr lang="it-IT" dirty="0"/>
              <a:t>La terza forma di </a:t>
            </a:r>
            <a:r>
              <a:rPr lang="it-IT" dirty="0" err="1"/>
              <a:t>if</a:t>
            </a:r>
            <a:r>
              <a:rPr lang="it-IT" dirty="0"/>
              <a:t> è </a:t>
            </a:r>
            <a:r>
              <a:rPr lang="it-IT" b="1" dirty="0" err="1"/>
              <a:t>if</a:t>
            </a:r>
            <a:r>
              <a:rPr lang="it-IT" b="1" dirty="0"/>
              <a:t>..else </a:t>
            </a:r>
            <a:r>
              <a:rPr lang="it-IT" b="1" dirty="0" err="1"/>
              <a:t>if</a:t>
            </a:r>
            <a:r>
              <a:rPr lang="it-IT" b="1" dirty="0"/>
              <a:t>...else </a:t>
            </a:r>
            <a:r>
              <a:rPr lang="it-IT" dirty="0"/>
              <a:t>o </a:t>
            </a:r>
            <a:r>
              <a:rPr lang="it-IT" dirty="0" err="1"/>
              <a:t>if</a:t>
            </a:r>
            <a:r>
              <a:rPr lang="it-IT" dirty="0"/>
              <a:t> a cascata, che mette a disposizione più alternative di esecuzione:</a:t>
            </a:r>
          </a:p>
          <a:p>
            <a:pPr marL="0" indent="0" algn="just">
              <a:buNone/>
            </a:pPr>
            <a:endParaRPr lang="it-IT" sz="2100" dirty="0"/>
          </a:p>
          <a:p>
            <a:pPr marL="0" indent="0" algn="just">
              <a:buNone/>
            </a:pPr>
            <a:r>
              <a:rPr lang="it-IT" dirty="0" err="1"/>
              <a:t>if</a:t>
            </a:r>
            <a:r>
              <a:rPr lang="it-IT" dirty="0"/>
              <a:t> (condizione1) {</a:t>
            </a:r>
          </a:p>
          <a:p>
            <a:pPr marL="0" indent="0" algn="just">
              <a:buNone/>
            </a:pPr>
            <a:r>
              <a:rPr lang="it-IT" dirty="0"/>
              <a:t>	istruzioni1</a:t>
            </a:r>
          </a:p>
          <a:p>
            <a:pPr marL="0" indent="0" algn="just">
              <a:buNone/>
            </a:pPr>
            <a:r>
              <a:rPr lang="it-IT" dirty="0"/>
              <a:t>} else </a:t>
            </a:r>
            <a:r>
              <a:rPr lang="it-IT" dirty="0" err="1"/>
              <a:t>if</a:t>
            </a:r>
            <a:r>
              <a:rPr lang="it-IT" dirty="0"/>
              <a:t> (condizione2) {</a:t>
            </a:r>
          </a:p>
          <a:p>
            <a:pPr marL="0" indent="0" algn="just">
              <a:buNone/>
            </a:pPr>
            <a:r>
              <a:rPr lang="it-IT" dirty="0"/>
              <a:t>	istruzioni2</a:t>
            </a:r>
          </a:p>
          <a:p>
            <a:pPr marL="0" indent="0" algn="just">
              <a:buNone/>
            </a:pPr>
            <a:r>
              <a:rPr lang="it-IT" dirty="0"/>
              <a:t>} else {</a:t>
            </a:r>
          </a:p>
          <a:p>
            <a:pPr marL="0" indent="0" algn="just">
              <a:buNone/>
            </a:pPr>
            <a:r>
              <a:rPr lang="it-IT" dirty="0"/>
              <a:t>	istruzioni3</a:t>
            </a:r>
          </a:p>
          <a:p>
            <a:pPr marL="0" indent="0" algn="just">
              <a:buNone/>
            </a:pPr>
            <a:r>
              <a:rPr lang="it-IT" dirty="0"/>
              <a:t>}</a:t>
            </a:r>
          </a:p>
          <a:p>
            <a:pPr marL="0" indent="0" algn="just">
              <a:buNone/>
            </a:pPr>
            <a:endParaRPr lang="it-IT" sz="2100" dirty="0"/>
          </a:p>
          <a:p>
            <a:pPr marL="0" indent="0" algn="just">
              <a:buNone/>
            </a:pPr>
            <a:r>
              <a:rPr lang="it-IT" dirty="0"/>
              <a:t>In questo caso, se condizione1 è vera viene eseguito il blocco istruzioni1. Se condizione1 non è soddisfatta viene verificata condizione2 e in base al suo valore verrà eseguito il blocco istruzioni2 o istruzioni3.</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1836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F9BE106-E812-4775-91A3-3BF19F604CAF}"/>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6ED2A582-7352-49A0-A2E6-BC36E047B2D3}"/>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27331CEF-B5A3-4D00-9C2F-846E9D2A6AF8}"/>
              </a:ext>
            </a:extLst>
          </p:cNvPr>
          <p:cNvPicPr>
            <a:picLocks noChangeAspect="1"/>
          </p:cNvPicPr>
          <p:nvPr/>
        </p:nvPicPr>
        <p:blipFill>
          <a:blip r:embed="rId2"/>
          <a:stretch>
            <a:fillRect/>
          </a:stretch>
        </p:blipFill>
        <p:spPr>
          <a:xfrm>
            <a:off x="467544" y="774948"/>
            <a:ext cx="8156366" cy="5534372"/>
          </a:xfrm>
          <a:prstGeom prst="rect">
            <a:avLst/>
          </a:prstGeom>
        </p:spPr>
      </p:pic>
    </p:spTree>
    <p:extLst>
      <p:ext uri="{BB962C8B-B14F-4D97-AF65-F5344CB8AC3E}">
        <p14:creationId xmlns:p14="http://schemas.microsoft.com/office/powerpoint/2010/main" val="13175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9816"/>
            <a:ext cx="8229600" cy="1143000"/>
          </a:xfrm>
        </p:spPr>
        <p:txBody>
          <a:bodyPr/>
          <a:lstStyle/>
          <a:p>
            <a:r>
              <a:rPr lang="it-IT" dirty="0"/>
              <a:t>Switch…case</a:t>
            </a:r>
          </a:p>
        </p:txBody>
      </p:sp>
      <p:sp>
        <p:nvSpPr>
          <p:cNvPr id="3" name="Segnaposto contenuto 2"/>
          <p:cNvSpPr>
            <a:spLocks noGrp="1"/>
          </p:cNvSpPr>
          <p:nvPr>
            <p:ph idx="1"/>
          </p:nvPr>
        </p:nvSpPr>
        <p:spPr>
          <a:xfrm>
            <a:off x="457200" y="1744216"/>
            <a:ext cx="8229600" cy="4421088"/>
          </a:xfrm>
        </p:spPr>
        <p:txBody>
          <a:bodyPr>
            <a:normAutofit fontScale="85000" lnSpcReduction="20000"/>
          </a:bodyPr>
          <a:lstStyle/>
          <a:p>
            <a:pPr marL="0" indent="0" algn="just">
              <a:buNone/>
            </a:pPr>
            <a:r>
              <a:rPr lang="it-IT" dirty="0"/>
              <a:t>L'istruzione switch può essere una valida forma sostitutiva dell'istruzione </a:t>
            </a:r>
            <a:r>
              <a:rPr lang="it-IT" dirty="0" err="1"/>
              <a:t>if</a:t>
            </a:r>
            <a:r>
              <a:rPr lang="it-IT" dirty="0"/>
              <a:t> in tutti i casi in cui si deve testare il valore assegnato a una variabile, ed è da preferire quando le condizioni da esaminare sono piuttosto numerose. </a:t>
            </a:r>
          </a:p>
          <a:p>
            <a:pPr marL="0" indent="0" algn="just">
              <a:buNone/>
            </a:pPr>
            <a:endParaRPr lang="it-IT" sz="2100" dirty="0"/>
          </a:p>
          <a:p>
            <a:pPr marL="0" indent="0" algn="just">
              <a:buNone/>
            </a:pPr>
            <a:r>
              <a:rPr lang="it-IT" dirty="0"/>
              <a:t>L'istruzione switch si fa preferire per la sua particolare sinteticità e la facilità di lettura rispetto a </a:t>
            </a:r>
            <a:r>
              <a:rPr lang="it-IT" dirty="0" err="1"/>
              <a:t>if</a:t>
            </a:r>
            <a:r>
              <a:rPr lang="it-IT" dirty="0"/>
              <a:t>. È inoltre </a:t>
            </a:r>
            <a:r>
              <a:rPr lang="it-IT" dirty="0" err="1"/>
              <a:t>piú</a:t>
            </a:r>
            <a:r>
              <a:rPr lang="it-IT" dirty="0"/>
              <a:t> rapida da eseguire perché a differenza di quanto accade con </a:t>
            </a:r>
            <a:r>
              <a:rPr lang="it-IT" dirty="0" err="1"/>
              <a:t>if</a:t>
            </a:r>
            <a:r>
              <a:rPr lang="it-IT" dirty="0"/>
              <a:t>, l'interprete non deve esaminare ogni opzione in attesa di trovare, qualora esista, quella corrispondente al caso verificatosi, ma va subito a cercare il valore restituito da un'espressione all'interno dei vari casi di switch.</a:t>
            </a:r>
          </a:p>
        </p:txBody>
      </p:sp>
      <p:sp>
        <p:nvSpPr>
          <p:cNvPr id="4" name="CasellaDiTesto 3"/>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124961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B00C7FA-6EE9-4BC1-91F3-6E43964CD519}"/>
              </a:ext>
            </a:extLst>
          </p:cNvPr>
          <p:cNvSpPr>
            <a:spLocks noGrp="1"/>
          </p:cNvSpPr>
          <p:nvPr>
            <p:ph idx="1"/>
          </p:nvPr>
        </p:nvSpPr>
        <p:spPr>
          <a:xfrm>
            <a:off x="457200" y="1124744"/>
            <a:ext cx="8229600" cy="5001419"/>
          </a:xfrm>
        </p:spPr>
        <p:txBody>
          <a:bodyPr>
            <a:normAutofit fontScale="85000" lnSpcReduction="10000"/>
          </a:bodyPr>
          <a:lstStyle/>
          <a:p>
            <a:pPr marL="0" indent="0" algn="just">
              <a:buNone/>
            </a:pPr>
            <a:r>
              <a:rPr lang="it-IT" dirty="0"/>
              <a:t>switch (espressione) {</a:t>
            </a:r>
          </a:p>
          <a:p>
            <a:pPr marL="0" indent="0" algn="just">
              <a:buNone/>
            </a:pPr>
            <a:r>
              <a:rPr lang="it-IT" dirty="0"/>
              <a:t>	case espressione1:</a:t>
            </a:r>
          </a:p>
          <a:p>
            <a:pPr marL="0" indent="0" algn="just">
              <a:buNone/>
            </a:pPr>
            <a:r>
              <a:rPr lang="it-IT" dirty="0"/>
              <a:t>		istruzioni1;</a:t>
            </a:r>
          </a:p>
          <a:p>
            <a:pPr marL="0" indent="0" algn="just">
              <a:buNone/>
            </a:pPr>
            <a:r>
              <a:rPr lang="it-IT" dirty="0"/>
              <a:t>	break;</a:t>
            </a:r>
          </a:p>
          <a:p>
            <a:pPr marL="0" indent="0" algn="just">
              <a:buNone/>
            </a:pPr>
            <a:r>
              <a:rPr lang="it-IT" dirty="0"/>
              <a:t>	case espressione2:</a:t>
            </a:r>
          </a:p>
          <a:p>
            <a:pPr marL="0" indent="0" algn="just">
              <a:buNone/>
            </a:pPr>
            <a:r>
              <a:rPr lang="it-IT" dirty="0"/>
              <a:t>		istruzioni2;</a:t>
            </a:r>
          </a:p>
          <a:p>
            <a:pPr marL="0" indent="0" algn="just">
              <a:buNone/>
            </a:pPr>
            <a:r>
              <a:rPr lang="it-IT" dirty="0"/>
              <a:t>	break;</a:t>
            </a:r>
          </a:p>
          <a:p>
            <a:pPr marL="0" indent="0" algn="just">
              <a:buNone/>
            </a:pPr>
            <a:r>
              <a:rPr lang="it-IT" dirty="0"/>
              <a:t>	default:</a:t>
            </a:r>
          </a:p>
          <a:p>
            <a:pPr marL="0" indent="0" algn="just">
              <a:buNone/>
            </a:pPr>
            <a:r>
              <a:rPr lang="it-IT" dirty="0"/>
              <a:t>		istruzioni4;</a:t>
            </a:r>
          </a:p>
          <a:p>
            <a:pPr marL="0" indent="0" algn="just">
              <a:buNone/>
            </a:pPr>
            <a:r>
              <a:rPr lang="it-IT" dirty="0"/>
              <a:t>	break;</a:t>
            </a:r>
          </a:p>
          <a:p>
            <a:pPr marL="0" indent="0" algn="just">
              <a:buNone/>
            </a:pPr>
            <a:r>
              <a:rPr lang="it-IT" dirty="0"/>
              <a:t>}</a:t>
            </a:r>
          </a:p>
          <a:p>
            <a:endParaRPr lang="it-IT" dirty="0"/>
          </a:p>
        </p:txBody>
      </p:sp>
      <p:sp>
        <p:nvSpPr>
          <p:cNvPr id="4" name="CasellaDiTesto 3">
            <a:extLst>
              <a:ext uri="{FF2B5EF4-FFF2-40B4-BE49-F238E27FC236}">
                <a16:creationId xmlns:a16="http://schemas.microsoft.com/office/drawing/2014/main" id="{5EF4A44F-D410-417E-B7F0-23FBF88B9543}"/>
              </a:ext>
            </a:extLst>
          </p:cNvPr>
          <p:cNvSpPr txBox="1"/>
          <p:nvPr/>
        </p:nvSpPr>
        <p:spPr>
          <a:xfrm>
            <a:off x="237930" y="6263659"/>
            <a:ext cx="801117" cy="276999"/>
          </a:xfrm>
          <a:prstGeom prst="rect">
            <a:avLst/>
          </a:prstGeom>
          <a:noFill/>
        </p:spPr>
        <p:txBody>
          <a:bodyPr wrap="none" rtlCol="0">
            <a:spAutoFit/>
          </a:bodyPr>
          <a:lstStyle/>
          <a:p>
            <a:r>
              <a:rPr lang="it-IT" sz="1200" dirty="0"/>
              <a:t>JavaScript</a:t>
            </a:r>
          </a:p>
        </p:txBody>
      </p:sp>
      <p:sp>
        <p:nvSpPr>
          <p:cNvPr id="5" name="Rettangolo 4">
            <a:extLst>
              <a:ext uri="{FF2B5EF4-FFF2-40B4-BE49-F238E27FC236}">
                <a16:creationId xmlns:a16="http://schemas.microsoft.com/office/drawing/2014/main" id="{44FA5C16-0161-40EE-96E5-449CF13091A0}"/>
              </a:ext>
            </a:extLst>
          </p:cNvPr>
          <p:cNvSpPr/>
          <p:nvPr/>
        </p:nvSpPr>
        <p:spPr>
          <a:xfrm>
            <a:off x="0" y="-102637"/>
            <a:ext cx="9144000" cy="839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15165011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3712</TotalTime>
  <Words>1609</Words>
  <Application>Microsoft Office PowerPoint</Application>
  <PresentationFormat>Presentazione su schermo (4:3)</PresentationFormat>
  <Paragraphs>197</Paragraphs>
  <Slides>32</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32</vt:i4>
      </vt:variant>
    </vt:vector>
  </HeadingPairs>
  <TitlesOfParts>
    <vt:vector size="35" baseType="lpstr">
      <vt:lpstr>Arial</vt:lpstr>
      <vt:lpstr>Calibri</vt:lpstr>
      <vt:lpstr>Tema di Office</vt:lpstr>
      <vt:lpstr>JAVASCRIPT</vt:lpstr>
      <vt:lpstr>Espressioni e operatori</vt:lpstr>
      <vt:lpstr>if - istruzioni condizionali</vt:lpstr>
      <vt:lpstr>Presentazione standard di PowerPoint</vt:lpstr>
      <vt:lpstr>Presentazione standard di PowerPoint</vt:lpstr>
      <vt:lpstr>Presentazione standard di PowerPoint</vt:lpstr>
      <vt:lpstr>Presentazione standard di PowerPoint</vt:lpstr>
      <vt:lpstr>Switch…case</vt:lpstr>
      <vt:lpstr>Presentazione standard di PowerPoint</vt:lpstr>
      <vt:lpstr>Presentazione standard di PowerPoint</vt:lpstr>
      <vt:lpstr>Presentazione standard di PowerPoint</vt:lpstr>
      <vt:lpstr>While e do-while, le iterazioni base</vt:lpstr>
      <vt:lpstr>Presentazione standard di PowerPoint</vt:lpstr>
      <vt:lpstr>Presentazione standard di PowerPoint</vt:lpstr>
      <vt:lpstr>Presentazione standard di PowerPoint</vt:lpstr>
      <vt:lpstr>do-while</vt:lpstr>
      <vt:lpstr>Presentazione standard di PowerPoint</vt:lpstr>
      <vt:lpstr>Il ciclo for</vt:lpstr>
      <vt:lpstr>Presentazione standard di PowerPoint</vt:lpstr>
      <vt:lpstr>Presentazione standard di PowerPoint</vt:lpstr>
      <vt:lpstr>While vs For</vt:lpstr>
      <vt:lpstr>for-in e for-of</vt:lpstr>
      <vt:lpstr>Presentazione standard di PowerPoint</vt:lpstr>
      <vt:lpstr>Presentazione standard di PowerPoint</vt:lpstr>
      <vt:lpstr>Esercizio 4.1</vt:lpstr>
      <vt:lpstr>Esercizio 4.2</vt:lpstr>
      <vt:lpstr>Esercizio 4.3</vt:lpstr>
      <vt:lpstr>Esercizio 4.4</vt:lpstr>
      <vt:lpstr>Esercizio 4.5</vt:lpstr>
      <vt:lpstr>Esercizio 4.6</vt:lpstr>
      <vt:lpstr>Esercizio 4.7</vt:lpstr>
      <vt:lpstr>Esercizio 4.8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Riccardo</dc:creator>
  <cp:lastModifiedBy>Riccardo Cattaneo</cp:lastModifiedBy>
  <cp:revision>246</cp:revision>
  <dcterms:created xsi:type="dcterms:W3CDTF">2018-06-04T14:50:12Z</dcterms:created>
  <dcterms:modified xsi:type="dcterms:W3CDTF">2022-08-26T15:26:28Z</dcterms:modified>
</cp:coreProperties>
</file>