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6"/>
    <a:srgbClr val="E5EFEF"/>
    <a:srgbClr val="E7E9ED"/>
    <a:srgbClr val="E3EAF1"/>
    <a:srgbClr val="000000"/>
    <a:srgbClr val="F6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43B4FA-EE17-4124-ADE7-832A0D87D8A3}" v="1" dt="2023-03-18T02:17:41.719"/>
    <p1510:client id="{A884C6FE-557A-4EB1-9C62-9AE149A76AE4}" v="1" dt="2023-03-18T02:23:24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ser McLeod" userId="b79daa0aebc1374d" providerId="LiveId" clId="{A884C6FE-557A-4EB1-9C62-9AE149A76AE4}"/>
    <pc:docChg chg="undo custSel modSld">
      <pc:chgData name="Fraser McLeod" userId="b79daa0aebc1374d" providerId="LiveId" clId="{A884C6FE-557A-4EB1-9C62-9AE149A76AE4}" dt="2023-03-18T02:29:04.340" v="107" actId="404"/>
      <pc:docMkLst>
        <pc:docMk/>
      </pc:docMkLst>
      <pc:sldChg chg="modSp mod">
        <pc:chgData name="Fraser McLeod" userId="b79daa0aebc1374d" providerId="LiveId" clId="{A884C6FE-557A-4EB1-9C62-9AE149A76AE4}" dt="2023-03-18T02:28:36.353" v="103" actId="2711"/>
        <pc:sldMkLst>
          <pc:docMk/>
          <pc:sldMk cId="41222081" sldId="258"/>
        </pc:sldMkLst>
        <pc:spChg chg="mod">
          <ac:chgData name="Fraser McLeod" userId="b79daa0aebc1374d" providerId="LiveId" clId="{A884C6FE-557A-4EB1-9C62-9AE149A76AE4}" dt="2023-03-18T02:28:36.353" v="103" actId="2711"/>
          <ac:spMkLst>
            <pc:docMk/>
            <pc:sldMk cId="41222081" sldId="258"/>
            <ac:spMk id="8" creationId="{3F5CC8BE-E516-56BD-59ED-2786DBEE2581}"/>
          </ac:spMkLst>
        </pc:spChg>
      </pc:sldChg>
      <pc:sldChg chg="modSp mod">
        <pc:chgData name="Fraser McLeod" userId="b79daa0aebc1374d" providerId="LiveId" clId="{A884C6FE-557A-4EB1-9C62-9AE149A76AE4}" dt="2023-03-18T02:29:04.340" v="107" actId="404"/>
        <pc:sldMkLst>
          <pc:docMk/>
          <pc:sldMk cId="1983773670" sldId="259"/>
        </pc:sldMkLst>
        <pc:spChg chg="mod">
          <ac:chgData name="Fraser McLeod" userId="b79daa0aebc1374d" providerId="LiveId" clId="{A884C6FE-557A-4EB1-9C62-9AE149A76AE4}" dt="2023-03-18T02:29:04.340" v="107" actId="404"/>
          <ac:spMkLst>
            <pc:docMk/>
            <pc:sldMk cId="1983773670" sldId="259"/>
            <ac:spMk id="4" creationId="{63CE775F-C9D4-834D-006F-E44FA5ADF76C}"/>
          </ac:spMkLst>
        </pc:spChg>
      </pc:sldChg>
      <pc:sldChg chg="addSp delSp modSp mod">
        <pc:chgData name="Fraser McLeod" userId="b79daa0aebc1374d" providerId="LiveId" clId="{A884C6FE-557A-4EB1-9C62-9AE149A76AE4}" dt="2023-03-18T02:24:54.624" v="25" actId="1582"/>
        <pc:sldMkLst>
          <pc:docMk/>
          <pc:sldMk cId="141175525" sldId="261"/>
        </pc:sldMkLst>
        <pc:spChg chg="mod">
          <ac:chgData name="Fraser McLeod" userId="b79daa0aebc1374d" providerId="LiveId" clId="{A884C6FE-557A-4EB1-9C62-9AE149A76AE4}" dt="2023-03-18T02:23:41.134" v="24" actId="20577"/>
          <ac:spMkLst>
            <pc:docMk/>
            <pc:sldMk cId="141175525" sldId="261"/>
            <ac:spMk id="4" creationId="{A22E551B-0D71-819E-1A97-C790095B726C}"/>
          </ac:spMkLst>
        </pc:spChg>
        <pc:spChg chg="mod">
          <ac:chgData name="Fraser McLeod" userId="b79daa0aebc1374d" providerId="LiveId" clId="{A884C6FE-557A-4EB1-9C62-9AE149A76AE4}" dt="2023-03-18T02:24:54.624" v="25" actId="1582"/>
          <ac:spMkLst>
            <pc:docMk/>
            <pc:sldMk cId="141175525" sldId="261"/>
            <ac:spMk id="5" creationId="{2A933971-DB67-168D-F667-C2A68C5A18C7}"/>
          </ac:spMkLst>
        </pc:spChg>
        <pc:spChg chg="mod">
          <ac:chgData name="Fraser McLeod" userId="b79daa0aebc1374d" providerId="LiveId" clId="{A884C6FE-557A-4EB1-9C62-9AE149A76AE4}" dt="2023-03-18T02:24:54.624" v="25" actId="1582"/>
          <ac:spMkLst>
            <pc:docMk/>
            <pc:sldMk cId="141175525" sldId="261"/>
            <ac:spMk id="6" creationId="{3F296423-CC36-C9F8-E870-24E4F3DE37ED}"/>
          </ac:spMkLst>
        </pc:spChg>
        <pc:spChg chg="mod">
          <ac:chgData name="Fraser McLeod" userId="b79daa0aebc1374d" providerId="LiveId" clId="{A884C6FE-557A-4EB1-9C62-9AE149A76AE4}" dt="2023-03-18T02:24:54.624" v="25" actId="1582"/>
          <ac:spMkLst>
            <pc:docMk/>
            <pc:sldMk cId="141175525" sldId="261"/>
            <ac:spMk id="7" creationId="{3F8FDDD6-32E2-9B8B-13BA-1C0DC5BF30EC}"/>
          </ac:spMkLst>
        </pc:spChg>
        <pc:spChg chg="mod">
          <ac:chgData name="Fraser McLeod" userId="b79daa0aebc1374d" providerId="LiveId" clId="{A884C6FE-557A-4EB1-9C62-9AE149A76AE4}" dt="2023-03-18T02:24:54.624" v="25" actId="1582"/>
          <ac:spMkLst>
            <pc:docMk/>
            <pc:sldMk cId="141175525" sldId="261"/>
            <ac:spMk id="10" creationId="{1FD98E53-AB6A-42C5-365F-FEB3DC38E1E2}"/>
          </ac:spMkLst>
        </pc:spChg>
        <pc:spChg chg="mod">
          <ac:chgData name="Fraser McLeod" userId="b79daa0aebc1374d" providerId="LiveId" clId="{A884C6FE-557A-4EB1-9C62-9AE149A76AE4}" dt="2023-03-18T02:24:54.624" v="25" actId="1582"/>
          <ac:spMkLst>
            <pc:docMk/>
            <pc:sldMk cId="141175525" sldId="261"/>
            <ac:spMk id="11" creationId="{98B7073D-F669-1A75-7D7D-4A6C0DE41D8C}"/>
          </ac:spMkLst>
        </pc:spChg>
        <pc:picChg chg="add del mod">
          <ac:chgData name="Fraser McLeod" userId="b79daa0aebc1374d" providerId="LiveId" clId="{A884C6FE-557A-4EB1-9C62-9AE149A76AE4}" dt="2023-03-18T02:23:37.400" v="23" actId="478"/>
          <ac:picMkLst>
            <pc:docMk/>
            <pc:sldMk cId="141175525" sldId="261"/>
            <ac:picMk id="2" creationId="{EBD54A14-2F81-00FE-0A9E-025F6D622F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F852-06B2-A008-CD0A-F27EC483C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280A4-7099-78DE-BEA2-D8CD090A1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F8B82-774F-BE02-1E04-161083EE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D49F-738D-4297-B169-FA9302012456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B1EA4-89B3-7639-8BB5-FD08FD68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FDACD-F53A-3E02-92A0-6326E61C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5875-48E3-410F-84CA-E5942511A4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19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359E-3B3F-3D68-CCF0-DC23C083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83045-0C60-C58C-8CDC-6A4454127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90297-2193-3EAC-D372-F51AC330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D49F-738D-4297-B169-FA9302012456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7914F-9362-72FF-5AA7-78DD8E29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8B9B5-FD61-BB55-4734-35B8C100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5875-48E3-410F-84CA-E5942511A4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854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F7385-991C-3F87-4A5E-FA4589072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1CD96-3908-771A-36E5-690C8EE7E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3E236-6A7E-DD6D-77D4-ECD06B34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D49F-738D-4297-B169-FA9302012456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8BE57-E93F-C51E-E4C9-8C1CF923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A3773-1A53-32FE-CC64-16835EB1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5875-48E3-410F-84CA-E5942511A4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5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359A-833B-7E5C-A277-EB6C9EF1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56B3A-64AE-8300-3BB4-219E93828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D69CE-D3CE-D01B-571B-7E12B386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D49F-738D-4297-B169-FA9302012456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61C4D-EB8D-A7D9-EBC6-D4359112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82F76-A27B-B479-141F-506DF7DF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5875-48E3-410F-84CA-E5942511A4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95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9F9E-11D7-14C9-44F1-72278904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A85B9-EAEA-02E6-2851-AE1E8CC77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F1A2-974F-23DF-F9B9-05F78B35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D49F-738D-4297-B169-FA9302012456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4DFFF-B7E1-8386-28C9-D9A237B6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6F5E0-6F0F-307A-14CD-9AE0B704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5875-48E3-410F-84CA-E5942511A4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170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FEC4-6338-BA09-3899-10140AFC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9EA7D-8590-B550-25BB-0FF2B404D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56484-852B-DFE1-9C29-A2F48B359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F6CA4-47F2-3E8B-2EEC-FF8D2DB5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D49F-738D-4297-B169-FA9302012456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6D07C-AB0F-FF7E-079D-C7FFCF2C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FF072-8BDA-391F-0F8A-F0A3CE3B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5875-48E3-410F-84CA-E5942511A4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06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2B02-FA08-9881-AC0B-549447F1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8C8CB-88C4-2734-7E45-2D04F7859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0B4AB-1B6F-EF87-75DC-4EEA4D5BB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C970D-558C-B295-2088-D51A50F3B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412D3-141F-4C52-6C07-FF3455F9D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823FC-1022-147E-BCAA-F4290483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D49F-738D-4297-B169-FA9302012456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42537-1AC5-390A-0B20-30A11BFF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025BE-E75B-0871-F0E0-71755168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5875-48E3-410F-84CA-E5942511A4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06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D912-BA8F-6985-1A91-43CB4451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0335B-D4E0-792E-5144-86C33ECC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D49F-738D-4297-B169-FA9302012456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9F437-BEAE-CD9B-AAAE-06F7821D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0EBCB-261C-2054-1D67-FA7553B8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5875-48E3-410F-84CA-E5942511A4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495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BCC40-73AC-3275-4EC8-78C9F147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D49F-738D-4297-B169-FA9302012456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1B0B2-B767-39B4-D566-62FFC5CA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B1DA2-3F6E-547B-3537-1D73B848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5875-48E3-410F-84CA-E5942511A4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86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5AB3-EB90-BEF7-A834-5EB17D85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E6C5C-7319-3F17-E3A6-1F6E89890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DEBDE-4931-4FF4-0B95-3DBE06648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4CF79-1661-0A24-BEF8-C95E3189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D49F-738D-4297-B169-FA9302012456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E123F-7F85-3E44-8546-C745A253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6C3BA-AED3-56BF-504F-1B0D8B4D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5875-48E3-410F-84CA-E5942511A4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09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536C-A0C9-C6FB-0C68-4342AAA3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4C234-A1BD-ACE0-988F-8DF3D4B40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1A891-0525-2F52-ED42-DBB3293BD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10CE3-A7A6-F377-41AF-01F0CF2C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D49F-738D-4297-B169-FA9302012456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CEF3C-2177-339E-9ADB-B1218776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E7B3A-3BA2-FF6F-2B34-25FC807C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5875-48E3-410F-84CA-E5942511A4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64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38901-7C08-8AF4-AD11-E95AA538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F50FA-0CD4-3DF2-F643-6B1B9934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43765-B4E3-023E-A2AC-D3D5D4989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1D49F-738D-4297-B169-FA9302012456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B6C8E-EB8B-C445-4193-D52ADE9C7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CC987-BB0D-D4AE-5D57-BE009217B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E5875-48E3-410F-84CA-E5942511A4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13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2E551B-0D71-819E-1A97-C790095B726C}"/>
              </a:ext>
            </a:extLst>
          </p:cNvPr>
          <p:cNvSpPr/>
          <p:nvPr/>
        </p:nvSpPr>
        <p:spPr>
          <a:xfrm>
            <a:off x="0" y="0"/>
            <a:ext cx="12192000" cy="8181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4400" dirty="0">
                <a:solidFill>
                  <a:schemeClr val="tx1"/>
                </a:solidFill>
                <a:latin typeface="Source Sans Pro" panose="020B0503030403020204" pitchFamily="34" charset="0"/>
              </a:rPr>
              <a:t>Relatable </a:t>
            </a:r>
            <a:r>
              <a:rPr lang="en-CA" sz="2000" dirty="0">
                <a:solidFill>
                  <a:schemeClr val="tx1"/>
                </a:solidFill>
                <a:latin typeface="Source Sans Pro" panose="020B0503030403020204" pitchFamily="34" charset="0"/>
              </a:rPr>
              <a:t>      Home       About Us</a:t>
            </a:r>
          </a:p>
          <a:p>
            <a:pPr algn="ctr"/>
            <a:endParaRPr lang="en-CA" sz="36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933971-DB67-168D-F667-C2A68C5A18C7}"/>
              </a:ext>
            </a:extLst>
          </p:cNvPr>
          <p:cNvSpPr/>
          <p:nvPr/>
        </p:nvSpPr>
        <p:spPr>
          <a:xfrm>
            <a:off x="3882189" y="1127531"/>
            <a:ext cx="4427622" cy="529389"/>
          </a:xfrm>
          <a:prstGeom prst="roundRect">
            <a:avLst/>
          </a:prstGeom>
          <a:solidFill>
            <a:srgbClr val="F6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CMPT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296423-CC36-C9F8-E870-24E4F3DE37ED}"/>
              </a:ext>
            </a:extLst>
          </p:cNvPr>
          <p:cNvSpPr/>
          <p:nvPr/>
        </p:nvSpPr>
        <p:spPr>
          <a:xfrm>
            <a:off x="2187456" y="1966305"/>
            <a:ext cx="7817089" cy="869886"/>
          </a:xfrm>
          <a:prstGeom prst="roundRect">
            <a:avLst/>
          </a:prstGeom>
          <a:solidFill>
            <a:srgbClr val="F6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CMPT 101.3 – Introduction to Computing</a:t>
            </a:r>
          </a:p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Description: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 survey of major computer science areas, combining a breadth of topics with depth via specific examples within each topic. Topics include: history of computing, computer applications…</a:t>
            </a:r>
            <a:endParaRPr lang="en-CA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8FDDD6-32E2-9B8B-13BA-1C0DC5BF30EC}"/>
              </a:ext>
            </a:extLst>
          </p:cNvPr>
          <p:cNvSpPr/>
          <p:nvPr/>
        </p:nvSpPr>
        <p:spPr>
          <a:xfrm>
            <a:off x="2187455" y="3070082"/>
            <a:ext cx="7817089" cy="869887"/>
          </a:xfrm>
          <a:prstGeom prst="roundRect">
            <a:avLst/>
          </a:prstGeom>
          <a:solidFill>
            <a:srgbClr val="F6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CMPT 140.3 – Introduction to Creative Computing</a:t>
            </a:r>
          </a:p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Description: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Concepts in Computing such as algorithms, problem solving, and programming are explored using interactive multimedia systems as the creative focus. Basic skills in problem solving…</a:t>
            </a:r>
            <a:endParaRPr lang="en-CA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D98E53-AB6A-42C5-365F-FEB3DC38E1E2}"/>
              </a:ext>
            </a:extLst>
          </p:cNvPr>
          <p:cNvSpPr/>
          <p:nvPr/>
        </p:nvSpPr>
        <p:spPr>
          <a:xfrm>
            <a:off x="2187454" y="4218239"/>
            <a:ext cx="7817089" cy="869887"/>
          </a:xfrm>
          <a:prstGeom prst="roundRect">
            <a:avLst/>
          </a:prstGeom>
          <a:solidFill>
            <a:srgbClr val="F6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CMPT 141.3 – Introduction to Computer Science</a:t>
            </a:r>
          </a:p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Description: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An introduction to computer science and problem solving using procedural programming. This course introduces the basic computer science and computer…</a:t>
            </a:r>
            <a:endParaRPr lang="en-CA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B7073D-F669-1A75-7D7D-4A6C0DE41D8C}"/>
              </a:ext>
            </a:extLst>
          </p:cNvPr>
          <p:cNvSpPr/>
          <p:nvPr/>
        </p:nvSpPr>
        <p:spPr>
          <a:xfrm>
            <a:off x="2187454" y="5366396"/>
            <a:ext cx="7817089" cy="869887"/>
          </a:xfrm>
          <a:prstGeom prst="roundRect">
            <a:avLst/>
          </a:prstGeom>
          <a:solidFill>
            <a:srgbClr val="F6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CMPT 142.3 – Introduction to Computer Science for Engineers</a:t>
            </a:r>
          </a:p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Description: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Introduces essential computer science and computer programming concepts and principles, with application to problems relevant to all Engineering disciplines. Presents the…</a:t>
            </a:r>
            <a:endParaRPr lang="en-CA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5" name="Graphic 14" descr="Magnifying glass outline">
            <a:extLst>
              <a:ext uri="{FF2B5EF4-FFF2-40B4-BE49-F238E27FC236}">
                <a16:creationId xmlns:a16="http://schemas.microsoft.com/office/drawing/2014/main" id="{E052A658-9352-46CF-4E73-A5A7607C4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5818" y="1170179"/>
            <a:ext cx="473476" cy="4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9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2E551B-0D71-819E-1A97-C790095B726C}"/>
              </a:ext>
            </a:extLst>
          </p:cNvPr>
          <p:cNvSpPr/>
          <p:nvPr/>
        </p:nvSpPr>
        <p:spPr>
          <a:xfrm>
            <a:off x="0" y="0"/>
            <a:ext cx="12192000" cy="8181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4400" dirty="0">
                <a:solidFill>
                  <a:schemeClr val="tx1"/>
                </a:solidFill>
                <a:latin typeface="Source Sans Pro" panose="020B0503030403020204" pitchFamily="34" charset="0"/>
              </a:rPr>
              <a:t>Relatable </a:t>
            </a:r>
            <a:r>
              <a:rPr lang="en-CA" sz="2000" dirty="0">
                <a:solidFill>
                  <a:schemeClr val="tx1"/>
                </a:solidFill>
                <a:latin typeface="Source Sans Pro" panose="020B0503030403020204" pitchFamily="34" charset="0"/>
              </a:rPr>
              <a:t>      Home       About Us</a:t>
            </a:r>
          </a:p>
          <a:p>
            <a:pPr algn="ctr"/>
            <a:endParaRPr lang="en-CA" sz="36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933971-DB67-168D-F667-C2A68C5A18C7}"/>
              </a:ext>
            </a:extLst>
          </p:cNvPr>
          <p:cNvSpPr/>
          <p:nvPr/>
        </p:nvSpPr>
        <p:spPr>
          <a:xfrm>
            <a:off x="3882189" y="1127531"/>
            <a:ext cx="4427622" cy="529389"/>
          </a:xfrm>
          <a:prstGeom prst="roundRect">
            <a:avLst/>
          </a:prstGeom>
          <a:solidFill>
            <a:srgbClr val="F6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CMPT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296423-CC36-C9F8-E870-24E4F3DE37ED}"/>
              </a:ext>
            </a:extLst>
          </p:cNvPr>
          <p:cNvSpPr/>
          <p:nvPr/>
        </p:nvSpPr>
        <p:spPr>
          <a:xfrm>
            <a:off x="2187456" y="1966305"/>
            <a:ext cx="7817089" cy="869886"/>
          </a:xfrm>
          <a:prstGeom prst="roundRect">
            <a:avLst/>
          </a:prstGeom>
          <a:solidFill>
            <a:srgbClr val="F6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CMPT 101.3 – Introduction to Computing</a:t>
            </a:r>
          </a:p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Description: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 survey of major computer science areas, combining a breadth of topics with depth via specific examples within each topic. Topics include: history of computing, computer applications…</a:t>
            </a:r>
            <a:endParaRPr lang="en-CA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8FDDD6-32E2-9B8B-13BA-1C0DC5BF30EC}"/>
              </a:ext>
            </a:extLst>
          </p:cNvPr>
          <p:cNvSpPr/>
          <p:nvPr/>
        </p:nvSpPr>
        <p:spPr>
          <a:xfrm>
            <a:off x="2187455" y="3070082"/>
            <a:ext cx="7817089" cy="869887"/>
          </a:xfrm>
          <a:prstGeom prst="roundRect">
            <a:avLst/>
          </a:prstGeom>
          <a:solidFill>
            <a:srgbClr val="F6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CMPT 140.3 – Introduction to Creative Computing</a:t>
            </a:r>
          </a:p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Description: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Concepts in Computing such as algorithms, problem solving, and programming are explored using interactive multimedia systems as the creative focus. Basic skills in problem solving…</a:t>
            </a:r>
            <a:endParaRPr lang="en-CA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D98E53-AB6A-42C5-365F-FEB3DC38E1E2}"/>
              </a:ext>
            </a:extLst>
          </p:cNvPr>
          <p:cNvSpPr/>
          <p:nvPr/>
        </p:nvSpPr>
        <p:spPr>
          <a:xfrm>
            <a:off x="2187454" y="4218239"/>
            <a:ext cx="7817089" cy="869887"/>
          </a:xfrm>
          <a:prstGeom prst="roundRect">
            <a:avLst/>
          </a:prstGeom>
          <a:solidFill>
            <a:srgbClr val="F6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CMPT 141.3 – Introduction to Computer Science</a:t>
            </a:r>
          </a:p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Description: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An introduction to computer science and problem solving using procedural programming. This course introduces the basic computer science and computer…</a:t>
            </a:r>
            <a:endParaRPr lang="en-CA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B7073D-F669-1A75-7D7D-4A6C0DE41D8C}"/>
              </a:ext>
            </a:extLst>
          </p:cNvPr>
          <p:cNvSpPr/>
          <p:nvPr/>
        </p:nvSpPr>
        <p:spPr>
          <a:xfrm>
            <a:off x="2187454" y="5366396"/>
            <a:ext cx="7817089" cy="869887"/>
          </a:xfrm>
          <a:prstGeom prst="roundRect">
            <a:avLst/>
          </a:prstGeom>
          <a:solidFill>
            <a:srgbClr val="F6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CMPT 142.3 – Introduction to Computer Science for Engineers</a:t>
            </a:r>
          </a:p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Description: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Introduces essential computer science and computer programming concepts and principles, with application to problems relevant to all Engineering disciplines. Presents the…</a:t>
            </a:r>
            <a:endParaRPr lang="en-CA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5" name="Graphic 14" descr="Magnifying glass outline">
            <a:extLst>
              <a:ext uri="{FF2B5EF4-FFF2-40B4-BE49-F238E27FC236}">
                <a16:creationId xmlns:a16="http://schemas.microsoft.com/office/drawing/2014/main" id="{E052A658-9352-46CF-4E73-A5A7607C4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5818" y="1170179"/>
            <a:ext cx="473476" cy="473476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F16C2524-D7BA-D746-5B50-751369D7507C}"/>
              </a:ext>
            </a:extLst>
          </p:cNvPr>
          <p:cNvSpPr/>
          <p:nvPr/>
        </p:nvSpPr>
        <p:spPr>
          <a:xfrm>
            <a:off x="8309811" y="0"/>
            <a:ext cx="1881754" cy="1170179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Search should be automatic, like we had before, automatically searching as user types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4625ECE3-0250-250B-2FF3-21831B2F8A72}"/>
              </a:ext>
            </a:extLst>
          </p:cNvPr>
          <p:cNvSpPr/>
          <p:nvPr/>
        </p:nvSpPr>
        <p:spPr>
          <a:xfrm>
            <a:off x="2452028" y="-1025800"/>
            <a:ext cx="1881754" cy="1170179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Home should take you straight away to current page – maybe have way to highlight it or call it search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151422CC-E08B-E6A0-52F2-E70D7463BDAA}"/>
              </a:ext>
            </a:extLst>
          </p:cNvPr>
          <p:cNvSpPr/>
          <p:nvPr/>
        </p:nvSpPr>
        <p:spPr>
          <a:xfrm>
            <a:off x="4067764" y="-1036810"/>
            <a:ext cx="1881754" cy="1170179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About us – all one page, drop down allows you to go directly to header rather than top of page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5446FF4A-A290-7D79-C90A-0C03EAEFEA54}"/>
              </a:ext>
            </a:extLst>
          </p:cNvPr>
          <p:cNvSpPr/>
          <p:nvPr/>
        </p:nvSpPr>
        <p:spPr>
          <a:xfrm>
            <a:off x="-237594" y="-1169479"/>
            <a:ext cx="1881754" cy="1170179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Need logo here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A1474C4A-6A0D-120A-70D9-204411E6D3C9}"/>
              </a:ext>
            </a:extLst>
          </p:cNvPr>
          <p:cNvSpPr/>
          <p:nvPr/>
        </p:nvSpPr>
        <p:spPr>
          <a:xfrm>
            <a:off x="11505459" y="2332617"/>
            <a:ext cx="1881754" cy="1170179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Possibly scroll bar here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12B2CD82-65E6-AE90-5305-82EDE6A8D342}"/>
              </a:ext>
            </a:extLst>
          </p:cNvPr>
          <p:cNvSpPr/>
          <p:nvPr/>
        </p:nvSpPr>
        <p:spPr>
          <a:xfrm>
            <a:off x="-237594" y="1966306"/>
            <a:ext cx="2220546" cy="1711056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Should have fluid animation (like tik </a:t>
            </a:r>
            <a:r>
              <a:rPr lang="en-CA" sz="1200" dirty="0" err="1">
                <a:solidFill>
                  <a:schemeClr val="tx1"/>
                </a:solidFill>
              </a:rPr>
              <a:t>tok</a:t>
            </a:r>
            <a:r>
              <a:rPr lang="en-CA" sz="1200" dirty="0">
                <a:solidFill>
                  <a:schemeClr val="tx1"/>
                </a:solidFill>
              </a:rPr>
              <a:t> or reals) where as user scrolls, the courses don’t disappear all at once</a:t>
            </a:r>
          </a:p>
        </p:txBody>
      </p:sp>
    </p:spTree>
    <p:extLst>
      <p:ext uri="{BB962C8B-B14F-4D97-AF65-F5344CB8AC3E}">
        <p14:creationId xmlns:p14="http://schemas.microsoft.com/office/powerpoint/2010/main" val="139891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2E551B-0D71-819E-1A97-C790095B726C}"/>
              </a:ext>
            </a:extLst>
          </p:cNvPr>
          <p:cNvSpPr/>
          <p:nvPr/>
        </p:nvSpPr>
        <p:spPr>
          <a:xfrm>
            <a:off x="0" y="0"/>
            <a:ext cx="12192000" cy="8181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4400" dirty="0">
                <a:solidFill>
                  <a:schemeClr val="tx1"/>
                </a:solidFill>
                <a:latin typeface="Source Sans Pro" panose="020B0503030403020204" pitchFamily="34" charset="0"/>
              </a:rPr>
              <a:t>Relatable </a:t>
            </a:r>
            <a:r>
              <a:rPr lang="en-CA" sz="2000" dirty="0">
                <a:solidFill>
                  <a:schemeClr val="tx1"/>
                </a:solidFill>
                <a:latin typeface="Source Sans Pro" panose="020B0503030403020204" pitchFamily="34" charset="0"/>
              </a:rPr>
              <a:t>      Home       About Us</a:t>
            </a:r>
          </a:p>
          <a:p>
            <a:pPr algn="ctr"/>
            <a:endParaRPr lang="en-CA" sz="36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933971-DB67-168D-F667-C2A68C5A18C7}"/>
              </a:ext>
            </a:extLst>
          </p:cNvPr>
          <p:cNvSpPr/>
          <p:nvPr/>
        </p:nvSpPr>
        <p:spPr>
          <a:xfrm>
            <a:off x="3882189" y="1127531"/>
            <a:ext cx="4427622" cy="529389"/>
          </a:xfrm>
          <a:prstGeom prst="roundRect">
            <a:avLst/>
          </a:prstGeom>
          <a:solidFill>
            <a:srgbClr val="F6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CMPT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296423-CC36-C9F8-E870-24E4F3DE37ED}"/>
              </a:ext>
            </a:extLst>
          </p:cNvPr>
          <p:cNvSpPr/>
          <p:nvPr/>
        </p:nvSpPr>
        <p:spPr>
          <a:xfrm>
            <a:off x="2187456" y="1966305"/>
            <a:ext cx="7817089" cy="869886"/>
          </a:xfrm>
          <a:prstGeom prst="roundRect">
            <a:avLst/>
          </a:prstGeom>
          <a:solidFill>
            <a:srgbClr val="F6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CMPT 101.3 – Introduction to Computing</a:t>
            </a:r>
          </a:p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Description: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 survey of major computer science areas, combining a breadth of topics with depth via specific examples within each topic. Topics include: history of computing, computer applications…</a:t>
            </a:r>
            <a:endParaRPr lang="en-CA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D98E53-AB6A-42C5-365F-FEB3DC38E1E2}"/>
              </a:ext>
            </a:extLst>
          </p:cNvPr>
          <p:cNvSpPr/>
          <p:nvPr/>
        </p:nvSpPr>
        <p:spPr>
          <a:xfrm>
            <a:off x="2187455" y="5687821"/>
            <a:ext cx="7817089" cy="869887"/>
          </a:xfrm>
          <a:prstGeom prst="roundRect">
            <a:avLst/>
          </a:prstGeom>
          <a:solidFill>
            <a:srgbClr val="F6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CMPT 141.3 – Introduction to Computer Science</a:t>
            </a:r>
          </a:p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Description: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An introduction to computer science and problem solving using procedural programming. This course introduces the basic computer science and computer…</a:t>
            </a:r>
            <a:endParaRPr lang="en-CA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5" name="Graphic 14" descr="Magnifying glass outline">
            <a:extLst>
              <a:ext uri="{FF2B5EF4-FFF2-40B4-BE49-F238E27FC236}">
                <a16:creationId xmlns:a16="http://schemas.microsoft.com/office/drawing/2014/main" id="{E052A658-9352-46CF-4E73-A5A7607C4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5818" y="1170179"/>
            <a:ext cx="473476" cy="4734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5CC8BE-E516-56BD-59ED-2786DBEE2581}"/>
              </a:ext>
            </a:extLst>
          </p:cNvPr>
          <p:cNvSpPr/>
          <p:nvPr/>
        </p:nvSpPr>
        <p:spPr>
          <a:xfrm>
            <a:off x="1071238" y="3098235"/>
            <a:ext cx="10049521" cy="2327541"/>
          </a:xfrm>
          <a:prstGeom prst="roundRect">
            <a:avLst/>
          </a:prstGeom>
          <a:solidFill>
            <a:srgbClr val="F6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CMPT 140.3 – Introduction to Creative Computing</a:t>
            </a:r>
          </a:p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Description: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Concepts in Computing such as algorithms, problem solving, and programming are explored using interactive multimedia systems as the creative focus. Basic skills in problem solving, programming, design and interaction, event-based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behaviour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and prototyping are developed.</a:t>
            </a:r>
          </a:p>
          <a:p>
            <a:r>
              <a:rPr lang="en-US" sz="160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Num Credits: 3, Restrictions: None, View on Course Catalogue: Link</a:t>
            </a:r>
          </a:p>
          <a:p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Prerequisites: </a:t>
            </a:r>
          </a:p>
          <a:p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(CMPT AAA or CMPT BBB) and CMPT CCC</a:t>
            </a:r>
          </a:p>
          <a:p>
            <a:endParaRPr lang="en-US" i="0" dirty="0">
              <a:solidFill>
                <a:srgbClr val="222222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Dependencies:</a:t>
            </a:r>
          </a:p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CMPT DDD, CMPT EEE, MATH AAA</a:t>
            </a:r>
          </a:p>
        </p:txBody>
      </p:sp>
    </p:spTree>
    <p:extLst>
      <p:ext uri="{BB962C8B-B14F-4D97-AF65-F5344CB8AC3E}">
        <p14:creationId xmlns:p14="http://schemas.microsoft.com/office/powerpoint/2010/main" val="4122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CE775F-C9D4-834D-006F-E44FA5ADF76C}"/>
              </a:ext>
            </a:extLst>
          </p:cNvPr>
          <p:cNvSpPr/>
          <p:nvPr/>
        </p:nvSpPr>
        <p:spPr>
          <a:xfrm>
            <a:off x="1071239" y="584335"/>
            <a:ext cx="10049521" cy="2327541"/>
          </a:xfrm>
          <a:prstGeom prst="roundRect">
            <a:avLst/>
          </a:prstGeom>
          <a:solidFill>
            <a:srgbClr val="F6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CMPT 140.3 – Introduction to Creative Computing</a:t>
            </a:r>
          </a:p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Description: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Concepts in Computing such as algorithms, problem solving, and programming are explored using interactive multimedia systems as the creative focus. Basic skills in problem solving, programming, design and interaction, event-based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behaviour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and prototyping are developed.</a:t>
            </a:r>
          </a:p>
          <a:p>
            <a:r>
              <a:rPr lang="en-US" sz="16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Num Credits: </a:t>
            </a:r>
            <a:r>
              <a:rPr lang="en-US" sz="160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3, 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Restrictions: </a:t>
            </a:r>
            <a:r>
              <a:rPr lang="en-US" sz="160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None, 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View on Course Catalogue: </a:t>
            </a:r>
            <a:r>
              <a:rPr lang="en-US" sz="160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Link</a:t>
            </a:r>
            <a:endParaRPr lang="en-US" sz="1600" b="1" i="0" dirty="0">
              <a:solidFill>
                <a:srgbClr val="222222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Prerequisites: </a:t>
            </a:r>
          </a:p>
          <a:p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(CMPT AAA or CMPT BBB) and CMPT CCC</a:t>
            </a:r>
          </a:p>
          <a:p>
            <a:endParaRPr lang="en-US" i="0" dirty="0">
              <a:solidFill>
                <a:srgbClr val="222222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6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Dependencies: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5BB41A-4320-026A-3BC9-8327D306A1F0}"/>
              </a:ext>
            </a:extLst>
          </p:cNvPr>
          <p:cNvSpPr/>
          <p:nvPr/>
        </p:nvSpPr>
        <p:spPr>
          <a:xfrm>
            <a:off x="1071238" y="3727029"/>
            <a:ext cx="10049521" cy="2327541"/>
          </a:xfrm>
          <a:prstGeom prst="roundRect">
            <a:avLst/>
          </a:prstGeom>
          <a:solidFill>
            <a:srgbClr val="F6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CMPT 140.3 – Introduction to Creative Computing</a:t>
            </a:r>
          </a:p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Description: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Concepts in Computing such as algorithms, problem solving, and programming are explored using interactive multimedia systems as the creative focus. Basic skills in problem solving, programming, design and interaction, event-based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behaviour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and prototyping are developed.</a:t>
            </a:r>
          </a:p>
          <a:p>
            <a:r>
              <a:rPr lang="en-US" sz="1600" b="1" dirty="0">
                <a:solidFill>
                  <a:srgbClr val="22222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Prerequisites: </a:t>
            </a:r>
          </a:p>
          <a:p>
            <a:endParaRPr lang="en-US" sz="1600" b="1" dirty="0">
              <a:solidFill>
                <a:srgbClr val="22222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6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Dependencies:</a:t>
            </a:r>
          </a:p>
          <a:p>
            <a:endParaRPr lang="en-US" sz="1600" b="1" dirty="0">
              <a:solidFill>
                <a:srgbClr val="22222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6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Num Credits: </a:t>
            </a:r>
            <a:r>
              <a:rPr lang="en-US" sz="160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3, 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Restrictions: </a:t>
            </a:r>
            <a:r>
              <a:rPr lang="en-US" sz="160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None, 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View on Course Catalogue: </a:t>
            </a:r>
            <a:r>
              <a:rPr lang="en-US" sz="160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Link</a:t>
            </a:r>
            <a:endParaRPr lang="en-US" sz="1600" b="1" i="0" dirty="0">
              <a:solidFill>
                <a:srgbClr val="222222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1400" b="1" i="0" dirty="0">
              <a:solidFill>
                <a:srgbClr val="222222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CA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77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7FC225-76F3-7257-34FF-2860E11715F7}"/>
              </a:ext>
            </a:extLst>
          </p:cNvPr>
          <p:cNvSpPr/>
          <p:nvPr/>
        </p:nvSpPr>
        <p:spPr>
          <a:xfrm>
            <a:off x="1071239" y="584335"/>
            <a:ext cx="10049521" cy="2327541"/>
          </a:xfrm>
          <a:prstGeom prst="roundRect">
            <a:avLst/>
          </a:prstGeom>
          <a:solidFill>
            <a:srgbClr val="F6F1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CMPT 140.3 – Introduction to Creative Computing</a:t>
            </a:r>
          </a:p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Description: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Concepts in Computing such as algorithms, problem solving, and programming are explored using interactive multimedia systems as the creative focus. Basic skills in problem solving, programming, design and interaction, event-based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behaviour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and prototyping are developed.</a:t>
            </a:r>
          </a:p>
          <a:p>
            <a:r>
              <a:rPr lang="en-US" sz="16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Num Credits: </a:t>
            </a:r>
            <a:r>
              <a:rPr lang="en-US" sz="160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3, 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Restrictions: </a:t>
            </a:r>
            <a:r>
              <a:rPr lang="en-US" sz="160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None, 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View on Course Catalogue: </a:t>
            </a:r>
            <a:r>
              <a:rPr lang="en-US" sz="160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Link</a:t>
            </a:r>
            <a:endParaRPr lang="en-US" sz="1600" b="1" i="0" dirty="0">
              <a:solidFill>
                <a:srgbClr val="222222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Prerequisites: </a:t>
            </a:r>
          </a:p>
          <a:p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(CMPT AAA or CMPT BBB) and CMPT CCC</a:t>
            </a:r>
          </a:p>
          <a:p>
            <a:endParaRPr lang="en-US" b="1" i="0" dirty="0">
              <a:solidFill>
                <a:srgbClr val="222222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Dependencies:</a:t>
            </a:r>
          </a:p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CMPT DDD, CMPT EEE, MATH AAA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7F78804E-799F-1ABB-E02D-EA5246D958AD}"/>
              </a:ext>
            </a:extLst>
          </p:cNvPr>
          <p:cNvSpPr/>
          <p:nvPr/>
        </p:nvSpPr>
        <p:spPr>
          <a:xfrm>
            <a:off x="8861744" y="2356923"/>
            <a:ext cx="2220546" cy="1711056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Want a way to make it </a:t>
            </a:r>
            <a:r>
              <a:rPr lang="en-CA" sz="1200" b="1" dirty="0">
                <a:solidFill>
                  <a:schemeClr val="tx1"/>
                </a:solidFill>
              </a:rPr>
              <a:t>obvious </a:t>
            </a:r>
            <a:r>
              <a:rPr lang="en-CA" sz="1200" dirty="0">
                <a:solidFill>
                  <a:schemeClr val="tx1"/>
                </a:solidFill>
              </a:rPr>
              <a:t>that the courses are buttons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95B05725-4172-94EC-9D5F-179A1803434C}"/>
              </a:ext>
            </a:extLst>
          </p:cNvPr>
          <p:cNvSpPr/>
          <p:nvPr/>
        </p:nvSpPr>
        <p:spPr>
          <a:xfrm>
            <a:off x="8861744" y="4444655"/>
            <a:ext cx="2220546" cy="1711056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Also would be good to incorporate strong and weak </a:t>
            </a:r>
            <a:r>
              <a:rPr lang="en-CA" sz="1200" dirty="0" err="1">
                <a:solidFill>
                  <a:schemeClr val="tx1"/>
                </a:solidFill>
              </a:rPr>
              <a:t>dependancies</a:t>
            </a:r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70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2E551B-0D71-819E-1A97-C790095B726C}"/>
              </a:ext>
            </a:extLst>
          </p:cNvPr>
          <p:cNvSpPr/>
          <p:nvPr/>
        </p:nvSpPr>
        <p:spPr>
          <a:xfrm>
            <a:off x="0" y="0"/>
            <a:ext cx="12192000" cy="81814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4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Relatable </a:t>
            </a:r>
            <a:r>
              <a:rPr lang="en-CA" sz="2000" dirty="0">
                <a:solidFill>
                  <a:schemeClr val="tx1"/>
                </a:solidFill>
                <a:latin typeface="Amasis MT Pro Medium" panose="02040604050005020304" pitchFamily="18" charset="0"/>
              </a:rPr>
              <a:t>      Course Search          About Us</a:t>
            </a:r>
          </a:p>
          <a:p>
            <a:pPr algn="ctr"/>
            <a:endParaRPr lang="en-CA" sz="36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933971-DB67-168D-F667-C2A68C5A18C7}"/>
              </a:ext>
            </a:extLst>
          </p:cNvPr>
          <p:cNvSpPr/>
          <p:nvPr/>
        </p:nvSpPr>
        <p:spPr>
          <a:xfrm>
            <a:off x="3882189" y="1127531"/>
            <a:ext cx="4427622" cy="529389"/>
          </a:xfrm>
          <a:prstGeom prst="roundRect">
            <a:avLst/>
          </a:prstGeom>
          <a:solidFill>
            <a:srgbClr val="F2F2F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CMPT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296423-CC36-C9F8-E870-24E4F3DE37ED}"/>
              </a:ext>
            </a:extLst>
          </p:cNvPr>
          <p:cNvSpPr/>
          <p:nvPr/>
        </p:nvSpPr>
        <p:spPr>
          <a:xfrm>
            <a:off x="2187456" y="1966305"/>
            <a:ext cx="7817089" cy="869886"/>
          </a:xfrm>
          <a:prstGeom prst="roundRect">
            <a:avLst/>
          </a:prstGeom>
          <a:solidFill>
            <a:srgbClr val="F2F2F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CMPT 101.3 – Introduction to Computing</a:t>
            </a:r>
          </a:p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Description: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 survey of major computer science areas, combining a breadth of topics with depth via specific examples within each topic. Topics include: history of computing, computer applications…</a:t>
            </a:r>
            <a:endParaRPr lang="en-CA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8FDDD6-32E2-9B8B-13BA-1C0DC5BF30EC}"/>
              </a:ext>
            </a:extLst>
          </p:cNvPr>
          <p:cNvSpPr/>
          <p:nvPr/>
        </p:nvSpPr>
        <p:spPr>
          <a:xfrm>
            <a:off x="2187455" y="3070082"/>
            <a:ext cx="7817089" cy="869887"/>
          </a:xfrm>
          <a:prstGeom prst="roundRect">
            <a:avLst/>
          </a:prstGeom>
          <a:solidFill>
            <a:srgbClr val="F2F2F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CMPT 140.3 – Introduction to Creative Computing</a:t>
            </a:r>
          </a:p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Description: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Concepts in Computing such as algorithms, problem solving, and programming are explored using interactive multimedia systems as the creative focus. Basic skills in problem solving…</a:t>
            </a:r>
            <a:endParaRPr lang="en-CA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D98E53-AB6A-42C5-365F-FEB3DC38E1E2}"/>
              </a:ext>
            </a:extLst>
          </p:cNvPr>
          <p:cNvSpPr/>
          <p:nvPr/>
        </p:nvSpPr>
        <p:spPr>
          <a:xfrm>
            <a:off x="2187454" y="4218239"/>
            <a:ext cx="7817089" cy="869887"/>
          </a:xfrm>
          <a:prstGeom prst="roundRect">
            <a:avLst/>
          </a:prstGeom>
          <a:solidFill>
            <a:srgbClr val="F2F2F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CMPT 141.3 – Introduction to Computer Science</a:t>
            </a:r>
          </a:p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Description: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An introduction to computer science and problem solving using procedural programming. This course introduces the basic computer science and computer…</a:t>
            </a:r>
            <a:endParaRPr lang="en-CA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B7073D-F669-1A75-7D7D-4A6C0DE41D8C}"/>
              </a:ext>
            </a:extLst>
          </p:cNvPr>
          <p:cNvSpPr/>
          <p:nvPr/>
        </p:nvSpPr>
        <p:spPr>
          <a:xfrm>
            <a:off x="2187454" y="5366396"/>
            <a:ext cx="7817089" cy="869887"/>
          </a:xfrm>
          <a:prstGeom prst="roundRect">
            <a:avLst/>
          </a:prstGeom>
          <a:solidFill>
            <a:srgbClr val="F2F2F6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CMPT 142.3 – Introduction to Computer Science for Engineers</a:t>
            </a:r>
          </a:p>
          <a:p>
            <a:r>
              <a:rPr lang="en-CA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Description: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Introduces essential computer science and computer programming concepts and principles, with application to problems relevant to all Engineering disciplines. Presents the…</a:t>
            </a:r>
            <a:endParaRPr lang="en-CA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5" name="Graphic 14" descr="Magnifying glass outline">
            <a:extLst>
              <a:ext uri="{FF2B5EF4-FFF2-40B4-BE49-F238E27FC236}">
                <a16:creationId xmlns:a16="http://schemas.microsoft.com/office/drawing/2014/main" id="{E052A658-9352-46CF-4E73-A5A7607C4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5818" y="1170179"/>
            <a:ext cx="473476" cy="4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efc8650-4476-421b-909d-614e83f293e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8E31870742BF419CAD8F969ADC3C16" ma:contentTypeVersion="12" ma:contentTypeDescription="Create a new document." ma:contentTypeScope="" ma:versionID="cd19a09e6861561ca452400e743c48cd">
  <xsd:schema xmlns:xsd="http://www.w3.org/2001/XMLSchema" xmlns:xs="http://www.w3.org/2001/XMLSchema" xmlns:p="http://schemas.microsoft.com/office/2006/metadata/properties" xmlns:ns3="7efc8650-4476-421b-909d-614e83f293e8" xmlns:ns4="79db2cea-50e4-4fee-8cc8-6a8f92c51ffc" targetNamespace="http://schemas.microsoft.com/office/2006/metadata/properties" ma:root="true" ma:fieldsID="c1e6219360b3f002a02864adfb852fe8" ns3:_="" ns4:_="">
    <xsd:import namespace="7efc8650-4476-421b-909d-614e83f293e8"/>
    <xsd:import namespace="79db2cea-50e4-4fee-8cc8-6a8f92c51f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fc8650-4476-421b-909d-614e83f293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db2cea-50e4-4fee-8cc8-6a8f92c51ff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CFD6FB-FEFE-41D0-A3B5-D2F85A243DD6}">
  <ds:schemaRefs>
    <ds:schemaRef ds:uri="http://schemas.openxmlformats.org/package/2006/metadata/core-properties"/>
    <ds:schemaRef ds:uri="7efc8650-4476-421b-909d-614e83f293e8"/>
    <ds:schemaRef ds:uri="http://purl.org/dc/dcmitype/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79db2cea-50e4-4fee-8cc8-6a8f92c51ffc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6B38101-8729-46DA-A29A-0E44CD3B67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220E93-65EC-44CA-BE49-652D3AC131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fc8650-4476-421b-909d-614e83f293e8"/>
    <ds:schemaRef ds:uri="79db2cea-50e4-4fee-8cc8-6a8f92c51f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962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Amasis MT Pro Medium</vt:lpstr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Fraser McLeod</dc:creator>
  <cp:lastModifiedBy>Fraser McLeod</cp:lastModifiedBy>
  <cp:revision>2</cp:revision>
  <dcterms:created xsi:type="dcterms:W3CDTF">2023-03-17T22:56:24Z</dcterms:created>
  <dcterms:modified xsi:type="dcterms:W3CDTF">2023-03-18T02:29:12Z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0x010100378E31870742BF419CAD8F969ADC3C16</vt:lpwstr>
  </property>
</Properties>
</file>