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8" r:id="rId4"/>
    <p:sldId id="259" r:id="rId5"/>
    <p:sldId id="290" r:id="rId6"/>
    <p:sldId id="262" r:id="rId7"/>
    <p:sldId id="263" r:id="rId8"/>
    <p:sldId id="269" r:id="rId9"/>
    <p:sldId id="270" r:id="rId10"/>
    <p:sldId id="264" r:id="rId11"/>
    <p:sldId id="271" r:id="rId12"/>
    <p:sldId id="272" r:id="rId13"/>
    <p:sldId id="294" r:id="rId14"/>
    <p:sldId id="295" r:id="rId15"/>
    <p:sldId id="296" r:id="rId16"/>
    <p:sldId id="297" r:id="rId17"/>
    <p:sldId id="273" r:id="rId18"/>
    <p:sldId id="287" r:id="rId19"/>
    <p:sldId id="274" r:id="rId20"/>
    <p:sldId id="275" r:id="rId21"/>
    <p:sldId id="276" r:id="rId22"/>
    <p:sldId id="282" r:id="rId23"/>
    <p:sldId id="277" r:id="rId24"/>
    <p:sldId id="278" r:id="rId25"/>
    <p:sldId id="279" r:id="rId26"/>
    <p:sldId id="280" r:id="rId27"/>
    <p:sldId id="298" r:id="rId28"/>
    <p:sldId id="313" r:id="rId29"/>
    <p:sldId id="314" r:id="rId30"/>
    <p:sldId id="315" r:id="rId31"/>
    <p:sldId id="316" r:id="rId32"/>
    <p:sldId id="299" r:id="rId33"/>
    <p:sldId id="310" r:id="rId34"/>
    <p:sldId id="301" r:id="rId35"/>
    <p:sldId id="302" r:id="rId36"/>
    <p:sldId id="303" r:id="rId37"/>
    <p:sldId id="304" r:id="rId38"/>
    <p:sldId id="305" r:id="rId39"/>
    <p:sldId id="306" r:id="rId40"/>
    <p:sldId id="307" r:id="rId41"/>
    <p:sldId id="308" r:id="rId42"/>
    <p:sldId id="322" r:id="rId43"/>
    <p:sldId id="323" r:id="rId44"/>
    <p:sldId id="324" r:id="rId45"/>
    <p:sldId id="325" r:id="rId46"/>
    <p:sldId id="309" r:id="rId47"/>
    <p:sldId id="311" r:id="rId48"/>
    <p:sldId id="312" r:id="rId49"/>
    <p:sldId id="317" r:id="rId50"/>
    <p:sldId id="318" r:id="rId51"/>
    <p:sldId id="319" r:id="rId52"/>
    <p:sldId id="320" r:id="rId53"/>
    <p:sldId id="321" r:id="rId54"/>
    <p:sldId id="292" r:id="rId55"/>
    <p:sldId id="293"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8" autoAdjust="0"/>
    <p:restoredTop sz="94660"/>
  </p:normalViewPr>
  <p:slideViewPr>
    <p:cSldViewPr snapToGrid="0">
      <p:cViewPr varScale="1">
        <p:scale>
          <a:sx n="74" d="100"/>
          <a:sy n="74" d="100"/>
        </p:scale>
        <p:origin x="60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pPr/>
              <a:t>25-May-15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pPr/>
              <a:t>25-May-15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pPr/>
              <a:t>25-May-15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pPr/>
              <a:t>25-May-15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pPr/>
              <a:t>25-May-15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pPr/>
              <a:t>25-May-15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pPr/>
              <a:t>25-May-15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pPr/>
              <a:t>25-May-15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pPr/>
              <a:t>25-May-15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pPr/>
              <a:t>25-May-15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pPr/>
              <a:t>25-May-15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pPr/>
              <a:t>25-May-15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4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53.xml"/><Relationship Id="rId5" Type="http://schemas.openxmlformats.org/officeDocument/2006/relationships/slide" Target="slide7.xml"/><Relationship Id="rId10" Type="http://schemas.openxmlformats.org/officeDocument/2006/relationships/slide" Target="slide52.xml"/><Relationship Id="rId4" Type="http://schemas.openxmlformats.org/officeDocument/2006/relationships/slide" Target="slide6.xml"/><Relationship Id="rId9" Type="http://schemas.openxmlformats.org/officeDocument/2006/relationships/slide" Target="slide4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www.technotalkative.com/adt-bundle-a-single-step-to-setup-android-development-environment/" TargetMode="External"/><Relationship Id="rId3" Type="http://schemas.openxmlformats.org/officeDocument/2006/relationships/hyperlink" Target="http://developer.android.com/training/index.html" TargetMode="External"/><Relationship Id="rId7" Type="http://schemas.openxmlformats.org/officeDocument/2006/relationships/hyperlink" Target="http://www.technotalkative.com/android/" TargetMode="External"/><Relationship Id="rId2" Type="http://schemas.openxmlformats.org/officeDocument/2006/relationships/hyperlink" Target="http://developer.android.com/develop/index.html" TargetMode="External"/><Relationship Id="rId1" Type="http://schemas.openxmlformats.org/officeDocument/2006/relationships/slideLayout" Target="../slideLayouts/slideLayout2.xml"/><Relationship Id="rId6" Type="http://schemas.openxmlformats.org/officeDocument/2006/relationships/hyperlink" Target="http://stackoverflow.com/" TargetMode="External"/><Relationship Id="rId5" Type="http://schemas.openxmlformats.org/officeDocument/2006/relationships/hyperlink" Target="http://developer.android.com/google/index.html" TargetMode="External"/><Relationship Id="rId4" Type="http://schemas.openxmlformats.org/officeDocument/2006/relationships/hyperlink" Target="http://developer.android.com/guide/components/index.html" TargetMode="External"/><Relationship Id="rId9" Type="http://schemas.openxmlformats.org/officeDocument/2006/relationships/hyperlink" Target="http://developer.android.com/reference/android/telephony/TelephonyManager.html"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Secure It Pro</a:t>
            </a:r>
            <a:endParaRPr lang="en-US" b="1" dirty="0"/>
          </a:p>
        </p:txBody>
      </p:sp>
      <p:sp>
        <p:nvSpPr>
          <p:cNvPr id="3" name="Subtitle 2"/>
          <p:cNvSpPr>
            <a:spLocks noGrp="1"/>
          </p:cNvSpPr>
          <p:nvPr>
            <p:ph type="subTitle" idx="1"/>
          </p:nvPr>
        </p:nvSpPr>
        <p:spPr>
          <a:xfrm>
            <a:off x="1100051" y="4455619"/>
            <a:ext cx="10058400" cy="1777755"/>
          </a:xfrm>
        </p:spPr>
        <p:txBody>
          <a:bodyPr>
            <a:normAutofit/>
          </a:bodyPr>
          <a:lstStyle/>
          <a:p>
            <a:r>
              <a:rPr lang="en-US" dirty="0" err="1" smtClean="0"/>
              <a:t>SubmitTed</a:t>
            </a:r>
            <a:r>
              <a:rPr lang="en-US" dirty="0" smtClean="0"/>
              <a:t> By:</a:t>
            </a:r>
          </a:p>
          <a:p>
            <a:r>
              <a:rPr lang="en-US" dirty="0" err="1" smtClean="0"/>
              <a:t>Marmik</a:t>
            </a:r>
            <a:r>
              <a:rPr lang="en-US" dirty="0" smtClean="0"/>
              <a:t> Patel (110280107003)        Gaurav Shah(110280107020)</a:t>
            </a:r>
          </a:p>
          <a:p>
            <a:r>
              <a:rPr lang="en-US" dirty="0" smtClean="0"/>
              <a:t>Niket Patel     (110280107017)        </a:t>
            </a:r>
            <a:r>
              <a:rPr lang="en-US" dirty="0" err="1" smtClean="0"/>
              <a:t>Nisarg</a:t>
            </a:r>
            <a:r>
              <a:rPr lang="en-US" dirty="0" smtClean="0"/>
              <a:t> shah (110280107050)</a:t>
            </a:r>
          </a:p>
          <a:p>
            <a:endParaRPr lang="en-US" dirty="0"/>
          </a:p>
        </p:txBody>
      </p:sp>
    </p:spTree>
    <p:extLst>
      <p:ext uri="{BB962C8B-B14F-4D97-AF65-F5344CB8AC3E}">
        <p14:creationId xmlns:p14="http://schemas.microsoft.com/office/powerpoint/2010/main" val="664545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Study</a:t>
            </a:r>
          </a:p>
        </p:txBody>
      </p:sp>
      <p:sp>
        <p:nvSpPr>
          <p:cNvPr id="3" name="Content Placeholder 2"/>
          <p:cNvSpPr>
            <a:spLocks noGrp="1"/>
          </p:cNvSpPr>
          <p:nvPr>
            <p:ph idx="1"/>
          </p:nvPr>
        </p:nvSpPr>
        <p:spPr/>
        <p:txBody>
          <a:bodyPr>
            <a:normAutofit fontScale="85000" lnSpcReduction="20000"/>
          </a:bodyPr>
          <a:lstStyle/>
          <a:p>
            <a:pPr algn="just">
              <a:lnSpc>
                <a:spcPct val="150000"/>
              </a:lnSpc>
              <a:buFont typeface="Wingdings" panose="05000000000000000000" pitchFamily="2" charset="2"/>
              <a:buChar char="v"/>
            </a:pPr>
            <a:r>
              <a:rPr lang="en-IN" sz="3200" dirty="0" smtClean="0"/>
              <a:t> One Touch Calling</a:t>
            </a:r>
          </a:p>
          <a:p>
            <a:pPr marL="201168" lvl="1" indent="0" algn="just">
              <a:lnSpc>
                <a:spcPct val="150000"/>
              </a:lnSpc>
              <a:buNone/>
            </a:pPr>
            <a:r>
              <a:rPr lang="en-IN" sz="3000" dirty="0" smtClean="0"/>
              <a:t>	</a:t>
            </a:r>
            <a:r>
              <a:rPr lang="en-IN" sz="2600" dirty="0" smtClean="0"/>
              <a:t>One </a:t>
            </a:r>
            <a:r>
              <a:rPr lang="en-IN" sz="2600" dirty="0"/>
              <a:t>Touch Calling feature is useful in emergency situation. Using this application, user can call to predefined contact by </a:t>
            </a:r>
            <a:r>
              <a:rPr lang="en-IN" sz="2600" dirty="0" smtClean="0"/>
              <a:t>Single touch.</a:t>
            </a:r>
          </a:p>
          <a:p>
            <a:pPr marL="182880" lvl="1" algn="just">
              <a:lnSpc>
                <a:spcPct val="150000"/>
              </a:lnSpc>
              <a:buFont typeface="Wingdings" panose="05000000000000000000" pitchFamily="2" charset="2"/>
              <a:buChar char="v"/>
            </a:pPr>
            <a:r>
              <a:rPr lang="en-US" sz="3200" dirty="0" smtClean="0"/>
              <a:t> Anti Theft</a:t>
            </a:r>
          </a:p>
          <a:p>
            <a:pPr marL="0" lvl="1" indent="0" algn="just">
              <a:lnSpc>
                <a:spcPct val="150000"/>
              </a:lnSpc>
              <a:buNone/>
            </a:pPr>
            <a:r>
              <a:rPr lang="en-US" sz="3200" dirty="0"/>
              <a:t>	</a:t>
            </a:r>
            <a:r>
              <a:rPr lang="en-IN" sz="2600" dirty="0"/>
              <a:t>Anti-Theft feature is for securing mobile from thieves. This module send message to predefined contact on inserting a SIM card with different number which does not match with provided number while installation of application.</a:t>
            </a:r>
            <a:endParaRPr lang="en-US" sz="2600" dirty="0"/>
          </a:p>
          <a:p>
            <a:pPr marL="0" lvl="1" indent="0" algn="just">
              <a:lnSpc>
                <a:spcPct val="150000"/>
              </a:lnSpc>
              <a:buNone/>
            </a:pPr>
            <a:endParaRPr lang="en-US" sz="3200" dirty="0"/>
          </a:p>
          <a:p>
            <a:pPr algn="just">
              <a:lnSpc>
                <a:spcPct val="150000"/>
              </a:lnSpc>
            </a:pPr>
            <a:endParaRPr lang="en-US" sz="3200" dirty="0"/>
          </a:p>
        </p:txBody>
      </p:sp>
    </p:spTree>
    <p:extLst>
      <p:ext uri="{BB962C8B-B14F-4D97-AF65-F5344CB8AC3E}">
        <p14:creationId xmlns:p14="http://schemas.microsoft.com/office/powerpoint/2010/main" val="162706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Study</a:t>
            </a:r>
          </a:p>
        </p:txBody>
      </p:sp>
      <p:sp>
        <p:nvSpPr>
          <p:cNvPr id="3" name="Content Placeholder 2"/>
          <p:cNvSpPr>
            <a:spLocks noGrp="1"/>
          </p:cNvSpPr>
          <p:nvPr>
            <p:ph idx="1"/>
          </p:nvPr>
        </p:nvSpPr>
        <p:spPr/>
        <p:txBody>
          <a:bodyPr>
            <a:normAutofit fontScale="77500" lnSpcReduction="20000"/>
          </a:bodyPr>
          <a:lstStyle/>
          <a:p>
            <a:pPr algn="just">
              <a:lnSpc>
                <a:spcPct val="150000"/>
              </a:lnSpc>
              <a:buFont typeface="Wingdings" panose="05000000000000000000" pitchFamily="2" charset="2"/>
              <a:buChar char="v"/>
            </a:pPr>
            <a:r>
              <a:rPr lang="en-IN" sz="3200" dirty="0" smtClean="0"/>
              <a:t> Application Lock</a:t>
            </a:r>
          </a:p>
          <a:p>
            <a:pPr algn="just">
              <a:lnSpc>
                <a:spcPct val="150000"/>
              </a:lnSpc>
            </a:pPr>
            <a:r>
              <a:rPr lang="en-IN" sz="3000" dirty="0" smtClean="0"/>
              <a:t>	</a:t>
            </a:r>
            <a:r>
              <a:rPr lang="en-IN" sz="2800" dirty="0"/>
              <a:t>App Lock feature provides facility for locking of specific applications. To open application locked by App Lock , user have insert a password.</a:t>
            </a:r>
            <a:endParaRPr lang="en-US" sz="2800" dirty="0"/>
          </a:p>
          <a:p>
            <a:pPr marL="182880" lvl="1" algn="just">
              <a:lnSpc>
                <a:spcPct val="150000"/>
              </a:lnSpc>
              <a:buFont typeface="Wingdings" panose="05000000000000000000" pitchFamily="2" charset="2"/>
              <a:buChar char="v"/>
            </a:pPr>
            <a:r>
              <a:rPr lang="en-US" sz="3200" dirty="0" smtClean="0"/>
              <a:t> Data Hiding</a:t>
            </a:r>
          </a:p>
          <a:p>
            <a:pPr algn="just">
              <a:lnSpc>
                <a:spcPct val="150000"/>
              </a:lnSpc>
            </a:pPr>
            <a:r>
              <a:rPr lang="en-US" sz="3200" dirty="0"/>
              <a:t>	</a:t>
            </a:r>
            <a:r>
              <a:rPr lang="en-IN" sz="2800" dirty="0"/>
              <a:t>This module hide personal data. To show this data user have to insert </a:t>
            </a:r>
            <a:r>
              <a:rPr lang="en-IN" sz="2800" dirty="0" err="1"/>
              <a:t>password.This</a:t>
            </a:r>
            <a:r>
              <a:rPr lang="en-IN" sz="2800" dirty="0"/>
              <a:t> features is able to provide password security </a:t>
            </a:r>
            <a:r>
              <a:rPr lang="en-IN" sz="2800" dirty="0" err="1"/>
              <a:t>upto</a:t>
            </a:r>
            <a:r>
              <a:rPr lang="en-IN" sz="2800" dirty="0"/>
              <a:t> 100x100x100 level. Data like images ,music </a:t>
            </a:r>
            <a:r>
              <a:rPr lang="en-IN" sz="2800" dirty="0" err="1"/>
              <a:t>files,video</a:t>
            </a:r>
            <a:r>
              <a:rPr lang="en-IN" sz="2800" dirty="0"/>
              <a:t> files etc.</a:t>
            </a:r>
            <a:endParaRPr lang="en-US" sz="2800" dirty="0"/>
          </a:p>
          <a:p>
            <a:pPr marL="0" lvl="1" indent="0" algn="just">
              <a:lnSpc>
                <a:spcPct val="150000"/>
              </a:lnSpc>
              <a:buNone/>
            </a:pPr>
            <a:endParaRPr lang="en-US" sz="3200" dirty="0"/>
          </a:p>
          <a:p>
            <a:pPr algn="just">
              <a:lnSpc>
                <a:spcPct val="150000"/>
              </a:lnSpc>
            </a:pPr>
            <a:endParaRPr lang="en-US" sz="3200" dirty="0"/>
          </a:p>
        </p:txBody>
      </p:sp>
    </p:spTree>
    <p:extLst>
      <p:ext uri="{BB962C8B-B14F-4D97-AF65-F5344CB8AC3E}">
        <p14:creationId xmlns:p14="http://schemas.microsoft.com/office/powerpoint/2010/main" val="1200053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Study</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dirty="0"/>
              <a:t> </a:t>
            </a:r>
            <a:r>
              <a:rPr lang="en-US" sz="2800" dirty="0" smtClean="0"/>
              <a:t>Advantages Of Proposed System</a:t>
            </a:r>
          </a:p>
          <a:p>
            <a:pPr marL="982980" indent="-342900">
              <a:buFont typeface="Arial" panose="020B0604020202020204" pitchFamily="34" charset="0"/>
              <a:buChar char="•"/>
            </a:pPr>
            <a:r>
              <a:rPr lang="en-US" dirty="0" smtClean="0"/>
              <a:t>All </a:t>
            </a:r>
            <a:r>
              <a:rPr lang="en-US" dirty="0"/>
              <a:t>applications </a:t>
            </a:r>
            <a:r>
              <a:rPr lang="en-US" dirty="0" smtClean="0"/>
              <a:t>comes in single package</a:t>
            </a:r>
          </a:p>
          <a:p>
            <a:pPr marL="982980" indent="-342900">
              <a:buFont typeface="Arial" panose="020B0604020202020204" pitchFamily="34" charset="0"/>
              <a:buChar char="•"/>
            </a:pPr>
            <a:r>
              <a:rPr lang="en-US" dirty="0" smtClean="0"/>
              <a:t>Consumes less RAM</a:t>
            </a:r>
          </a:p>
          <a:p>
            <a:pPr marL="982980" indent="-342900">
              <a:buFont typeface="Arial" panose="020B0604020202020204" pitchFamily="34" charset="0"/>
              <a:buChar char="•"/>
            </a:pPr>
            <a:r>
              <a:rPr lang="en-US" dirty="0" smtClean="0"/>
              <a:t>Consumes less Memory</a:t>
            </a:r>
          </a:p>
          <a:p>
            <a:pPr marL="982980" indent="-342900">
              <a:buFont typeface="Arial" panose="020B0604020202020204" pitchFamily="34" charset="0"/>
              <a:buChar char="•"/>
            </a:pPr>
            <a:r>
              <a:rPr lang="en-US" dirty="0" smtClean="0"/>
              <a:t>Consumes less Battery</a:t>
            </a:r>
          </a:p>
          <a:p>
            <a:pPr marL="982980" indent="-342900">
              <a:buFont typeface="Arial" panose="020B0604020202020204" pitchFamily="34" charset="0"/>
              <a:buChar char="•"/>
            </a:pPr>
            <a:r>
              <a:rPr lang="en-US" dirty="0" smtClean="0"/>
              <a:t>Better user interface</a:t>
            </a:r>
          </a:p>
          <a:p>
            <a:pPr marL="982980" indent="-342900">
              <a:buFont typeface="Arial" panose="020B0604020202020204" pitchFamily="34" charset="0"/>
              <a:buChar char="•"/>
            </a:pPr>
            <a:r>
              <a:rPr lang="en-US" dirty="0" smtClean="0"/>
              <a:t>Also provides features of one touch calling</a:t>
            </a:r>
          </a:p>
          <a:p>
            <a:pPr marL="982980" indent="-342900">
              <a:buFont typeface="Arial" panose="020B0604020202020204" pitchFamily="34" charset="0"/>
              <a:buChar char="•"/>
            </a:pPr>
            <a:r>
              <a:rPr lang="en-US" dirty="0" smtClean="0"/>
              <a:t>Provides integrity</a:t>
            </a:r>
            <a:endParaRPr lang="en-US" dirty="0"/>
          </a:p>
          <a:p>
            <a:pPr marL="640080" indent="0">
              <a:buNone/>
            </a:pPr>
            <a:r>
              <a:rPr lang="en-US" dirty="0" smtClean="0"/>
              <a:t> </a:t>
            </a:r>
          </a:p>
        </p:txBody>
      </p:sp>
    </p:spTree>
    <p:extLst>
      <p:ext uri="{BB962C8B-B14F-4D97-AF65-F5344CB8AC3E}">
        <p14:creationId xmlns:p14="http://schemas.microsoft.com/office/powerpoint/2010/main" val="140072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Analysis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t> </a:t>
            </a:r>
            <a:r>
              <a:rPr lang="en-US" sz="2800" dirty="0" smtClean="0"/>
              <a:t>Functional Requirements for Users</a:t>
            </a:r>
          </a:p>
          <a:p>
            <a:pPr marL="982980" indent="-342900">
              <a:buFont typeface="Arial" panose="020B0604020202020204" pitchFamily="34" charset="0"/>
              <a:buChar char="•"/>
            </a:pPr>
            <a:r>
              <a:rPr lang="en-US" dirty="0" smtClean="0"/>
              <a:t>Set a password for Data </a:t>
            </a:r>
            <a:r>
              <a:rPr lang="en-US" dirty="0"/>
              <a:t>H</a:t>
            </a:r>
            <a:r>
              <a:rPr lang="en-US" dirty="0" smtClean="0"/>
              <a:t>iding</a:t>
            </a:r>
          </a:p>
          <a:p>
            <a:pPr marL="982980" indent="-342900">
              <a:buFont typeface="Arial" panose="020B0604020202020204" pitchFamily="34" charset="0"/>
              <a:buChar char="•"/>
            </a:pPr>
            <a:r>
              <a:rPr lang="en-US" dirty="0" smtClean="0"/>
              <a:t>Set a password for accessing applications</a:t>
            </a:r>
          </a:p>
          <a:p>
            <a:pPr marL="982980" indent="-342900">
              <a:buFont typeface="Arial" panose="020B0604020202020204" pitchFamily="34" charset="0"/>
              <a:buChar char="•"/>
            </a:pPr>
            <a:r>
              <a:rPr lang="en-US" dirty="0" smtClean="0"/>
              <a:t>Set a mobile number for Emergency Calling</a:t>
            </a:r>
          </a:p>
          <a:p>
            <a:pPr marL="982980" indent="-342900">
              <a:buFont typeface="Arial" panose="020B0604020202020204" pitchFamily="34" charset="0"/>
              <a:buChar char="•"/>
            </a:pPr>
            <a:r>
              <a:rPr lang="en-US" dirty="0" smtClean="0"/>
              <a:t>Set a mobile number for Anti-theft</a:t>
            </a:r>
          </a:p>
          <a:p>
            <a:pPr marL="982980" indent="-342900">
              <a:buFont typeface="Arial" panose="020B0604020202020204" pitchFamily="34" charset="0"/>
              <a:buChar char="•"/>
            </a:pPr>
            <a:r>
              <a:rPr lang="en-US" dirty="0" smtClean="0"/>
              <a:t>Set a dummy password for Data Hiding</a:t>
            </a:r>
          </a:p>
        </p:txBody>
      </p:sp>
    </p:spTree>
    <p:extLst>
      <p:ext uri="{BB962C8B-B14F-4D97-AF65-F5344CB8AC3E}">
        <p14:creationId xmlns:p14="http://schemas.microsoft.com/office/powerpoint/2010/main" val="1039039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Analysis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t> </a:t>
            </a:r>
            <a:r>
              <a:rPr lang="en-US" sz="2800" dirty="0" smtClean="0"/>
              <a:t>Non functional Requirements</a:t>
            </a:r>
          </a:p>
          <a:p>
            <a:pPr marL="982980" indent="-342900">
              <a:buFont typeface="Arial" panose="020B0604020202020204" pitchFamily="34" charset="0"/>
              <a:buChar char="•"/>
            </a:pPr>
            <a:r>
              <a:rPr lang="en-US" dirty="0" smtClean="0"/>
              <a:t>Efficiency</a:t>
            </a:r>
          </a:p>
          <a:p>
            <a:pPr marL="982980" indent="-342900">
              <a:buFont typeface="Arial" panose="020B0604020202020204" pitchFamily="34" charset="0"/>
              <a:buChar char="•"/>
            </a:pPr>
            <a:r>
              <a:rPr lang="en-US" dirty="0" smtClean="0"/>
              <a:t>Integrity</a:t>
            </a:r>
          </a:p>
          <a:p>
            <a:pPr marL="982980" indent="-342900">
              <a:buFont typeface="Arial" panose="020B0604020202020204" pitchFamily="34" charset="0"/>
              <a:buChar char="•"/>
            </a:pPr>
            <a:r>
              <a:rPr lang="en-US" dirty="0" smtClean="0"/>
              <a:t>Availabity</a:t>
            </a:r>
          </a:p>
          <a:p>
            <a:pPr marL="982980" indent="-342900">
              <a:buFont typeface="Arial" panose="020B0604020202020204" pitchFamily="34" charset="0"/>
              <a:buChar char="•"/>
            </a:pPr>
            <a:r>
              <a:rPr lang="en-US" smtClean="0"/>
              <a:t>Security</a:t>
            </a:r>
            <a:endParaRPr lang="en-US" dirty="0" smtClean="0"/>
          </a:p>
          <a:p>
            <a:pPr marL="982980" indent="-342900">
              <a:buFont typeface="Arial" panose="020B0604020202020204" pitchFamily="34" charset="0"/>
              <a:buChar char="•"/>
            </a:pPr>
            <a:r>
              <a:rPr lang="en-US" dirty="0" smtClean="0"/>
              <a:t>Maintenance</a:t>
            </a:r>
          </a:p>
        </p:txBody>
      </p:sp>
    </p:spTree>
    <p:extLst>
      <p:ext uri="{BB962C8B-B14F-4D97-AF65-F5344CB8AC3E}">
        <p14:creationId xmlns:p14="http://schemas.microsoft.com/office/powerpoint/2010/main" val="2563670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Requirements</a:t>
            </a:r>
            <a:endParaRPr lang="en-US" dirty="0"/>
          </a:p>
        </p:txBody>
      </p:sp>
      <p:sp>
        <p:nvSpPr>
          <p:cNvPr id="3" name="Content Placeholder 2"/>
          <p:cNvSpPr>
            <a:spLocks noGrp="1"/>
          </p:cNvSpPr>
          <p:nvPr>
            <p:ph idx="1"/>
          </p:nvPr>
        </p:nvSpPr>
        <p:spPr>
          <a:xfrm>
            <a:off x="1097280" y="2046150"/>
            <a:ext cx="10058400" cy="4023360"/>
          </a:xfrm>
        </p:spPr>
        <p:txBody>
          <a:bodyPr>
            <a:normAutofit/>
          </a:bodyPr>
          <a:lstStyle/>
          <a:p>
            <a:pPr algn="just">
              <a:buFont typeface="Wingdings" panose="05000000000000000000" pitchFamily="2" charset="2"/>
              <a:buChar char="v"/>
            </a:pPr>
            <a:r>
              <a:rPr lang="en-US" sz="3200" dirty="0"/>
              <a:t> </a:t>
            </a:r>
            <a:r>
              <a:rPr lang="en-US" sz="3200" dirty="0" smtClean="0"/>
              <a:t>Minimum Requirements( Mobile)</a:t>
            </a:r>
          </a:p>
          <a:p>
            <a:pPr marL="1165860" indent="-342900" algn="just">
              <a:buFont typeface="Arial" panose="020B0604020202020204" pitchFamily="34" charset="0"/>
              <a:buChar char="•"/>
            </a:pPr>
            <a:r>
              <a:rPr lang="en-US" dirty="0" smtClean="0"/>
              <a:t>Capable of running Android 4.0 or later </a:t>
            </a:r>
            <a:endParaRPr lang="en-US" dirty="0"/>
          </a:p>
          <a:p>
            <a:pPr marL="1165860" indent="-342900" algn="just">
              <a:buFont typeface="Arial" panose="020B0604020202020204" pitchFamily="34" charset="0"/>
              <a:buChar char="•"/>
            </a:pPr>
            <a:r>
              <a:rPr lang="en-US" dirty="0" smtClean="0"/>
              <a:t>512 MB RAM</a:t>
            </a:r>
          </a:p>
          <a:p>
            <a:pPr marL="1165860" indent="-342900" algn="just">
              <a:buFont typeface="Arial" panose="020B0604020202020204" pitchFamily="34" charset="0"/>
              <a:buChar char="•"/>
            </a:pPr>
            <a:r>
              <a:rPr lang="en-US" dirty="0" smtClean="0"/>
              <a:t>800 MHz processor</a:t>
            </a:r>
            <a:endParaRPr lang="en-US" dirty="0"/>
          </a:p>
          <a:p>
            <a:pPr marL="1165860" indent="-342900" algn="just">
              <a:buFont typeface="Arial" panose="020B0604020202020204" pitchFamily="34" charset="0"/>
              <a:buChar char="•"/>
            </a:pPr>
            <a:r>
              <a:rPr lang="en-US" dirty="0" smtClean="0"/>
              <a:t>512 MB of internal memory for installation of application</a:t>
            </a:r>
          </a:p>
        </p:txBody>
      </p:sp>
    </p:spTree>
    <p:extLst>
      <p:ext uri="{BB962C8B-B14F-4D97-AF65-F5344CB8AC3E}">
        <p14:creationId xmlns:p14="http://schemas.microsoft.com/office/powerpoint/2010/main" val="1341397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Requirements</a:t>
            </a:r>
            <a:endParaRPr lang="en-US" dirty="0"/>
          </a:p>
        </p:txBody>
      </p:sp>
      <p:sp>
        <p:nvSpPr>
          <p:cNvPr id="3" name="Content Placeholder 2"/>
          <p:cNvSpPr>
            <a:spLocks noGrp="1"/>
          </p:cNvSpPr>
          <p:nvPr>
            <p:ph idx="1"/>
          </p:nvPr>
        </p:nvSpPr>
        <p:spPr>
          <a:xfrm>
            <a:off x="1097280" y="1895838"/>
            <a:ext cx="10058400" cy="4023360"/>
          </a:xfrm>
        </p:spPr>
        <p:txBody>
          <a:bodyPr>
            <a:normAutofit lnSpcReduction="10000"/>
          </a:bodyPr>
          <a:lstStyle/>
          <a:p>
            <a:pPr algn="just">
              <a:buFont typeface="Wingdings" panose="05000000000000000000" pitchFamily="2" charset="2"/>
              <a:buChar char="v"/>
            </a:pPr>
            <a:r>
              <a:rPr lang="en-US" sz="3200" dirty="0"/>
              <a:t> </a:t>
            </a:r>
            <a:r>
              <a:rPr lang="en-US" sz="3200" dirty="0" smtClean="0"/>
              <a:t>Recommended Requirements( Mobile)</a:t>
            </a:r>
          </a:p>
          <a:p>
            <a:pPr marL="1165860" indent="-342900" algn="just">
              <a:buFont typeface="Arial" panose="020B0604020202020204" pitchFamily="34" charset="0"/>
              <a:buChar char="•"/>
            </a:pPr>
            <a:r>
              <a:rPr lang="en-US" dirty="0" smtClean="0"/>
              <a:t>Capable of running Android 4.0 or later </a:t>
            </a:r>
            <a:endParaRPr lang="en-US" dirty="0"/>
          </a:p>
          <a:p>
            <a:pPr marL="1165860" indent="-342900" algn="just">
              <a:buFont typeface="Arial" panose="020B0604020202020204" pitchFamily="34" charset="0"/>
              <a:buChar char="•"/>
            </a:pPr>
            <a:r>
              <a:rPr lang="en-US" dirty="0"/>
              <a:t>1</a:t>
            </a:r>
            <a:r>
              <a:rPr lang="en-US" dirty="0" smtClean="0"/>
              <a:t> </a:t>
            </a:r>
            <a:r>
              <a:rPr lang="en-US" dirty="0"/>
              <a:t>G</a:t>
            </a:r>
            <a:r>
              <a:rPr lang="en-US" dirty="0" smtClean="0"/>
              <a:t>B RAM</a:t>
            </a:r>
          </a:p>
          <a:p>
            <a:pPr marL="1165860" indent="-342900" algn="just">
              <a:buFont typeface="Arial" panose="020B0604020202020204" pitchFamily="34" charset="0"/>
              <a:buChar char="•"/>
            </a:pPr>
            <a:r>
              <a:rPr lang="en-US" dirty="0"/>
              <a:t>1</a:t>
            </a:r>
            <a:r>
              <a:rPr lang="en-US" dirty="0" smtClean="0"/>
              <a:t> </a:t>
            </a:r>
            <a:r>
              <a:rPr lang="en-US" dirty="0"/>
              <a:t>G</a:t>
            </a:r>
            <a:r>
              <a:rPr lang="en-US" dirty="0" smtClean="0"/>
              <a:t>Hz dual/quad core processor</a:t>
            </a:r>
            <a:endParaRPr lang="en-US" dirty="0"/>
          </a:p>
          <a:p>
            <a:pPr marL="1165860" indent="-342900" algn="just">
              <a:buFont typeface="Arial" panose="020B0604020202020204" pitchFamily="34" charset="0"/>
              <a:buChar char="•"/>
            </a:pPr>
            <a:r>
              <a:rPr lang="en-US" dirty="0" smtClean="0"/>
              <a:t>1 GB of internal memory for installation of application</a:t>
            </a:r>
          </a:p>
          <a:p>
            <a:pPr marL="1165860" indent="-342900" algn="just">
              <a:buFont typeface="Arial" panose="020B0604020202020204" pitchFamily="34" charset="0"/>
              <a:buChar char="•"/>
            </a:pPr>
            <a:r>
              <a:rPr lang="en-US" dirty="0" smtClean="0"/>
              <a:t>Desktop/Laptop for development</a:t>
            </a:r>
          </a:p>
          <a:p>
            <a:pPr marL="1371600" indent="-342900" algn="just">
              <a:buFont typeface="Arial" panose="020B0604020202020204" pitchFamily="34" charset="0"/>
              <a:buChar char="•"/>
            </a:pPr>
            <a:r>
              <a:rPr lang="en-US" dirty="0" smtClean="0"/>
              <a:t>Windows or Linux or Mac Operating System</a:t>
            </a:r>
          </a:p>
          <a:p>
            <a:pPr marL="1371600" indent="-342900" algn="just">
              <a:buFont typeface="Arial" panose="020B0604020202020204" pitchFamily="34" charset="0"/>
              <a:buChar char="•"/>
            </a:pPr>
            <a:r>
              <a:rPr lang="en-US" dirty="0" smtClean="0"/>
              <a:t>Java Runtime Environment</a:t>
            </a:r>
          </a:p>
          <a:p>
            <a:pPr marL="1371600" indent="-342900" algn="just">
              <a:buFont typeface="Arial" panose="020B0604020202020204" pitchFamily="34" charset="0"/>
              <a:buChar char="•"/>
            </a:pPr>
            <a:r>
              <a:rPr lang="en-US" dirty="0" smtClean="0"/>
              <a:t>Android Development Toolkit</a:t>
            </a:r>
          </a:p>
        </p:txBody>
      </p:sp>
    </p:spTree>
    <p:extLst>
      <p:ext uri="{BB962C8B-B14F-4D97-AF65-F5344CB8AC3E}">
        <p14:creationId xmlns:p14="http://schemas.microsoft.com/office/powerpoint/2010/main" val="1964684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390369"/>
            <a:ext cx="12192000" cy="3640137"/>
          </a:xfrm>
        </p:spPr>
        <p:txBody>
          <a:bodyPr>
            <a:normAutofit/>
          </a:bodyPr>
          <a:lstStyle/>
          <a:p>
            <a:pPr algn="ctr"/>
            <a:r>
              <a:rPr lang="en-US" sz="7200" dirty="0" smtClean="0"/>
              <a:t>UML Diagrams(Use Case)</a:t>
            </a:r>
            <a:endParaRPr lang="en-US" sz="7200" dirty="0"/>
          </a:p>
        </p:txBody>
      </p:sp>
    </p:spTree>
    <p:extLst>
      <p:ext uri="{BB962C8B-B14F-4D97-AF65-F5344CB8AC3E}">
        <p14:creationId xmlns:p14="http://schemas.microsoft.com/office/powerpoint/2010/main" val="1975944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323527"/>
          </a:xfrm>
          <a:prstGeom prst="rect">
            <a:avLst/>
          </a:prstGeom>
        </p:spPr>
      </p:pic>
    </p:spTree>
    <p:extLst>
      <p:ext uri="{BB962C8B-B14F-4D97-AF65-F5344CB8AC3E}">
        <p14:creationId xmlns:p14="http://schemas.microsoft.com/office/powerpoint/2010/main" val="3679602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323528"/>
          </a:xfrm>
          <a:prstGeom prst="rect">
            <a:avLst/>
          </a:prstGeom>
        </p:spPr>
      </p:pic>
    </p:spTree>
    <p:extLst>
      <p:ext uri="{BB962C8B-B14F-4D97-AF65-F5344CB8AC3E}">
        <p14:creationId xmlns:p14="http://schemas.microsoft.com/office/powerpoint/2010/main" val="2623097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Details</a:t>
            </a:r>
            <a:endParaRPr lang="en-US" dirty="0"/>
          </a:p>
        </p:txBody>
      </p:sp>
      <p:sp>
        <p:nvSpPr>
          <p:cNvPr id="5" name="Text Placeholder 4"/>
          <p:cNvSpPr>
            <a:spLocks noGrp="1"/>
          </p:cNvSpPr>
          <p:nvPr>
            <p:ph type="body" idx="1"/>
          </p:nvPr>
        </p:nvSpPr>
        <p:spPr/>
        <p:txBody>
          <a:bodyPr/>
          <a:lstStyle/>
          <a:p>
            <a:r>
              <a:rPr lang="en-US" b="1" dirty="0" smtClean="0"/>
              <a:t>Team id &amp; Members</a:t>
            </a:r>
            <a:endParaRPr lang="en-US" b="1" dirty="0"/>
          </a:p>
        </p:txBody>
      </p:sp>
      <p:sp>
        <p:nvSpPr>
          <p:cNvPr id="3" name="Content Placeholder 2"/>
          <p:cNvSpPr>
            <a:spLocks noGrp="1"/>
          </p:cNvSpPr>
          <p:nvPr>
            <p:ph sz="half" idx="2"/>
          </p:nvPr>
        </p:nvSpPr>
        <p:spPr/>
        <p:txBody>
          <a:bodyPr/>
          <a:lstStyle/>
          <a:p>
            <a:pPr>
              <a:buFont typeface="Wingdings" panose="05000000000000000000" pitchFamily="2" charset="2"/>
              <a:buChar char="v"/>
            </a:pPr>
            <a:r>
              <a:rPr lang="en-US" b="1" dirty="0" smtClean="0"/>
              <a:t>ID</a:t>
            </a:r>
            <a:r>
              <a:rPr lang="en-US" dirty="0" smtClean="0"/>
              <a:t>:-7478</a:t>
            </a:r>
          </a:p>
          <a:p>
            <a:pPr>
              <a:buFont typeface="Wingdings" panose="05000000000000000000" pitchFamily="2" charset="2"/>
              <a:buChar char="v"/>
            </a:pPr>
            <a:r>
              <a:rPr lang="en-US" b="1" dirty="0"/>
              <a:t> Team Members</a:t>
            </a:r>
            <a:r>
              <a:rPr lang="en-US" dirty="0"/>
              <a:t>:-</a:t>
            </a:r>
          </a:p>
          <a:p>
            <a:r>
              <a:rPr lang="en-US" dirty="0" err="1"/>
              <a:t>Marmik</a:t>
            </a:r>
            <a:r>
              <a:rPr lang="en-US" dirty="0"/>
              <a:t> Patel (110280107003)</a:t>
            </a:r>
          </a:p>
          <a:p>
            <a:r>
              <a:rPr lang="en-US" dirty="0"/>
              <a:t>Niket Patel      (110280107017)</a:t>
            </a:r>
          </a:p>
          <a:p>
            <a:r>
              <a:rPr lang="en-US" dirty="0"/>
              <a:t>Gaurav Shah   (110280107020)</a:t>
            </a:r>
          </a:p>
          <a:p>
            <a:r>
              <a:rPr lang="en-US" dirty="0" err="1"/>
              <a:t>Nisarg</a:t>
            </a:r>
            <a:r>
              <a:rPr lang="en-US" dirty="0"/>
              <a:t> Shah    (110280107050)</a:t>
            </a:r>
          </a:p>
          <a:p>
            <a:endParaRPr lang="en" dirty="0"/>
          </a:p>
          <a:p>
            <a:pPr>
              <a:buFont typeface="Wingdings" panose="05000000000000000000" pitchFamily="2" charset="2"/>
              <a:buChar char="v"/>
            </a:pPr>
            <a:endParaRPr lang="en-US" dirty="0" smtClean="0"/>
          </a:p>
        </p:txBody>
      </p:sp>
      <p:sp>
        <p:nvSpPr>
          <p:cNvPr id="6" name="Text Placeholder 5"/>
          <p:cNvSpPr>
            <a:spLocks noGrp="1"/>
          </p:cNvSpPr>
          <p:nvPr>
            <p:ph type="body" sz="quarter" idx="3"/>
          </p:nvPr>
        </p:nvSpPr>
        <p:spPr/>
        <p:txBody>
          <a:bodyPr/>
          <a:lstStyle/>
          <a:p>
            <a:r>
              <a:rPr lang="en-US" b="1" dirty="0" smtClean="0"/>
              <a:t>Guide by</a:t>
            </a:r>
            <a:endParaRPr lang="en-US" b="1" dirty="0"/>
          </a:p>
        </p:txBody>
      </p:sp>
      <p:sp>
        <p:nvSpPr>
          <p:cNvPr id="7" name="Content Placeholder 6"/>
          <p:cNvSpPr>
            <a:spLocks noGrp="1"/>
          </p:cNvSpPr>
          <p:nvPr>
            <p:ph sz="quarter" idx="4"/>
          </p:nvPr>
        </p:nvSpPr>
        <p:spPr/>
        <p:txBody>
          <a:bodyPr/>
          <a:lstStyle/>
          <a:p>
            <a:pPr>
              <a:buFont typeface="Wingdings" panose="05000000000000000000" pitchFamily="2" charset="2"/>
              <a:buChar char="v"/>
            </a:pPr>
            <a:r>
              <a:rPr lang="en-US" b="1" dirty="0" smtClean="0"/>
              <a:t>Guide By:-</a:t>
            </a:r>
            <a:r>
              <a:rPr lang="en-US" dirty="0" err="1" smtClean="0"/>
              <a:t>Bhavesh</a:t>
            </a:r>
            <a:r>
              <a:rPr lang="en-US" dirty="0" smtClean="0"/>
              <a:t> </a:t>
            </a:r>
            <a:r>
              <a:rPr lang="en-US" dirty="0" err="1"/>
              <a:t>Oza</a:t>
            </a:r>
            <a:endParaRPr lang="en-US" b="1" dirty="0"/>
          </a:p>
          <a:p>
            <a:endParaRPr lang="en-US" dirty="0"/>
          </a:p>
        </p:txBody>
      </p:sp>
    </p:spTree>
    <p:extLst>
      <p:ext uri="{BB962C8B-B14F-4D97-AF65-F5344CB8AC3E}">
        <p14:creationId xmlns:p14="http://schemas.microsoft.com/office/powerpoint/2010/main" val="714683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1"/>
            <a:ext cx="10393251" cy="6336407"/>
          </a:xfrm>
          <a:prstGeom prst="rect">
            <a:avLst/>
          </a:prstGeom>
        </p:spPr>
      </p:pic>
    </p:spTree>
    <p:extLst>
      <p:ext uri="{BB962C8B-B14F-4D97-AF65-F5344CB8AC3E}">
        <p14:creationId xmlns:p14="http://schemas.microsoft.com/office/powerpoint/2010/main" val="558929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1999" cy="6336406"/>
          </a:xfrm>
          <a:prstGeom prst="rect">
            <a:avLst/>
          </a:prstGeom>
        </p:spPr>
      </p:pic>
    </p:spTree>
    <p:extLst>
      <p:ext uri="{BB962C8B-B14F-4D97-AF65-F5344CB8AC3E}">
        <p14:creationId xmlns:p14="http://schemas.microsoft.com/office/powerpoint/2010/main" val="22927276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390369"/>
            <a:ext cx="12192000" cy="3640137"/>
          </a:xfrm>
        </p:spPr>
        <p:txBody>
          <a:bodyPr>
            <a:normAutofit/>
          </a:bodyPr>
          <a:lstStyle/>
          <a:p>
            <a:pPr algn="ctr"/>
            <a:r>
              <a:rPr lang="en-US" sz="7200" dirty="0" smtClean="0"/>
              <a:t>UML Diagrams</a:t>
            </a:r>
            <a:br>
              <a:rPr lang="en-US" sz="7200" dirty="0" smtClean="0"/>
            </a:br>
            <a:r>
              <a:rPr lang="en-US" sz="7200" dirty="0" smtClean="0"/>
              <a:t>(Sequence Diagram)</a:t>
            </a:r>
            <a:endParaRPr lang="en-US" sz="7200" dirty="0"/>
          </a:p>
        </p:txBody>
      </p:sp>
    </p:spTree>
    <p:extLst>
      <p:ext uri="{BB962C8B-B14F-4D97-AF65-F5344CB8AC3E}">
        <p14:creationId xmlns:p14="http://schemas.microsoft.com/office/powerpoint/2010/main" val="24572625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1999" cy="6297769"/>
          </a:xfrm>
          <a:prstGeom prst="rect">
            <a:avLst/>
          </a:prstGeom>
        </p:spPr>
      </p:pic>
    </p:spTree>
    <p:extLst>
      <p:ext uri="{BB962C8B-B14F-4D97-AF65-F5344CB8AC3E}">
        <p14:creationId xmlns:p14="http://schemas.microsoft.com/office/powerpoint/2010/main" val="1147448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12192000" cy="6336406"/>
          </a:xfrm>
          <a:prstGeom prst="rect">
            <a:avLst/>
          </a:prstGeom>
        </p:spPr>
      </p:pic>
    </p:spTree>
    <p:extLst>
      <p:ext uri="{BB962C8B-B14F-4D97-AF65-F5344CB8AC3E}">
        <p14:creationId xmlns:p14="http://schemas.microsoft.com/office/powerpoint/2010/main" val="34699176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64393"/>
            <a:ext cx="12192000" cy="6259133"/>
          </a:xfrm>
          <a:prstGeom prst="rect">
            <a:avLst/>
          </a:prstGeom>
        </p:spPr>
      </p:pic>
    </p:spTree>
    <p:extLst>
      <p:ext uri="{BB962C8B-B14F-4D97-AF65-F5344CB8AC3E}">
        <p14:creationId xmlns:p14="http://schemas.microsoft.com/office/powerpoint/2010/main" val="24432004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65878" y="770879"/>
            <a:ext cx="8840568" cy="4978367"/>
          </a:xfrm>
          <a:prstGeom prst="rect">
            <a:avLst/>
          </a:prstGeom>
        </p:spPr>
      </p:pic>
    </p:spTree>
    <p:extLst>
      <p:ext uri="{BB962C8B-B14F-4D97-AF65-F5344CB8AC3E}">
        <p14:creationId xmlns:p14="http://schemas.microsoft.com/office/powerpoint/2010/main" val="4809557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 (Anti-Theft)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57589"/>
            <a:ext cx="10058400" cy="4288666"/>
          </a:xfrm>
        </p:spPr>
      </p:pic>
    </p:spTree>
    <p:extLst>
      <p:ext uri="{BB962C8B-B14F-4D97-AF65-F5344CB8AC3E}">
        <p14:creationId xmlns:p14="http://schemas.microsoft.com/office/powerpoint/2010/main" val="39354049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Dictionary </a:t>
            </a:r>
            <a:endParaRPr lang="en-US" dirty="0"/>
          </a:p>
        </p:txBody>
      </p:sp>
      <p:sp>
        <p:nvSpPr>
          <p:cNvPr id="4" name="Content Placeholder 3"/>
          <p:cNvSpPr>
            <a:spLocks noGrp="1"/>
          </p:cNvSpPr>
          <p:nvPr>
            <p:ph idx="1"/>
          </p:nvPr>
        </p:nvSpPr>
        <p:spPr/>
        <p:txBody>
          <a:bodyPr/>
          <a:lstStyle/>
          <a:p>
            <a:pPr lvl="0">
              <a:buFont typeface="Wingdings" pitchFamily="2" charset="2"/>
              <a:buChar char="v"/>
            </a:pPr>
            <a:r>
              <a:rPr lang="en-US" dirty="0" err="1" smtClean="0"/>
              <a:t>AntiTheft_login</a:t>
            </a:r>
            <a:endParaRPr lang="en-US" dirty="0" smtClean="0"/>
          </a:p>
          <a:p>
            <a:pPr lvl="0">
              <a:buNone/>
            </a:pPr>
            <a:r>
              <a:rPr lang="en-US" dirty="0" smtClean="0"/>
              <a:t>      </a:t>
            </a:r>
          </a:p>
          <a:p>
            <a:endParaRPr lang="en-US" dirty="0"/>
          </a:p>
        </p:txBody>
      </p:sp>
      <p:graphicFrame>
        <p:nvGraphicFramePr>
          <p:cNvPr id="5" name="Table 4"/>
          <p:cNvGraphicFramePr>
            <a:graphicFrameLocks noGrp="1"/>
          </p:cNvGraphicFramePr>
          <p:nvPr/>
        </p:nvGraphicFramePr>
        <p:xfrm>
          <a:off x="1822996" y="2770535"/>
          <a:ext cx="8128000" cy="185420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pPr marL="0" marR="0" algn="just">
                        <a:lnSpc>
                          <a:spcPct val="107000"/>
                        </a:lnSpc>
                        <a:spcBef>
                          <a:spcPts val="0"/>
                        </a:spcBef>
                        <a:spcAft>
                          <a:spcPts val="0"/>
                        </a:spcAft>
                      </a:pPr>
                      <a:r>
                        <a:rPr lang="en-US" sz="1400" b="1" dirty="0">
                          <a:latin typeface="Calibri"/>
                          <a:ea typeface="Calibri"/>
                          <a:cs typeface="Times New Roman"/>
                        </a:rPr>
                        <a:t>Field Name</a:t>
                      </a:r>
                      <a:endParaRPr lang="en-US" sz="14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b="1">
                          <a:latin typeface="Calibri"/>
                          <a:ea typeface="Calibri"/>
                          <a:cs typeface="Times New Roman"/>
                        </a:rPr>
                        <a:t>Type</a:t>
                      </a:r>
                      <a:endParaRPr lang="en-US" sz="14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b="1">
                          <a:latin typeface="Calibri"/>
                          <a:ea typeface="Calibri"/>
                          <a:cs typeface="Times New Roman"/>
                        </a:rPr>
                        <a:t>Size</a:t>
                      </a:r>
                      <a:endParaRPr lang="en-US" sz="14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b="1">
                          <a:latin typeface="Calibri"/>
                          <a:ea typeface="Calibri"/>
                          <a:cs typeface="Times New Roman"/>
                        </a:rPr>
                        <a:t>Allow Null</a:t>
                      </a:r>
                      <a:endParaRPr lang="en-US" sz="14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b="1" dirty="0">
                          <a:latin typeface="Calibri"/>
                          <a:ea typeface="Calibri"/>
                          <a:cs typeface="Times New Roman"/>
                        </a:rPr>
                        <a:t>Description</a:t>
                      </a:r>
                      <a:endParaRPr lang="en-US" sz="1400" dirty="0">
                        <a:latin typeface="Calibri"/>
                        <a:ea typeface="Calibri"/>
                        <a:cs typeface="Times New Roman"/>
                      </a:endParaRPr>
                    </a:p>
                  </a:txBody>
                  <a:tcPr marL="68580" marR="68580" marT="0" marB="0"/>
                </a:tc>
              </a:tr>
              <a:tr h="370840">
                <a:tc>
                  <a:txBody>
                    <a:bodyPr/>
                    <a:lstStyle/>
                    <a:p>
                      <a:pPr marL="0" marR="0" algn="just">
                        <a:lnSpc>
                          <a:spcPct val="107000"/>
                        </a:lnSpc>
                        <a:spcBef>
                          <a:spcPts val="0"/>
                        </a:spcBef>
                        <a:spcAft>
                          <a:spcPts val="0"/>
                        </a:spcAft>
                      </a:pPr>
                      <a:r>
                        <a:rPr lang="en-US" sz="1400" dirty="0">
                          <a:latin typeface="Calibri"/>
                          <a:ea typeface="Calibri"/>
                          <a:cs typeface="Times New Roman"/>
                        </a:rPr>
                        <a:t>id</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int</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15</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N</a:t>
                      </a:r>
                    </a:p>
                  </a:txBody>
                  <a:tcPr marL="68580" marR="68580" marT="0" marB="0"/>
                </a:tc>
                <a:tc>
                  <a:txBody>
                    <a:bodyPr/>
                    <a:lstStyle/>
                    <a:p>
                      <a:pPr marL="0" marR="0" algn="just">
                        <a:lnSpc>
                          <a:spcPct val="107000"/>
                        </a:lnSpc>
                        <a:spcBef>
                          <a:spcPts val="0"/>
                        </a:spcBef>
                        <a:spcAft>
                          <a:spcPts val="0"/>
                        </a:spcAft>
                      </a:pPr>
                      <a:r>
                        <a:rPr lang="en-US" sz="1400" dirty="0">
                          <a:latin typeface="Calibri"/>
                          <a:ea typeface="Calibri"/>
                          <a:cs typeface="Times New Roman"/>
                        </a:rPr>
                        <a:t>User ID</a:t>
                      </a:r>
                    </a:p>
                  </a:txBody>
                  <a:tcPr marL="68580" marR="68580" marT="0" marB="0"/>
                </a:tc>
              </a:tr>
              <a:tr h="370840">
                <a:tc>
                  <a:txBody>
                    <a:bodyPr/>
                    <a:lstStyle/>
                    <a:p>
                      <a:pPr marL="0" marR="0" algn="just">
                        <a:lnSpc>
                          <a:spcPct val="107000"/>
                        </a:lnSpc>
                        <a:spcBef>
                          <a:spcPts val="0"/>
                        </a:spcBef>
                        <a:spcAft>
                          <a:spcPts val="0"/>
                        </a:spcAft>
                      </a:pPr>
                      <a:r>
                        <a:rPr lang="en-US" sz="1400" dirty="0" smtClean="0">
                          <a:latin typeface="Calibri"/>
                          <a:ea typeface="Calibri"/>
                          <a:cs typeface="Times New Roman"/>
                        </a:rPr>
                        <a:t>Email id</a:t>
                      </a:r>
                      <a:endParaRPr lang="en-US" sz="14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varchar</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150</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N</a:t>
                      </a:r>
                    </a:p>
                  </a:txBody>
                  <a:tcPr marL="68580" marR="68580" marT="0" marB="0"/>
                </a:tc>
                <a:tc>
                  <a:txBody>
                    <a:bodyPr/>
                    <a:lstStyle/>
                    <a:p>
                      <a:pPr marL="0" marR="0" algn="just">
                        <a:lnSpc>
                          <a:spcPct val="107000"/>
                        </a:lnSpc>
                        <a:spcBef>
                          <a:spcPts val="0"/>
                        </a:spcBef>
                        <a:spcAft>
                          <a:spcPts val="0"/>
                        </a:spcAft>
                      </a:pPr>
                      <a:r>
                        <a:rPr lang="en-US" sz="1400" dirty="0">
                          <a:latin typeface="Calibri"/>
                          <a:ea typeface="Calibri"/>
                          <a:cs typeface="Times New Roman"/>
                        </a:rPr>
                        <a:t>Email ID of user</a:t>
                      </a:r>
                    </a:p>
                  </a:txBody>
                  <a:tcPr marL="68580" marR="68580" marT="0" marB="0"/>
                </a:tc>
              </a:tr>
              <a:tr h="370840">
                <a:tc>
                  <a:txBody>
                    <a:bodyPr/>
                    <a:lstStyle/>
                    <a:p>
                      <a:pPr marL="0" marR="0" algn="just">
                        <a:lnSpc>
                          <a:spcPct val="107000"/>
                        </a:lnSpc>
                        <a:spcBef>
                          <a:spcPts val="0"/>
                        </a:spcBef>
                        <a:spcAft>
                          <a:spcPts val="0"/>
                        </a:spcAft>
                      </a:pPr>
                      <a:r>
                        <a:rPr lang="en-US" sz="1400" dirty="0">
                          <a:latin typeface="Calibri"/>
                          <a:ea typeface="Calibri"/>
                          <a:cs typeface="Times New Roman"/>
                        </a:rPr>
                        <a:t>password</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varchar</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20</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N</a:t>
                      </a:r>
                    </a:p>
                  </a:txBody>
                  <a:tcPr marL="68580" marR="68580" marT="0" marB="0"/>
                </a:tc>
                <a:tc>
                  <a:txBody>
                    <a:bodyPr/>
                    <a:lstStyle/>
                    <a:p>
                      <a:pPr marL="0" marR="0" algn="just">
                        <a:lnSpc>
                          <a:spcPct val="107000"/>
                        </a:lnSpc>
                        <a:spcBef>
                          <a:spcPts val="0"/>
                        </a:spcBef>
                        <a:spcAft>
                          <a:spcPts val="0"/>
                        </a:spcAft>
                      </a:pPr>
                      <a:r>
                        <a:rPr lang="en-US" sz="1400" dirty="0">
                          <a:latin typeface="Calibri"/>
                          <a:ea typeface="Calibri"/>
                          <a:cs typeface="Times New Roman"/>
                        </a:rPr>
                        <a:t>Password of user</a:t>
                      </a:r>
                    </a:p>
                  </a:txBody>
                  <a:tcPr marL="68580" marR="68580" marT="0" marB="0"/>
                </a:tc>
              </a:tr>
              <a:tr h="370840">
                <a:tc>
                  <a:txBody>
                    <a:bodyPr/>
                    <a:lstStyle/>
                    <a:p>
                      <a:pPr marL="0" marR="0" algn="just">
                        <a:lnSpc>
                          <a:spcPct val="107000"/>
                        </a:lnSpc>
                        <a:spcBef>
                          <a:spcPts val="0"/>
                        </a:spcBef>
                        <a:spcAft>
                          <a:spcPts val="0"/>
                        </a:spcAft>
                      </a:pPr>
                      <a:r>
                        <a:rPr lang="en-US" sz="1400" dirty="0">
                          <a:latin typeface="Calibri"/>
                          <a:ea typeface="Calibri"/>
                          <a:cs typeface="Times New Roman"/>
                        </a:rPr>
                        <a:t>active</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boolean</a:t>
                      </a:r>
                    </a:p>
                  </a:txBody>
                  <a:tcPr marL="68580" marR="68580" marT="0" marB="0"/>
                </a:tc>
                <a:tc>
                  <a:txBody>
                    <a:bodyPr/>
                    <a:lstStyle/>
                    <a:p>
                      <a:pPr marL="0" marR="0" algn="just">
                        <a:lnSpc>
                          <a:spcPct val="107000"/>
                        </a:lnSpc>
                        <a:spcBef>
                          <a:spcPts val="0"/>
                        </a:spcBef>
                        <a:spcAft>
                          <a:spcPts val="0"/>
                        </a:spcAft>
                      </a:pPr>
                      <a:endParaRPr lang="en-US" sz="14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Y</a:t>
                      </a:r>
                    </a:p>
                  </a:txBody>
                  <a:tcPr marL="68580" marR="68580" marT="0" marB="0"/>
                </a:tc>
                <a:tc>
                  <a:txBody>
                    <a:bodyPr/>
                    <a:lstStyle/>
                    <a:p>
                      <a:pPr marL="0" marR="0" algn="just">
                        <a:lnSpc>
                          <a:spcPct val="107000"/>
                        </a:lnSpc>
                        <a:spcBef>
                          <a:spcPts val="0"/>
                        </a:spcBef>
                        <a:spcAft>
                          <a:spcPts val="0"/>
                        </a:spcAft>
                      </a:pPr>
                      <a:r>
                        <a:rPr lang="en-US" sz="1400" dirty="0">
                          <a:latin typeface="Calibri"/>
                          <a:ea typeface="Calibri"/>
                          <a:cs typeface="Times New Roman"/>
                        </a:rPr>
                        <a:t>Status of user</a:t>
                      </a:r>
                    </a:p>
                  </a:txBody>
                  <a:tcPr marL="68580" marR="68580" marT="0" marB="0"/>
                </a:tc>
              </a:tr>
            </a:tbl>
          </a:graphicData>
        </a:graphic>
      </p:graphicFrame>
    </p:spTree>
    <p:extLst>
      <p:ext uri="{BB962C8B-B14F-4D97-AF65-F5344CB8AC3E}">
        <p14:creationId xmlns:p14="http://schemas.microsoft.com/office/powerpoint/2010/main" val="18031919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Dictionary </a:t>
            </a:r>
            <a:endParaRPr lang="en-US" dirty="0"/>
          </a:p>
        </p:txBody>
      </p:sp>
      <p:sp>
        <p:nvSpPr>
          <p:cNvPr id="4" name="Content Placeholder 3"/>
          <p:cNvSpPr>
            <a:spLocks noGrp="1"/>
          </p:cNvSpPr>
          <p:nvPr>
            <p:ph idx="1"/>
          </p:nvPr>
        </p:nvSpPr>
        <p:spPr/>
        <p:txBody>
          <a:bodyPr/>
          <a:lstStyle/>
          <a:p>
            <a:pPr lvl="0">
              <a:buFont typeface="Wingdings" pitchFamily="2" charset="2"/>
              <a:buChar char="v"/>
            </a:pPr>
            <a:r>
              <a:rPr lang="en-US" dirty="0" err="1" smtClean="0"/>
              <a:t>AntiTheft_profile_detail</a:t>
            </a:r>
            <a:endParaRPr lang="en-US" dirty="0" smtClean="0"/>
          </a:p>
          <a:p>
            <a:pPr lvl="0">
              <a:buNone/>
            </a:pPr>
            <a:r>
              <a:rPr lang="en-US" dirty="0" smtClean="0"/>
              <a:t>      </a:t>
            </a:r>
          </a:p>
          <a:p>
            <a:endParaRPr lang="en-US" dirty="0"/>
          </a:p>
        </p:txBody>
      </p:sp>
      <p:graphicFrame>
        <p:nvGraphicFramePr>
          <p:cNvPr id="5" name="Table 4"/>
          <p:cNvGraphicFramePr>
            <a:graphicFrameLocks noGrp="1"/>
          </p:cNvGraphicFramePr>
          <p:nvPr/>
        </p:nvGraphicFramePr>
        <p:xfrm>
          <a:off x="1822996" y="2770535"/>
          <a:ext cx="8128000" cy="276733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pPr marL="0" marR="0" algn="just">
                        <a:lnSpc>
                          <a:spcPct val="107000"/>
                        </a:lnSpc>
                        <a:spcBef>
                          <a:spcPts val="0"/>
                        </a:spcBef>
                        <a:spcAft>
                          <a:spcPts val="0"/>
                        </a:spcAft>
                      </a:pPr>
                      <a:r>
                        <a:rPr lang="en-US" sz="1400" b="1" dirty="0">
                          <a:latin typeface="Calibri"/>
                          <a:ea typeface="Calibri"/>
                          <a:cs typeface="Times New Roman"/>
                        </a:rPr>
                        <a:t>Field Name</a:t>
                      </a:r>
                      <a:endParaRPr lang="en-US" sz="14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b="1">
                          <a:latin typeface="Calibri"/>
                          <a:ea typeface="Calibri"/>
                          <a:cs typeface="Times New Roman"/>
                        </a:rPr>
                        <a:t>Type</a:t>
                      </a:r>
                      <a:endParaRPr lang="en-US" sz="14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b="1">
                          <a:latin typeface="Calibri"/>
                          <a:ea typeface="Calibri"/>
                          <a:cs typeface="Times New Roman"/>
                        </a:rPr>
                        <a:t>Size</a:t>
                      </a:r>
                      <a:endParaRPr lang="en-US" sz="14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b="1">
                          <a:latin typeface="Calibri"/>
                          <a:ea typeface="Calibri"/>
                          <a:cs typeface="Times New Roman"/>
                        </a:rPr>
                        <a:t>Allow Null</a:t>
                      </a:r>
                      <a:endParaRPr lang="en-US" sz="14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b="1" dirty="0">
                          <a:latin typeface="Calibri"/>
                          <a:ea typeface="Calibri"/>
                          <a:cs typeface="Times New Roman"/>
                        </a:rPr>
                        <a:t>Description</a:t>
                      </a:r>
                      <a:endParaRPr lang="en-US" sz="1400" dirty="0">
                        <a:latin typeface="Calibri"/>
                        <a:ea typeface="Calibri"/>
                        <a:cs typeface="Times New Roman"/>
                      </a:endParaRPr>
                    </a:p>
                  </a:txBody>
                  <a:tcPr marL="68580" marR="68580" marT="0" marB="0"/>
                </a:tc>
              </a:tr>
              <a:tr h="370840">
                <a:tc>
                  <a:txBody>
                    <a:bodyPr/>
                    <a:lstStyle/>
                    <a:p>
                      <a:pPr marL="0" marR="0" algn="just">
                        <a:lnSpc>
                          <a:spcPct val="107000"/>
                        </a:lnSpc>
                        <a:spcBef>
                          <a:spcPts val="0"/>
                        </a:spcBef>
                        <a:spcAft>
                          <a:spcPts val="0"/>
                        </a:spcAft>
                      </a:pPr>
                      <a:r>
                        <a:rPr lang="en-US" sz="1400" dirty="0">
                          <a:latin typeface="Calibri"/>
                          <a:ea typeface="Calibri"/>
                          <a:cs typeface="Times New Roman"/>
                        </a:rPr>
                        <a:t>id</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int</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15</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N</a:t>
                      </a:r>
                    </a:p>
                  </a:txBody>
                  <a:tcPr marL="68580" marR="68580" marT="0" marB="0"/>
                </a:tc>
                <a:tc>
                  <a:txBody>
                    <a:bodyPr/>
                    <a:lstStyle/>
                    <a:p>
                      <a:pPr marL="0" marR="0" algn="just">
                        <a:lnSpc>
                          <a:spcPct val="107000"/>
                        </a:lnSpc>
                        <a:spcBef>
                          <a:spcPts val="0"/>
                        </a:spcBef>
                        <a:spcAft>
                          <a:spcPts val="0"/>
                        </a:spcAft>
                      </a:pPr>
                      <a:r>
                        <a:rPr lang="en-US" sz="1400" dirty="0">
                          <a:latin typeface="Calibri"/>
                          <a:ea typeface="Calibri"/>
                          <a:cs typeface="Times New Roman"/>
                        </a:rPr>
                        <a:t>User ID</a:t>
                      </a:r>
                    </a:p>
                  </a:txBody>
                  <a:tcPr marL="68580" marR="68580" marT="0" marB="0"/>
                </a:tc>
              </a:tr>
              <a:tr h="370840">
                <a:tc>
                  <a:txBody>
                    <a:bodyPr/>
                    <a:lstStyle/>
                    <a:p>
                      <a:pPr marL="0" marR="0" algn="just">
                        <a:lnSpc>
                          <a:spcPct val="107000"/>
                        </a:lnSpc>
                        <a:spcBef>
                          <a:spcPts val="0"/>
                        </a:spcBef>
                        <a:spcAft>
                          <a:spcPts val="0"/>
                        </a:spcAft>
                      </a:pPr>
                      <a:r>
                        <a:rPr lang="en-US" sz="1400" dirty="0">
                          <a:latin typeface="Calibri"/>
                          <a:ea typeface="Calibri"/>
                          <a:cs typeface="Times New Roman"/>
                        </a:rPr>
                        <a:t>name</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varchar</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150</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N</a:t>
                      </a:r>
                    </a:p>
                  </a:txBody>
                  <a:tcPr marL="68580" marR="68580" marT="0" marB="0"/>
                </a:tc>
                <a:tc>
                  <a:txBody>
                    <a:bodyPr/>
                    <a:lstStyle/>
                    <a:p>
                      <a:pPr marL="0" marR="0" algn="just">
                        <a:lnSpc>
                          <a:spcPct val="107000"/>
                        </a:lnSpc>
                        <a:spcBef>
                          <a:spcPts val="0"/>
                        </a:spcBef>
                        <a:spcAft>
                          <a:spcPts val="0"/>
                        </a:spcAft>
                      </a:pPr>
                      <a:r>
                        <a:rPr lang="en-US" sz="1400" dirty="0">
                          <a:latin typeface="Calibri"/>
                          <a:ea typeface="Calibri"/>
                          <a:cs typeface="Times New Roman"/>
                        </a:rPr>
                        <a:t>User Name</a:t>
                      </a:r>
                    </a:p>
                  </a:txBody>
                  <a:tcPr marL="68580" marR="68580" marT="0" marB="0"/>
                </a:tc>
              </a:tr>
              <a:tr h="370840">
                <a:tc>
                  <a:txBody>
                    <a:bodyPr/>
                    <a:lstStyle/>
                    <a:p>
                      <a:pPr marL="0" marR="0" algn="just">
                        <a:lnSpc>
                          <a:spcPct val="107000"/>
                        </a:lnSpc>
                        <a:spcBef>
                          <a:spcPts val="0"/>
                        </a:spcBef>
                        <a:spcAft>
                          <a:spcPts val="0"/>
                        </a:spcAft>
                      </a:pPr>
                      <a:r>
                        <a:rPr lang="en-US" sz="1400" dirty="0" err="1">
                          <a:latin typeface="Calibri"/>
                          <a:ea typeface="Calibri"/>
                          <a:cs typeface="Times New Roman"/>
                        </a:rPr>
                        <a:t>emailid</a:t>
                      </a:r>
                      <a:endParaRPr lang="en-US" sz="14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varchar</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150</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N</a:t>
                      </a:r>
                    </a:p>
                  </a:txBody>
                  <a:tcPr marL="68580" marR="68580" marT="0" marB="0"/>
                </a:tc>
                <a:tc>
                  <a:txBody>
                    <a:bodyPr/>
                    <a:lstStyle/>
                    <a:p>
                      <a:pPr marL="0" marR="0" algn="just">
                        <a:lnSpc>
                          <a:spcPct val="107000"/>
                        </a:lnSpc>
                        <a:spcBef>
                          <a:spcPts val="0"/>
                        </a:spcBef>
                        <a:spcAft>
                          <a:spcPts val="0"/>
                        </a:spcAft>
                      </a:pPr>
                      <a:r>
                        <a:rPr lang="en-US" sz="1400" dirty="0">
                          <a:latin typeface="Calibri"/>
                          <a:ea typeface="Calibri"/>
                          <a:cs typeface="Times New Roman"/>
                        </a:rPr>
                        <a:t>Email ID of user</a:t>
                      </a:r>
                    </a:p>
                  </a:txBody>
                  <a:tcPr marL="68580" marR="68580" marT="0" marB="0"/>
                </a:tc>
              </a:tr>
              <a:tr h="370840">
                <a:tc>
                  <a:txBody>
                    <a:bodyPr/>
                    <a:lstStyle/>
                    <a:p>
                      <a:pPr marL="0" marR="0" algn="just">
                        <a:lnSpc>
                          <a:spcPct val="107000"/>
                        </a:lnSpc>
                        <a:spcBef>
                          <a:spcPts val="0"/>
                        </a:spcBef>
                        <a:spcAft>
                          <a:spcPts val="0"/>
                        </a:spcAft>
                      </a:pPr>
                      <a:r>
                        <a:rPr lang="en-US" sz="1400" dirty="0" err="1">
                          <a:latin typeface="Calibri"/>
                          <a:ea typeface="Calibri"/>
                          <a:cs typeface="Times New Roman"/>
                        </a:rPr>
                        <a:t>mobile_number</a:t>
                      </a:r>
                      <a:endParaRPr lang="en-US" sz="14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varchar</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15</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N</a:t>
                      </a:r>
                    </a:p>
                  </a:txBody>
                  <a:tcPr marL="68580" marR="68580" marT="0" marB="0"/>
                </a:tc>
                <a:tc>
                  <a:txBody>
                    <a:bodyPr/>
                    <a:lstStyle/>
                    <a:p>
                      <a:pPr marL="0" marR="0" algn="just">
                        <a:lnSpc>
                          <a:spcPct val="107000"/>
                        </a:lnSpc>
                        <a:spcBef>
                          <a:spcPts val="0"/>
                        </a:spcBef>
                        <a:spcAft>
                          <a:spcPts val="0"/>
                        </a:spcAft>
                      </a:pPr>
                      <a:r>
                        <a:rPr lang="en-US" sz="1400" dirty="0">
                          <a:latin typeface="Calibri"/>
                          <a:ea typeface="Calibri"/>
                          <a:cs typeface="Times New Roman"/>
                        </a:rPr>
                        <a:t>Mobile Number of user</a:t>
                      </a:r>
                    </a:p>
                  </a:txBody>
                  <a:tcPr marL="68580" marR="68580" marT="0" marB="0"/>
                </a:tc>
              </a:tr>
              <a:tr h="370840">
                <a:tc>
                  <a:txBody>
                    <a:bodyPr/>
                    <a:lstStyle/>
                    <a:p>
                      <a:pPr marL="0" marR="0" algn="just">
                        <a:lnSpc>
                          <a:spcPct val="107000"/>
                        </a:lnSpc>
                        <a:spcBef>
                          <a:spcPts val="0"/>
                        </a:spcBef>
                        <a:spcAft>
                          <a:spcPts val="0"/>
                        </a:spcAft>
                      </a:pPr>
                      <a:r>
                        <a:rPr lang="en-US" sz="1400" dirty="0" err="1">
                          <a:latin typeface="Calibri"/>
                          <a:ea typeface="Calibri"/>
                          <a:cs typeface="Times New Roman"/>
                        </a:rPr>
                        <a:t>sim_number</a:t>
                      </a:r>
                      <a:endParaRPr lang="en-US" sz="14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varchar</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45</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N</a:t>
                      </a:r>
                    </a:p>
                  </a:txBody>
                  <a:tcPr marL="68580" marR="68580" marT="0" marB="0"/>
                </a:tc>
                <a:tc>
                  <a:txBody>
                    <a:bodyPr/>
                    <a:lstStyle/>
                    <a:p>
                      <a:pPr marL="0" marR="0" algn="just">
                        <a:lnSpc>
                          <a:spcPct val="107000"/>
                        </a:lnSpc>
                        <a:spcBef>
                          <a:spcPts val="0"/>
                        </a:spcBef>
                        <a:spcAft>
                          <a:spcPts val="0"/>
                        </a:spcAft>
                      </a:pPr>
                      <a:r>
                        <a:rPr lang="en-US" sz="1400" dirty="0" err="1">
                          <a:latin typeface="Calibri"/>
                          <a:ea typeface="Calibri"/>
                          <a:cs typeface="Times New Roman"/>
                        </a:rPr>
                        <a:t>Sim</a:t>
                      </a:r>
                      <a:r>
                        <a:rPr lang="en-US" sz="1400" dirty="0">
                          <a:latin typeface="Calibri"/>
                          <a:ea typeface="Calibri"/>
                          <a:cs typeface="Times New Roman"/>
                        </a:rPr>
                        <a:t> Number of card.</a:t>
                      </a:r>
                    </a:p>
                  </a:txBody>
                  <a:tcPr marL="68580" marR="68580" marT="0" marB="0"/>
                </a:tc>
              </a:tr>
              <a:tr h="370840">
                <a:tc>
                  <a:txBody>
                    <a:bodyPr/>
                    <a:lstStyle/>
                    <a:p>
                      <a:pPr marL="0" marR="0" algn="just">
                        <a:lnSpc>
                          <a:spcPct val="107000"/>
                        </a:lnSpc>
                        <a:spcBef>
                          <a:spcPts val="0"/>
                        </a:spcBef>
                        <a:spcAft>
                          <a:spcPts val="0"/>
                        </a:spcAft>
                      </a:pPr>
                      <a:r>
                        <a:rPr lang="en-US" sz="1400" dirty="0">
                          <a:latin typeface="Calibri"/>
                          <a:ea typeface="Calibri"/>
                          <a:cs typeface="Times New Roman"/>
                        </a:rPr>
                        <a:t>IMEI</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varchar</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15</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N</a:t>
                      </a:r>
                    </a:p>
                  </a:txBody>
                  <a:tcPr marL="68580" marR="68580" marT="0" marB="0"/>
                </a:tc>
                <a:tc>
                  <a:txBody>
                    <a:bodyPr/>
                    <a:lstStyle/>
                    <a:p>
                      <a:pPr marL="0" marR="0" algn="just">
                        <a:lnSpc>
                          <a:spcPct val="107000"/>
                        </a:lnSpc>
                        <a:spcBef>
                          <a:spcPts val="0"/>
                        </a:spcBef>
                        <a:spcAft>
                          <a:spcPts val="0"/>
                        </a:spcAft>
                      </a:pPr>
                      <a:r>
                        <a:rPr lang="en-US" sz="1400" dirty="0">
                          <a:latin typeface="Calibri"/>
                          <a:ea typeface="Calibri"/>
                          <a:cs typeface="Times New Roman"/>
                        </a:rPr>
                        <a:t>IMEI number of user mobile.</a:t>
                      </a:r>
                    </a:p>
                  </a:txBody>
                  <a:tcPr marL="68580" marR="68580" marT="0" marB="0"/>
                </a:tc>
              </a:tr>
            </a:tbl>
          </a:graphicData>
        </a:graphic>
      </p:graphicFrame>
    </p:spTree>
    <p:extLst>
      <p:ext uri="{BB962C8B-B14F-4D97-AF65-F5344CB8AC3E}">
        <p14:creationId xmlns:p14="http://schemas.microsoft.com/office/powerpoint/2010/main" val="1803191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Points to Be Discussed</a:t>
            </a:r>
            <a:endParaRPr lang="en-US" dirty="0"/>
          </a:p>
        </p:txBody>
      </p:sp>
      <p:sp>
        <p:nvSpPr>
          <p:cNvPr id="6" name="Content Placeholder 5"/>
          <p:cNvSpPr>
            <a:spLocks noGrp="1"/>
          </p:cNvSpPr>
          <p:nvPr>
            <p:ph idx="1"/>
          </p:nvPr>
        </p:nvSpPr>
        <p:spPr/>
        <p:txBody>
          <a:bodyPr>
            <a:normAutofit fontScale="92500" lnSpcReduction="20000"/>
          </a:bodyPr>
          <a:lstStyle/>
          <a:p>
            <a:pPr>
              <a:buFont typeface="Wingdings" panose="05000000000000000000" pitchFamily="2" charset="2"/>
              <a:buChar char="v"/>
            </a:pPr>
            <a:r>
              <a:rPr lang="en-US" dirty="0" smtClean="0">
                <a:hlinkClick r:id="rId2" action="ppaction://hlinksldjump"/>
              </a:rPr>
              <a:t>Basic Objectives</a:t>
            </a:r>
            <a:endParaRPr lang="en-US" dirty="0" smtClean="0"/>
          </a:p>
          <a:p>
            <a:pPr>
              <a:buFont typeface="Wingdings" panose="05000000000000000000" pitchFamily="2" charset="2"/>
              <a:buChar char="v"/>
            </a:pPr>
            <a:r>
              <a:rPr lang="en-US" dirty="0" smtClean="0">
                <a:hlinkClick r:id="rId3" action="ppaction://hlinksldjump"/>
              </a:rPr>
              <a:t>Schedule Of Project</a:t>
            </a:r>
            <a:endParaRPr lang="en-US" dirty="0" smtClean="0"/>
          </a:p>
          <a:p>
            <a:pPr>
              <a:buFont typeface="Wingdings" panose="05000000000000000000" pitchFamily="2" charset="2"/>
              <a:buChar char="v"/>
            </a:pPr>
            <a:r>
              <a:rPr lang="en-US" dirty="0" smtClean="0">
                <a:hlinkClick r:id="rId4" action="ppaction://hlinksldjump"/>
              </a:rPr>
              <a:t>Tools And Technology</a:t>
            </a:r>
            <a:endParaRPr lang="en-US" dirty="0" smtClean="0"/>
          </a:p>
          <a:p>
            <a:pPr>
              <a:buFont typeface="Wingdings" panose="05000000000000000000" pitchFamily="2" charset="2"/>
              <a:buChar char="v"/>
            </a:pPr>
            <a:r>
              <a:rPr lang="en-US" dirty="0" smtClean="0">
                <a:hlinkClick r:id="rId5" action="ppaction://hlinksldjump"/>
              </a:rPr>
              <a:t>Feasibility Study</a:t>
            </a:r>
            <a:endParaRPr lang="en-US" dirty="0" smtClean="0"/>
          </a:p>
          <a:p>
            <a:pPr>
              <a:buFont typeface="Wingdings" panose="05000000000000000000" pitchFamily="2" charset="2"/>
              <a:buChar char="v"/>
            </a:pPr>
            <a:r>
              <a:rPr lang="en-US" dirty="0">
                <a:hlinkClick r:id="rId4" action="ppaction://hlinksldjump"/>
              </a:rPr>
              <a:t>Requirement Analysis</a:t>
            </a:r>
            <a:endParaRPr lang="en-US" dirty="0"/>
          </a:p>
          <a:p>
            <a:pPr>
              <a:buFont typeface="Wingdings" panose="05000000000000000000" pitchFamily="2" charset="2"/>
              <a:buChar char="v"/>
            </a:pPr>
            <a:r>
              <a:rPr lang="en-US" dirty="0" smtClean="0">
                <a:hlinkClick r:id="rId6" action="ppaction://hlinksldjump"/>
              </a:rPr>
              <a:t>UML Diagrams</a:t>
            </a:r>
            <a:endParaRPr lang="en-US" dirty="0" smtClean="0"/>
          </a:p>
          <a:p>
            <a:pPr>
              <a:buFont typeface="Wingdings" panose="05000000000000000000" pitchFamily="2" charset="2"/>
              <a:buChar char="v"/>
            </a:pPr>
            <a:r>
              <a:rPr lang="en-US" dirty="0" smtClean="0">
                <a:hlinkClick r:id="rId7" action="ppaction://hlinksldjump"/>
              </a:rPr>
              <a:t>Data Dictionary  </a:t>
            </a:r>
            <a:endParaRPr lang="en-US" dirty="0" smtClean="0"/>
          </a:p>
          <a:p>
            <a:pPr>
              <a:buFont typeface="Wingdings" panose="05000000000000000000" pitchFamily="2" charset="2"/>
              <a:buChar char="v"/>
            </a:pPr>
            <a:r>
              <a:rPr lang="en-US" dirty="0" smtClean="0">
                <a:hlinkClick r:id="rId8" action="ppaction://hlinksldjump"/>
              </a:rPr>
              <a:t>Design</a:t>
            </a:r>
            <a:r>
              <a:rPr lang="en-US" dirty="0" smtClean="0"/>
              <a:t> </a:t>
            </a:r>
            <a:r>
              <a:rPr lang="en-US" dirty="0" smtClean="0">
                <a:solidFill>
                  <a:schemeClr val="bg2">
                    <a:lumMod val="75000"/>
                  </a:schemeClr>
                </a:solidFill>
              </a:rPr>
              <a:t>&amp;</a:t>
            </a:r>
            <a:r>
              <a:rPr lang="en-US" dirty="0" smtClean="0"/>
              <a:t> </a:t>
            </a:r>
            <a:r>
              <a:rPr lang="en-US" dirty="0" smtClean="0">
                <a:hlinkClick r:id="rId7" action="ppaction://hlinksldjump"/>
              </a:rPr>
              <a:t>Coding</a:t>
            </a:r>
            <a:endParaRPr lang="en-US" dirty="0" smtClean="0"/>
          </a:p>
          <a:p>
            <a:pPr>
              <a:buFont typeface="Wingdings" panose="05000000000000000000" pitchFamily="2" charset="2"/>
              <a:buChar char="v"/>
            </a:pPr>
            <a:r>
              <a:rPr lang="en-US" dirty="0" smtClean="0">
                <a:hlinkClick r:id="rId9" action="ppaction://hlinksldjump"/>
              </a:rPr>
              <a:t>Test Case</a:t>
            </a:r>
            <a:endParaRPr lang="en-US" dirty="0" smtClean="0"/>
          </a:p>
          <a:p>
            <a:pPr>
              <a:buFont typeface="Wingdings" panose="05000000000000000000" pitchFamily="2" charset="2"/>
              <a:buChar char="v"/>
            </a:pPr>
            <a:r>
              <a:rPr lang="en-US" dirty="0" smtClean="0">
                <a:hlinkClick r:id="rId10" action="ppaction://hlinksldjump"/>
              </a:rPr>
              <a:t>Future Plan </a:t>
            </a:r>
            <a:r>
              <a:rPr lang="en-US" dirty="0" smtClean="0">
                <a:solidFill>
                  <a:schemeClr val="bg2">
                    <a:lumMod val="75000"/>
                  </a:schemeClr>
                </a:solidFill>
              </a:rPr>
              <a:t>&amp;</a:t>
            </a:r>
            <a:r>
              <a:rPr lang="en-US" dirty="0" smtClean="0">
                <a:solidFill>
                  <a:schemeClr val="bg2">
                    <a:lumMod val="50000"/>
                  </a:schemeClr>
                </a:solidFill>
              </a:rPr>
              <a:t> </a:t>
            </a:r>
            <a:r>
              <a:rPr lang="en-US" dirty="0" smtClean="0">
                <a:hlinkClick r:id="rId11" action="ppaction://hlinksldjump"/>
              </a:rPr>
              <a:t>Conclusion</a:t>
            </a:r>
            <a:endParaRPr lang="en-US" dirty="0" smtClean="0"/>
          </a:p>
          <a:p>
            <a:pPr>
              <a:buFont typeface="Wingdings" panose="05000000000000000000" pitchFamily="2" charset="2"/>
              <a:buChar char="v"/>
            </a:pPr>
            <a:endParaRPr lang="en-US" dirty="0" smtClean="0"/>
          </a:p>
          <a:p>
            <a:pPr>
              <a:buNone/>
            </a:pPr>
            <a:endParaRPr lang="en-US" dirty="0"/>
          </a:p>
          <a:p>
            <a:pPr>
              <a:buFont typeface="Wingdings" panose="05000000000000000000" pitchFamily="2" charset="2"/>
              <a:buChar char="v"/>
            </a:pPr>
            <a:endParaRPr lang="en-US" dirty="0" smtClean="0"/>
          </a:p>
          <a:p>
            <a:pPr marL="0" indent="0">
              <a:buNone/>
            </a:pPr>
            <a:endParaRPr lang="en-US" dirty="0" smtClean="0"/>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7135433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Dictionary </a:t>
            </a:r>
            <a:endParaRPr lang="en-US" dirty="0"/>
          </a:p>
        </p:txBody>
      </p:sp>
      <p:sp>
        <p:nvSpPr>
          <p:cNvPr id="4" name="Content Placeholder 3"/>
          <p:cNvSpPr>
            <a:spLocks noGrp="1"/>
          </p:cNvSpPr>
          <p:nvPr>
            <p:ph idx="1"/>
          </p:nvPr>
        </p:nvSpPr>
        <p:spPr/>
        <p:txBody>
          <a:bodyPr/>
          <a:lstStyle/>
          <a:p>
            <a:pPr lvl="0">
              <a:buFont typeface="Wingdings" pitchFamily="2" charset="2"/>
              <a:buChar char="v"/>
            </a:pPr>
            <a:r>
              <a:rPr lang="en-US" dirty="0" err="1" smtClean="0"/>
              <a:t>AntiTheft_seq_que</a:t>
            </a:r>
            <a:endParaRPr lang="en-US" dirty="0" smtClean="0"/>
          </a:p>
          <a:p>
            <a:pPr lvl="0">
              <a:buNone/>
            </a:pPr>
            <a:r>
              <a:rPr lang="en-US" dirty="0" smtClean="0"/>
              <a:t>      </a:t>
            </a:r>
          </a:p>
          <a:p>
            <a:endParaRPr lang="en-US" dirty="0"/>
          </a:p>
        </p:txBody>
      </p:sp>
      <p:graphicFrame>
        <p:nvGraphicFramePr>
          <p:cNvPr id="5" name="Table 4"/>
          <p:cNvGraphicFramePr>
            <a:graphicFrameLocks noGrp="1"/>
          </p:cNvGraphicFramePr>
          <p:nvPr/>
        </p:nvGraphicFramePr>
        <p:xfrm>
          <a:off x="1822996" y="2770535"/>
          <a:ext cx="8128000" cy="148336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pPr marL="0" marR="0" algn="just">
                        <a:lnSpc>
                          <a:spcPct val="107000"/>
                        </a:lnSpc>
                        <a:spcBef>
                          <a:spcPts val="0"/>
                        </a:spcBef>
                        <a:spcAft>
                          <a:spcPts val="0"/>
                        </a:spcAft>
                      </a:pPr>
                      <a:r>
                        <a:rPr lang="en-US" sz="1400" b="1" dirty="0">
                          <a:latin typeface="Calibri"/>
                          <a:ea typeface="Calibri"/>
                          <a:cs typeface="Times New Roman"/>
                        </a:rPr>
                        <a:t>Field Name</a:t>
                      </a:r>
                      <a:endParaRPr lang="en-US" sz="14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b="1">
                          <a:latin typeface="Calibri"/>
                          <a:ea typeface="Calibri"/>
                          <a:cs typeface="Times New Roman"/>
                        </a:rPr>
                        <a:t>Type</a:t>
                      </a:r>
                      <a:endParaRPr lang="en-US" sz="14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b="1">
                          <a:latin typeface="Calibri"/>
                          <a:ea typeface="Calibri"/>
                          <a:cs typeface="Times New Roman"/>
                        </a:rPr>
                        <a:t>Size</a:t>
                      </a:r>
                      <a:endParaRPr lang="en-US" sz="14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b="1">
                          <a:latin typeface="Calibri"/>
                          <a:ea typeface="Calibri"/>
                          <a:cs typeface="Times New Roman"/>
                        </a:rPr>
                        <a:t>Allow Null</a:t>
                      </a:r>
                      <a:endParaRPr lang="en-US" sz="14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b="1" dirty="0">
                          <a:latin typeface="Calibri"/>
                          <a:ea typeface="Calibri"/>
                          <a:cs typeface="Times New Roman"/>
                        </a:rPr>
                        <a:t>Description</a:t>
                      </a:r>
                      <a:endParaRPr lang="en-US" sz="1400" dirty="0">
                        <a:latin typeface="Calibri"/>
                        <a:ea typeface="Calibri"/>
                        <a:cs typeface="Times New Roman"/>
                      </a:endParaRPr>
                    </a:p>
                  </a:txBody>
                  <a:tcPr marL="68580" marR="68580" marT="0" marB="0"/>
                </a:tc>
              </a:tr>
              <a:tr h="370840">
                <a:tc>
                  <a:txBody>
                    <a:bodyPr/>
                    <a:lstStyle/>
                    <a:p>
                      <a:pPr marL="0" marR="0" algn="just">
                        <a:lnSpc>
                          <a:spcPct val="107000"/>
                        </a:lnSpc>
                        <a:spcBef>
                          <a:spcPts val="0"/>
                        </a:spcBef>
                        <a:spcAft>
                          <a:spcPts val="0"/>
                        </a:spcAft>
                      </a:pPr>
                      <a:r>
                        <a:rPr lang="en-US" sz="1400" dirty="0">
                          <a:latin typeface="Calibri"/>
                          <a:ea typeface="Calibri"/>
                          <a:cs typeface="Times New Roman"/>
                        </a:rPr>
                        <a:t>id</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int</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15</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N</a:t>
                      </a:r>
                    </a:p>
                  </a:txBody>
                  <a:tcPr marL="68580" marR="68580" marT="0" marB="0"/>
                </a:tc>
                <a:tc>
                  <a:txBody>
                    <a:bodyPr/>
                    <a:lstStyle/>
                    <a:p>
                      <a:pPr marL="0" marR="0" algn="just">
                        <a:lnSpc>
                          <a:spcPct val="107000"/>
                        </a:lnSpc>
                        <a:spcBef>
                          <a:spcPts val="0"/>
                        </a:spcBef>
                        <a:spcAft>
                          <a:spcPts val="0"/>
                        </a:spcAft>
                      </a:pPr>
                      <a:r>
                        <a:rPr lang="en-US" sz="1400" dirty="0">
                          <a:latin typeface="Calibri"/>
                          <a:ea typeface="Calibri"/>
                          <a:cs typeface="Times New Roman"/>
                        </a:rPr>
                        <a:t>User ID</a:t>
                      </a:r>
                    </a:p>
                  </a:txBody>
                  <a:tcPr marL="68580" marR="68580" marT="0" marB="0"/>
                </a:tc>
              </a:tr>
              <a:tr h="370840">
                <a:tc>
                  <a:txBody>
                    <a:bodyPr/>
                    <a:lstStyle/>
                    <a:p>
                      <a:pPr marL="0" marR="0" algn="just">
                        <a:lnSpc>
                          <a:spcPct val="107000"/>
                        </a:lnSpc>
                        <a:spcBef>
                          <a:spcPts val="0"/>
                        </a:spcBef>
                        <a:spcAft>
                          <a:spcPts val="0"/>
                        </a:spcAft>
                      </a:pPr>
                      <a:r>
                        <a:rPr lang="en-US" sz="1400" dirty="0">
                          <a:latin typeface="Calibri"/>
                          <a:ea typeface="Calibri"/>
                          <a:cs typeface="Times New Roman"/>
                        </a:rPr>
                        <a:t>question</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varchar</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45</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N</a:t>
                      </a:r>
                    </a:p>
                  </a:txBody>
                  <a:tcPr marL="68580" marR="68580" marT="0" marB="0"/>
                </a:tc>
                <a:tc>
                  <a:txBody>
                    <a:bodyPr/>
                    <a:lstStyle/>
                    <a:p>
                      <a:pPr marL="0" marR="0" algn="just">
                        <a:lnSpc>
                          <a:spcPct val="107000"/>
                        </a:lnSpc>
                        <a:spcBef>
                          <a:spcPts val="0"/>
                        </a:spcBef>
                        <a:spcAft>
                          <a:spcPts val="0"/>
                        </a:spcAft>
                      </a:pPr>
                      <a:r>
                        <a:rPr lang="en-US" sz="1400" dirty="0">
                          <a:latin typeface="Calibri"/>
                          <a:ea typeface="Calibri"/>
                          <a:cs typeface="Times New Roman"/>
                        </a:rPr>
                        <a:t>Security question</a:t>
                      </a:r>
                    </a:p>
                  </a:txBody>
                  <a:tcPr marL="68580" marR="68580" marT="0" marB="0"/>
                </a:tc>
              </a:tr>
              <a:tr h="370840">
                <a:tc>
                  <a:txBody>
                    <a:bodyPr/>
                    <a:lstStyle/>
                    <a:p>
                      <a:pPr marL="0" marR="0" algn="just">
                        <a:lnSpc>
                          <a:spcPct val="107000"/>
                        </a:lnSpc>
                        <a:spcBef>
                          <a:spcPts val="0"/>
                        </a:spcBef>
                        <a:spcAft>
                          <a:spcPts val="0"/>
                        </a:spcAft>
                      </a:pPr>
                      <a:r>
                        <a:rPr lang="en-US" sz="1400" dirty="0">
                          <a:latin typeface="Calibri"/>
                          <a:ea typeface="Calibri"/>
                          <a:cs typeface="Times New Roman"/>
                        </a:rPr>
                        <a:t>answer</a:t>
                      </a:r>
                    </a:p>
                  </a:txBody>
                  <a:tcPr marL="68580" marR="68580" marT="0" marB="0"/>
                </a:tc>
                <a:tc>
                  <a:txBody>
                    <a:bodyPr/>
                    <a:lstStyle/>
                    <a:p>
                      <a:pPr marL="0" marR="0" algn="just">
                        <a:lnSpc>
                          <a:spcPct val="107000"/>
                        </a:lnSpc>
                        <a:spcBef>
                          <a:spcPts val="0"/>
                        </a:spcBef>
                        <a:spcAft>
                          <a:spcPts val="0"/>
                        </a:spcAft>
                      </a:pPr>
                      <a:r>
                        <a:rPr lang="en-US" sz="1400" dirty="0" err="1">
                          <a:latin typeface="Calibri"/>
                          <a:ea typeface="Calibri"/>
                          <a:cs typeface="Times New Roman"/>
                        </a:rPr>
                        <a:t>varchar</a:t>
                      </a:r>
                      <a:endParaRPr lang="en-US" sz="14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45</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N</a:t>
                      </a:r>
                    </a:p>
                  </a:txBody>
                  <a:tcPr marL="68580" marR="68580" marT="0" marB="0"/>
                </a:tc>
                <a:tc>
                  <a:txBody>
                    <a:bodyPr/>
                    <a:lstStyle/>
                    <a:p>
                      <a:pPr marL="0" marR="0" algn="just">
                        <a:lnSpc>
                          <a:spcPct val="107000"/>
                        </a:lnSpc>
                        <a:spcBef>
                          <a:spcPts val="0"/>
                        </a:spcBef>
                        <a:spcAft>
                          <a:spcPts val="0"/>
                        </a:spcAft>
                      </a:pPr>
                      <a:r>
                        <a:rPr lang="en-US" sz="1400" dirty="0">
                          <a:latin typeface="Calibri"/>
                          <a:ea typeface="Calibri"/>
                          <a:cs typeface="Times New Roman"/>
                        </a:rPr>
                        <a:t>Security answer</a:t>
                      </a:r>
                    </a:p>
                  </a:txBody>
                  <a:tcPr marL="68580" marR="68580" marT="0" marB="0"/>
                </a:tc>
              </a:tr>
            </a:tbl>
          </a:graphicData>
        </a:graphic>
      </p:graphicFrame>
    </p:spTree>
    <p:extLst>
      <p:ext uri="{BB962C8B-B14F-4D97-AF65-F5344CB8AC3E}">
        <p14:creationId xmlns:p14="http://schemas.microsoft.com/office/powerpoint/2010/main" val="18031919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Dictionary </a:t>
            </a:r>
            <a:endParaRPr lang="en-US" dirty="0"/>
          </a:p>
        </p:txBody>
      </p:sp>
      <p:sp>
        <p:nvSpPr>
          <p:cNvPr id="4" name="Content Placeholder 3"/>
          <p:cNvSpPr>
            <a:spLocks noGrp="1"/>
          </p:cNvSpPr>
          <p:nvPr>
            <p:ph idx="1"/>
          </p:nvPr>
        </p:nvSpPr>
        <p:spPr/>
        <p:txBody>
          <a:bodyPr/>
          <a:lstStyle/>
          <a:p>
            <a:pPr lvl="0">
              <a:buFont typeface="Wingdings" pitchFamily="2" charset="2"/>
              <a:buChar char="v"/>
            </a:pPr>
            <a:r>
              <a:rPr lang="en-US" dirty="0" err="1" smtClean="0"/>
              <a:t>AntiTheft_location</a:t>
            </a:r>
            <a:endParaRPr lang="en-US" dirty="0" smtClean="0"/>
          </a:p>
          <a:p>
            <a:pPr lvl="0">
              <a:buNone/>
            </a:pPr>
            <a:r>
              <a:rPr lang="en-US" dirty="0" smtClean="0"/>
              <a:t>      </a:t>
            </a:r>
          </a:p>
          <a:p>
            <a:endParaRPr lang="en-US" dirty="0"/>
          </a:p>
        </p:txBody>
      </p:sp>
      <p:graphicFrame>
        <p:nvGraphicFramePr>
          <p:cNvPr id="5" name="Table 4"/>
          <p:cNvGraphicFramePr>
            <a:graphicFrameLocks noGrp="1"/>
          </p:cNvGraphicFramePr>
          <p:nvPr/>
        </p:nvGraphicFramePr>
        <p:xfrm>
          <a:off x="1822996" y="2770535"/>
          <a:ext cx="8128000" cy="1939925"/>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pPr marL="0" marR="0" algn="just">
                        <a:lnSpc>
                          <a:spcPct val="107000"/>
                        </a:lnSpc>
                        <a:spcBef>
                          <a:spcPts val="0"/>
                        </a:spcBef>
                        <a:spcAft>
                          <a:spcPts val="0"/>
                        </a:spcAft>
                      </a:pPr>
                      <a:r>
                        <a:rPr lang="en-US" sz="1400" b="1" dirty="0">
                          <a:latin typeface="Calibri"/>
                          <a:ea typeface="Calibri"/>
                          <a:cs typeface="Times New Roman"/>
                        </a:rPr>
                        <a:t>Field Name</a:t>
                      </a:r>
                      <a:endParaRPr lang="en-US" sz="14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b="1">
                          <a:latin typeface="Calibri"/>
                          <a:ea typeface="Calibri"/>
                          <a:cs typeface="Times New Roman"/>
                        </a:rPr>
                        <a:t>Type</a:t>
                      </a:r>
                      <a:endParaRPr lang="en-US" sz="14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b="1">
                          <a:latin typeface="Calibri"/>
                          <a:ea typeface="Calibri"/>
                          <a:cs typeface="Times New Roman"/>
                        </a:rPr>
                        <a:t>Size</a:t>
                      </a:r>
                      <a:endParaRPr lang="en-US" sz="14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b="1">
                          <a:latin typeface="Calibri"/>
                          <a:ea typeface="Calibri"/>
                          <a:cs typeface="Times New Roman"/>
                        </a:rPr>
                        <a:t>Allow Null</a:t>
                      </a:r>
                      <a:endParaRPr lang="en-US" sz="14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b="1" dirty="0">
                          <a:latin typeface="Calibri"/>
                          <a:ea typeface="Calibri"/>
                          <a:cs typeface="Times New Roman"/>
                        </a:rPr>
                        <a:t>Description</a:t>
                      </a:r>
                      <a:endParaRPr lang="en-US" sz="1400" dirty="0">
                        <a:latin typeface="Calibri"/>
                        <a:ea typeface="Calibri"/>
                        <a:cs typeface="Times New Roman"/>
                      </a:endParaRPr>
                    </a:p>
                  </a:txBody>
                  <a:tcPr marL="68580" marR="68580" marT="0" marB="0"/>
                </a:tc>
              </a:tr>
              <a:tr h="370840">
                <a:tc>
                  <a:txBody>
                    <a:bodyPr/>
                    <a:lstStyle/>
                    <a:p>
                      <a:pPr marL="0" marR="0" algn="just">
                        <a:lnSpc>
                          <a:spcPct val="107000"/>
                        </a:lnSpc>
                        <a:spcBef>
                          <a:spcPts val="0"/>
                        </a:spcBef>
                        <a:spcAft>
                          <a:spcPts val="0"/>
                        </a:spcAft>
                      </a:pPr>
                      <a:r>
                        <a:rPr lang="en-US" sz="1400" dirty="0">
                          <a:latin typeface="Calibri"/>
                          <a:ea typeface="Calibri"/>
                          <a:cs typeface="Times New Roman"/>
                        </a:rPr>
                        <a:t>id</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int</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15</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N</a:t>
                      </a:r>
                    </a:p>
                  </a:txBody>
                  <a:tcPr marL="68580" marR="68580" marT="0" marB="0"/>
                </a:tc>
                <a:tc>
                  <a:txBody>
                    <a:bodyPr/>
                    <a:lstStyle/>
                    <a:p>
                      <a:pPr marL="0" marR="0" algn="just">
                        <a:lnSpc>
                          <a:spcPct val="107000"/>
                        </a:lnSpc>
                        <a:spcBef>
                          <a:spcPts val="0"/>
                        </a:spcBef>
                        <a:spcAft>
                          <a:spcPts val="0"/>
                        </a:spcAft>
                      </a:pPr>
                      <a:r>
                        <a:rPr lang="en-US" sz="1400" dirty="0">
                          <a:latin typeface="Calibri"/>
                          <a:ea typeface="Calibri"/>
                          <a:cs typeface="Times New Roman"/>
                        </a:rPr>
                        <a:t>User ID</a:t>
                      </a:r>
                    </a:p>
                  </a:txBody>
                  <a:tcPr marL="68580" marR="68580" marT="0" marB="0"/>
                </a:tc>
              </a:tr>
              <a:tr h="370840">
                <a:tc>
                  <a:txBody>
                    <a:bodyPr/>
                    <a:lstStyle/>
                    <a:p>
                      <a:pPr marL="0" marR="0" algn="just">
                        <a:lnSpc>
                          <a:spcPct val="107000"/>
                        </a:lnSpc>
                        <a:spcBef>
                          <a:spcPts val="0"/>
                        </a:spcBef>
                        <a:spcAft>
                          <a:spcPts val="0"/>
                        </a:spcAft>
                      </a:pPr>
                      <a:r>
                        <a:rPr lang="en-US" sz="1400" dirty="0">
                          <a:latin typeface="Calibri"/>
                          <a:ea typeface="Calibri"/>
                          <a:cs typeface="Times New Roman"/>
                        </a:rPr>
                        <a:t>longitude</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varchar</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45</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N</a:t>
                      </a:r>
                    </a:p>
                  </a:txBody>
                  <a:tcPr marL="68580" marR="68580" marT="0" marB="0"/>
                </a:tc>
                <a:tc>
                  <a:txBody>
                    <a:bodyPr/>
                    <a:lstStyle/>
                    <a:p>
                      <a:pPr marL="0" marR="0" algn="just">
                        <a:lnSpc>
                          <a:spcPct val="107000"/>
                        </a:lnSpc>
                        <a:spcBef>
                          <a:spcPts val="0"/>
                        </a:spcBef>
                        <a:spcAft>
                          <a:spcPts val="0"/>
                        </a:spcAft>
                      </a:pPr>
                      <a:r>
                        <a:rPr lang="en-US" sz="1400" dirty="0" err="1">
                          <a:latin typeface="Calibri"/>
                          <a:ea typeface="Calibri"/>
                          <a:cs typeface="Times New Roman"/>
                        </a:rPr>
                        <a:t>Logitude</a:t>
                      </a:r>
                      <a:r>
                        <a:rPr lang="en-US" sz="1400" dirty="0">
                          <a:latin typeface="Calibri"/>
                          <a:ea typeface="Calibri"/>
                          <a:cs typeface="Times New Roman"/>
                        </a:rPr>
                        <a:t> of location</a:t>
                      </a:r>
                    </a:p>
                  </a:txBody>
                  <a:tcPr marL="68580" marR="68580" marT="0" marB="0"/>
                </a:tc>
              </a:tr>
              <a:tr h="370840">
                <a:tc>
                  <a:txBody>
                    <a:bodyPr/>
                    <a:lstStyle/>
                    <a:p>
                      <a:pPr marL="0" marR="0" algn="just">
                        <a:lnSpc>
                          <a:spcPct val="107000"/>
                        </a:lnSpc>
                        <a:spcBef>
                          <a:spcPts val="0"/>
                        </a:spcBef>
                        <a:spcAft>
                          <a:spcPts val="0"/>
                        </a:spcAft>
                      </a:pPr>
                      <a:r>
                        <a:rPr lang="en-US" sz="1400" dirty="0">
                          <a:latin typeface="Calibri"/>
                          <a:ea typeface="Calibri"/>
                          <a:cs typeface="Times New Roman"/>
                        </a:rPr>
                        <a:t>latitude</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varchar</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45</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N</a:t>
                      </a:r>
                    </a:p>
                  </a:txBody>
                  <a:tcPr marL="68580" marR="68580" marT="0" marB="0"/>
                </a:tc>
                <a:tc>
                  <a:txBody>
                    <a:bodyPr/>
                    <a:lstStyle/>
                    <a:p>
                      <a:pPr marL="0" marR="0" algn="just">
                        <a:lnSpc>
                          <a:spcPct val="107000"/>
                        </a:lnSpc>
                        <a:spcBef>
                          <a:spcPts val="0"/>
                        </a:spcBef>
                        <a:spcAft>
                          <a:spcPts val="0"/>
                        </a:spcAft>
                      </a:pPr>
                      <a:r>
                        <a:rPr lang="en-US" sz="1400" dirty="0">
                          <a:latin typeface="Calibri"/>
                          <a:ea typeface="Calibri"/>
                          <a:cs typeface="Times New Roman"/>
                        </a:rPr>
                        <a:t>Latitude of </a:t>
                      </a:r>
                      <a:r>
                        <a:rPr lang="en-US" sz="1400" dirty="0" smtClean="0">
                          <a:latin typeface="Calibri"/>
                          <a:ea typeface="Calibri"/>
                          <a:cs typeface="Times New Roman"/>
                        </a:rPr>
                        <a:t>location</a:t>
                      </a:r>
                    </a:p>
                  </a:txBody>
                  <a:tcPr marL="68580" marR="68580" marT="0" marB="0"/>
                </a:tc>
              </a:tr>
              <a:tr h="370840">
                <a:tc>
                  <a:txBody>
                    <a:bodyPr/>
                    <a:lstStyle/>
                    <a:p>
                      <a:pPr marL="0" marR="0" algn="just">
                        <a:lnSpc>
                          <a:spcPct val="107000"/>
                        </a:lnSpc>
                        <a:spcBef>
                          <a:spcPts val="0"/>
                        </a:spcBef>
                        <a:spcAft>
                          <a:spcPts val="0"/>
                        </a:spcAft>
                      </a:pPr>
                      <a:r>
                        <a:rPr lang="en-US" sz="1400" dirty="0">
                          <a:latin typeface="Calibri"/>
                          <a:ea typeface="Calibri"/>
                          <a:cs typeface="Times New Roman"/>
                        </a:rPr>
                        <a:t>time</a:t>
                      </a: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timestamp</a:t>
                      </a:r>
                    </a:p>
                  </a:txBody>
                  <a:tcPr marL="68580" marR="68580" marT="0" marB="0"/>
                </a:tc>
                <a:tc>
                  <a:txBody>
                    <a:bodyPr/>
                    <a:lstStyle/>
                    <a:p>
                      <a:pPr marL="0" marR="0" algn="just">
                        <a:lnSpc>
                          <a:spcPct val="107000"/>
                        </a:lnSpc>
                        <a:spcBef>
                          <a:spcPts val="0"/>
                        </a:spcBef>
                        <a:spcAft>
                          <a:spcPts val="0"/>
                        </a:spcAft>
                      </a:pPr>
                      <a:endParaRPr lang="en-US" sz="14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1400">
                          <a:latin typeface="Calibri"/>
                          <a:ea typeface="Calibri"/>
                          <a:cs typeface="Times New Roman"/>
                        </a:rPr>
                        <a:t>N</a:t>
                      </a:r>
                    </a:p>
                  </a:txBody>
                  <a:tcPr marL="68580" marR="68580" marT="0" marB="0"/>
                </a:tc>
                <a:tc>
                  <a:txBody>
                    <a:bodyPr/>
                    <a:lstStyle/>
                    <a:p>
                      <a:pPr marL="0" marR="0" algn="just">
                        <a:lnSpc>
                          <a:spcPct val="107000"/>
                        </a:lnSpc>
                        <a:spcBef>
                          <a:spcPts val="0"/>
                        </a:spcBef>
                        <a:spcAft>
                          <a:spcPts val="0"/>
                        </a:spcAft>
                      </a:pPr>
                      <a:r>
                        <a:rPr lang="en-US" sz="1400" dirty="0">
                          <a:latin typeface="Calibri"/>
                          <a:ea typeface="Calibri"/>
                          <a:cs typeface="Times New Roman"/>
                        </a:rPr>
                        <a:t>Time when mobile is traced.</a:t>
                      </a:r>
                    </a:p>
                  </a:txBody>
                  <a:tcPr marL="68580" marR="68580" marT="0" marB="0"/>
                </a:tc>
              </a:tr>
            </a:tbl>
          </a:graphicData>
        </a:graphic>
      </p:graphicFrame>
    </p:spTree>
    <p:extLst>
      <p:ext uri="{BB962C8B-B14F-4D97-AF65-F5344CB8AC3E}">
        <p14:creationId xmlns:p14="http://schemas.microsoft.com/office/powerpoint/2010/main" val="18031919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Design(Main Screen)</a:t>
            </a:r>
            <a:endParaRPr lang="en-US" dirty="0"/>
          </a:p>
        </p:txBody>
      </p:sp>
      <p:sp>
        <p:nvSpPr>
          <p:cNvPr id="9" name="TextBox 8"/>
          <p:cNvSpPr txBox="1"/>
          <p:nvPr/>
        </p:nvSpPr>
        <p:spPr>
          <a:xfrm>
            <a:off x="4738255" y="2431473"/>
            <a:ext cx="6714659" cy="2308324"/>
          </a:xfrm>
          <a:prstGeom prst="rect">
            <a:avLst/>
          </a:prstGeom>
          <a:noFill/>
        </p:spPr>
        <p:txBody>
          <a:bodyPr wrap="none" rtlCol="0">
            <a:spAutoFit/>
          </a:bodyPr>
          <a:lstStyle/>
          <a:p>
            <a:endParaRPr lang="en-US" dirty="0"/>
          </a:p>
          <a:p>
            <a:pPr marL="285750" indent="-285750">
              <a:buFont typeface="Wingdings" panose="05000000000000000000" pitchFamily="2" charset="2"/>
              <a:buChar char="Ø"/>
            </a:pPr>
            <a:r>
              <a:rPr lang="en-US" dirty="0" smtClean="0">
                <a:solidFill>
                  <a:schemeClr val="accent1"/>
                </a:solidFill>
              </a:rPr>
              <a:t>When Secure It Pro app starts this is a very first page that opens.</a:t>
            </a:r>
          </a:p>
          <a:p>
            <a:pPr marL="285750" indent="-285750">
              <a:buFont typeface="Wingdings" panose="05000000000000000000" pitchFamily="2" charset="2"/>
              <a:buChar char="Ø"/>
            </a:pPr>
            <a:endParaRPr lang="en-US" dirty="0">
              <a:solidFill>
                <a:schemeClr val="accent1"/>
              </a:solidFill>
            </a:endParaRPr>
          </a:p>
          <a:p>
            <a:pPr marL="285750" indent="-285750">
              <a:buFont typeface="Wingdings" panose="05000000000000000000" pitchFamily="2" charset="2"/>
              <a:buChar char="Ø"/>
            </a:pPr>
            <a:r>
              <a:rPr lang="en-US" dirty="0" smtClean="0">
                <a:solidFill>
                  <a:schemeClr val="accent1"/>
                </a:solidFill>
              </a:rPr>
              <a:t>It contains link to the four module along with setting facility.</a:t>
            </a:r>
          </a:p>
          <a:p>
            <a:pPr marL="285750" indent="-285750">
              <a:buFont typeface="Wingdings" panose="05000000000000000000" pitchFamily="2" charset="2"/>
              <a:buChar char="Ø"/>
            </a:pPr>
            <a:endParaRPr lang="en-US" dirty="0">
              <a:solidFill>
                <a:schemeClr val="accent1"/>
              </a:solidFill>
            </a:endParaRPr>
          </a:p>
          <a:p>
            <a:pPr marL="285750" indent="-285750">
              <a:buFont typeface="Wingdings" panose="05000000000000000000" pitchFamily="2" charset="2"/>
              <a:buChar char="Ø"/>
            </a:pPr>
            <a:r>
              <a:rPr lang="en-US" dirty="0" smtClean="0">
                <a:solidFill>
                  <a:schemeClr val="accent1"/>
                </a:solidFill>
              </a:rPr>
              <a:t>On clicking the Antitheft Icon Antitheft module will run. And same </a:t>
            </a:r>
          </a:p>
          <a:p>
            <a:r>
              <a:rPr lang="en-US" dirty="0" smtClean="0">
                <a:solidFill>
                  <a:schemeClr val="accent1"/>
                </a:solidFill>
              </a:rPr>
              <a:t>      For other three modules.</a:t>
            </a:r>
          </a:p>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635307" y="2079404"/>
            <a:ext cx="2262188" cy="4018994"/>
          </a:xfrm>
          <a:prstGeom prst="rect">
            <a:avLst/>
          </a:prstGeom>
          <a:noFill/>
          <a:ln w="9525">
            <a:noFill/>
            <a:miter lim="800000"/>
            <a:headEnd/>
            <a:tailEnd/>
          </a:ln>
          <a:effectLst/>
        </p:spPr>
      </p:pic>
    </p:spTree>
    <p:extLst>
      <p:ext uri="{BB962C8B-B14F-4D97-AF65-F5344CB8AC3E}">
        <p14:creationId xmlns:p14="http://schemas.microsoft.com/office/powerpoint/2010/main" val="9357616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Design(Anti Theft)</a:t>
            </a:r>
            <a:endParaRPr lang="en-US" dirty="0"/>
          </a:p>
        </p:txBody>
      </p:sp>
      <p:sp>
        <p:nvSpPr>
          <p:cNvPr id="7" name="TextBox 6"/>
          <p:cNvSpPr txBox="1"/>
          <p:nvPr/>
        </p:nvSpPr>
        <p:spPr>
          <a:xfrm>
            <a:off x="4987636" y="2730033"/>
            <a:ext cx="7047827" cy="1200329"/>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solidFill>
                  <a:schemeClr val="accent1"/>
                </a:solidFill>
              </a:rPr>
              <a:t>First time when user opens Anti theft ,  Registration form is displayed. </a:t>
            </a:r>
          </a:p>
          <a:p>
            <a:pPr marL="285750" indent="-285750">
              <a:buFont typeface="Wingdings" panose="05000000000000000000" pitchFamily="2" charset="2"/>
              <a:buChar char="Ø"/>
            </a:pPr>
            <a:endParaRPr lang="en-US" dirty="0">
              <a:solidFill>
                <a:schemeClr val="accent1"/>
              </a:solidFill>
            </a:endParaRPr>
          </a:p>
          <a:p>
            <a:pPr marL="285750" indent="-285750">
              <a:buFont typeface="Wingdings" panose="05000000000000000000" pitchFamily="2" charset="2"/>
              <a:buChar char="Ø"/>
            </a:pPr>
            <a:r>
              <a:rPr lang="en-US" dirty="0" smtClean="0">
                <a:solidFill>
                  <a:schemeClr val="accent1"/>
                </a:solidFill>
              </a:rPr>
              <a:t>After inserting particular values , click on submit button to register </a:t>
            </a:r>
          </a:p>
          <a:p>
            <a:pPr marL="285750" indent="-285750">
              <a:buFont typeface="Wingdings" panose="05000000000000000000" pitchFamily="2" charset="2"/>
              <a:buChar char="Ø"/>
            </a:pPr>
            <a:r>
              <a:rPr lang="en-US" dirty="0" smtClean="0">
                <a:solidFill>
                  <a:schemeClr val="accent1"/>
                </a:solidFill>
              </a:rPr>
              <a:t>Yourself to antitheft.</a:t>
            </a:r>
            <a:endParaRPr lang="en-US" dirty="0">
              <a:solidFill>
                <a:schemeClr val="accent1"/>
              </a:solidFill>
            </a:endParaRPr>
          </a:p>
        </p:txBody>
      </p:sp>
      <p:pic>
        <p:nvPicPr>
          <p:cNvPr id="2050" name="Picture 2"/>
          <p:cNvPicPr>
            <a:picLocks noGrp="1" noChangeAspect="1" noChangeArrowheads="1"/>
          </p:cNvPicPr>
          <p:nvPr>
            <p:ph idx="1"/>
          </p:nvPr>
        </p:nvPicPr>
        <p:blipFill>
          <a:blip r:embed="rId2"/>
          <a:srcRect/>
          <a:stretch>
            <a:fillRect/>
          </a:stretch>
        </p:blipFill>
        <p:spPr bwMode="auto">
          <a:xfrm>
            <a:off x="1264146" y="1919288"/>
            <a:ext cx="2262783" cy="4022725"/>
          </a:xfrm>
          <a:prstGeom prst="rect">
            <a:avLst/>
          </a:prstGeom>
          <a:noFill/>
          <a:ln w="9525">
            <a:noFill/>
            <a:miter lim="800000"/>
            <a:headEnd/>
            <a:tailEnd/>
          </a:ln>
          <a:effectLst/>
        </p:spPr>
      </p:pic>
    </p:spTree>
    <p:extLst>
      <p:ext uri="{BB962C8B-B14F-4D97-AF65-F5344CB8AC3E}">
        <p14:creationId xmlns:p14="http://schemas.microsoft.com/office/powerpoint/2010/main" val="345937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Design(Anti Theft)</a:t>
            </a:r>
            <a:endParaRPr lang="en-US" dirty="0"/>
          </a:p>
        </p:txBody>
      </p:sp>
      <p:sp>
        <p:nvSpPr>
          <p:cNvPr id="5" name="TextBox 4"/>
          <p:cNvSpPr txBox="1"/>
          <p:nvPr/>
        </p:nvSpPr>
        <p:spPr>
          <a:xfrm>
            <a:off x="5340927" y="2628900"/>
            <a:ext cx="6252802" cy="1477328"/>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solidFill>
                  <a:schemeClr val="accent1"/>
                </a:solidFill>
              </a:rPr>
              <a:t>On Clicking the “Set Mobile Number” Button we will move to </a:t>
            </a:r>
          </a:p>
          <a:p>
            <a:r>
              <a:rPr lang="en-US" dirty="0" smtClean="0">
                <a:solidFill>
                  <a:schemeClr val="accent1"/>
                </a:solidFill>
              </a:rPr>
              <a:t>      This Screen.</a:t>
            </a:r>
          </a:p>
          <a:p>
            <a:pPr marL="285750" indent="-285750">
              <a:buFont typeface="Wingdings" panose="05000000000000000000" pitchFamily="2" charset="2"/>
              <a:buChar char="Ø"/>
            </a:pPr>
            <a:endParaRPr lang="en-US" dirty="0">
              <a:solidFill>
                <a:schemeClr val="accent1"/>
              </a:solidFill>
            </a:endParaRPr>
          </a:p>
          <a:p>
            <a:pPr marL="285750" indent="-285750">
              <a:buFont typeface="Wingdings" panose="05000000000000000000" pitchFamily="2" charset="2"/>
              <a:buChar char="Ø"/>
            </a:pPr>
            <a:r>
              <a:rPr lang="en-US" dirty="0" smtClean="0">
                <a:solidFill>
                  <a:schemeClr val="accent1"/>
                </a:solidFill>
              </a:rPr>
              <a:t>Here we can set Mobile Number on which we want to send a </a:t>
            </a:r>
          </a:p>
          <a:p>
            <a:r>
              <a:rPr lang="en-US" dirty="0" smtClean="0">
                <a:solidFill>
                  <a:schemeClr val="accent1"/>
                </a:solidFill>
              </a:rPr>
              <a:t>      Message showing current location of our mobile device.</a:t>
            </a:r>
            <a:endParaRPr lang="en-US" dirty="0">
              <a:solidFill>
                <a:schemeClr val="accent1"/>
              </a:solidFill>
            </a:endParaRPr>
          </a:p>
        </p:txBody>
      </p:sp>
      <p:pic>
        <p:nvPicPr>
          <p:cNvPr id="3074" name="Picture 2"/>
          <p:cNvPicPr>
            <a:picLocks noGrp="1" noChangeAspect="1" noChangeArrowheads="1"/>
          </p:cNvPicPr>
          <p:nvPr>
            <p:ph idx="1"/>
          </p:nvPr>
        </p:nvPicPr>
        <p:blipFill>
          <a:blip r:embed="rId2"/>
          <a:srcRect/>
          <a:stretch>
            <a:fillRect/>
          </a:stretch>
        </p:blipFill>
        <p:spPr bwMode="auto">
          <a:xfrm>
            <a:off x="1378446" y="1898650"/>
            <a:ext cx="2262783" cy="4022725"/>
          </a:xfrm>
          <a:prstGeom prst="rect">
            <a:avLst/>
          </a:prstGeom>
          <a:noFill/>
          <a:ln w="9525">
            <a:noFill/>
            <a:miter lim="800000"/>
            <a:headEnd/>
            <a:tailEnd/>
          </a:ln>
          <a:effectLst/>
        </p:spPr>
      </p:pic>
    </p:spTree>
    <p:extLst>
      <p:ext uri="{BB962C8B-B14F-4D97-AF65-F5344CB8AC3E}">
        <p14:creationId xmlns:p14="http://schemas.microsoft.com/office/powerpoint/2010/main" val="32821260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Design(One Touch Call)</a:t>
            </a:r>
            <a:endParaRPr lang="en-US" dirty="0"/>
          </a:p>
        </p:txBody>
      </p:sp>
      <p:sp>
        <p:nvSpPr>
          <p:cNvPr id="6" name="TextBox 5"/>
          <p:cNvSpPr txBox="1"/>
          <p:nvPr/>
        </p:nvSpPr>
        <p:spPr>
          <a:xfrm>
            <a:off x="5122719" y="2774373"/>
            <a:ext cx="6356677" cy="1754326"/>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solidFill>
                  <a:schemeClr val="accent1"/>
                </a:solidFill>
              </a:rPr>
              <a:t>On Clicking the One Touch Call Icon we get this screen.</a:t>
            </a:r>
          </a:p>
          <a:p>
            <a:pPr marL="285750" indent="-285750">
              <a:buFont typeface="Wingdings" panose="05000000000000000000" pitchFamily="2" charset="2"/>
              <a:buChar char="Ø"/>
            </a:pPr>
            <a:endParaRPr lang="en-US" dirty="0" smtClean="0">
              <a:solidFill>
                <a:schemeClr val="accent1"/>
              </a:solidFill>
            </a:endParaRPr>
          </a:p>
          <a:p>
            <a:pPr marL="285750" indent="-285750">
              <a:buFont typeface="Wingdings" panose="05000000000000000000" pitchFamily="2" charset="2"/>
              <a:buChar char="Ø"/>
            </a:pPr>
            <a:r>
              <a:rPr lang="en-US" dirty="0" smtClean="0">
                <a:solidFill>
                  <a:schemeClr val="accent1"/>
                </a:solidFill>
              </a:rPr>
              <a:t>Initially Mobile Number is not specified.</a:t>
            </a:r>
          </a:p>
          <a:p>
            <a:pPr marL="285750" indent="-285750">
              <a:buFont typeface="Wingdings" panose="05000000000000000000" pitchFamily="2" charset="2"/>
              <a:buChar char="Ø"/>
            </a:pPr>
            <a:endParaRPr lang="en-US" dirty="0">
              <a:solidFill>
                <a:schemeClr val="accent1"/>
              </a:solidFill>
            </a:endParaRPr>
          </a:p>
          <a:p>
            <a:pPr marL="285750" indent="-285750">
              <a:buFont typeface="Wingdings" panose="05000000000000000000" pitchFamily="2" charset="2"/>
              <a:buChar char="Ø"/>
            </a:pPr>
            <a:r>
              <a:rPr lang="en-US" dirty="0" smtClean="0">
                <a:solidFill>
                  <a:schemeClr val="accent1"/>
                </a:solidFill>
              </a:rPr>
              <a:t>We can set mobile number by clicking on “Set Mobile Number </a:t>
            </a:r>
          </a:p>
          <a:p>
            <a:r>
              <a:rPr lang="en-US" dirty="0" smtClean="0">
                <a:solidFill>
                  <a:schemeClr val="accent1"/>
                </a:solidFill>
              </a:rPr>
              <a:t>      Button” .</a:t>
            </a:r>
            <a:endParaRPr lang="en-US" dirty="0">
              <a:solidFill>
                <a:schemeClr val="accent1"/>
              </a:solidFill>
            </a:endParaRPr>
          </a:p>
        </p:txBody>
      </p:sp>
      <p:pic>
        <p:nvPicPr>
          <p:cNvPr id="5122" name="Picture 2"/>
          <p:cNvPicPr>
            <a:picLocks noGrp="1" noChangeAspect="1" noChangeArrowheads="1"/>
          </p:cNvPicPr>
          <p:nvPr>
            <p:ph idx="1"/>
          </p:nvPr>
        </p:nvPicPr>
        <p:blipFill>
          <a:blip r:embed="rId2"/>
          <a:srcRect/>
          <a:stretch>
            <a:fillRect/>
          </a:stretch>
        </p:blipFill>
        <p:spPr bwMode="auto">
          <a:xfrm>
            <a:off x="1310977" y="1963738"/>
            <a:ext cx="2262783" cy="4022725"/>
          </a:xfrm>
          <a:prstGeom prst="rect">
            <a:avLst/>
          </a:prstGeom>
          <a:noFill/>
          <a:ln w="9525">
            <a:noFill/>
            <a:miter lim="800000"/>
            <a:headEnd/>
            <a:tailEnd/>
          </a:ln>
          <a:effectLst/>
        </p:spPr>
      </p:pic>
    </p:spTree>
    <p:extLst>
      <p:ext uri="{BB962C8B-B14F-4D97-AF65-F5344CB8AC3E}">
        <p14:creationId xmlns:p14="http://schemas.microsoft.com/office/powerpoint/2010/main" val="40937283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Design(One Touch Call)</a:t>
            </a:r>
            <a:endParaRPr lang="en-US" dirty="0"/>
          </a:p>
        </p:txBody>
      </p:sp>
      <p:sp>
        <p:nvSpPr>
          <p:cNvPr id="5" name="TextBox 4"/>
          <p:cNvSpPr txBox="1"/>
          <p:nvPr/>
        </p:nvSpPr>
        <p:spPr>
          <a:xfrm>
            <a:off x="5257800" y="2753591"/>
            <a:ext cx="6617645" cy="1477328"/>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solidFill>
                  <a:schemeClr val="accent1"/>
                </a:solidFill>
              </a:rPr>
              <a:t>Here the List of all contacts saved in your mobile will be displayed</a:t>
            </a:r>
          </a:p>
          <a:p>
            <a:r>
              <a:rPr lang="en-US" dirty="0">
                <a:solidFill>
                  <a:schemeClr val="accent1"/>
                </a:solidFill>
              </a:rPr>
              <a:t> </a:t>
            </a:r>
            <a:r>
              <a:rPr lang="en-US" dirty="0" smtClean="0">
                <a:solidFill>
                  <a:schemeClr val="accent1"/>
                </a:solidFill>
              </a:rPr>
              <a:t>     along with a Radio Button.</a:t>
            </a:r>
          </a:p>
          <a:p>
            <a:pPr marL="285750" indent="-285750">
              <a:buFont typeface="Wingdings" panose="05000000000000000000" pitchFamily="2" charset="2"/>
              <a:buChar char="Ø"/>
            </a:pPr>
            <a:endParaRPr lang="en-US" dirty="0">
              <a:solidFill>
                <a:schemeClr val="accent1"/>
              </a:solidFill>
            </a:endParaRPr>
          </a:p>
          <a:p>
            <a:pPr marL="285750" indent="-285750">
              <a:buFont typeface="Wingdings" panose="05000000000000000000" pitchFamily="2" charset="2"/>
              <a:buChar char="Ø"/>
            </a:pPr>
            <a:r>
              <a:rPr lang="en-US" dirty="0" smtClean="0">
                <a:solidFill>
                  <a:schemeClr val="accent1"/>
                </a:solidFill>
              </a:rPr>
              <a:t>By Selecting a Checkbox we will get the number on which we can </a:t>
            </a:r>
          </a:p>
          <a:p>
            <a:r>
              <a:rPr lang="en-US" dirty="0" smtClean="0">
                <a:solidFill>
                  <a:schemeClr val="accent1"/>
                </a:solidFill>
              </a:rPr>
              <a:t>      Transfer a call.  </a:t>
            </a:r>
            <a:endParaRPr lang="en-US" dirty="0">
              <a:solidFill>
                <a:schemeClr val="accent1"/>
              </a:solidFill>
            </a:endParaRPr>
          </a:p>
        </p:txBody>
      </p:sp>
      <p:pic>
        <p:nvPicPr>
          <p:cNvPr id="4098" name="Picture 2"/>
          <p:cNvPicPr>
            <a:picLocks noGrp="1" noChangeAspect="1" noChangeArrowheads="1"/>
          </p:cNvPicPr>
          <p:nvPr>
            <p:ph idx="1"/>
          </p:nvPr>
        </p:nvPicPr>
        <p:blipFill>
          <a:blip r:embed="rId2"/>
          <a:srcRect/>
          <a:stretch>
            <a:fillRect/>
          </a:stretch>
        </p:blipFill>
        <p:spPr bwMode="auto">
          <a:xfrm>
            <a:off x="1357808" y="1949450"/>
            <a:ext cx="2262783" cy="4022725"/>
          </a:xfrm>
          <a:prstGeom prst="rect">
            <a:avLst/>
          </a:prstGeom>
          <a:noFill/>
          <a:ln w="9525">
            <a:noFill/>
            <a:miter lim="800000"/>
            <a:headEnd/>
            <a:tailEnd/>
          </a:ln>
          <a:effectLst/>
        </p:spPr>
      </p:pic>
    </p:spTree>
    <p:extLst>
      <p:ext uri="{BB962C8B-B14F-4D97-AF65-F5344CB8AC3E}">
        <p14:creationId xmlns:p14="http://schemas.microsoft.com/office/powerpoint/2010/main" val="11011524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Design(Data Hiding)</a:t>
            </a:r>
            <a:endParaRPr lang="en-US" dirty="0"/>
          </a:p>
        </p:txBody>
      </p:sp>
      <p:sp>
        <p:nvSpPr>
          <p:cNvPr id="7" name="Rectangle 6"/>
          <p:cNvSpPr/>
          <p:nvPr/>
        </p:nvSpPr>
        <p:spPr>
          <a:xfrm>
            <a:off x="4617027" y="2652329"/>
            <a:ext cx="6096000" cy="923330"/>
          </a:xfrm>
          <a:prstGeom prst="rect">
            <a:avLst/>
          </a:prstGeom>
        </p:spPr>
        <p:txBody>
          <a:bodyPr>
            <a:spAutoFit/>
          </a:bodyPr>
          <a:lstStyle/>
          <a:p>
            <a:pPr marL="285750" indent="-285750">
              <a:buFont typeface="Wingdings" panose="05000000000000000000" pitchFamily="2" charset="2"/>
              <a:buChar char="Ø"/>
            </a:pPr>
            <a:r>
              <a:rPr lang="en-US" dirty="0" smtClean="0">
                <a:solidFill>
                  <a:schemeClr val="accent1"/>
                </a:solidFill>
              </a:rPr>
              <a:t>After clicking Data hiding icon, File explorer is opened.</a:t>
            </a:r>
            <a:endParaRPr lang="en-US" dirty="0">
              <a:solidFill>
                <a:schemeClr val="accent1"/>
              </a:solidFill>
            </a:endParaRPr>
          </a:p>
          <a:p>
            <a:pPr marL="285750" indent="-285750">
              <a:buFont typeface="Wingdings" panose="05000000000000000000" pitchFamily="2" charset="2"/>
              <a:buChar char="Ø"/>
            </a:pPr>
            <a:endParaRPr lang="en-US" dirty="0">
              <a:solidFill>
                <a:schemeClr val="accent1"/>
              </a:solidFill>
            </a:endParaRPr>
          </a:p>
          <a:p>
            <a:pPr marL="285750" indent="-285750">
              <a:buFont typeface="Wingdings" panose="05000000000000000000" pitchFamily="2" charset="2"/>
              <a:buChar char="Ø"/>
            </a:pPr>
            <a:r>
              <a:rPr lang="en-US" dirty="0" smtClean="0">
                <a:solidFill>
                  <a:schemeClr val="accent1"/>
                </a:solidFill>
              </a:rPr>
              <a:t> Just route the file and select that file that you want to hide.</a:t>
            </a:r>
            <a:endParaRPr lang="en-US" dirty="0">
              <a:solidFill>
                <a:schemeClr val="accent1"/>
              </a:solidFill>
            </a:endParaRPr>
          </a:p>
        </p:txBody>
      </p:sp>
      <p:pic>
        <p:nvPicPr>
          <p:cNvPr id="6146" name="Picture 2"/>
          <p:cNvPicPr>
            <a:picLocks noGrp="1" noChangeAspect="1" noChangeArrowheads="1"/>
          </p:cNvPicPr>
          <p:nvPr>
            <p:ph idx="1"/>
          </p:nvPr>
        </p:nvPicPr>
        <p:blipFill>
          <a:blip r:embed="rId2"/>
          <a:srcRect/>
          <a:stretch>
            <a:fillRect/>
          </a:stretch>
        </p:blipFill>
        <p:spPr bwMode="auto">
          <a:xfrm>
            <a:off x="1266527" y="2001838"/>
            <a:ext cx="2262783" cy="4022725"/>
          </a:xfrm>
          <a:prstGeom prst="rect">
            <a:avLst/>
          </a:prstGeom>
          <a:noFill/>
          <a:ln w="9525">
            <a:noFill/>
            <a:miter lim="800000"/>
            <a:headEnd/>
            <a:tailEnd/>
          </a:ln>
          <a:effectLst/>
        </p:spPr>
      </p:pic>
    </p:spTree>
    <p:extLst>
      <p:ext uri="{BB962C8B-B14F-4D97-AF65-F5344CB8AC3E}">
        <p14:creationId xmlns:p14="http://schemas.microsoft.com/office/powerpoint/2010/main" val="35853363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Design(Data Hiding)</a:t>
            </a:r>
            <a:endParaRPr lang="en-US" dirty="0"/>
          </a:p>
        </p:txBody>
      </p:sp>
      <p:sp>
        <p:nvSpPr>
          <p:cNvPr id="5" name="TextBox 4"/>
          <p:cNvSpPr txBox="1"/>
          <p:nvPr/>
        </p:nvSpPr>
        <p:spPr>
          <a:xfrm>
            <a:off x="6243750" y="2600102"/>
            <a:ext cx="5237018"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chemeClr val="accent1"/>
                </a:solidFill>
              </a:rPr>
              <a:t>By </a:t>
            </a:r>
            <a:r>
              <a:rPr lang="en-US" dirty="0">
                <a:solidFill>
                  <a:schemeClr val="accent1"/>
                </a:solidFill>
              </a:rPr>
              <a:t>clicking hidden files we can see </a:t>
            </a:r>
            <a:r>
              <a:rPr lang="en-US" dirty="0" smtClean="0">
                <a:solidFill>
                  <a:schemeClr val="accent1"/>
                </a:solidFill>
              </a:rPr>
              <a:t>those files which are hidden.</a:t>
            </a:r>
          </a:p>
          <a:p>
            <a:pPr marL="285750" indent="-285750">
              <a:buFont typeface="Wingdings" panose="05000000000000000000" pitchFamily="2" charset="2"/>
              <a:buChar char="Ø"/>
            </a:pPr>
            <a:endParaRPr lang="en-US" dirty="0" smtClean="0">
              <a:solidFill>
                <a:schemeClr val="accent1"/>
              </a:solidFill>
            </a:endParaRPr>
          </a:p>
          <a:p>
            <a:pPr marL="285750" indent="-285750">
              <a:buFont typeface="Wingdings" panose="05000000000000000000" pitchFamily="2" charset="2"/>
              <a:buChar char="Ø"/>
            </a:pPr>
            <a:r>
              <a:rPr lang="en-US" dirty="0" smtClean="0">
                <a:solidFill>
                  <a:schemeClr val="accent1"/>
                </a:solidFill>
              </a:rPr>
              <a:t> Just long press any files and unhide it.</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277959" y="1997075"/>
            <a:ext cx="2260558" cy="40227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3671888" y="1985555"/>
            <a:ext cx="2273500" cy="4042274"/>
          </a:xfrm>
          <a:prstGeom prst="rect">
            <a:avLst/>
          </a:prstGeom>
          <a:noFill/>
          <a:ln w="9525">
            <a:noFill/>
            <a:miter lim="800000"/>
            <a:headEnd/>
            <a:tailEnd/>
          </a:ln>
          <a:effectLst/>
        </p:spPr>
      </p:pic>
    </p:spTree>
    <p:extLst>
      <p:ext uri="{BB962C8B-B14F-4D97-AF65-F5344CB8AC3E}">
        <p14:creationId xmlns:p14="http://schemas.microsoft.com/office/powerpoint/2010/main" val="19876615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Design(App Lock)</a:t>
            </a:r>
            <a:endParaRPr lang="en-US" dirty="0"/>
          </a:p>
        </p:txBody>
      </p:sp>
      <p:sp>
        <p:nvSpPr>
          <p:cNvPr id="5" name="TextBox 4"/>
          <p:cNvSpPr txBox="1"/>
          <p:nvPr/>
        </p:nvSpPr>
        <p:spPr>
          <a:xfrm>
            <a:off x="4623955" y="2639290"/>
            <a:ext cx="5237018"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chemeClr val="accent1"/>
                </a:solidFill>
              </a:rPr>
              <a:t>This is a </a:t>
            </a:r>
            <a:r>
              <a:rPr lang="en-US" dirty="0" err="1" smtClean="0">
                <a:solidFill>
                  <a:schemeClr val="accent1"/>
                </a:solidFill>
              </a:rPr>
              <a:t>LockScreen</a:t>
            </a:r>
            <a:r>
              <a:rPr lang="en-US" dirty="0" smtClean="0">
                <a:solidFill>
                  <a:schemeClr val="accent1"/>
                </a:solidFill>
              </a:rPr>
              <a:t> which will display when the apps selected by user will be in foreground.</a:t>
            </a:r>
          </a:p>
          <a:p>
            <a:pPr marL="285750" indent="-285750">
              <a:buFont typeface="Wingdings" panose="05000000000000000000" pitchFamily="2" charset="2"/>
              <a:buChar char="Ø"/>
            </a:pPr>
            <a:endParaRPr lang="en-US" dirty="0" smtClean="0">
              <a:solidFill>
                <a:schemeClr val="accent1"/>
              </a:solidFill>
            </a:endParaRPr>
          </a:p>
          <a:p>
            <a:pPr marL="285750" indent="-285750">
              <a:buFont typeface="Wingdings" panose="05000000000000000000" pitchFamily="2" charset="2"/>
              <a:buChar char="Ø"/>
            </a:pPr>
            <a:r>
              <a:rPr lang="en-US" dirty="0" smtClean="0">
                <a:solidFill>
                  <a:schemeClr val="accent1"/>
                </a:solidFill>
              </a:rPr>
              <a:t>On Entering a Correct Password we need to click on OK Button. So we get access to that app.</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347490" y="1857375"/>
            <a:ext cx="2262783" cy="4022725"/>
          </a:xfrm>
          <a:prstGeom prst="rect">
            <a:avLst/>
          </a:prstGeom>
          <a:noFill/>
          <a:ln w="9525">
            <a:noFill/>
            <a:miter lim="800000"/>
            <a:headEnd/>
            <a:tailEnd/>
          </a:ln>
          <a:effectLst/>
        </p:spPr>
      </p:pic>
    </p:spTree>
    <p:extLst>
      <p:ext uri="{BB962C8B-B14F-4D97-AF65-F5344CB8AC3E}">
        <p14:creationId xmlns:p14="http://schemas.microsoft.com/office/powerpoint/2010/main" val="833773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Objective	</a:t>
            </a:r>
            <a:endParaRPr lang="en-US" dirty="0"/>
          </a:p>
        </p:txBody>
      </p:sp>
      <p:sp>
        <p:nvSpPr>
          <p:cNvPr id="3" name="Content Placeholder 2"/>
          <p:cNvSpPr>
            <a:spLocks noGrp="1"/>
          </p:cNvSpPr>
          <p:nvPr>
            <p:ph idx="1"/>
          </p:nvPr>
        </p:nvSpPr>
        <p:spPr>
          <a:xfrm>
            <a:off x="1097280" y="1935887"/>
            <a:ext cx="10058400" cy="4023360"/>
          </a:xfrm>
        </p:spPr>
        <p:txBody>
          <a:bodyPr/>
          <a:lstStyle/>
          <a:p>
            <a:pPr>
              <a:lnSpc>
                <a:spcPct val="150000"/>
              </a:lnSpc>
              <a:buFont typeface="Wingdings" panose="05000000000000000000" pitchFamily="2" charset="2"/>
              <a:buChar char="v"/>
            </a:pPr>
            <a:r>
              <a:rPr lang="en-IN" dirty="0" smtClean="0"/>
              <a:t> In </a:t>
            </a:r>
            <a:r>
              <a:rPr lang="en-IN" dirty="0"/>
              <a:t>the world of smartphones, there are many android apps for security of data, mobile and apps, but main disadvantage of these apps are that they are needed to install separately. They are not available in single app and individual apps consumes more RAM.</a:t>
            </a:r>
            <a:endParaRPr lang="en-US" dirty="0"/>
          </a:p>
          <a:p>
            <a:pPr>
              <a:lnSpc>
                <a:spcPct val="150000"/>
              </a:lnSpc>
              <a:buFont typeface="Wingdings" panose="05000000000000000000" pitchFamily="2" charset="2"/>
              <a:buChar char="v"/>
            </a:pPr>
            <a:endParaRPr lang="en-US" dirty="0"/>
          </a:p>
          <a:p>
            <a:pPr>
              <a:lnSpc>
                <a:spcPct val="150000"/>
              </a:lnSpc>
              <a:buFont typeface="Wingdings" panose="05000000000000000000" pitchFamily="2" charset="2"/>
              <a:buChar char="v"/>
            </a:pPr>
            <a:r>
              <a:rPr lang="en-IN" dirty="0" smtClean="0"/>
              <a:t> Imagine</a:t>
            </a:r>
            <a:r>
              <a:rPr lang="en-IN" dirty="0"/>
              <a:t>, if all these features are available in a single application then the user need not to install all the applications separately. Our project is about develop such application.</a:t>
            </a:r>
            <a:endParaRPr lang="en-US" dirty="0"/>
          </a:p>
          <a:p>
            <a:pPr>
              <a:lnSpc>
                <a:spcPct val="150000"/>
              </a:lnSpc>
              <a:buFont typeface="Wingdings" panose="05000000000000000000" pitchFamily="2" charset="2"/>
              <a:buChar char="v"/>
            </a:pPr>
            <a:endParaRPr lang="en-US" dirty="0"/>
          </a:p>
        </p:txBody>
      </p:sp>
    </p:spTree>
    <p:extLst>
      <p:ext uri="{BB962C8B-B14F-4D97-AF65-F5344CB8AC3E}">
        <p14:creationId xmlns:p14="http://schemas.microsoft.com/office/powerpoint/2010/main" val="23398647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Design(App Lock)</a:t>
            </a:r>
            <a:endParaRPr lang="en-US" dirty="0"/>
          </a:p>
        </p:txBody>
      </p:sp>
      <p:sp>
        <p:nvSpPr>
          <p:cNvPr id="5" name="TextBox 4"/>
          <p:cNvSpPr txBox="1"/>
          <p:nvPr/>
        </p:nvSpPr>
        <p:spPr>
          <a:xfrm>
            <a:off x="5476009" y="2628900"/>
            <a:ext cx="6027099" cy="2031325"/>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solidFill>
                  <a:schemeClr val="accent1"/>
                </a:solidFill>
              </a:rPr>
              <a:t>Initially No Apps are selected.</a:t>
            </a:r>
          </a:p>
          <a:p>
            <a:pPr marL="285750" indent="-285750">
              <a:buFont typeface="Wingdings" panose="05000000000000000000" pitchFamily="2" charset="2"/>
              <a:buChar char="Ø"/>
            </a:pPr>
            <a:endParaRPr lang="en-US" dirty="0">
              <a:solidFill>
                <a:schemeClr val="accent1"/>
              </a:solidFill>
            </a:endParaRPr>
          </a:p>
          <a:p>
            <a:pPr marL="285750" indent="-285750">
              <a:buFont typeface="Wingdings" panose="05000000000000000000" pitchFamily="2" charset="2"/>
              <a:buChar char="Ø"/>
            </a:pPr>
            <a:r>
              <a:rPr lang="en-US" dirty="0" smtClean="0">
                <a:solidFill>
                  <a:schemeClr val="accent1"/>
                </a:solidFill>
              </a:rPr>
              <a:t>Once we click “Click to lock apps” Button we can select the </a:t>
            </a:r>
          </a:p>
          <a:p>
            <a:r>
              <a:rPr lang="en-US" dirty="0" smtClean="0">
                <a:solidFill>
                  <a:schemeClr val="accent1"/>
                </a:solidFill>
              </a:rPr>
              <a:t>      apps that we want to protect using </a:t>
            </a:r>
            <a:r>
              <a:rPr lang="en-US" dirty="0">
                <a:solidFill>
                  <a:schemeClr val="accent1"/>
                </a:solidFill>
              </a:rPr>
              <a:t>password</a:t>
            </a:r>
            <a:r>
              <a:rPr lang="en-US" dirty="0" smtClean="0">
                <a:solidFill>
                  <a:schemeClr val="accent1"/>
                </a:solidFill>
              </a:rPr>
              <a:t>.</a:t>
            </a:r>
          </a:p>
          <a:p>
            <a:pPr marL="285750" indent="-285750">
              <a:buFont typeface="Wingdings" panose="05000000000000000000" pitchFamily="2" charset="2"/>
              <a:buChar char="Ø"/>
            </a:pPr>
            <a:endParaRPr lang="en-US" dirty="0">
              <a:solidFill>
                <a:schemeClr val="accent1"/>
              </a:solidFill>
            </a:endParaRPr>
          </a:p>
          <a:p>
            <a:pPr marL="285750" indent="-285750">
              <a:buFont typeface="Wingdings" panose="05000000000000000000" pitchFamily="2" charset="2"/>
              <a:buChar char="Ø"/>
            </a:pPr>
            <a:r>
              <a:rPr lang="en-US" dirty="0" smtClean="0">
                <a:solidFill>
                  <a:schemeClr val="accent1"/>
                </a:solidFill>
              </a:rPr>
              <a:t>And All that Apps Will be displayed on screen.</a:t>
            </a:r>
            <a:endParaRPr lang="en-US" dirty="0">
              <a:solidFill>
                <a:schemeClr val="accent1"/>
              </a:solidFill>
            </a:endParaRPr>
          </a:p>
          <a:p>
            <a:pPr marL="285750" indent="-285750">
              <a:buFont typeface="Wingdings" panose="05000000000000000000" pitchFamily="2" charset="2"/>
              <a:buChar char="Ø"/>
            </a:pPr>
            <a:endParaRPr lang="en-US" dirty="0" smtClean="0">
              <a:solidFill>
                <a:schemeClr val="accent1"/>
              </a:solidFill>
            </a:endParaRPr>
          </a:p>
        </p:txBody>
      </p:sp>
      <p:pic>
        <p:nvPicPr>
          <p:cNvPr id="10242" name="Picture 2"/>
          <p:cNvPicPr>
            <a:picLocks noGrp="1" noChangeAspect="1" noChangeArrowheads="1"/>
          </p:cNvPicPr>
          <p:nvPr>
            <p:ph idx="1"/>
          </p:nvPr>
        </p:nvPicPr>
        <p:blipFill>
          <a:blip r:embed="rId2"/>
          <a:srcRect/>
          <a:stretch>
            <a:fillRect/>
          </a:stretch>
        </p:blipFill>
        <p:spPr bwMode="auto">
          <a:xfrm>
            <a:off x="1492746" y="1960563"/>
            <a:ext cx="2262783" cy="4022725"/>
          </a:xfrm>
          <a:prstGeom prst="rect">
            <a:avLst/>
          </a:prstGeom>
          <a:noFill/>
          <a:ln w="9525">
            <a:noFill/>
            <a:miter lim="800000"/>
            <a:headEnd/>
            <a:tailEnd/>
          </a:ln>
          <a:effectLst/>
        </p:spPr>
      </p:pic>
    </p:spTree>
    <p:extLst>
      <p:ext uri="{BB962C8B-B14F-4D97-AF65-F5344CB8AC3E}">
        <p14:creationId xmlns:p14="http://schemas.microsoft.com/office/powerpoint/2010/main" val="33455741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Design(App Lock)</a:t>
            </a:r>
            <a:endParaRPr lang="en-US" dirty="0"/>
          </a:p>
        </p:txBody>
      </p:sp>
      <p:sp>
        <p:nvSpPr>
          <p:cNvPr id="7" name="TextBox 6"/>
          <p:cNvSpPr txBox="1"/>
          <p:nvPr/>
        </p:nvSpPr>
        <p:spPr>
          <a:xfrm>
            <a:off x="4977246" y="2795155"/>
            <a:ext cx="6373027" cy="1477328"/>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solidFill>
                  <a:schemeClr val="accent1"/>
                </a:solidFill>
              </a:rPr>
              <a:t>Here List of all Apps along with Checkbox are displayed . </a:t>
            </a:r>
          </a:p>
          <a:p>
            <a:r>
              <a:rPr lang="en-US" dirty="0" smtClean="0">
                <a:solidFill>
                  <a:schemeClr val="accent1"/>
                </a:solidFill>
              </a:rPr>
              <a:t> </a:t>
            </a:r>
          </a:p>
          <a:p>
            <a:pPr marL="285750" indent="-285750">
              <a:buFont typeface="Wingdings" panose="05000000000000000000" pitchFamily="2" charset="2"/>
              <a:buChar char="Ø"/>
            </a:pPr>
            <a:r>
              <a:rPr lang="en-US" dirty="0" smtClean="0">
                <a:solidFill>
                  <a:schemeClr val="accent1"/>
                </a:solidFill>
              </a:rPr>
              <a:t>We can select more than one apps and click on submit button .</a:t>
            </a:r>
          </a:p>
          <a:p>
            <a:pPr marL="285750" indent="-285750">
              <a:buFont typeface="Wingdings" panose="05000000000000000000" pitchFamily="2" charset="2"/>
              <a:buChar char="Ø"/>
            </a:pPr>
            <a:endParaRPr lang="en-US" dirty="0" smtClean="0">
              <a:solidFill>
                <a:schemeClr val="accent1"/>
              </a:solidFill>
            </a:endParaRPr>
          </a:p>
          <a:p>
            <a:pPr marL="285750" indent="-285750">
              <a:buFont typeface="Wingdings" panose="05000000000000000000" pitchFamily="2" charset="2"/>
              <a:buChar char="Ø"/>
            </a:pPr>
            <a:r>
              <a:rPr lang="en-US" dirty="0" smtClean="0">
                <a:solidFill>
                  <a:schemeClr val="accent1"/>
                </a:solidFill>
              </a:rPr>
              <a:t>So all the selected apps will be protected with password.</a:t>
            </a:r>
          </a:p>
        </p:txBody>
      </p:sp>
      <p:pic>
        <p:nvPicPr>
          <p:cNvPr id="9218" name="Picture 2"/>
          <p:cNvPicPr>
            <a:picLocks noGrp="1" noChangeAspect="1" noChangeArrowheads="1"/>
          </p:cNvPicPr>
          <p:nvPr>
            <p:ph idx="1"/>
          </p:nvPr>
        </p:nvPicPr>
        <p:blipFill>
          <a:blip r:embed="rId2"/>
          <a:srcRect/>
          <a:stretch>
            <a:fillRect/>
          </a:stretch>
        </p:blipFill>
        <p:spPr bwMode="auto">
          <a:xfrm>
            <a:off x="1410196" y="1857375"/>
            <a:ext cx="2262783" cy="4022725"/>
          </a:xfrm>
          <a:prstGeom prst="rect">
            <a:avLst/>
          </a:prstGeom>
          <a:noFill/>
          <a:ln w="9525">
            <a:noFill/>
            <a:miter lim="800000"/>
            <a:headEnd/>
            <a:tailEnd/>
          </a:ln>
          <a:effectLst/>
        </p:spPr>
      </p:pic>
    </p:spTree>
    <p:extLst>
      <p:ext uri="{BB962C8B-B14F-4D97-AF65-F5344CB8AC3E}">
        <p14:creationId xmlns:p14="http://schemas.microsoft.com/office/powerpoint/2010/main" val="30575475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Design(Login Page)</a:t>
            </a:r>
            <a:endParaRPr lang="en-US" dirty="0"/>
          </a:p>
        </p:txBody>
      </p:sp>
      <p:sp>
        <p:nvSpPr>
          <p:cNvPr id="7" name="TextBox 6"/>
          <p:cNvSpPr txBox="1"/>
          <p:nvPr/>
        </p:nvSpPr>
        <p:spPr>
          <a:xfrm>
            <a:off x="5143500" y="3337752"/>
            <a:ext cx="6510115" cy="646331"/>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solidFill>
                  <a:schemeClr val="accent1"/>
                </a:solidFill>
              </a:rPr>
              <a:t>Here you have t enter username and password which is entered </a:t>
            </a:r>
          </a:p>
          <a:p>
            <a:r>
              <a:rPr lang="en-US" dirty="0">
                <a:solidFill>
                  <a:schemeClr val="accent1"/>
                </a:solidFill>
              </a:rPr>
              <a:t> </a:t>
            </a:r>
            <a:r>
              <a:rPr lang="en-US" dirty="0" smtClean="0">
                <a:solidFill>
                  <a:schemeClr val="accent1"/>
                </a:solidFill>
              </a:rPr>
              <a:t>     at registration time. </a:t>
            </a:r>
          </a:p>
        </p:txBody>
      </p:sp>
      <p:pic>
        <p:nvPicPr>
          <p:cNvPr id="3" name="Picture 2"/>
          <p:cNvPicPr>
            <a:picLocks noChangeAspect="1"/>
          </p:cNvPicPr>
          <p:nvPr/>
        </p:nvPicPr>
        <p:blipFill>
          <a:blip r:embed="rId2"/>
          <a:stretch>
            <a:fillRect/>
          </a:stretch>
        </p:blipFill>
        <p:spPr>
          <a:xfrm>
            <a:off x="518123" y="2396592"/>
            <a:ext cx="4459123" cy="2528653"/>
          </a:xfrm>
          <a:prstGeom prst="rect">
            <a:avLst/>
          </a:prstGeom>
        </p:spPr>
      </p:pic>
    </p:spTree>
    <p:extLst>
      <p:ext uri="{BB962C8B-B14F-4D97-AF65-F5344CB8AC3E}">
        <p14:creationId xmlns:p14="http://schemas.microsoft.com/office/powerpoint/2010/main" val="34321650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Design(Location page)</a:t>
            </a:r>
            <a:endParaRPr lang="en-US" dirty="0"/>
          </a:p>
        </p:txBody>
      </p:sp>
      <p:sp>
        <p:nvSpPr>
          <p:cNvPr id="7" name="TextBox 6"/>
          <p:cNvSpPr txBox="1"/>
          <p:nvPr/>
        </p:nvSpPr>
        <p:spPr>
          <a:xfrm>
            <a:off x="5143500" y="3337752"/>
            <a:ext cx="7059433" cy="646331"/>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solidFill>
                  <a:schemeClr val="accent1"/>
                </a:solidFill>
              </a:rPr>
              <a:t>Here you can see the google map which shows the current location of </a:t>
            </a:r>
          </a:p>
          <a:p>
            <a:r>
              <a:rPr lang="en-US" dirty="0" smtClean="0">
                <a:solidFill>
                  <a:schemeClr val="accent1"/>
                </a:solidFill>
              </a:rPr>
              <a:t>     mobile. You can  live trace your mobile.</a:t>
            </a:r>
          </a:p>
        </p:txBody>
      </p:sp>
      <p:pic>
        <p:nvPicPr>
          <p:cNvPr id="4" name="Picture 3"/>
          <p:cNvPicPr>
            <a:picLocks noChangeAspect="1"/>
          </p:cNvPicPr>
          <p:nvPr/>
        </p:nvPicPr>
        <p:blipFill>
          <a:blip r:embed="rId2"/>
          <a:stretch>
            <a:fillRect/>
          </a:stretch>
        </p:blipFill>
        <p:spPr>
          <a:xfrm>
            <a:off x="441028" y="2380623"/>
            <a:ext cx="4515436" cy="2560587"/>
          </a:xfrm>
          <a:prstGeom prst="rect">
            <a:avLst/>
          </a:prstGeom>
        </p:spPr>
      </p:pic>
    </p:spTree>
    <p:extLst>
      <p:ext uri="{BB962C8B-B14F-4D97-AF65-F5344CB8AC3E}">
        <p14:creationId xmlns:p14="http://schemas.microsoft.com/office/powerpoint/2010/main" val="38241885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Design(Location page)</a:t>
            </a:r>
            <a:endParaRPr lang="en-US" dirty="0"/>
          </a:p>
        </p:txBody>
      </p:sp>
      <p:sp>
        <p:nvSpPr>
          <p:cNvPr id="7" name="TextBox 6"/>
          <p:cNvSpPr txBox="1"/>
          <p:nvPr/>
        </p:nvSpPr>
        <p:spPr>
          <a:xfrm>
            <a:off x="5143500" y="3337752"/>
            <a:ext cx="6913111"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solidFill>
                  <a:schemeClr val="accent1"/>
                </a:solidFill>
              </a:rPr>
              <a:t>Here you can see your personal details like Name , Email Id ,IMEI etc.</a:t>
            </a:r>
          </a:p>
        </p:txBody>
      </p:sp>
      <p:pic>
        <p:nvPicPr>
          <p:cNvPr id="3" name="Picture 2"/>
          <p:cNvPicPr>
            <a:picLocks noChangeAspect="1"/>
          </p:cNvPicPr>
          <p:nvPr/>
        </p:nvPicPr>
        <p:blipFill>
          <a:blip r:embed="rId2"/>
          <a:stretch>
            <a:fillRect/>
          </a:stretch>
        </p:blipFill>
        <p:spPr>
          <a:xfrm>
            <a:off x="515774" y="2462645"/>
            <a:ext cx="4627726" cy="2624264"/>
          </a:xfrm>
          <a:prstGeom prst="rect">
            <a:avLst/>
          </a:prstGeom>
        </p:spPr>
      </p:pic>
    </p:spTree>
    <p:extLst>
      <p:ext uri="{BB962C8B-B14F-4D97-AF65-F5344CB8AC3E}">
        <p14:creationId xmlns:p14="http://schemas.microsoft.com/office/powerpoint/2010/main" val="13446561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Design(Change Password)</a:t>
            </a:r>
            <a:endParaRPr lang="en-US" dirty="0"/>
          </a:p>
        </p:txBody>
      </p:sp>
      <p:sp>
        <p:nvSpPr>
          <p:cNvPr id="7" name="TextBox 6"/>
          <p:cNvSpPr txBox="1"/>
          <p:nvPr/>
        </p:nvSpPr>
        <p:spPr>
          <a:xfrm>
            <a:off x="5143500" y="3337752"/>
            <a:ext cx="6351034" cy="646331"/>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solidFill>
                  <a:schemeClr val="accent1"/>
                </a:solidFill>
              </a:rPr>
              <a:t>Here you can change your password by entering old password</a:t>
            </a:r>
          </a:p>
          <a:p>
            <a:r>
              <a:rPr lang="en-US">
                <a:solidFill>
                  <a:schemeClr val="accent1"/>
                </a:solidFill>
              </a:rPr>
              <a:t> </a:t>
            </a:r>
            <a:r>
              <a:rPr lang="en-US" smtClean="0">
                <a:solidFill>
                  <a:schemeClr val="accent1"/>
                </a:solidFill>
              </a:rPr>
              <a:t>    and </a:t>
            </a:r>
            <a:r>
              <a:rPr lang="en-US" dirty="0" smtClean="0">
                <a:solidFill>
                  <a:schemeClr val="accent1"/>
                </a:solidFill>
              </a:rPr>
              <a:t>new password.</a:t>
            </a:r>
          </a:p>
        </p:txBody>
      </p:sp>
      <p:pic>
        <p:nvPicPr>
          <p:cNvPr id="4" name="Picture 3"/>
          <p:cNvPicPr>
            <a:picLocks noChangeAspect="1"/>
          </p:cNvPicPr>
          <p:nvPr/>
        </p:nvPicPr>
        <p:blipFill>
          <a:blip r:embed="rId2"/>
          <a:stretch>
            <a:fillRect/>
          </a:stretch>
        </p:blipFill>
        <p:spPr>
          <a:xfrm>
            <a:off x="918896" y="2509252"/>
            <a:ext cx="4224604" cy="2395664"/>
          </a:xfrm>
          <a:prstGeom prst="rect">
            <a:avLst/>
          </a:prstGeom>
        </p:spPr>
      </p:pic>
    </p:spTree>
    <p:extLst>
      <p:ext uri="{BB962C8B-B14F-4D97-AF65-F5344CB8AC3E}">
        <p14:creationId xmlns:p14="http://schemas.microsoft.com/office/powerpoint/2010/main" val="21806458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Coding(AndroidManifest.xml)</a:t>
            </a:r>
            <a:endParaRPr lang="en-US" dirty="0"/>
          </a:p>
        </p:txBody>
      </p:sp>
      <p:sp>
        <p:nvSpPr>
          <p:cNvPr id="3" name="Content Placeholder 2"/>
          <p:cNvSpPr>
            <a:spLocks noGrp="1"/>
          </p:cNvSpPr>
          <p:nvPr>
            <p:ph idx="1"/>
          </p:nvPr>
        </p:nvSpPr>
        <p:spPr>
          <a:xfrm>
            <a:off x="548640" y="1737360"/>
            <a:ext cx="9886950" cy="4663440"/>
          </a:xfrm>
        </p:spPr>
        <p:txBody>
          <a:bodyPr>
            <a:normAutofit fontScale="70000" lnSpcReduction="20000"/>
          </a:bodyPr>
          <a:lstStyle/>
          <a:p>
            <a:pPr marL="0" indent="0">
              <a:buNone/>
            </a:pPr>
            <a:r>
              <a:rPr lang="en-US" dirty="0" smtClean="0">
                <a:solidFill>
                  <a:schemeClr val="accent1">
                    <a:lumMod val="60000"/>
                    <a:lumOff val="40000"/>
                  </a:schemeClr>
                </a:solidFill>
              </a:rPr>
              <a:t>  </a:t>
            </a:r>
          </a:p>
          <a:p>
            <a:pPr marL="0" indent="0">
              <a:buNone/>
            </a:pPr>
            <a:r>
              <a:rPr lang="en-US" dirty="0" smtClean="0">
                <a:solidFill>
                  <a:schemeClr val="accent1">
                    <a:lumMod val="60000"/>
                    <a:lumOff val="40000"/>
                  </a:schemeClr>
                </a:solidFill>
              </a:rPr>
              <a:t>  Set Permission:</a:t>
            </a:r>
          </a:p>
          <a:p>
            <a:r>
              <a:rPr lang="en-US" dirty="0" smtClean="0"/>
              <a:t>&lt;uses-permission </a:t>
            </a:r>
            <a:r>
              <a:rPr lang="en-US" dirty="0" err="1"/>
              <a:t>android:name</a:t>
            </a:r>
            <a:r>
              <a:rPr lang="en-US" dirty="0"/>
              <a:t>="</a:t>
            </a:r>
            <a:r>
              <a:rPr lang="en-US" dirty="0" err="1"/>
              <a:t>android.permission.RECEIVE_BOOT_COMPLETED</a:t>
            </a:r>
            <a:r>
              <a:rPr lang="en-US" dirty="0"/>
              <a:t>" </a:t>
            </a:r>
            <a:r>
              <a:rPr lang="en-US" dirty="0" smtClean="0"/>
              <a:t>/&gt;</a:t>
            </a:r>
            <a:endParaRPr lang="en-US" dirty="0" smtClean="0">
              <a:solidFill>
                <a:schemeClr val="accent1">
                  <a:lumMod val="60000"/>
                  <a:lumOff val="40000"/>
                </a:schemeClr>
              </a:solidFill>
            </a:endParaRPr>
          </a:p>
          <a:p>
            <a:r>
              <a:rPr lang="en-US" dirty="0" smtClean="0">
                <a:solidFill>
                  <a:schemeClr val="accent1">
                    <a:lumMod val="60000"/>
                    <a:lumOff val="40000"/>
                  </a:schemeClr>
                </a:solidFill>
              </a:rPr>
              <a:t>Application Activity:</a:t>
            </a:r>
          </a:p>
          <a:p>
            <a:r>
              <a:rPr lang="en-US" dirty="0" smtClean="0">
                <a:solidFill>
                  <a:schemeClr val="tx1"/>
                </a:solidFill>
              </a:rPr>
              <a:t>&lt;application</a:t>
            </a:r>
          </a:p>
          <a:p>
            <a:pPr marL="0" indent="0">
              <a:buNone/>
            </a:pPr>
            <a:r>
              <a:rPr lang="en-US" dirty="0">
                <a:solidFill>
                  <a:schemeClr val="tx1"/>
                </a:solidFill>
              </a:rPr>
              <a:t>	</a:t>
            </a:r>
            <a:r>
              <a:rPr lang="en-US" dirty="0" err="1" smtClean="0">
                <a:solidFill>
                  <a:schemeClr val="tx1"/>
                </a:solidFill>
              </a:rPr>
              <a:t>android:allowBackup</a:t>
            </a:r>
            <a:r>
              <a:rPr lang="en-US" dirty="0" smtClean="0">
                <a:solidFill>
                  <a:schemeClr val="tx1"/>
                </a:solidFill>
              </a:rPr>
              <a:t>=“true”</a:t>
            </a:r>
          </a:p>
          <a:p>
            <a:pPr marL="0" indent="0">
              <a:buNone/>
            </a:pPr>
            <a:r>
              <a:rPr lang="en-US" dirty="0">
                <a:solidFill>
                  <a:schemeClr val="tx1"/>
                </a:solidFill>
              </a:rPr>
              <a:t>	</a:t>
            </a:r>
            <a:r>
              <a:rPr lang="en-US" dirty="0" err="1" smtClean="0">
                <a:solidFill>
                  <a:schemeClr val="tx1"/>
                </a:solidFill>
              </a:rPr>
              <a:t>android:icon</a:t>
            </a:r>
            <a:r>
              <a:rPr lang="en-US" dirty="0" smtClean="0">
                <a:solidFill>
                  <a:schemeClr val="tx1"/>
                </a:solidFill>
              </a:rPr>
              <a:t>=“@</a:t>
            </a:r>
            <a:r>
              <a:rPr lang="en-US" dirty="0" err="1" smtClean="0">
                <a:solidFill>
                  <a:schemeClr val="tx1"/>
                </a:solidFill>
              </a:rPr>
              <a:t>drawable</a:t>
            </a:r>
            <a:r>
              <a:rPr lang="en-US" dirty="0" smtClean="0">
                <a:solidFill>
                  <a:schemeClr val="tx1"/>
                </a:solidFill>
              </a:rPr>
              <a:t>/</a:t>
            </a:r>
            <a:r>
              <a:rPr lang="en-US" dirty="0" err="1" smtClean="0">
                <a:solidFill>
                  <a:schemeClr val="tx1"/>
                </a:solidFill>
              </a:rPr>
              <a:t>ic_laucher</a:t>
            </a:r>
            <a:r>
              <a:rPr lang="en-US" dirty="0" smtClean="0">
                <a:solidFill>
                  <a:schemeClr val="tx1"/>
                </a:solidFill>
              </a:rPr>
              <a:t>”</a:t>
            </a:r>
          </a:p>
          <a:p>
            <a:pPr marL="0" indent="0">
              <a:buNone/>
            </a:pPr>
            <a:r>
              <a:rPr lang="en-US" dirty="0">
                <a:solidFill>
                  <a:schemeClr val="tx1"/>
                </a:solidFill>
              </a:rPr>
              <a:t>	</a:t>
            </a:r>
            <a:r>
              <a:rPr lang="en-US" dirty="0" err="1" smtClean="0">
                <a:solidFill>
                  <a:schemeClr val="tx1"/>
                </a:solidFill>
              </a:rPr>
              <a:t>android:label</a:t>
            </a:r>
            <a:r>
              <a:rPr lang="en-US" dirty="0" smtClean="0">
                <a:solidFill>
                  <a:schemeClr val="tx1"/>
                </a:solidFill>
              </a:rPr>
              <a:t>=“@string/</a:t>
            </a:r>
            <a:r>
              <a:rPr lang="en-US" dirty="0" err="1" smtClean="0">
                <a:solidFill>
                  <a:schemeClr val="tx1"/>
                </a:solidFill>
              </a:rPr>
              <a:t>app_name</a:t>
            </a:r>
            <a:r>
              <a:rPr lang="en-US" dirty="0" smtClean="0">
                <a:solidFill>
                  <a:schemeClr val="tx1"/>
                </a:solidFill>
              </a:rPr>
              <a:t>”</a:t>
            </a:r>
          </a:p>
          <a:p>
            <a:pPr marL="0" indent="0">
              <a:buNone/>
            </a:pPr>
            <a:r>
              <a:rPr lang="en-US" dirty="0">
                <a:solidFill>
                  <a:schemeClr val="tx1"/>
                </a:solidFill>
              </a:rPr>
              <a:t>	</a:t>
            </a:r>
            <a:r>
              <a:rPr lang="en-US" dirty="0" err="1" smtClean="0">
                <a:solidFill>
                  <a:schemeClr val="tx1"/>
                </a:solidFill>
              </a:rPr>
              <a:t>android:theme</a:t>
            </a:r>
            <a:r>
              <a:rPr lang="en-US" dirty="0" smtClean="0">
                <a:solidFill>
                  <a:schemeClr val="tx1"/>
                </a:solidFill>
              </a:rPr>
              <a:t>=“@style/</a:t>
            </a:r>
            <a:r>
              <a:rPr lang="en-US" dirty="0" err="1" smtClean="0">
                <a:solidFill>
                  <a:schemeClr val="tx1"/>
                </a:solidFill>
              </a:rPr>
              <a:t>AppTheme</a:t>
            </a:r>
            <a:r>
              <a:rPr lang="en-US" dirty="0" smtClean="0">
                <a:solidFill>
                  <a:schemeClr val="tx1"/>
                </a:solidFill>
              </a:rPr>
              <a:t>”</a:t>
            </a:r>
          </a:p>
          <a:p>
            <a:pPr marL="0" indent="0">
              <a:buNone/>
            </a:pPr>
            <a:r>
              <a:rPr lang="en-US" dirty="0">
                <a:solidFill>
                  <a:schemeClr val="tx1"/>
                </a:solidFill>
              </a:rPr>
              <a:t>	</a:t>
            </a:r>
            <a:r>
              <a:rPr lang="en-US" dirty="0" smtClean="0">
                <a:solidFill>
                  <a:schemeClr val="tx1"/>
                </a:solidFill>
              </a:rPr>
              <a:t>&lt;activity</a:t>
            </a:r>
          </a:p>
          <a:p>
            <a:pPr marL="0" indent="0">
              <a:buNone/>
            </a:pPr>
            <a:r>
              <a:rPr lang="en-US" dirty="0">
                <a:solidFill>
                  <a:schemeClr val="tx1"/>
                </a:solidFill>
              </a:rPr>
              <a:t>	</a:t>
            </a:r>
            <a:r>
              <a:rPr lang="en-US" dirty="0" smtClean="0">
                <a:solidFill>
                  <a:schemeClr val="tx1"/>
                </a:solidFill>
              </a:rPr>
              <a:t>	</a:t>
            </a:r>
            <a:r>
              <a:rPr lang="en-US" dirty="0" err="1" smtClean="0">
                <a:solidFill>
                  <a:schemeClr val="tx1"/>
                </a:solidFill>
              </a:rPr>
              <a:t>android:name</a:t>
            </a:r>
            <a:r>
              <a:rPr lang="en-US" dirty="0" smtClean="0">
                <a:solidFill>
                  <a:schemeClr val="tx1"/>
                </a:solidFill>
              </a:rPr>
              <a:t>=“.</a:t>
            </a:r>
            <a:r>
              <a:rPr lang="en-US" dirty="0" err="1" smtClean="0">
                <a:solidFill>
                  <a:schemeClr val="tx1"/>
                </a:solidFill>
              </a:rPr>
              <a:t>RegistrationForm</a:t>
            </a:r>
            <a:r>
              <a:rPr lang="en-US" dirty="0" smtClean="0">
                <a:solidFill>
                  <a:schemeClr val="tx1"/>
                </a:solidFill>
              </a:rPr>
              <a:t>”</a:t>
            </a:r>
          </a:p>
          <a:p>
            <a:pPr marL="0" indent="0">
              <a:buNone/>
            </a:pPr>
            <a:r>
              <a:rPr lang="en-US" dirty="0">
                <a:solidFill>
                  <a:schemeClr val="tx1"/>
                </a:solidFill>
              </a:rPr>
              <a:t>	</a:t>
            </a:r>
            <a:r>
              <a:rPr lang="en-US" dirty="0" smtClean="0">
                <a:solidFill>
                  <a:schemeClr val="tx1"/>
                </a:solidFill>
              </a:rPr>
              <a:t>	</a:t>
            </a:r>
            <a:r>
              <a:rPr lang="en-US" dirty="0" err="1" smtClean="0">
                <a:solidFill>
                  <a:schemeClr val="tx1"/>
                </a:solidFill>
              </a:rPr>
              <a:t>android:label</a:t>
            </a:r>
            <a:r>
              <a:rPr lang="en-US" dirty="0" smtClean="0">
                <a:solidFill>
                  <a:schemeClr val="tx1"/>
                </a:solidFill>
              </a:rPr>
              <a:t>=“@string/</a:t>
            </a:r>
            <a:r>
              <a:rPr lang="en-US" dirty="0" err="1" smtClean="0">
                <a:solidFill>
                  <a:schemeClr val="tx1"/>
                </a:solidFill>
              </a:rPr>
              <a:t>app_name</a:t>
            </a:r>
            <a:r>
              <a:rPr lang="en-US" dirty="0" smtClean="0">
                <a:solidFill>
                  <a:schemeClr val="tx1"/>
                </a:solidFill>
              </a:rPr>
              <a:t>”&gt;</a:t>
            </a:r>
          </a:p>
          <a:p>
            <a:pPr marL="0" indent="0">
              <a:buNone/>
            </a:pPr>
            <a:r>
              <a:rPr lang="en-US" dirty="0" smtClean="0">
                <a:solidFill>
                  <a:schemeClr val="tx1"/>
                </a:solidFill>
              </a:rPr>
              <a:t>                &lt;/activity&gt;</a:t>
            </a:r>
          </a:p>
          <a:p>
            <a:pPr marL="0" indent="0">
              <a:buNone/>
            </a:pPr>
            <a:r>
              <a:rPr lang="en-US" dirty="0" smtClean="0">
                <a:solidFill>
                  <a:schemeClr val="tx1"/>
                </a:solidFill>
              </a:rPr>
              <a:t>&lt;application&gt;</a:t>
            </a:r>
          </a:p>
          <a:p>
            <a:pPr marL="0" indent="0">
              <a:buNone/>
            </a:pPr>
            <a:endParaRPr lang="en-US" dirty="0" smtClean="0">
              <a:solidFill>
                <a:schemeClr val="accent1">
                  <a:lumMod val="60000"/>
                  <a:lumOff val="40000"/>
                </a:schemeClr>
              </a:solidFill>
            </a:endParaRPr>
          </a:p>
          <a:p>
            <a:endParaRPr lang="en-US" dirty="0" smtClean="0">
              <a:solidFill>
                <a:schemeClr val="accent1">
                  <a:lumMod val="60000"/>
                  <a:lumOff val="40000"/>
                </a:schemeClr>
              </a:solidFill>
            </a:endParaRPr>
          </a:p>
        </p:txBody>
      </p:sp>
    </p:spTree>
    <p:extLst>
      <p:ext uri="{BB962C8B-B14F-4D97-AF65-F5344CB8AC3E}">
        <p14:creationId xmlns:p14="http://schemas.microsoft.com/office/powerpoint/2010/main" val="34181744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Coding(AndroidManifest.xml)</a:t>
            </a:r>
          </a:p>
        </p:txBody>
      </p:sp>
      <p:sp>
        <p:nvSpPr>
          <p:cNvPr id="3" name="Content Placeholder 2"/>
          <p:cNvSpPr>
            <a:spLocks noGrp="1"/>
          </p:cNvSpPr>
          <p:nvPr>
            <p:ph idx="1"/>
          </p:nvPr>
        </p:nvSpPr>
        <p:spPr/>
        <p:txBody>
          <a:bodyPr>
            <a:normAutofit fontScale="55000" lnSpcReduction="20000"/>
          </a:bodyPr>
          <a:lstStyle/>
          <a:p>
            <a:pPr>
              <a:spcAft>
                <a:spcPts val="0"/>
              </a:spcAft>
            </a:pPr>
            <a:r>
              <a:rPr lang="en-US" sz="3200" dirty="0" err="1" smtClean="0">
                <a:solidFill>
                  <a:schemeClr val="accent1">
                    <a:lumMod val="60000"/>
                    <a:lumOff val="40000"/>
                  </a:schemeClr>
                </a:solidFill>
              </a:rPr>
              <a:t>Recevier</a:t>
            </a:r>
            <a:r>
              <a:rPr lang="en-US" sz="3200" dirty="0" smtClean="0">
                <a:solidFill>
                  <a:schemeClr val="accent1">
                    <a:lumMod val="60000"/>
                    <a:lumOff val="40000"/>
                  </a:schemeClr>
                </a:solidFill>
              </a:rPr>
              <a:t>:</a:t>
            </a:r>
          </a:p>
          <a:p>
            <a:pPr>
              <a:spcAft>
                <a:spcPts val="0"/>
              </a:spcAft>
            </a:pPr>
            <a:r>
              <a:rPr lang="en-US" dirty="0" smtClean="0"/>
              <a:t>&lt;</a:t>
            </a:r>
            <a:r>
              <a:rPr lang="en-US" dirty="0"/>
              <a:t>receiver </a:t>
            </a:r>
            <a:r>
              <a:rPr lang="en-US" dirty="0" smtClean="0"/>
              <a:t> </a:t>
            </a:r>
            <a:r>
              <a:rPr lang="en-US" dirty="0" err="1"/>
              <a:t>android:name</a:t>
            </a:r>
            <a:r>
              <a:rPr lang="en-US" dirty="0"/>
              <a:t>="</a:t>
            </a:r>
            <a:r>
              <a:rPr lang="en-US" dirty="0" err="1"/>
              <a:t>receiver.StartUpdateLocationServiceIfNot</a:t>
            </a:r>
            <a:r>
              <a:rPr lang="en-US" dirty="0"/>
              <a:t>"   </a:t>
            </a:r>
            <a:endParaRPr lang="en-US" dirty="0" smtClean="0"/>
          </a:p>
          <a:p>
            <a:pPr>
              <a:spcAft>
                <a:spcPts val="0"/>
              </a:spcAft>
            </a:pPr>
            <a:r>
              <a:rPr lang="en-US" dirty="0" smtClean="0"/>
              <a:t>                   </a:t>
            </a:r>
            <a:r>
              <a:rPr lang="en-US" dirty="0" err="1" smtClean="0"/>
              <a:t>android:enabled</a:t>
            </a:r>
            <a:r>
              <a:rPr lang="en-US" dirty="0"/>
              <a:t>="true" </a:t>
            </a:r>
            <a:endParaRPr lang="en-US" dirty="0" smtClean="0"/>
          </a:p>
          <a:p>
            <a:pPr>
              <a:spcAft>
                <a:spcPts val="0"/>
              </a:spcAft>
            </a:pPr>
            <a:r>
              <a:rPr lang="en-US" dirty="0"/>
              <a:t> </a:t>
            </a:r>
            <a:r>
              <a:rPr lang="en-US" dirty="0" smtClean="0"/>
              <a:t>                  </a:t>
            </a:r>
            <a:r>
              <a:rPr lang="en-US" dirty="0" err="1" smtClean="0"/>
              <a:t>android:exported</a:t>
            </a:r>
            <a:r>
              <a:rPr lang="en-US" dirty="0"/>
              <a:t>="true"            </a:t>
            </a:r>
            <a:r>
              <a:rPr lang="en-US" dirty="0" smtClean="0"/>
              <a:t>                  </a:t>
            </a:r>
          </a:p>
          <a:p>
            <a:pPr>
              <a:spcAft>
                <a:spcPts val="0"/>
              </a:spcAft>
            </a:pPr>
            <a:r>
              <a:rPr lang="en-US" dirty="0"/>
              <a:t> </a:t>
            </a:r>
            <a:r>
              <a:rPr lang="en-US" dirty="0" smtClean="0"/>
              <a:t>                  </a:t>
            </a:r>
            <a:r>
              <a:rPr lang="en-US" dirty="0" err="1" smtClean="0"/>
              <a:t>android:permission</a:t>
            </a:r>
            <a:r>
              <a:rPr lang="en-US" dirty="0"/>
              <a:t>="</a:t>
            </a:r>
            <a:r>
              <a:rPr lang="en-US" dirty="0" err="1"/>
              <a:t>android.permission.RECEIVE_BOOT_COMPLETED</a:t>
            </a:r>
            <a:r>
              <a:rPr lang="en-US" dirty="0"/>
              <a:t>" &gt;            </a:t>
            </a:r>
            <a:r>
              <a:rPr lang="en-US" dirty="0" smtClean="0"/>
              <a:t>                </a:t>
            </a:r>
          </a:p>
          <a:p>
            <a:pPr>
              <a:spcAft>
                <a:spcPts val="0"/>
              </a:spcAft>
            </a:pPr>
            <a:r>
              <a:rPr lang="en-US" dirty="0"/>
              <a:t> </a:t>
            </a:r>
            <a:r>
              <a:rPr lang="en-US" dirty="0" smtClean="0"/>
              <a:t>                  &lt;</a:t>
            </a:r>
            <a:r>
              <a:rPr lang="en-US" dirty="0"/>
              <a:t>intent-filter&gt;                </a:t>
            </a:r>
            <a:endParaRPr lang="en-US" dirty="0" smtClean="0"/>
          </a:p>
          <a:p>
            <a:pPr>
              <a:spcAft>
                <a:spcPts val="0"/>
              </a:spcAft>
            </a:pPr>
            <a:r>
              <a:rPr lang="en-US" dirty="0"/>
              <a:t> </a:t>
            </a:r>
            <a:r>
              <a:rPr lang="en-US" dirty="0" smtClean="0"/>
              <a:t>                   &lt;</a:t>
            </a:r>
            <a:r>
              <a:rPr lang="en-US" dirty="0"/>
              <a:t>action </a:t>
            </a:r>
            <a:r>
              <a:rPr lang="en-US" dirty="0" err="1"/>
              <a:t>android:name</a:t>
            </a:r>
            <a:r>
              <a:rPr lang="en-US" dirty="0"/>
              <a:t>="</a:t>
            </a:r>
            <a:r>
              <a:rPr lang="en-US" dirty="0" err="1"/>
              <a:t>android.intent.action.BOOT_COMPLETED</a:t>
            </a:r>
            <a:r>
              <a:rPr lang="en-US" dirty="0"/>
              <a:t>" /&gt;                </a:t>
            </a:r>
            <a:r>
              <a:rPr lang="en-US" dirty="0" smtClean="0"/>
              <a:t>                     </a:t>
            </a:r>
          </a:p>
          <a:p>
            <a:pPr>
              <a:spcAft>
                <a:spcPts val="0"/>
              </a:spcAft>
            </a:pPr>
            <a:r>
              <a:rPr lang="en-US" dirty="0"/>
              <a:t> </a:t>
            </a:r>
            <a:r>
              <a:rPr lang="en-US" dirty="0" smtClean="0"/>
              <a:t>                   &lt;</a:t>
            </a:r>
            <a:r>
              <a:rPr lang="en-US" dirty="0"/>
              <a:t>action </a:t>
            </a:r>
            <a:r>
              <a:rPr lang="en-US" dirty="0" err="1"/>
              <a:t>android:name</a:t>
            </a:r>
            <a:r>
              <a:rPr lang="en-US" dirty="0"/>
              <a:t>="</a:t>
            </a:r>
            <a:r>
              <a:rPr lang="en-US" dirty="0" err="1"/>
              <a:t>android.intent.action.QUICKBOOT_POWERON</a:t>
            </a:r>
            <a:r>
              <a:rPr lang="en-US" dirty="0"/>
              <a:t>" /&gt;                </a:t>
            </a:r>
            <a:endParaRPr lang="en-US" dirty="0" smtClean="0"/>
          </a:p>
          <a:p>
            <a:pPr>
              <a:spcAft>
                <a:spcPts val="0"/>
              </a:spcAft>
            </a:pPr>
            <a:r>
              <a:rPr lang="en-US" dirty="0"/>
              <a:t> </a:t>
            </a:r>
            <a:r>
              <a:rPr lang="en-US" dirty="0" smtClean="0"/>
              <a:t>                   &lt;</a:t>
            </a:r>
            <a:r>
              <a:rPr lang="en-US" dirty="0"/>
              <a:t>action </a:t>
            </a:r>
            <a:r>
              <a:rPr lang="en-US" dirty="0" err="1"/>
              <a:t>android:name</a:t>
            </a:r>
            <a:r>
              <a:rPr lang="en-US" dirty="0"/>
              <a:t>="</a:t>
            </a:r>
            <a:r>
              <a:rPr lang="en-US" dirty="0" err="1"/>
              <a:t>android.intent.action.USER_PRESENT</a:t>
            </a:r>
            <a:r>
              <a:rPr lang="en-US" dirty="0"/>
              <a:t>" /&gt;                </a:t>
            </a:r>
          </a:p>
          <a:p>
            <a:pPr marL="0" indent="0">
              <a:spcAft>
                <a:spcPts val="0"/>
              </a:spcAft>
              <a:buNone/>
            </a:pPr>
            <a:r>
              <a:rPr lang="en-US" dirty="0"/>
              <a:t> </a:t>
            </a:r>
            <a:r>
              <a:rPr lang="en-US" dirty="0" smtClean="0"/>
              <a:t>                     &lt;</a:t>
            </a:r>
            <a:r>
              <a:rPr lang="en-US" dirty="0"/>
              <a:t>action </a:t>
            </a:r>
            <a:r>
              <a:rPr lang="en-US" dirty="0" err="1"/>
              <a:t>android:name</a:t>
            </a:r>
            <a:r>
              <a:rPr lang="en-US" dirty="0"/>
              <a:t>="</a:t>
            </a:r>
            <a:r>
              <a:rPr lang="en-US" dirty="0" err="1"/>
              <a:t>android.intent.action.ACTION_SHUTDOWN</a:t>
            </a:r>
            <a:r>
              <a:rPr lang="en-US" dirty="0"/>
              <a:t>" /&gt;  </a:t>
            </a:r>
            <a:endParaRPr lang="en-US" dirty="0" smtClean="0"/>
          </a:p>
          <a:p>
            <a:pPr marL="0" indent="0">
              <a:spcAft>
                <a:spcPts val="0"/>
              </a:spcAft>
              <a:buNone/>
            </a:pPr>
            <a:r>
              <a:rPr lang="en-US" dirty="0"/>
              <a:t> </a:t>
            </a:r>
            <a:r>
              <a:rPr lang="en-US" dirty="0" smtClean="0"/>
              <a:t>                     </a:t>
            </a:r>
            <a:r>
              <a:rPr lang="en-US" dirty="0"/>
              <a:t>&lt;category </a:t>
            </a:r>
            <a:r>
              <a:rPr lang="en-US" dirty="0" err="1"/>
              <a:t>android:name</a:t>
            </a:r>
            <a:r>
              <a:rPr lang="en-US" dirty="0"/>
              <a:t>="</a:t>
            </a:r>
            <a:r>
              <a:rPr lang="en-US" dirty="0" err="1"/>
              <a:t>android.intent.category.HOME</a:t>
            </a:r>
            <a:r>
              <a:rPr lang="en-US" dirty="0"/>
              <a:t>" /&gt;           </a:t>
            </a:r>
            <a:endParaRPr lang="en-US" dirty="0" smtClean="0"/>
          </a:p>
          <a:p>
            <a:pPr marL="0" indent="0">
              <a:spcAft>
                <a:spcPts val="0"/>
              </a:spcAft>
              <a:buNone/>
            </a:pPr>
            <a:r>
              <a:rPr lang="en-US" dirty="0"/>
              <a:t> </a:t>
            </a:r>
            <a:r>
              <a:rPr lang="en-US" dirty="0" smtClean="0"/>
              <a:t>                     </a:t>
            </a:r>
            <a:r>
              <a:rPr lang="en-US" dirty="0"/>
              <a:t>&lt;category </a:t>
            </a:r>
            <a:r>
              <a:rPr lang="en-US" dirty="0" err="1"/>
              <a:t>android:name</a:t>
            </a:r>
            <a:r>
              <a:rPr lang="en-US" dirty="0"/>
              <a:t>="</a:t>
            </a:r>
            <a:r>
              <a:rPr lang="en-US" dirty="0" err="1"/>
              <a:t>android.intent.category.DEFAULT</a:t>
            </a:r>
            <a:r>
              <a:rPr lang="en-US" dirty="0"/>
              <a:t>" /&gt;           </a:t>
            </a:r>
            <a:r>
              <a:rPr lang="en-US" dirty="0" smtClean="0"/>
              <a:t>  </a:t>
            </a:r>
          </a:p>
          <a:p>
            <a:pPr marL="0" indent="0">
              <a:spcAft>
                <a:spcPts val="0"/>
              </a:spcAft>
              <a:buNone/>
            </a:pPr>
            <a:r>
              <a:rPr lang="en-US" dirty="0"/>
              <a:t> </a:t>
            </a:r>
            <a:r>
              <a:rPr lang="en-US" dirty="0" smtClean="0"/>
              <a:t>                      &lt;/</a:t>
            </a:r>
            <a:r>
              <a:rPr lang="en-US" dirty="0"/>
              <a:t>intent-filter&gt;      </a:t>
            </a:r>
            <a:r>
              <a:rPr lang="en-US" dirty="0" smtClean="0"/>
              <a:t> </a:t>
            </a:r>
          </a:p>
          <a:p>
            <a:pPr marL="0" indent="0">
              <a:spcAft>
                <a:spcPts val="0"/>
              </a:spcAft>
              <a:buNone/>
            </a:pPr>
            <a:r>
              <a:rPr lang="en-US" dirty="0" smtClean="0"/>
              <a:t>  </a:t>
            </a:r>
            <a:r>
              <a:rPr lang="en-US" dirty="0"/>
              <a:t>&lt;/receiver&gt;</a:t>
            </a:r>
          </a:p>
        </p:txBody>
      </p:sp>
    </p:spTree>
    <p:extLst>
      <p:ext uri="{BB962C8B-B14F-4D97-AF65-F5344CB8AC3E}">
        <p14:creationId xmlns:p14="http://schemas.microsoft.com/office/powerpoint/2010/main" val="36440372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Coding(mainmodule.xml)</a:t>
            </a:r>
            <a:endParaRPr lang="en-US" dirty="0"/>
          </a:p>
        </p:txBody>
      </p:sp>
      <p:sp>
        <p:nvSpPr>
          <p:cNvPr id="3" name="Content Placeholder 2"/>
          <p:cNvSpPr>
            <a:spLocks noGrp="1"/>
          </p:cNvSpPr>
          <p:nvPr>
            <p:ph idx="1"/>
          </p:nvPr>
        </p:nvSpPr>
        <p:spPr>
          <a:xfrm>
            <a:off x="1097280" y="1845734"/>
            <a:ext cx="10058400" cy="4406476"/>
          </a:xfrm>
        </p:spPr>
        <p:txBody>
          <a:bodyPr>
            <a:normAutofit fontScale="47500" lnSpcReduction="20000"/>
          </a:bodyPr>
          <a:lstStyle/>
          <a:p>
            <a:r>
              <a:rPr lang="en-US" dirty="0"/>
              <a:t> </a:t>
            </a:r>
            <a:r>
              <a:rPr lang="en-US" sz="3600" dirty="0" err="1" smtClean="0">
                <a:solidFill>
                  <a:schemeClr val="accent1">
                    <a:lumMod val="60000"/>
                    <a:lumOff val="40000"/>
                  </a:schemeClr>
                </a:solidFill>
              </a:rPr>
              <a:t>TableLayout</a:t>
            </a:r>
            <a:r>
              <a:rPr lang="en-US" sz="3600" dirty="0">
                <a:solidFill>
                  <a:schemeClr val="accent1">
                    <a:lumMod val="60000"/>
                    <a:lumOff val="40000"/>
                  </a:schemeClr>
                </a:solidFill>
              </a:rPr>
              <a:t>:</a:t>
            </a:r>
            <a:endParaRPr lang="en-US" sz="3600" dirty="0" smtClean="0">
              <a:solidFill>
                <a:schemeClr val="accent1">
                  <a:lumMod val="60000"/>
                  <a:lumOff val="40000"/>
                </a:schemeClr>
              </a:solidFill>
            </a:endParaRPr>
          </a:p>
          <a:p>
            <a:r>
              <a:rPr lang="en-US" dirty="0" smtClean="0"/>
              <a:t>&lt;</a:t>
            </a:r>
            <a:r>
              <a:rPr lang="en-US" dirty="0" err="1"/>
              <a:t>TableLayout</a:t>
            </a:r>
            <a:endParaRPr lang="en-US" dirty="0"/>
          </a:p>
          <a:p>
            <a:r>
              <a:rPr lang="en-US" dirty="0"/>
              <a:t>                        </a:t>
            </a:r>
            <a:r>
              <a:rPr lang="en-US" dirty="0" err="1"/>
              <a:t>android:layout_width</a:t>
            </a:r>
            <a:r>
              <a:rPr lang="en-US" dirty="0"/>
              <a:t>="</a:t>
            </a:r>
            <a:r>
              <a:rPr lang="en-US" dirty="0" err="1"/>
              <a:t>wrap_content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android:layout_gravity</a:t>
            </a:r>
            <a:r>
              <a:rPr lang="en-US" dirty="0"/>
              <a:t>="</a:t>
            </a:r>
            <a:r>
              <a:rPr lang="en-US" dirty="0" err="1"/>
              <a:t>center_horizontal</a:t>
            </a:r>
            <a:r>
              <a:rPr lang="en-US" dirty="0"/>
              <a:t>"</a:t>
            </a:r>
          </a:p>
          <a:p>
            <a:r>
              <a:rPr lang="en-US" dirty="0"/>
              <a:t>                        </a:t>
            </a:r>
            <a:r>
              <a:rPr lang="en-US" dirty="0" err="1"/>
              <a:t>android:layout_weight</a:t>
            </a:r>
            <a:r>
              <a:rPr lang="en-US" dirty="0"/>
              <a:t>="0.5"</a:t>
            </a:r>
          </a:p>
          <a:p>
            <a:r>
              <a:rPr lang="en-US" dirty="0"/>
              <a:t>                        </a:t>
            </a:r>
            <a:r>
              <a:rPr lang="en-US" dirty="0" err="1"/>
              <a:t>android:gravity</a:t>
            </a:r>
            <a:r>
              <a:rPr lang="en-US" dirty="0"/>
              <a:t>="</a:t>
            </a:r>
            <a:r>
              <a:rPr lang="en-US" dirty="0" err="1"/>
              <a:t>center_horizontal</a:t>
            </a:r>
            <a:r>
              <a:rPr lang="en-US" dirty="0"/>
              <a:t>" &gt;</a:t>
            </a:r>
          </a:p>
          <a:p>
            <a:endParaRPr lang="en-US" dirty="0"/>
          </a:p>
          <a:p>
            <a:r>
              <a:rPr lang="en-US" dirty="0"/>
              <a:t>                        &lt;</a:t>
            </a:r>
            <a:r>
              <a:rPr lang="en-US" dirty="0" err="1"/>
              <a:t>TableRow</a:t>
            </a:r>
            <a:endParaRPr lang="en-US" dirty="0"/>
          </a:p>
          <a:p>
            <a:r>
              <a:rPr lang="en-US" dirty="0"/>
              <a:t>                            </a:t>
            </a:r>
            <a:r>
              <a:rPr lang="en-US" dirty="0" err="1"/>
              <a:t>android:layout_width</a:t>
            </a:r>
            <a:r>
              <a:rPr lang="en-US" dirty="0"/>
              <a:t>="</a:t>
            </a:r>
            <a:r>
              <a:rPr lang="en-US" dirty="0" err="1"/>
              <a:t>wrap_content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android:layout_gravity</a:t>
            </a:r>
            <a:r>
              <a:rPr lang="en-US" dirty="0"/>
              <a:t>="</a:t>
            </a:r>
            <a:r>
              <a:rPr lang="en-US" dirty="0" err="1"/>
              <a:t>center_horizontal</a:t>
            </a:r>
            <a:r>
              <a:rPr lang="en-US" dirty="0"/>
              <a:t>"</a:t>
            </a:r>
          </a:p>
          <a:p>
            <a:r>
              <a:rPr lang="en-US" dirty="0"/>
              <a:t>                            </a:t>
            </a:r>
            <a:r>
              <a:rPr lang="en-US" dirty="0" err="1"/>
              <a:t>android:gravity</a:t>
            </a:r>
            <a:r>
              <a:rPr lang="en-US" dirty="0"/>
              <a:t>="</a:t>
            </a:r>
            <a:r>
              <a:rPr lang="en-US" dirty="0" err="1"/>
              <a:t>center_horizontal</a:t>
            </a:r>
            <a:r>
              <a:rPr lang="en-US" dirty="0"/>
              <a:t>" </a:t>
            </a:r>
            <a:r>
              <a:rPr lang="en-US" dirty="0" smtClean="0"/>
              <a:t>&gt;</a:t>
            </a:r>
          </a:p>
          <a:p>
            <a:r>
              <a:rPr lang="en-US" dirty="0"/>
              <a:t> </a:t>
            </a:r>
            <a:r>
              <a:rPr lang="en-US" dirty="0" smtClean="0"/>
              <a:t>                      &lt;/</a:t>
            </a:r>
            <a:r>
              <a:rPr lang="en-US" dirty="0" err="1" smtClean="0"/>
              <a:t>TableRow</a:t>
            </a:r>
            <a:r>
              <a:rPr lang="en-US" dirty="0" smtClean="0"/>
              <a:t>&gt;</a:t>
            </a:r>
          </a:p>
          <a:p>
            <a:r>
              <a:rPr lang="en-US" dirty="0" smtClean="0"/>
              <a:t>&lt;/</a:t>
            </a:r>
            <a:r>
              <a:rPr lang="en-US" dirty="0" err="1" smtClean="0"/>
              <a:t>TableLayout</a:t>
            </a:r>
            <a:r>
              <a:rPr lang="en-US" dirty="0" smtClean="0"/>
              <a:t>&gt;</a:t>
            </a:r>
            <a:endParaRPr lang="en-US" dirty="0"/>
          </a:p>
        </p:txBody>
      </p:sp>
    </p:spTree>
    <p:extLst>
      <p:ext uri="{BB962C8B-B14F-4D97-AF65-F5344CB8AC3E}">
        <p14:creationId xmlns:p14="http://schemas.microsoft.com/office/powerpoint/2010/main" val="18031919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4" name="Content Placeholder 3"/>
          <p:cNvSpPr>
            <a:spLocks noGrp="1"/>
          </p:cNvSpPr>
          <p:nvPr>
            <p:ph idx="1"/>
          </p:nvPr>
        </p:nvSpPr>
        <p:spPr/>
        <p:txBody>
          <a:bodyPr/>
          <a:lstStyle/>
          <a:p>
            <a:pPr lvl="0">
              <a:buFont typeface="Wingdings" pitchFamily="2" charset="2"/>
              <a:buChar char="v"/>
            </a:pPr>
            <a:r>
              <a:rPr lang="en-US" dirty="0" smtClean="0"/>
              <a:t>Test Case for user login(valid)</a:t>
            </a:r>
          </a:p>
          <a:p>
            <a:pPr lvl="0">
              <a:buNone/>
            </a:pPr>
            <a:r>
              <a:rPr lang="en-US" dirty="0" smtClean="0"/>
              <a:t>      </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82226618"/>
              </p:ext>
            </p:extLst>
          </p:nvPr>
        </p:nvGraphicFramePr>
        <p:xfrm>
          <a:off x="1744617" y="2326397"/>
          <a:ext cx="8128000" cy="3709353"/>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r>
              <a:tr h="370840">
                <a:tc>
                  <a:txBody>
                    <a:bodyPr/>
                    <a:lstStyle/>
                    <a:p>
                      <a:pPr marL="0" marR="0" algn="l">
                        <a:lnSpc>
                          <a:spcPct val="107000"/>
                        </a:lnSpc>
                        <a:spcBef>
                          <a:spcPts val="0"/>
                        </a:spcBef>
                        <a:spcAft>
                          <a:spcPts val="0"/>
                        </a:spcAft>
                      </a:pPr>
                      <a:r>
                        <a:rPr lang="en-US" sz="1400" dirty="0">
                          <a:latin typeface="Times New Roman"/>
                          <a:ea typeface="Calibri"/>
                          <a:cs typeface="Times New Roman"/>
                        </a:rPr>
                        <a:t>Purpose</a:t>
                      </a:r>
                      <a:endParaRPr lang="en-US" sz="1400" dirty="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dirty="0">
                          <a:latin typeface="Times New Roman"/>
                          <a:ea typeface="Calibri"/>
                          <a:cs typeface="Times New Roman"/>
                        </a:rPr>
                        <a:t>Login is used for tracing his mobile and also to view and update profile.</a:t>
                      </a:r>
                      <a:endParaRPr lang="en-US" sz="1400" dirty="0">
                        <a:latin typeface="Calibri"/>
                        <a:ea typeface="Calibri"/>
                        <a:cs typeface="Times New Roman"/>
                      </a:endParaRPr>
                    </a:p>
                  </a:txBody>
                  <a:tcPr marL="68580" marR="68580" marT="0" marB="0"/>
                </a:tc>
              </a:tr>
              <a:tr h="370840">
                <a:tc>
                  <a:txBody>
                    <a:bodyPr/>
                    <a:lstStyle/>
                    <a:p>
                      <a:pPr marL="0" marR="0" algn="l">
                        <a:lnSpc>
                          <a:spcPct val="107000"/>
                        </a:lnSpc>
                        <a:spcBef>
                          <a:spcPts val="0"/>
                        </a:spcBef>
                        <a:spcAft>
                          <a:spcPts val="0"/>
                        </a:spcAft>
                      </a:pPr>
                      <a:r>
                        <a:rPr lang="en-US" sz="1400" dirty="0" err="1">
                          <a:latin typeface="Times New Roman"/>
                          <a:ea typeface="Calibri"/>
                          <a:cs typeface="Times New Roman"/>
                        </a:rPr>
                        <a:t>Prereq</a:t>
                      </a:r>
                      <a:endParaRPr lang="en-US" sz="1400" dirty="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dirty="0">
                          <a:latin typeface="Times New Roman"/>
                          <a:ea typeface="Calibri"/>
                          <a:cs typeface="Times New Roman"/>
                        </a:rPr>
                        <a:t>For login user must be registered through mobile device.</a:t>
                      </a:r>
                      <a:endParaRPr lang="en-US" sz="1400" dirty="0">
                        <a:latin typeface="Calibri"/>
                        <a:ea typeface="Calibri"/>
                        <a:cs typeface="Times New Roman"/>
                      </a:endParaRPr>
                    </a:p>
                  </a:txBody>
                  <a:tcPr marL="68580" marR="68580" marT="0" marB="0"/>
                </a:tc>
              </a:tr>
              <a:tr h="370840">
                <a:tc>
                  <a:txBody>
                    <a:bodyPr/>
                    <a:lstStyle/>
                    <a:p>
                      <a:pPr marL="0" marR="0" algn="l">
                        <a:lnSpc>
                          <a:spcPct val="107000"/>
                        </a:lnSpc>
                        <a:spcBef>
                          <a:spcPts val="0"/>
                        </a:spcBef>
                        <a:spcAft>
                          <a:spcPts val="0"/>
                        </a:spcAft>
                      </a:pPr>
                      <a:r>
                        <a:rPr lang="en-US" sz="1400" dirty="0">
                          <a:latin typeface="Times New Roman"/>
                          <a:ea typeface="Calibri"/>
                          <a:cs typeface="Times New Roman"/>
                        </a:rPr>
                        <a:t>Test Data</a:t>
                      </a:r>
                      <a:endParaRPr lang="en-US" sz="1400" dirty="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dirty="0" err="1">
                          <a:latin typeface="Times New Roman"/>
                          <a:ea typeface="Calibri"/>
                          <a:cs typeface="Times New Roman"/>
                        </a:rPr>
                        <a:t>EmailID</a:t>
                      </a:r>
                      <a:r>
                        <a:rPr lang="en-US" sz="1400" dirty="0">
                          <a:latin typeface="Times New Roman"/>
                          <a:ea typeface="Calibri"/>
                          <a:cs typeface="Times New Roman"/>
                        </a:rPr>
                        <a:t> = {valid </a:t>
                      </a:r>
                      <a:r>
                        <a:rPr lang="en-US" sz="1400" dirty="0" err="1">
                          <a:latin typeface="Times New Roman"/>
                          <a:ea typeface="Calibri"/>
                          <a:cs typeface="Times New Roman"/>
                        </a:rPr>
                        <a:t>emailID</a:t>
                      </a:r>
                      <a:r>
                        <a:rPr lang="en-US" sz="1400" dirty="0">
                          <a:latin typeface="Times New Roman"/>
                          <a:ea typeface="Calibri"/>
                          <a:cs typeface="Times New Roman"/>
                        </a:rPr>
                        <a:t>}</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Password = {valid password}</a:t>
                      </a:r>
                      <a:endParaRPr lang="en-US" sz="1400" dirty="0">
                        <a:latin typeface="Calibri"/>
                        <a:ea typeface="Calibri"/>
                        <a:cs typeface="Times New Roman"/>
                      </a:endParaRPr>
                    </a:p>
                  </a:txBody>
                  <a:tcPr marL="68580" marR="68580" marT="0" marB="0"/>
                </a:tc>
              </a:tr>
              <a:tr h="370840">
                <a:tc>
                  <a:txBody>
                    <a:bodyPr/>
                    <a:lstStyle/>
                    <a:p>
                      <a:pPr marL="0" marR="0" algn="l">
                        <a:lnSpc>
                          <a:spcPct val="107000"/>
                        </a:lnSpc>
                        <a:spcBef>
                          <a:spcPts val="0"/>
                        </a:spcBef>
                        <a:spcAft>
                          <a:spcPts val="0"/>
                        </a:spcAft>
                      </a:pPr>
                      <a:r>
                        <a:rPr lang="en-US" sz="1400" dirty="0">
                          <a:latin typeface="Times New Roman"/>
                          <a:ea typeface="Calibri"/>
                          <a:cs typeface="Times New Roman"/>
                        </a:rPr>
                        <a:t>Steps</a:t>
                      </a:r>
                      <a:endParaRPr lang="en-US" sz="1400" dirty="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dirty="0">
                          <a:latin typeface="Times New Roman"/>
                          <a:ea typeface="Calibri"/>
                          <a:cs typeface="Times New Roman"/>
                        </a:rPr>
                        <a:t>Steps to carry out the test</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    1.Visit the login page</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    2.Enter </a:t>
                      </a:r>
                      <a:r>
                        <a:rPr lang="en-US" sz="1400" dirty="0" err="1">
                          <a:latin typeface="Times New Roman"/>
                          <a:ea typeface="Calibri"/>
                          <a:cs typeface="Times New Roman"/>
                        </a:rPr>
                        <a:t>emailID</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    3.Enter password</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    5.Enter Login Button</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6.Verify message of successful login.</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7.Visit Home page.</a:t>
                      </a:r>
                      <a:endParaRPr lang="en-US" sz="1400" dirty="0">
                        <a:latin typeface="Calibri"/>
                        <a:ea typeface="Calibri"/>
                        <a:cs typeface="Times New Roman"/>
                      </a:endParaRPr>
                    </a:p>
                  </a:txBody>
                  <a:tcPr marL="68580" marR="68580" marT="0" marB="0"/>
                </a:tc>
              </a:tr>
              <a:tr h="370840">
                <a:tc>
                  <a:txBody>
                    <a:bodyPr/>
                    <a:lstStyle/>
                    <a:p>
                      <a:pPr marL="0" marR="0" algn="l">
                        <a:lnSpc>
                          <a:spcPct val="107000"/>
                        </a:lnSpc>
                        <a:spcBef>
                          <a:spcPts val="0"/>
                        </a:spcBef>
                        <a:spcAft>
                          <a:spcPts val="0"/>
                        </a:spcAft>
                      </a:pPr>
                      <a:r>
                        <a:rPr lang="en-US" sz="1400" dirty="0">
                          <a:latin typeface="Times New Roman"/>
                          <a:ea typeface="Calibri"/>
                          <a:cs typeface="Times New Roman"/>
                        </a:rPr>
                        <a:t>Notes and Question</a:t>
                      </a:r>
                      <a:endParaRPr lang="en-US" sz="1400" dirty="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dirty="0">
                          <a:latin typeface="Times New Roman"/>
                          <a:ea typeface="Calibri"/>
                          <a:cs typeface="Times New Roman"/>
                        </a:rPr>
                        <a:t>Note :- Password must be </a:t>
                      </a:r>
                      <a:r>
                        <a:rPr lang="en-US" sz="1400" dirty="0" err="1">
                          <a:latin typeface="Times New Roman"/>
                          <a:ea typeface="Calibri"/>
                          <a:cs typeface="Times New Roman"/>
                        </a:rPr>
                        <a:t>atleast</a:t>
                      </a:r>
                      <a:r>
                        <a:rPr lang="en-US" sz="1400" dirty="0">
                          <a:latin typeface="Times New Roman"/>
                          <a:ea typeface="Calibri"/>
                          <a:cs typeface="Times New Roman"/>
                        </a:rPr>
                        <a:t> </a:t>
                      </a:r>
                      <a:r>
                        <a:rPr lang="en-US" sz="1400" dirty="0" smtClean="0">
                          <a:latin typeface="Times New Roman"/>
                          <a:ea typeface="Calibri"/>
                          <a:cs typeface="Times New Roman"/>
                        </a:rPr>
                        <a:t>4 </a:t>
                      </a:r>
                      <a:r>
                        <a:rPr lang="en-US" sz="1400" dirty="0">
                          <a:latin typeface="Times New Roman"/>
                          <a:ea typeface="Calibri"/>
                          <a:cs typeface="Times New Roman"/>
                        </a:rPr>
                        <a:t>characters.</a:t>
                      </a:r>
                      <a:endParaRPr lang="en-US" sz="1400" dirty="0">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80319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chedule </a:t>
            </a:r>
            <a:r>
              <a:rPr lang="en-US" dirty="0"/>
              <a:t>O</a:t>
            </a:r>
            <a:r>
              <a:rPr lang="en-US" dirty="0" smtClean="0"/>
              <a:t>f </a:t>
            </a:r>
            <a:r>
              <a:rPr lang="en-US" dirty="0"/>
              <a:t>P</a:t>
            </a:r>
            <a:r>
              <a:rPr lang="en-US" dirty="0" smtClean="0"/>
              <a:t>roject</a:t>
            </a:r>
            <a:endParaRPr lang="en-US" dirty="0"/>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586710058"/>
              </p:ext>
            </p:extLst>
          </p:nvPr>
        </p:nvGraphicFramePr>
        <p:xfrm>
          <a:off x="1096963" y="1846263"/>
          <a:ext cx="10058400" cy="4464384"/>
        </p:xfrm>
        <a:graphic>
          <a:graphicData uri="http://schemas.openxmlformats.org/drawingml/2006/table">
            <a:tbl>
              <a:tblPr firstRow="1" bandRow="1">
                <a:tableStyleId>{5C22544A-7EE6-4342-B048-85BDC9FD1C3A}</a:tableStyleId>
              </a:tblPr>
              <a:tblGrid>
                <a:gridCol w="3352800"/>
                <a:gridCol w="3352800"/>
                <a:gridCol w="3352800"/>
              </a:tblGrid>
              <a:tr h="744064">
                <a:tc>
                  <a:txBody>
                    <a:bodyPr/>
                    <a:lstStyle/>
                    <a:p>
                      <a:r>
                        <a:rPr lang="en-US" dirty="0" smtClean="0"/>
                        <a:t>TITILE</a:t>
                      </a:r>
                      <a:endParaRPr lang="en-US" dirty="0"/>
                    </a:p>
                  </a:txBody>
                  <a:tcPr/>
                </a:tc>
                <a:tc>
                  <a:txBody>
                    <a:bodyPr/>
                    <a:lstStyle/>
                    <a:p>
                      <a:r>
                        <a:rPr lang="en-US" dirty="0" smtClean="0"/>
                        <a:t>STARTING DATE</a:t>
                      </a:r>
                      <a:endParaRPr lang="en-US" dirty="0"/>
                    </a:p>
                  </a:txBody>
                  <a:tcPr/>
                </a:tc>
                <a:tc>
                  <a:txBody>
                    <a:bodyPr/>
                    <a:lstStyle/>
                    <a:p>
                      <a:r>
                        <a:rPr lang="en-US" dirty="0" smtClean="0"/>
                        <a:t>END</a:t>
                      </a:r>
                      <a:r>
                        <a:rPr lang="en-US" baseline="0" dirty="0" smtClean="0"/>
                        <a:t>ING DATE</a:t>
                      </a:r>
                      <a:endParaRPr lang="en-US" dirty="0"/>
                    </a:p>
                  </a:txBody>
                  <a:tcPr/>
                </a:tc>
              </a:tr>
              <a:tr h="744064">
                <a:tc>
                  <a:txBody>
                    <a:bodyPr/>
                    <a:lstStyle/>
                    <a:p>
                      <a:r>
                        <a:rPr lang="en-US" dirty="0" smtClean="0"/>
                        <a:t>PLANNING</a:t>
                      </a:r>
                      <a:endParaRPr lang="en-US" dirty="0"/>
                    </a:p>
                  </a:txBody>
                  <a:tcPr/>
                </a:tc>
                <a:tc>
                  <a:txBody>
                    <a:bodyPr/>
                    <a:lstStyle/>
                    <a:p>
                      <a:r>
                        <a:rPr lang="en-US" dirty="0" smtClean="0"/>
                        <a:t> 15</a:t>
                      </a:r>
                      <a:r>
                        <a:rPr lang="en-US" baseline="30000" dirty="0" smtClean="0"/>
                        <a:t>TH</a:t>
                      </a:r>
                      <a:r>
                        <a:rPr lang="en-US" baseline="0" dirty="0" smtClean="0"/>
                        <a:t> JULY 2014</a:t>
                      </a:r>
                      <a:endParaRPr lang="en-US" dirty="0"/>
                    </a:p>
                  </a:txBody>
                  <a:tcPr/>
                </a:tc>
                <a:tc>
                  <a:txBody>
                    <a:bodyPr/>
                    <a:lstStyle/>
                    <a:p>
                      <a:r>
                        <a:rPr lang="en-US" dirty="0" smtClean="0"/>
                        <a:t>30</a:t>
                      </a:r>
                      <a:r>
                        <a:rPr lang="en-US" baseline="30000" dirty="0" smtClean="0"/>
                        <a:t>TH</a:t>
                      </a:r>
                      <a:r>
                        <a:rPr lang="en-US" dirty="0" smtClean="0"/>
                        <a:t> JULY 2014</a:t>
                      </a:r>
                      <a:endParaRPr lang="en-US" dirty="0"/>
                    </a:p>
                  </a:txBody>
                  <a:tcPr/>
                </a:tc>
              </a:tr>
              <a:tr h="744064">
                <a:tc>
                  <a:txBody>
                    <a:bodyPr/>
                    <a:lstStyle/>
                    <a:p>
                      <a:r>
                        <a:rPr lang="en-US" dirty="0" smtClean="0"/>
                        <a:t>ANALYSIS</a:t>
                      </a:r>
                      <a:endParaRPr lang="en-US" dirty="0"/>
                    </a:p>
                  </a:txBody>
                  <a:tcPr/>
                </a:tc>
                <a:tc>
                  <a:txBody>
                    <a:bodyPr/>
                    <a:lstStyle/>
                    <a:p>
                      <a:r>
                        <a:rPr lang="en-US" dirty="0" smtClean="0"/>
                        <a:t>1</a:t>
                      </a:r>
                      <a:r>
                        <a:rPr lang="en-US" baseline="30000" dirty="0" smtClean="0"/>
                        <a:t>ST</a:t>
                      </a:r>
                      <a:r>
                        <a:rPr lang="en-US" dirty="0" smtClean="0"/>
                        <a:t> AUGUST</a:t>
                      </a:r>
                      <a:r>
                        <a:rPr lang="en-US" baseline="0" dirty="0" smtClean="0"/>
                        <a:t> 2014</a:t>
                      </a:r>
                      <a:endParaRPr lang="en-US" dirty="0"/>
                    </a:p>
                  </a:txBody>
                  <a:tcPr/>
                </a:tc>
                <a:tc>
                  <a:txBody>
                    <a:bodyPr/>
                    <a:lstStyle/>
                    <a:p>
                      <a:r>
                        <a:rPr lang="en-US" dirty="0" smtClean="0"/>
                        <a:t>30</a:t>
                      </a:r>
                      <a:r>
                        <a:rPr lang="en-US" baseline="30000" dirty="0" smtClean="0"/>
                        <a:t>TH</a:t>
                      </a:r>
                      <a:r>
                        <a:rPr lang="en-US" dirty="0" smtClean="0"/>
                        <a:t> AUGUST 2014</a:t>
                      </a:r>
                      <a:endParaRPr lang="en-US" dirty="0"/>
                    </a:p>
                  </a:txBody>
                  <a:tcPr/>
                </a:tc>
              </a:tr>
              <a:tr h="744064">
                <a:tc>
                  <a:txBody>
                    <a:bodyPr/>
                    <a:lstStyle/>
                    <a:p>
                      <a:r>
                        <a:rPr lang="en-US" dirty="0" smtClean="0"/>
                        <a:t>DESIGN</a:t>
                      </a:r>
                      <a:endParaRPr lang="en-US" dirty="0"/>
                    </a:p>
                  </a:txBody>
                  <a:tcPr/>
                </a:tc>
                <a:tc>
                  <a:txBody>
                    <a:bodyPr/>
                    <a:lstStyle/>
                    <a:p>
                      <a:r>
                        <a:rPr lang="en-US" dirty="0" smtClean="0"/>
                        <a:t>21</a:t>
                      </a:r>
                      <a:r>
                        <a:rPr lang="en-US" baseline="30000" dirty="0" smtClean="0"/>
                        <a:t>ST</a:t>
                      </a:r>
                      <a:r>
                        <a:rPr lang="en-US" dirty="0" smtClean="0"/>
                        <a:t> SEPTEMBER 2014</a:t>
                      </a:r>
                      <a:endParaRPr lang="en-US" dirty="0"/>
                    </a:p>
                  </a:txBody>
                  <a:tcPr/>
                </a:tc>
                <a:tc>
                  <a:txBody>
                    <a:bodyPr/>
                    <a:lstStyle/>
                    <a:p>
                      <a:r>
                        <a:rPr lang="en-US" dirty="0" smtClean="0"/>
                        <a:t>10</a:t>
                      </a:r>
                      <a:r>
                        <a:rPr lang="en-US" baseline="30000" dirty="0" smtClean="0"/>
                        <a:t>TH</a:t>
                      </a:r>
                      <a:r>
                        <a:rPr lang="en-US" dirty="0" smtClean="0"/>
                        <a:t> NOVEMBER 2014</a:t>
                      </a:r>
                      <a:endParaRPr lang="en-US" dirty="0"/>
                    </a:p>
                  </a:txBody>
                  <a:tcPr/>
                </a:tc>
              </a:tr>
              <a:tr h="744064">
                <a:tc>
                  <a:txBody>
                    <a:bodyPr/>
                    <a:lstStyle/>
                    <a:p>
                      <a:r>
                        <a:rPr lang="en-US" dirty="0" smtClean="0"/>
                        <a:t>CODING</a:t>
                      </a:r>
                      <a:endParaRPr lang="en-US" dirty="0"/>
                    </a:p>
                  </a:txBody>
                  <a:tcPr/>
                </a:tc>
                <a:tc>
                  <a:txBody>
                    <a:bodyPr/>
                    <a:lstStyle/>
                    <a:p>
                      <a:r>
                        <a:rPr lang="en-US" dirty="0" smtClean="0"/>
                        <a:t>1</a:t>
                      </a:r>
                      <a:r>
                        <a:rPr lang="en-US" baseline="30000" dirty="0" smtClean="0"/>
                        <a:t>ST</a:t>
                      </a:r>
                      <a:r>
                        <a:rPr lang="en-US" dirty="0" smtClean="0"/>
                        <a:t> JANUARY 2015</a:t>
                      </a:r>
                      <a:endParaRPr lang="en-US" dirty="0"/>
                    </a:p>
                  </a:txBody>
                  <a:tcPr/>
                </a:tc>
                <a:tc>
                  <a:txBody>
                    <a:bodyPr/>
                    <a:lstStyle/>
                    <a:p>
                      <a:r>
                        <a:rPr lang="en-US" dirty="0" smtClean="0"/>
                        <a:t>25</a:t>
                      </a:r>
                      <a:r>
                        <a:rPr lang="en-US" baseline="30000" dirty="0" smtClean="0"/>
                        <a:t>TH</a:t>
                      </a:r>
                      <a:r>
                        <a:rPr lang="en-US" dirty="0" smtClean="0"/>
                        <a:t> FEBRUARY 2015</a:t>
                      </a:r>
                      <a:endParaRPr lang="en-US" dirty="0"/>
                    </a:p>
                  </a:txBody>
                  <a:tcPr/>
                </a:tc>
              </a:tr>
              <a:tr h="744064">
                <a:tc>
                  <a:txBody>
                    <a:bodyPr/>
                    <a:lstStyle/>
                    <a:p>
                      <a:r>
                        <a:rPr lang="en-US" dirty="0" smtClean="0"/>
                        <a:t>TESTING</a:t>
                      </a:r>
                      <a:endParaRPr lang="en-US" dirty="0"/>
                    </a:p>
                  </a:txBody>
                  <a:tcPr/>
                </a:tc>
                <a:tc>
                  <a:txBody>
                    <a:bodyPr/>
                    <a:lstStyle/>
                    <a:p>
                      <a:r>
                        <a:rPr lang="en-US" dirty="0" smtClean="0"/>
                        <a:t>1</a:t>
                      </a:r>
                      <a:r>
                        <a:rPr lang="en-US" baseline="30000" dirty="0" smtClean="0"/>
                        <a:t>ST</a:t>
                      </a:r>
                      <a:r>
                        <a:rPr lang="en-US" dirty="0" smtClean="0"/>
                        <a:t>  MARCH 2015</a:t>
                      </a:r>
                      <a:endParaRPr lang="en-US" dirty="0"/>
                    </a:p>
                  </a:txBody>
                  <a:tcPr/>
                </a:tc>
                <a:tc>
                  <a:txBody>
                    <a:bodyPr/>
                    <a:lstStyle/>
                    <a:p>
                      <a:r>
                        <a:rPr lang="en-US" dirty="0" smtClean="0"/>
                        <a:t>15</a:t>
                      </a:r>
                      <a:r>
                        <a:rPr lang="en-US" baseline="30000" dirty="0" smtClean="0"/>
                        <a:t>TH</a:t>
                      </a:r>
                      <a:r>
                        <a:rPr lang="en-US" dirty="0" smtClean="0"/>
                        <a:t> MARCH 2015</a:t>
                      </a:r>
                      <a:endParaRPr lang="en-US" dirty="0"/>
                    </a:p>
                  </a:txBody>
                  <a:tcPr/>
                </a:tc>
              </a:tr>
            </a:tbl>
          </a:graphicData>
        </a:graphic>
      </p:graphicFrame>
    </p:spTree>
    <p:extLst>
      <p:ext uri="{BB962C8B-B14F-4D97-AF65-F5344CB8AC3E}">
        <p14:creationId xmlns:p14="http://schemas.microsoft.com/office/powerpoint/2010/main" val="9600588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4" name="Content Placeholder 3"/>
          <p:cNvSpPr>
            <a:spLocks noGrp="1"/>
          </p:cNvSpPr>
          <p:nvPr>
            <p:ph idx="1"/>
          </p:nvPr>
        </p:nvSpPr>
        <p:spPr/>
        <p:txBody>
          <a:bodyPr/>
          <a:lstStyle/>
          <a:p>
            <a:pPr lvl="0">
              <a:buFont typeface="Wingdings" pitchFamily="2" charset="2"/>
              <a:buChar char="v"/>
            </a:pPr>
            <a:r>
              <a:rPr lang="en-US" dirty="0" smtClean="0"/>
              <a:t>Test Case for user login(invalid)</a:t>
            </a:r>
          </a:p>
          <a:p>
            <a:pPr lvl="0">
              <a:buNone/>
            </a:pPr>
            <a:r>
              <a:rPr lang="en-US" dirty="0" smtClean="0"/>
              <a:t>      </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65927238"/>
              </p:ext>
            </p:extLst>
          </p:nvPr>
        </p:nvGraphicFramePr>
        <p:xfrm>
          <a:off x="1705428" y="2261084"/>
          <a:ext cx="9811385" cy="4018282"/>
        </p:xfrm>
        <a:graphic>
          <a:graphicData uri="http://schemas.openxmlformats.org/drawingml/2006/table">
            <a:tbl>
              <a:tblPr firstRow="1" bandRow="1">
                <a:tableStyleId>{5C22544A-7EE6-4342-B048-85BDC9FD1C3A}</a:tableStyleId>
              </a:tblPr>
              <a:tblGrid>
                <a:gridCol w="1581785"/>
                <a:gridCol w="8229600"/>
              </a:tblGrid>
              <a:tr h="0">
                <a:tc>
                  <a:txBody>
                    <a:bodyPr/>
                    <a:lstStyle/>
                    <a:p>
                      <a:r>
                        <a:rPr lang="en-US" dirty="0" smtClean="0"/>
                        <a:t>Name</a:t>
                      </a:r>
                      <a:endParaRPr lang="en-US" dirty="0"/>
                    </a:p>
                  </a:txBody>
                  <a:tcPr/>
                </a:tc>
                <a:tc>
                  <a:txBody>
                    <a:bodyPr/>
                    <a:lstStyle/>
                    <a:p>
                      <a:r>
                        <a:rPr lang="en-US" dirty="0" smtClean="0"/>
                        <a:t>Description</a:t>
                      </a:r>
                      <a:endParaRPr lang="en-US" dirty="0"/>
                    </a:p>
                  </a:txBody>
                  <a:tcPr/>
                </a:tc>
              </a:tr>
              <a:tr h="0">
                <a:tc>
                  <a:txBody>
                    <a:bodyPr/>
                    <a:lstStyle/>
                    <a:p>
                      <a:pPr marL="0" marR="0" algn="l">
                        <a:lnSpc>
                          <a:spcPct val="107000"/>
                        </a:lnSpc>
                        <a:spcBef>
                          <a:spcPts val="0"/>
                        </a:spcBef>
                        <a:spcAft>
                          <a:spcPts val="0"/>
                        </a:spcAft>
                      </a:pPr>
                      <a:r>
                        <a:rPr lang="en-US" sz="1400" dirty="0">
                          <a:latin typeface="Times New Roman"/>
                          <a:ea typeface="Calibri"/>
                          <a:cs typeface="Times New Roman"/>
                        </a:rPr>
                        <a:t>Purpose</a:t>
                      </a:r>
                      <a:endParaRPr lang="en-US" sz="1400" dirty="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dirty="0">
                          <a:latin typeface="Times New Roman"/>
                          <a:ea typeface="Calibri"/>
                          <a:cs typeface="Times New Roman"/>
                        </a:rPr>
                        <a:t>Login is used for tracing his mobile and also to view and update profile.</a:t>
                      </a:r>
                      <a:endParaRPr lang="en-US" sz="1400" dirty="0">
                        <a:latin typeface="Calibri"/>
                        <a:ea typeface="Calibri"/>
                        <a:cs typeface="Times New Roman"/>
                      </a:endParaRPr>
                    </a:p>
                  </a:txBody>
                  <a:tcPr marL="68580" marR="68580" marT="0" marB="0"/>
                </a:tc>
              </a:tr>
              <a:tr h="0">
                <a:tc>
                  <a:txBody>
                    <a:bodyPr/>
                    <a:lstStyle/>
                    <a:p>
                      <a:pPr marL="0" marR="0" algn="l">
                        <a:lnSpc>
                          <a:spcPct val="107000"/>
                        </a:lnSpc>
                        <a:spcBef>
                          <a:spcPts val="0"/>
                        </a:spcBef>
                        <a:spcAft>
                          <a:spcPts val="0"/>
                        </a:spcAft>
                      </a:pPr>
                      <a:r>
                        <a:rPr lang="en-US" sz="1400" dirty="0" err="1">
                          <a:latin typeface="Times New Roman"/>
                          <a:ea typeface="Calibri"/>
                          <a:cs typeface="Times New Roman"/>
                        </a:rPr>
                        <a:t>Prereq</a:t>
                      </a:r>
                      <a:endParaRPr lang="en-US" sz="1400" dirty="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dirty="0">
                          <a:latin typeface="Times New Roman"/>
                          <a:ea typeface="Calibri"/>
                          <a:cs typeface="Times New Roman"/>
                        </a:rPr>
                        <a:t>For login user must be registered through mobile device.</a:t>
                      </a:r>
                      <a:endParaRPr lang="en-US" sz="1400" dirty="0">
                        <a:latin typeface="Calibri"/>
                        <a:ea typeface="Calibri"/>
                        <a:cs typeface="Times New Roman"/>
                      </a:endParaRPr>
                    </a:p>
                  </a:txBody>
                  <a:tcPr marL="68580" marR="68580" marT="0" marB="0"/>
                </a:tc>
              </a:tr>
              <a:tr h="0">
                <a:tc>
                  <a:txBody>
                    <a:bodyPr/>
                    <a:lstStyle/>
                    <a:p>
                      <a:pPr marL="0" marR="0" algn="l">
                        <a:lnSpc>
                          <a:spcPct val="107000"/>
                        </a:lnSpc>
                        <a:spcBef>
                          <a:spcPts val="0"/>
                        </a:spcBef>
                        <a:spcAft>
                          <a:spcPts val="0"/>
                        </a:spcAft>
                      </a:pPr>
                      <a:r>
                        <a:rPr lang="en-US" sz="1400" dirty="0">
                          <a:latin typeface="Times New Roman"/>
                          <a:ea typeface="Calibri"/>
                          <a:cs typeface="Times New Roman"/>
                        </a:rPr>
                        <a:t>Test Data</a:t>
                      </a:r>
                      <a:endParaRPr lang="en-US" sz="1400" dirty="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dirty="0" err="1">
                          <a:latin typeface="Times New Roman"/>
                          <a:ea typeface="Calibri"/>
                          <a:cs typeface="Times New Roman"/>
                        </a:rPr>
                        <a:t>EmailID</a:t>
                      </a:r>
                      <a:r>
                        <a:rPr lang="en-US" sz="1400" dirty="0">
                          <a:latin typeface="Times New Roman"/>
                          <a:ea typeface="Calibri"/>
                          <a:cs typeface="Times New Roman"/>
                        </a:rPr>
                        <a:t> = {</a:t>
                      </a:r>
                      <a:r>
                        <a:rPr lang="en-US" sz="1400" dirty="0" err="1">
                          <a:latin typeface="Times New Roman"/>
                          <a:ea typeface="Calibri"/>
                          <a:cs typeface="Times New Roman"/>
                        </a:rPr>
                        <a:t>invalid,emailID,empty</a:t>
                      </a:r>
                      <a:r>
                        <a:rPr lang="en-US" sz="1400" dirty="0">
                          <a:latin typeface="Times New Roman"/>
                          <a:ea typeface="Calibri"/>
                          <a:cs typeface="Times New Roman"/>
                        </a:rPr>
                        <a:t>}</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Password = {</a:t>
                      </a:r>
                      <a:r>
                        <a:rPr lang="en-US" sz="1400" dirty="0" err="1">
                          <a:latin typeface="Times New Roman"/>
                          <a:ea typeface="Calibri"/>
                          <a:cs typeface="Times New Roman"/>
                        </a:rPr>
                        <a:t>invalid,password,empty</a:t>
                      </a:r>
                      <a:r>
                        <a:rPr lang="en-US" sz="1400" dirty="0">
                          <a:latin typeface="Times New Roman"/>
                          <a:ea typeface="Calibri"/>
                          <a:cs typeface="Times New Roman"/>
                        </a:rPr>
                        <a:t>} or</a:t>
                      </a:r>
                      <a:endParaRPr lang="en-US" sz="1400" dirty="0">
                        <a:latin typeface="Calibri"/>
                        <a:ea typeface="Calibri"/>
                        <a:cs typeface="Times New Roman"/>
                      </a:endParaRPr>
                    </a:p>
                    <a:p>
                      <a:pPr marL="0" marR="0" algn="l">
                        <a:lnSpc>
                          <a:spcPct val="107000"/>
                        </a:lnSpc>
                        <a:spcBef>
                          <a:spcPts val="0"/>
                        </a:spcBef>
                        <a:spcAft>
                          <a:spcPts val="0"/>
                        </a:spcAft>
                      </a:pPr>
                      <a:r>
                        <a:rPr lang="en-US" sz="1400" dirty="0" err="1">
                          <a:latin typeface="Times New Roman"/>
                          <a:ea typeface="Calibri"/>
                          <a:cs typeface="Times New Roman"/>
                        </a:rPr>
                        <a:t>EmailID</a:t>
                      </a:r>
                      <a:r>
                        <a:rPr lang="en-US" sz="1400" dirty="0">
                          <a:latin typeface="Times New Roman"/>
                          <a:ea typeface="Calibri"/>
                          <a:cs typeface="Times New Roman"/>
                        </a:rPr>
                        <a:t>={</a:t>
                      </a:r>
                      <a:r>
                        <a:rPr lang="en-US" sz="1400" dirty="0" err="1">
                          <a:latin typeface="Times New Roman"/>
                          <a:ea typeface="Calibri"/>
                          <a:cs typeface="Times New Roman"/>
                        </a:rPr>
                        <a:t>valid,emailID</a:t>
                      </a:r>
                      <a:r>
                        <a:rPr lang="en-US" sz="1400" dirty="0">
                          <a:latin typeface="Times New Roman"/>
                          <a:ea typeface="Calibri"/>
                          <a:cs typeface="Times New Roman"/>
                        </a:rPr>
                        <a:t>}</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Password={</a:t>
                      </a:r>
                      <a:r>
                        <a:rPr lang="en-US" sz="1400" dirty="0" err="1">
                          <a:latin typeface="Times New Roman"/>
                          <a:ea typeface="Calibri"/>
                          <a:cs typeface="Times New Roman"/>
                        </a:rPr>
                        <a:t>invalid,empty</a:t>
                      </a:r>
                      <a:r>
                        <a:rPr lang="en-US" sz="1400" dirty="0">
                          <a:latin typeface="Times New Roman"/>
                          <a:ea typeface="Calibri"/>
                          <a:cs typeface="Times New Roman"/>
                        </a:rPr>
                        <a:t>} or</a:t>
                      </a:r>
                      <a:endParaRPr lang="en-US" sz="1400" dirty="0">
                        <a:latin typeface="Calibri"/>
                        <a:ea typeface="Calibri"/>
                        <a:cs typeface="Times New Roman"/>
                      </a:endParaRPr>
                    </a:p>
                    <a:p>
                      <a:pPr marL="0" marR="0" algn="l">
                        <a:lnSpc>
                          <a:spcPct val="107000"/>
                        </a:lnSpc>
                        <a:spcBef>
                          <a:spcPts val="0"/>
                        </a:spcBef>
                        <a:spcAft>
                          <a:spcPts val="0"/>
                        </a:spcAft>
                      </a:pPr>
                      <a:r>
                        <a:rPr lang="en-US" sz="1400" dirty="0" err="1">
                          <a:latin typeface="Times New Roman"/>
                          <a:ea typeface="Calibri"/>
                          <a:cs typeface="Times New Roman"/>
                        </a:rPr>
                        <a:t>EmailID</a:t>
                      </a:r>
                      <a:r>
                        <a:rPr lang="en-US" sz="1400" dirty="0">
                          <a:latin typeface="Times New Roman"/>
                          <a:ea typeface="Calibri"/>
                          <a:cs typeface="Times New Roman"/>
                        </a:rPr>
                        <a:t>= {empty}</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Password= {empty}</a:t>
                      </a:r>
                      <a:endParaRPr lang="en-US" sz="1400" dirty="0">
                        <a:latin typeface="Calibri"/>
                        <a:ea typeface="Calibri"/>
                        <a:cs typeface="Times New Roman"/>
                      </a:endParaRPr>
                    </a:p>
                  </a:txBody>
                  <a:tcPr marL="68580" marR="68580" marT="0" marB="0"/>
                </a:tc>
              </a:tr>
              <a:tr h="0">
                <a:tc>
                  <a:txBody>
                    <a:bodyPr/>
                    <a:lstStyle/>
                    <a:p>
                      <a:pPr marL="0" marR="0" algn="l">
                        <a:lnSpc>
                          <a:spcPct val="107000"/>
                        </a:lnSpc>
                        <a:spcBef>
                          <a:spcPts val="0"/>
                        </a:spcBef>
                        <a:spcAft>
                          <a:spcPts val="0"/>
                        </a:spcAft>
                      </a:pPr>
                      <a:r>
                        <a:rPr lang="en-US" sz="1400" dirty="0">
                          <a:latin typeface="Times New Roman"/>
                          <a:ea typeface="Calibri"/>
                          <a:cs typeface="Times New Roman"/>
                        </a:rPr>
                        <a:t>Steps</a:t>
                      </a:r>
                      <a:endParaRPr lang="en-US" sz="1400" dirty="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dirty="0">
                          <a:latin typeface="Times New Roman"/>
                          <a:ea typeface="Calibri"/>
                          <a:cs typeface="Times New Roman"/>
                        </a:rPr>
                        <a:t>Steps to carry out the test</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    1.Visit the login page</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    2.Enter </a:t>
                      </a:r>
                      <a:r>
                        <a:rPr lang="en-US" sz="1400" dirty="0" err="1">
                          <a:latin typeface="Times New Roman"/>
                          <a:ea typeface="Calibri"/>
                          <a:cs typeface="Times New Roman"/>
                        </a:rPr>
                        <a:t>emailID</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    3.Enter password</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    5.Enter Login Button</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6.Verify message of invalid </a:t>
                      </a:r>
                      <a:r>
                        <a:rPr lang="en-US" sz="1400" dirty="0" err="1">
                          <a:latin typeface="Times New Roman"/>
                          <a:ea typeface="Calibri"/>
                          <a:cs typeface="Times New Roman"/>
                        </a:rPr>
                        <a:t>emailID</a:t>
                      </a:r>
                      <a:r>
                        <a:rPr lang="en-US" sz="1400" dirty="0">
                          <a:latin typeface="Times New Roman"/>
                          <a:ea typeface="Calibri"/>
                          <a:cs typeface="Times New Roman"/>
                        </a:rPr>
                        <a:t> or password..</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7.Go back to login page.</a:t>
                      </a:r>
                      <a:endParaRPr lang="en-US" sz="1400" dirty="0">
                        <a:latin typeface="Calibri"/>
                        <a:ea typeface="Calibri"/>
                        <a:cs typeface="Times New Roman"/>
                      </a:endParaRPr>
                    </a:p>
                  </a:txBody>
                  <a:tcPr marL="68580" marR="68580" marT="0" marB="0"/>
                </a:tc>
              </a:tr>
              <a:tr h="0">
                <a:tc>
                  <a:txBody>
                    <a:bodyPr/>
                    <a:lstStyle/>
                    <a:p>
                      <a:pPr marL="0" marR="0" algn="l">
                        <a:lnSpc>
                          <a:spcPct val="107000"/>
                        </a:lnSpc>
                        <a:spcBef>
                          <a:spcPts val="0"/>
                        </a:spcBef>
                        <a:spcAft>
                          <a:spcPts val="0"/>
                        </a:spcAft>
                      </a:pPr>
                      <a:r>
                        <a:rPr lang="en-US" sz="1400" dirty="0">
                          <a:latin typeface="Times New Roman"/>
                          <a:ea typeface="Calibri"/>
                          <a:cs typeface="Times New Roman"/>
                        </a:rPr>
                        <a:t>Notes and Question</a:t>
                      </a:r>
                      <a:endParaRPr lang="en-US" sz="1400" dirty="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dirty="0">
                          <a:latin typeface="Times New Roman"/>
                          <a:ea typeface="Calibri"/>
                          <a:cs typeface="Times New Roman"/>
                        </a:rPr>
                        <a:t>Note :- Password must be </a:t>
                      </a:r>
                      <a:r>
                        <a:rPr lang="en-US" sz="1400" dirty="0" err="1">
                          <a:latin typeface="Times New Roman"/>
                          <a:ea typeface="Calibri"/>
                          <a:cs typeface="Times New Roman"/>
                        </a:rPr>
                        <a:t>atleast</a:t>
                      </a:r>
                      <a:r>
                        <a:rPr lang="en-US" sz="1400" dirty="0">
                          <a:latin typeface="Times New Roman"/>
                          <a:ea typeface="Calibri"/>
                          <a:cs typeface="Times New Roman"/>
                        </a:rPr>
                        <a:t> </a:t>
                      </a:r>
                      <a:r>
                        <a:rPr lang="en-US" sz="1400" dirty="0" smtClean="0">
                          <a:latin typeface="Times New Roman"/>
                          <a:ea typeface="Calibri"/>
                          <a:cs typeface="Times New Roman"/>
                        </a:rPr>
                        <a:t>4 </a:t>
                      </a:r>
                      <a:r>
                        <a:rPr lang="en-US" sz="1400" dirty="0">
                          <a:latin typeface="Times New Roman"/>
                          <a:ea typeface="Calibri"/>
                          <a:cs typeface="Times New Roman"/>
                        </a:rPr>
                        <a:t>characters.</a:t>
                      </a:r>
                      <a:endParaRPr lang="en-US" sz="1400" dirty="0">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8031919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4" name="Content Placeholder 3"/>
          <p:cNvSpPr>
            <a:spLocks noGrp="1"/>
          </p:cNvSpPr>
          <p:nvPr>
            <p:ph idx="1"/>
          </p:nvPr>
        </p:nvSpPr>
        <p:spPr/>
        <p:txBody>
          <a:bodyPr/>
          <a:lstStyle/>
          <a:p>
            <a:pPr lvl="0">
              <a:buFont typeface="Wingdings" pitchFamily="2" charset="2"/>
              <a:buChar char="v"/>
            </a:pPr>
            <a:r>
              <a:rPr lang="en-US" dirty="0" smtClean="0"/>
              <a:t>Test Case for user Registration</a:t>
            </a:r>
          </a:p>
          <a:p>
            <a:pPr lvl="0">
              <a:buNone/>
            </a:pPr>
            <a:r>
              <a:rPr lang="en-US" dirty="0" smtClean="0"/>
              <a:t>      </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22153502"/>
              </p:ext>
            </p:extLst>
          </p:nvPr>
        </p:nvGraphicFramePr>
        <p:xfrm>
          <a:off x="1705428" y="2261084"/>
          <a:ext cx="9811385" cy="3561717"/>
        </p:xfrm>
        <a:graphic>
          <a:graphicData uri="http://schemas.openxmlformats.org/drawingml/2006/table">
            <a:tbl>
              <a:tblPr firstRow="1" bandRow="1">
                <a:tableStyleId>{5C22544A-7EE6-4342-B048-85BDC9FD1C3A}</a:tableStyleId>
              </a:tblPr>
              <a:tblGrid>
                <a:gridCol w="1581785"/>
                <a:gridCol w="8229600"/>
              </a:tblGrid>
              <a:tr h="0">
                <a:tc>
                  <a:txBody>
                    <a:bodyPr/>
                    <a:lstStyle/>
                    <a:p>
                      <a:r>
                        <a:rPr lang="en-US" dirty="0" smtClean="0"/>
                        <a:t>Name</a:t>
                      </a:r>
                      <a:endParaRPr lang="en-US" dirty="0"/>
                    </a:p>
                  </a:txBody>
                  <a:tcPr/>
                </a:tc>
                <a:tc>
                  <a:txBody>
                    <a:bodyPr/>
                    <a:lstStyle/>
                    <a:p>
                      <a:r>
                        <a:rPr lang="en-US" dirty="0" smtClean="0"/>
                        <a:t>Description</a:t>
                      </a:r>
                      <a:endParaRPr lang="en-US" dirty="0"/>
                    </a:p>
                  </a:txBody>
                  <a:tcPr/>
                </a:tc>
              </a:tr>
              <a:tr h="0">
                <a:tc>
                  <a:txBody>
                    <a:bodyPr/>
                    <a:lstStyle/>
                    <a:p>
                      <a:pPr marL="0" marR="0" algn="l">
                        <a:lnSpc>
                          <a:spcPct val="107000"/>
                        </a:lnSpc>
                        <a:spcBef>
                          <a:spcPts val="0"/>
                        </a:spcBef>
                        <a:spcAft>
                          <a:spcPts val="0"/>
                        </a:spcAft>
                      </a:pPr>
                      <a:r>
                        <a:rPr lang="en-US" sz="1400" dirty="0">
                          <a:latin typeface="Times New Roman"/>
                          <a:ea typeface="Calibri"/>
                          <a:cs typeface="Times New Roman"/>
                        </a:rPr>
                        <a:t>Purpose</a:t>
                      </a:r>
                      <a:endParaRPr lang="en-US" sz="1400" dirty="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dirty="0">
                          <a:latin typeface="Times New Roman"/>
                          <a:ea typeface="Calibri"/>
                          <a:cs typeface="Times New Roman"/>
                        </a:rPr>
                        <a:t>User Registration is used for login and user profile.</a:t>
                      </a:r>
                      <a:endParaRPr lang="en-US" sz="1400" dirty="0">
                        <a:latin typeface="Calibri"/>
                        <a:ea typeface="Calibri"/>
                        <a:cs typeface="Times New Roman"/>
                      </a:endParaRPr>
                    </a:p>
                  </a:txBody>
                  <a:tcPr marL="68580" marR="68580" marT="0" marB="0"/>
                </a:tc>
              </a:tr>
              <a:tr h="0">
                <a:tc>
                  <a:txBody>
                    <a:bodyPr/>
                    <a:lstStyle/>
                    <a:p>
                      <a:pPr marL="0" marR="0" algn="l">
                        <a:lnSpc>
                          <a:spcPct val="107000"/>
                        </a:lnSpc>
                        <a:spcBef>
                          <a:spcPts val="0"/>
                        </a:spcBef>
                        <a:spcAft>
                          <a:spcPts val="0"/>
                        </a:spcAft>
                      </a:pPr>
                      <a:r>
                        <a:rPr lang="en-US" sz="1400" dirty="0" err="1">
                          <a:latin typeface="Times New Roman"/>
                          <a:ea typeface="Calibri"/>
                          <a:cs typeface="Times New Roman"/>
                        </a:rPr>
                        <a:t>Prereq</a:t>
                      </a:r>
                      <a:endParaRPr lang="en-US" sz="1400" dirty="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dirty="0">
                          <a:latin typeface="Times New Roman"/>
                          <a:ea typeface="Calibri"/>
                          <a:cs typeface="Times New Roman"/>
                        </a:rPr>
                        <a:t>For user registration, user must need to fill all the details of registration form.</a:t>
                      </a:r>
                      <a:endParaRPr lang="en-US" sz="1400" dirty="0">
                        <a:latin typeface="Calibri"/>
                        <a:ea typeface="Calibri"/>
                        <a:cs typeface="Times New Roman"/>
                      </a:endParaRPr>
                    </a:p>
                  </a:txBody>
                  <a:tcPr marL="68580" marR="68580" marT="0" marB="0"/>
                </a:tc>
              </a:tr>
              <a:tr h="0">
                <a:tc>
                  <a:txBody>
                    <a:bodyPr/>
                    <a:lstStyle/>
                    <a:p>
                      <a:pPr marL="0" marR="0" algn="l">
                        <a:lnSpc>
                          <a:spcPct val="107000"/>
                        </a:lnSpc>
                        <a:spcBef>
                          <a:spcPts val="0"/>
                        </a:spcBef>
                        <a:spcAft>
                          <a:spcPts val="0"/>
                        </a:spcAft>
                      </a:pPr>
                      <a:r>
                        <a:rPr lang="en-US" sz="1400" dirty="0">
                          <a:latin typeface="Times New Roman"/>
                          <a:ea typeface="Calibri"/>
                          <a:cs typeface="Times New Roman"/>
                        </a:rPr>
                        <a:t>Test Data</a:t>
                      </a:r>
                      <a:endParaRPr lang="en-US" sz="1400" dirty="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dirty="0">
                          <a:latin typeface="Times New Roman"/>
                          <a:ea typeface="Calibri"/>
                          <a:cs typeface="Times New Roman"/>
                        </a:rPr>
                        <a:t>Name ={valid </a:t>
                      </a:r>
                      <a:r>
                        <a:rPr lang="en-US" sz="1400" dirty="0" err="1">
                          <a:latin typeface="Times New Roman"/>
                          <a:ea typeface="Calibri"/>
                          <a:cs typeface="Times New Roman"/>
                        </a:rPr>
                        <a:t>name,invalidname,empty</a:t>
                      </a:r>
                      <a:r>
                        <a:rPr lang="en-US" sz="1400" dirty="0">
                          <a:latin typeface="Times New Roman"/>
                          <a:ea typeface="Calibri"/>
                          <a:cs typeface="Times New Roman"/>
                        </a:rPr>
                        <a:t>}</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Email={valid </a:t>
                      </a:r>
                      <a:r>
                        <a:rPr lang="en-US" sz="1400" dirty="0" err="1">
                          <a:latin typeface="Times New Roman"/>
                          <a:ea typeface="Calibri"/>
                          <a:cs typeface="Times New Roman"/>
                        </a:rPr>
                        <a:t>Email,invalidEmail,empty</a:t>
                      </a:r>
                      <a:r>
                        <a:rPr lang="en-US" sz="1400" dirty="0">
                          <a:latin typeface="Times New Roman"/>
                          <a:ea typeface="Calibri"/>
                          <a:cs typeface="Times New Roman"/>
                        </a:rPr>
                        <a:t>}</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Mobile={valid </a:t>
                      </a:r>
                      <a:r>
                        <a:rPr lang="en-US" sz="1400" dirty="0" err="1">
                          <a:latin typeface="Times New Roman"/>
                          <a:ea typeface="Calibri"/>
                          <a:cs typeface="Times New Roman"/>
                        </a:rPr>
                        <a:t>Mobile,invalidMobile,empty</a:t>
                      </a:r>
                      <a:r>
                        <a:rPr lang="en-US" sz="1400" dirty="0">
                          <a:latin typeface="Times New Roman"/>
                          <a:ea typeface="Calibri"/>
                          <a:cs typeface="Times New Roman"/>
                        </a:rPr>
                        <a:t>}</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Password={valid </a:t>
                      </a:r>
                      <a:r>
                        <a:rPr lang="en-US" sz="1400" dirty="0" err="1">
                          <a:latin typeface="Times New Roman"/>
                          <a:ea typeface="Calibri"/>
                          <a:cs typeface="Times New Roman"/>
                        </a:rPr>
                        <a:t>Password,invalidPassword,empty</a:t>
                      </a:r>
                      <a:r>
                        <a:rPr lang="en-US" sz="1400" dirty="0">
                          <a:latin typeface="Times New Roman"/>
                          <a:ea typeface="Calibri"/>
                          <a:cs typeface="Times New Roman"/>
                        </a:rPr>
                        <a:t>}</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Confirm password={valid confirm </a:t>
                      </a:r>
                      <a:r>
                        <a:rPr lang="en-US" sz="1400" dirty="0" err="1">
                          <a:latin typeface="Times New Roman"/>
                          <a:ea typeface="Calibri"/>
                          <a:cs typeface="Times New Roman"/>
                        </a:rPr>
                        <a:t>password,invalid</a:t>
                      </a:r>
                      <a:r>
                        <a:rPr lang="en-US" sz="1400" dirty="0">
                          <a:latin typeface="Times New Roman"/>
                          <a:ea typeface="Calibri"/>
                          <a:cs typeface="Times New Roman"/>
                        </a:rPr>
                        <a:t> confirm </a:t>
                      </a:r>
                      <a:r>
                        <a:rPr lang="en-US" sz="1400" dirty="0" err="1">
                          <a:latin typeface="Times New Roman"/>
                          <a:ea typeface="Calibri"/>
                          <a:cs typeface="Times New Roman"/>
                        </a:rPr>
                        <a:t>password,empty</a:t>
                      </a:r>
                      <a:r>
                        <a:rPr lang="en-US" sz="1400" dirty="0">
                          <a:latin typeface="Times New Roman"/>
                          <a:ea typeface="Calibri"/>
                          <a:cs typeface="Times New Roman"/>
                        </a:rPr>
                        <a:t>}</a:t>
                      </a:r>
                      <a:endParaRPr lang="en-US" sz="1400" dirty="0">
                        <a:latin typeface="Calibri"/>
                        <a:ea typeface="Calibri"/>
                        <a:cs typeface="Times New Roman"/>
                      </a:endParaRPr>
                    </a:p>
                  </a:txBody>
                  <a:tcPr marL="68580" marR="68580" marT="0" marB="0"/>
                </a:tc>
              </a:tr>
              <a:tr h="0">
                <a:tc>
                  <a:txBody>
                    <a:bodyPr/>
                    <a:lstStyle/>
                    <a:p>
                      <a:pPr marL="0" marR="0" algn="l">
                        <a:lnSpc>
                          <a:spcPct val="107000"/>
                        </a:lnSpc>
                        <a:spcBef>
                          <a:spcPts val="0"/>
                        </a:spcBef>
                        <a:spcAft>
                          <a:spcPts val="0"/>
                        </a:spcAft>
                      </a:pPr>
                      <a:r>
                        <a:rPr lang="en-US" sz="1400" dirty="0">
                          <a:latin typeface="Times New Roman"/>
                          <a:ea typeface="Calibri"/>
                          <a:cs typeface="Times New Roman"/>
                        </a:rPr>
                        <a:t>Steps</a:t>
                      </a:r>
                      <a:endParaRPr lang="en-US" sz="1400" dirty="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dirty="0">
                          <a:latin typeface="Times New Roman"/>
                          <a:ea typeface="Calibri"/>
                          <a:cs typeface="Times New Roman"/>
                        </a:rPr>
                        <a:t>Steps to carry out the test</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1.Visit the Registration Form page.</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2.Enter the required details.</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3.Click on Submit.</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4.See Home Page.</a:t>
                      </a:r>
                      <a:endParaRPr lang="en-US" sz="1400" dirty="0">
                        <a:latin typeface="Calibri"/>
                        <a:ea typeface="Calibri"/>
                        <a:cs typeface="Times New Roman"/>
                      </a:endParaRPr>
                    </a:p>
                    <a:p>
                      <a:pPr marL="0" marR="0" algn="l">
                        <a:lnSpc>
                          <a:spcPct val="107000"/>
                        </a:lnSpc>
                        <a:spcBef>
                          <a:spcPts val="0"/>
                        </a:spcBef>
                        <a:spcAft>
                          <a:spcPts val="0"/>
                        </a:spcAft>
                      </a:pPr>
                      <a:r>
                        <a:rPr lang="en-US" sz="1400" dirty="0">
                          <a:latin typeface="Times New Roman"/>
                          <a:ea typeface="Calibri"/>
                          <a:cs typeface="Times New Roman"/>
                        </a:rPr>
                        <a:t>5.Verify the message.</a:t>
                      </a:r>
                      <a:endParaRPr lang="en-US" sz="1400" dirty="0">
                        <a:latin typeface="Calibri"/>
                        <a:ea typeface="Calibri"/>
                        <a:cs typeface="Times New Roman"/>
                      </a:endParaRPr>
                    </a:p>
                  </a:txBody>
                  <a:tcPr marL="68580" marR="68580" marT="0" marB="0"/>
                </a:tc>
              </a:tr>
              <a:tr h="0">
                <a:tc>
                  <a:txBody>
                    <a:bodyPr/>
                    <a:lstStyle/>
                    <a:p>
                      <a:pPr marL="0" marR="0" algn="l">
                        <a:lnSpc>
                          <a:spcPct val="107000"/>
                        </a:lnSpc>
                        <a:spcBef>
                          <a:spcPts val="0"/>
                        </a:spcBef>
                        <a:spcAft>
                          <a:spcPts val="0"/>
                        </a:spcAft>
                      </a:pPr>
                      <a:r>
                        <a:rPr lang="en-US" sz="1400" dirty="0">
                          <a:latin typeface="Times New Roman"/>
                          <a:ea typeface="Calibri"/>
                          <a:cs typeface="Times New Roman"/>
                        </a:rPr>
                        <a:t>Notes and Question</a:t>
                      </a:r>
                      <a:endParaRPr lang="en-US" sz="1400" dirty="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dirty="0">
                          <a:latin typeface="Times New Roman"/>
                          <a:ea typeface="Calibri"/>
                          <a:cs typeface="Times New Roman"/>
                        </a:rPr>
                        <a:t>Note :- Password must be </a:t>
                      </a:r>
                      <a:r>
                        <a:rPr lang="en-US" sz="1400" dirty="0" err="1">
                          <a:latin typeface="Times New Roman"/>
                          <a:ea typeface="Calibri"/>
                          <a:cs typeface="Times New Roman"/>
                        </a:rPr>
                        <a:t>atleast</a:t>
                      </a:r>
                      <a:r>
                        <a:rPr lang="en-US" sz="1400" dirty="0">
                          <a:latin typeface="Times New Roman"/>
                          <a:ea typeface="Calibri"/>
                          <a:cs typeface="Times New Roman"/>
                        </a:rPr>
                        <a:t> </a:t>
                      </a:r>
                      <a:r>
                        <a:rPr lang="en-US" sz="1400" dirty="0" smtClean="0">
                          <a:latin typeface="Times New Roman"/>
                          <a:ea typeface="Calibri"/>
                          <a:cs typeface="Times New Roman"/>
                        </a:rPr>
                        <a:t>4 </a:t>
                      </a:r>
                      <a:r>
                        <a:rPr lang="en-US" sz="1400" dirty="0">
                          <a:latin typeface="Times New Roman"/>
                          <a:ea typeface="Calibri"/>
                          <a:cs typeface="Times New Roman"/>
                        </a:rPr>
                        <a:t>characters.</a:t>
                      </a:r>
                      <a:endParaRPr lang="en-US" sz="1400" dirty="0">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8031919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a:t>
            </a:r>
            <a:endParaRPr lang="en-US" dirty="0"/>
          </a:p>
        </p:txBody>
      </p:sp>
      <p:sp>
        <p:nvSpPr>
          <p:cNvPr id="4" name="Content Placeholder 3"/>
          <p:cNvSpPr>
            <a:spLocks noGrp="1"/>
          </p:cNvSpPr>
          <p:nvPr>
            <p:ph idx="1"/>
          </p:nvPr>
        </p:nvSpPr>
        <p:spPr/>
        <p:txBody>
          <a:bodyPr/>
          <a:lstStyle/>
          <a:p>
            <a:pPr>
              <a:buFont typeface="Wingdings" pitchFamily="2" charset="2"/>
              <a:buChar char="v"/>
            </a:pPr>
            <a:r>
              <a:rPr lang="en-US" dirty="0" smtClean="0"/>
              <a:t>The Ideal scope for any system should be that it should be everlasting. But we know that, in today’s world, anything cannot be everlasting as things change within seconds. So, out system cannot be everlasting, as one should always keep pace with the requirement. </a:t>
            </a:r>
          </a:p>
          <a:p>
            <a:pPr>
              <a:buFont typeface="Wingdings" pitchFamily="2" charset="2"/>
              <a:buChar char="v"/>
            </a:pPr>
            <a:r>
              <a:rPr lang="en-US" dirty="0" smtClean="0"/>
              <a:t>In Future, we will provide encryption-decryption to protect our data. We will also provide remote phone locking system and offline mobile tracing system also. </a:t>
            </a:r>
          </a:p>
          <a:p>
            <a:pPr>
              <a:buFont typeface="Wingdings" pitchFamily="2" charset="2"/>
              <a:buChar char="v"/>
            </a:pPr>
            <a:r>
              <a:rPr lang="en-US" dirty="0" smtClean="0"/>
              <a:t>We will provide pattern lock apart from password to lock mobile.</a:t>
            </a:r>
          </a:p>
          <a:p>
            <a:endParaRPr lang="en-US" dirty="0"/>
          </a:p>
        </p:txBody>
      </p:sp>
    </p:spTree>
    <p:extLst>
      <p:ext uri="{BB962C8B-B14F-4D97-AF65-F5344CB8AC3E}">
        <p14:creationId xmlns:p14="http://schemas.microsoft.com/office/powerpoint/2010/main" val="18031919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Content Placeholder 3"/>
          <p:cNvSpPr>
            <a:spLocks noGrp="1"/>
          </p:cNvSpPr>
          <p:nvPr>
            <p:ph idx="1"/>
          </p:nvPr>
        </p:nvSpPr>
        <p:spPr>
          <a:xfrm>
            <a:off x="1175658" y="2237619"/>
            <a:ext cx="10058400" cy="4023360"/>
          </a:xfrm>
        </p:spPr>
        <p:txBody>
          <a:bodyPr/>
          <a:lstStyle/>
          <a:p>
            <a:pPr>
              <a:buFont typeface="Wingdings" pitchFamily="2" charset="2"/>
              <a:buChar char="v"/>
            </a:pPr>
            <a:r>
              <a:rPr lang="en-US" dirty="0" smtClean="0"/>
              <a:t>The scope of the project has been described and it will able to provide security to data, mobile, application etc.</a:t>
            </a:r>
          </a:p>
          <a:p>
            <a:pPr>
              <a:buFont typeface="Wingdings" pitchFamily="2" charset="2"/>
              <a:buChar char="v"/>
            </a:pPr>
            <a:r>
              <a:rPr lang="en-US" dirty="0" smtClean="0"/>
              <a:t> This application offers best GUI to users and take care of android device resources as well. </a:t>
            </a:r>
          </a:p>
          <a:p>
            <a:r>
              <a:rPr lang="en-US" dirty="0" smtClean="0"/>
              <a:t> </a:t>
            </a:r>
          </a:p>
          <a:p>
            <a:endParaRPr lang="en-US" dirty="0"/>
          </a:p>
        </p:txBody>
      </p:sp>
    </p:spTree>
    <p:extLst>
      <p:ext uri="{BB962C8B-B14F-4D97-AF65-F5344CB8AC3E}">
        <p14:creationId xmlns:p14="http://schemas.microsoft.com/office/powerpoint/2010/main" val="18031919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normAutofit fontScale="77500" lnSpcReduction="20000"/>
          </a:bodyPr>
          <a:lstStyle/>
          <a:p>
            <a:pPr>
              <a:lnSpc>
                <a:spcPct val="150000"/>
              </a:lnSpc>
              <a:buFont typeface="Wingdings" panose="05000000000000000000" pitchFamily="2" charset="2"/>
              <a:buChar char="v"/>
            </a:pPr>
            <a:r>
              <a:rPr lang="en-IN" dirty="0">
                <a:latin typeface="Cambria" panose="02040503050406030204" pitchFamily="18" charset="0"/>
                <a:hlinkClick r:id="rId2"/>
              </a:rPr>
              <a:t>http://developer.android.com/develop/index.html</a:t>
            </a:r>
            <a:endParaRPr lang="en-IN" dirty="0">
              <a:latin typeface="Cambria" panose="02040503050406030204" pitchFamily="18" charset="0"/>
            </a:endParaRPr>
          </a:p>
          <a:p>
            <a:pPr>
              <a:lnSpc>
                <a:spcPct val="150000"/>
              </a:lnSpc>
              <a:buFont typeface="Wingdings" panose="05000000000000000000" pitchFamily="2" charset="2"/>
              <a:buChar char="v"/>
            </a:pPr>
            <a:r>
              <a:rPr lang="en-IN" dirty="0">
                <a:latin typeface="Cambria" panose="02040503050406030204" pitchFamily="18" charset="0"/>
                <a:hlinkClick r:id="rId3"/>
              </a:rPr>
              <a:t>http://developer.android.com/training/index.html</a:t>
            </a:r>
            <a:endParaRPr lang="en-IN" dirty="0">
              <a:latin typeface="Cambria" panose="02040503050406030204" pitchFamily="18" charset="0"/>
            </a:endParaRPr>
          </a:p>
          <a:p>
            <a:pPr>
              <a:lnSpc>
                <a:spcPct val="150000"/>
              </a:lnSpc>
              <a:buFont typeface="Wingdings" panose="05000000000000000000" pitchFamily="2" charset="2"/>
              <a:buChar char="v"/>
            </a:pPr>
            <a:r>
              <a:rPr lang="en-IN" dirty="0">
                <a:latin typeface="Cambria" panose="02040503050406030204" pitchFamily="18" charset="0"/>
                <a:hlinkClick r:id="rId4"/>
              </a:rPr>
              <a:t>http://developer.android.com/guide/components/index.html</a:t>
            </a:r>
            <a:endParaRPr lang="en-IN" dirty="0">
              <a:latin typeface="Cambria" panose="02040503050406030204" pitchFamily="18" charset="0"/>
            </a:endParaRPr>
          </a:p>
          <a:p>
            <a:pPr>
              <a:lnSpc>
                <a:spcPct val="150000"/>
              </a:lnSpc>
              <a:buFont typeface="Wingdings" panose="05000000000000000000" pitchFamily="2" charset="2"/>
              <a:buChar char="v"/>
            </a:pPr>
            <a:r>
              <a:rPr lang="en-IN" dirty="0">
                <a:latin typeface="Cambria" panose="02040503050406030204" pitchFamily="18" charset="0"/>
                <a:hlinkClick r:id="rId5"/>
              </a:rPr>
              <a:t>http://</a:t>
            </a:r>
            <a:r>
              <a:rPr lang="en-IN" dirty="0" smtClean="0">
                <a:latin typeface="Cambria" panose="02040503050406030204" pitchFamily="18" charset="0"/>
                <a:hlinkClick r:id="rId5"/>
              </a:rPr>
              <a:t>developer.android.com/google/index.html</a:t>
            </a:r>
            <a:endParaRPr lang="en-IN" dirty="0" smtClean="0">
              <a:latin typeface="Cambria" panose="02040503050406030204" pitchFamily="18" charset="0"/>
            </a:endParaRPr>
          </a:p>
          <a:p>
            <a:pPr>
              <a:lnSpc>
                <a:spcPct val="150000"/>
              </a:lnSpc>
              <a:buFont typeface="Wingdings" panose="05000000000000000000" pitchFamily="2" charset="2"/>
              <a:buChar char="v"/>
            </a:pPr>
            <a:r>
              <a:rPr lang="en-IN" dirty="0">
                <a:latin typeface="Cambria" panose="02040503050406030204" pitchFamily="18" charset="0"/>
                <a:hlinkClick r:id="rId6"/>
              </a:rPr>
              <a:t>http://stackoverflow.com</a:t>
            </a:r>
            <a:r>
              <a:rPr lang="en-IN" dirty="0" smtClean="0">
                <a:latin typeface="Cambria" panose="02040503050406030204" pitchFamily="18" charset="0"/>
                <a:hlinkClick r:id="rId6"/>
              </a:rPr>
              <a:t>/</a:t>
            </a:r>
            <a:endParaRPr lang="en-IN" dirty="0" smtClean="0">
              <a:latin typeface="Cambria" panose="02040503050406030204" pitchFamily="18" charset="0"/>
            </a:endParaRPr>
          </a:p>
          <a:p>
            <a:pPr lvl="0">
              <a:lnSpc>
                <a:spcPct val="150000"/>
              </a:lnSpc>
              <a:buFont typeface="Wingdings" panose="05000000000000000000" pitchFamily="2" charset="2"/>
              <a:buChar char="v"/>
            </a:pPr>
            <a:r>
              <a:rPr lang="en-IN" dirty="0">
                <a:latin typeface="Cambria" panose="02040503050406030204" pitchFamily="18" charset="0"/>
                <a:hlinkClick r:id="rId7"/>
              </a:rPr>
              <a:t>http://www.technotalkative.com/android/</a:t>
            </a:r>
            <a:endParaRPr lang="en-IN" dirty="0">
              <a:latin typeface="Cambria" panose="02040503050406030204" pitchFamily="18" charset="0"/>
            </a:endParaRPr>
          </a:p>
          <a:p>
            <a:pPr lvl="0">
              <a:lnSpc>
                <a:spcPct val="150000"/>
              </a:lnSpc>
              <a:buFont typeface="Wingdings" panose="05000000000000000000" pitchFamily="2" charset="2"/>
              <a:buChar char="v"/>
            </a:pPr>
            <a:r>
              <a:rPr lang="en-IN" dirty="0">
                <a:latin typeface="Cambria" panose="02040503050406030204" pitchFamily="18" charset="0"/>
                <a:hlinkClick r:id="rId8"/>
              </a:rPr>
              <a:t>http://www.technotalkative.com/adt-bundle-a-single-step-to-setup-android-development-environment</a:t>
            </a:r>
            <a:r>
              <a:rPr lang="en-IN" dirty="0" smtClean="0">
                <a:latin typeface="Cambria" panose="02040503050406030204" pitchFamily="18" charset="0"/>
                <a:hlinkClick r:id="rId8"/>
              </a:rPr>
              <a:t>/</a:t>
            </a:r>
            <a:endParaRPr lang="en-IN" dirty="0" smtClean="0">
              <a:latin typeface="Cambria" panose="02040503050406030204" pitchFamily="18" charset="0"/>
            </a:endParaRPr>
          </a:p>
          <a:p>
            <a:pPr lvl="0">
              <a:lnSpc>
                <a:spcPct val="150000"/>
              </a:lnSpc>
              <a:buFont typeface="Wingdings" panose="05000000000000000000" pitchFamily="2" charset="2"/>
              <a:buChar char="v"/>
            </a:pPr>
            <a:r>
              <a:rPr lang="en-IN" dirty="0">
                <a:latin typeface="Cambria" panose="02040503050406030204" pitchFamily="18" charset="0"/>
                <a:hlinkClick r:id="rId9"/>
              </a:rPr>
              <a:t>http://</a:t>
            </a:r>
            <a:r>
              <a:rPr lang="en-IN" dirty="0" smtClean="0">
                <a:latin typeface="Cambria" panose="02040503050406030204" pitchFamily="18" charset="0"/>
                <a:hlinkClick r:id="rId9"/>
              </a:rPr>
              <a:t>developer.android.com/reference/android/telephony/TelephonyManager.html</a:t>
            </a:r>
            <a:endParaRPr lang="en-IN" dirty="0" smtClean="0">
              <a:latin typeface="Cambria" panose="02040503050406030204" pitchFamily="18" charset="0"/>
            </a:endParaRPr>
          </a:p>
          <a:p>
            <a:pPr marL="0" lvl="0" indent="0">
              <a:lnSpc>
                <a:spcPct val="150000"/>
              </a:lnSpc>
              <a:buNone/>
            </a:pPr>
            <a:endParaRPr lang="en-IN" dirty="0">
              <a:latin typeface="Cambria" panose="02040503050406030204" pitchFamily="18" charset="0"/>
            </a:endParaRPr>
          </a:p>
          <a:p>
            <a:pPr>
              <a:lnSpc>
                <a:spcPct val="150000"/>
              </a:lnSpc>
              <a:buFont typeface="Wingdings" panose="05000000000000000000" pitchFamily="2" charset="2"/>
              <a:buChar char="v"/>
            </a:pPr>
            <a:endParaRPr lang="en-IN" dirty="0">
              <a:latin typeface="Cambria" panose="02040503050406030204" pitchFamily="18"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6161232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336405"/>
          </a:xfrm>
          <a:prstGeom prst="rect">
            <a:avLst/>
          </a:prstGeom>
        </p:spPr>
      </p:pic>
    </p:spTree>
    <p:extLst>
      <p:ext uri="{BB962C8B-B14F-4D97-AF65-F5344CB8AC3E}">
        <p14:creationId xmlns:p14="http://schemas.microsoft.com/office/powerpoint/2010/main" val="3852286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Technology</a:t>
            </a:r>
            <a:endParaRPr lang="en-US" dirty="0"/>
          </a:p>
        </p:txBody>
      </p:sp>
      <p:sp>
        <p:nvSpPr>
          <p:cNvPr id="3" name="Content Placeholder 2"/>
          <p:cNvSpPr>
            <a:spLocks noGrp="1"/>
          </p:cNvSpPr>
          <p:nvPr>
            <p:ph idx="1"/>
          </p:nvPr>
        </p:nvSpPr>
        <p:spPr/>
        <p:txBody>
          <a:bodyPr>
            <a:normAutofit fontScale="85000" lnSpcReduction="10000"/>
          </a:bodyPr>
          <a:lstStyle/>
          <a:p>
            <a:pPr algn="just">
              <a:lnSpc>
                <a:spcPct val="200000"/>
              </a:lnSpc>
              <a:buFont typeface="Wingdings" panose="05000000000000000000" pitchFamily="2" charset="2"/>
              <a:buChar char="v"/>
            </a:pPr>
            <a:r>
              <a:rPr lang="en-US" dirty="0" smtClean="0"/>
              <a:t>Eclipse </a:t>
            </a:r>
            <a:r>
              <a:rPr lang="en-US" dirty="0"/>
              <a:t>Kepler  IDE</a:t>
            </a:r>
          </a:p>
          <a:p>
            <a:pPr algn="just">
              <a:lnSpc>
                <a:spcPct val="200000"/>
              </a:lnSpc>
              <a:buFont typeface="Wingdings" panose="05000000000000000000" pitchFamily="2" charset="2"/>
              <a:buChar char="v"/>
            </a:pPr>
            <a:r>
              <a:rPr lang="en-US" dirty="0" smtClean="0"/>
              <a:t>Android </a:t>
            </a:r>
            <a:r>
              <a:rPr lang="en-US" dirty="0"/>
              <a:t>AVD </a:t>
            </a:r>
            <a:r>
              <a:rPr lang="en-US" dirty="0" smtClean="0"/>
              <a:t>Manager</a:t>
            </a:r>
          </a:p>
          <a:p>
            <a:pPr algn="just">
              <a:lnSpc>
                <a:spcPct val="200000"/>
              </a:lnSpc>
              <a:buFont typeface="Wingdings" panose="05000000000000000000" pitchFamily="2" charset="2"/>
              <a:buChar char="v"/>
            </a:pPr>
            <a:r>
              <a:rPr lang="en-US" dirty="0"/>
              <a:t>Android SDK </a:t>
            </a:r>
            <a:r>
              <a:rPr lang="en-US" dirty="0" smtClean="0"/>
              <a:t>Manager</a:t>
            </a:r>
            <a:endParaRPr lang="en-US" dirty="0"/>
          </a:p>
          <a:p>
            <a:pPr algn="just">
              <a:lnSpc>
                <a:spcPct val="200000"/>
              </a:lnSpc>
              <a:buFont typeface="Wingdings" panose="05000000000000000000" pitchFamily="2" charset="2"/>
              <a:buChar char="v"/>
            </a:pPr>
            <a:r>
              <a:rPr lang="en-US" dirty="0" smtClean="0"/>
              <a:t> Android Studio </a:t>
            </a:r>
          </a:p>
          <a:p>
            <a:pPr algn="just">
              <a:lnSpc>
                <a:spcPct val="200000"/>
              </a:lnSpc>
              <a:buFont typeface="Wingdings" panose="05000000000000000000" pitchFamily="2" charset="2"/>
              <a:buChar char="v"/>
            </a:pPr>
            <a:r>
              <a:rPr lang="en-US" dirty="0" smtClean="0"/>
              <a:t>Android Mobile</a:t>
            </a:r>
          </a:p>
          <a:p>
            <a:pPr algn="just">
              <a:lnSpc>
                <a:spcPct val="200000"/>
              </a:lnSpc>
              <a:buFont typeface="Wingdings" panose="05000000000000000000" pitchFamily="2" charset="2"/>
              <a:buChar char="v"/>
            </a:pPr>
            <a:r>
              <a:rPr lang="en-US" dirty="0" smtClean="0"/>
              <a:t>Android 4.0 and up</a:t>
            </a:r>
            <a:endParaRPr lang="en-US" dirty="0"/>
          </a:p>
          <a:p>
            <a:pPr algn="just">
              <a:buFont typeface="Wingdings" panose="05000000000000000000" pitchFamily="2" charset="2"/>
              <a:buChar char="v"/>
            </a:pPr>
            <a:endParaRPr lang="en-US" dirty="0" smtClean="0"/>
          </a:p>
        </p:txBody>
      </p:sp>
    </p:spTree>
    <p:extLst>
      <p:ext uri="{BB962C8B-B14F-4D97-AF65-F5344CB8AC3E}">
        <p14:creationId xmlns:p14="http://schemas.microsoft.com/office/powerpoint/2010/main" val="3884075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US" dirty="0" smtClean="0"/>
              <a:t>Feasibility Study</a:t>
            </a:r>
            <a:endParaRPr lang="en-US" dirty="0"/>
          </a:p>
        </p:txBody>
      </p:sp>
      <p:sp>
        <p:nvSpPr>
          <p:cNvPr id="3" name="Content Placeholder 2"/>
          <p:cNvSpPr>
            <a:spLocks noGrp="1"/>
          </p:cNvSpPr>
          <p:nvPr>
            <p:ph idx="1"/>
          </p:nvPr>
        </p:nvSpPr>
        <p:spPr>
          <a:xfrm>
            <a:off x="1097280" y="1845734"/>
            <a:ext cx="10058400" cy="4323246"/>
          </a:xfrm>
        </p:spPr>
        <p:txBody>
          <a:bodyPr>
            <a:normAutofit lnSpcReduction="10000"/>
          </a:bodyPr>
          <a:lstStyle/>
          <a:p>
            <a:pPr algn="just">
              <a:lnSpc>
                <a:spcPct val="150000"/>
              </a:lnSpc>
              <a:buFont typeface="Wingdings" panose="05000000000000000000" pitchFamily="2" charset="2"/>
              <a:buChar char="v"/>
            </a:pPr>
            <a:r>
              <a:rPr lang="en-IN" dirty="0" smtClean="0"/>
              <a:t>  </a:t>
            </a:r>
            <a:r>
              <a:rPr lang="en-IN" sz="2800" dirty="0" smtClean="0"/>
              <a:t>Existing System</a:t>
            </a:r>
          </a:p>
          <a:p>
            <a:pPr marL="0" indent="0" algn="just">
              <a:lnSpc>
                <a:spcPct val="150000"/>
              </a:lnSpc>
              <a:buNone/>
            </a:pPr>
            <a:r>
              <a:rPr lang="en-IN" sz="2800" dirty="0" smtClean="0"/>
              <a:t>	</a:t>
            </a:r>
            <a:r>
              <a:rPr lang="en-IN" dirty="0" smtClean="0"/>
              <a:t>In a existing system, android mobile users have to install individual application for securing of personal data, images; for preventing other user from accessing application; for facility of anti-theft. Some of examples of such applications are: </a:t>
            </a:r>
          </a:p>
          <a:p>
            <a:pPr marL="640080" algn="just">
              <a:lnSpc>
                <a:spcPct val="150000"/>
              </a:lnSpc>
              <a:buFont typeface="Arial" panose="020B0604020202020204" pitchFamily="34" charset="0"/>
              <a:buChar char="•"/>
            </a:pPr>
            <a:r>
              <a:rPr lang="en-IN" dirty="0" smtClean="0"/>
              <a:t>Applock</a:t>
            </a:r>
          </a:p>
          <a:p>
            <a:pPr marL="640080" algn="just">
              <a:lnSpc>
                <a:spcPct val="150000"/>
              </a:lnSpc>
              <a:buFont typeface="Arial" panose="020B0604020202020204" pitchFamily="34" charset="0"/>
              <a:buChar char="•"/>
            </a:pPr>
            <a:r>
              <a:rPr lang="en-IN" dirty="0" smtClean="0"/>
              <a:t>Hide it</a:t>
            </a:r>
          </a:p>
          <a:p>
            <a:pPr marL="640080" algn="just">
              <a:lnSpc>
                <a:spcPct val="150000"/>
              </a:lnSpc>
              <a:buFont typeface="Arial" panose="020B0604020202020204" pitchFamily="34" charset="0"/>
              <a:buChar char="•"/>
            </a:pPr>
            <a:r>
              <a:rPr lang="en-IN" dirty="0" smtClean="0"/>
              <a:t>Anti-theft</a:t>
            </a:r>
          </a:p>
          <a:p>
            <a:pPr marL="0" indent="0" algn="just">
              <a:lnSpc>
                <a:spcPct val="150000"/>
              </a:lnSpc>
              <a:buNone/>
            </a:pPr>
            <a:endParaRPr lang="en-IN" sz="2600" dirty="0" smtClean="0"/>
          </a:p>
          <a:p>
            <a:endParaRPr lang="en-US" dirty="0"/>
          </a:p>
        </p:txBody>
      </p:sp>
    </p:spTree>
    <p:extLst>
      <p:ext uri="{BB962C8B-B14F-4D97-AF65-F5344CB8AC3E}">
        <p14:creationId xmlns:p14="http://schemas.microsoft.com/office/powerpoint/2010/main" val="3933070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Study</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 </a:t>
            </a:r>
            <a:r>
              <a:rPr lang="en-US" sz="2800" dirty="0" smtClean="0"/>
              <a:t>Disadvantages Of Existing System</a:t>
            </a:r>
          </a:p>
          <a:p>
            <a:pPr marL="982980" indent="-342900">
              <a:buFont typeface="Arial" panose="020B0604020202020204" pitchFamily="34" charset="0"/>
              <a:buChar char="•"/>
            </a:pPr>
            <a:r>
              <a:rPr lang="en-US" dirty="0" smtClean="0"/>
              <a:t>All </a:t>
            </a:r>
            <a:r>
              <a:rPr lang="en-US" dirty="0"/>
              <a:t>applications need to be install </a:t>
            </a:r>
            <a:r>
              <a:rPr lang="en-US" dirty="0" smtClean="0"/>
              <a:t>separately</a:t>
            </a:r>
          </a:p>
          <a:p>
            <a:pPr marL="982980" indent="-342900">
              <a:buFont typeface="Arial" panose="020B0604020202020204" pitchFamily="34" charset="0"/>
              <a:buChar char="•"/>
            </a:pPr>
            <a:r>
              <a:rPr lang="en-US" dirty="0" smtClean="0"/>
              <a:t>Consumes more RAM</a:t>
            </a:r>
          </a:p>
          <a:p>
            <a:pPr marL="982980" indent="-342900">
              <a:buFont typeface="Arial" panose="020B0604020202020204" pitchFamily="34" charset="0"/>
              <a:buChar char="•"/>
            </a:pPr>
            <a:r>
              <a:rPr lang="en-US" dirty="0" smtClean="0"/>
              <a:t>Consumes more Memory</a:t>
            </a:r>
          </a:p>
          <a:p>
            <a:pPr marL="982980" indent="-342900">
              <a:buFont typeface="Arial" panose="020B0604020202020204" pitchFamily="34" charset="0"/>
              <a:buChar char="•"/>
            </a:pPr>
            <a:r>
              <a:rPr lang="en-US" dirty="0" smtClean="0"/>
              <a:t>Consumes more Battery as all applications are running background</a:t>
            </a:r>
          </a:p>
          <a:p>
            <a:pPr marL="640080" indent="0">
              <a:buNone/>
            </a:pPr>
            <a:endParaRPr lang="en-US" dirty="0"/>
          </a:p>
          <a:p>
            <a:pPr marL="640080" indent="0">
              <a:buNone/>
            </a:pPr>
            <a:r>
              <a:rPr lang="en-US" dirty="0" smtClean="0"/>
              <a:t> </a:t>
            </a:r>
          </a:p>
        </p:txBody>
      </p:sp>
    </p:spTree>
    <p:extLst>
      <p:ext uri="{BB962C8B-B14F-4D97-AF65-F5344CB8AC3E}">
        <p14:creationId xmlns:p14="http://schemas.microsoft.com/office/powerpoint/2010/main" val="2012314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US" dirty="0" smtClean="0"/>
              <a:t>Feasibility Study</a:t>
            </a:r>
            <a:endParaRPr lang="en-US" dirty="0"/>
          </a:p>
        </p:txBody>
      </p:sp>
      <p:sp>
        <p:nvSpPr>
          <p:cNvPr id="3" name="Content Placeholder 2"/>
          <p:cNvSpPr>
            <a:spLocks noGrp="1"/>
          </p:cNvSpPr>
          <p:nvPr>
            <p:ph idx="1"/>
          </p:nvPr>
        </p:nvSpPr>
        <p:spPr>
          <a:xfrm>
            <a:off x="1097280" y="1845734"/>
            <a:ext cx="10058400" cy="4323246"/>
          </a:xfrm>
        </p:spPr>
        <p:txBody>
          <a:bodyPr>
            <a:normAutofit fontScale="92500" lnSpcReduction="10000"/>
          </a:bodyPr>
          <a:lstStyle/>
          <a:p>
            <a:pPr algn="just">
              <a:lnSpc>
                <a:spcPct val="150000"/>
              </a:lnSpc>
              <a:buFont typeface="Wingdings" panose="05000000000000000000" pitchFamily="2" charset="2"/>
              <a:buChar char="v"/>
            </a:pPr>
            <a:r>
              <a:rPr lang="en-IN" dirty="0" smtClean="0"/>
              <a:t>  </a:t>
            </a:r>
            <a:r>
              <a:rPr lang="en-IN" sz="2800" dirty="0" smtClean="0"/>
              <a:t>Proposed System</a:t>
            </a:r>
          </a:p>
          <a:p>
            <a:pPr marL="0" indent="0" algn="just">
              <a:lnSpc>
                <a:spcPct val="150000"/>
              </a:lnSpc>
              <a:buNone/>
            </a:pPr>
            <a:r>
              <a:rPr lang="en-IN" sz="2800" dirty="0" smtClean="0"/>
              <a:t>	</a:t>
            </a:r>
            <a:r>
              <a:rPr lang="en-IN" dirty="0" smtClean="0"/>
              <a:t>Our project proposes a system in which all the facilities for security of android mobile and data in a single package. Our application have four module:  </a:t>
            </a:r>
          </a:p>
          <a:p>
            <a:pPr marL="640080" algn="just">
              <a:lnSpc>
                <a:spcPct val="150000"/>
              </a:lnSpc>
              <a:buFont typeface="Arial" panose="020B0604020202020204" pitchFamily="34" charset="0"/>
              <a:buChar char="•"/>
            </a:pPr>
            <a:r>
              <a:rPr lang="en-IN" dirty="0"/>
              <a:t> </a:t>
            </a:r>
            <a:r>
              <a:rPr lang="en-IN" dirty="0" smtClean="0"/>
              <a:t>One Touch Calling</a:t>
            </a:r>
          </a:p>
          <a:p>
            <a:pPr marL="640080" algn="just">
              <a:lnSpc>
                <a:spcPct val="150000"/>
              </a:lnSpc>
              <a:buFont typeface="Arial" panose="020B0604020202020204" pitchFamily="34" charset="0"/>
              <a:buChar char="•"/>
            </a:pPr>
            <a:r>
              <a:rPr lang="en-IN" dirty="0" smtClean="0"/>
              <a:t>Anti-theft</a:t>
            </a:r>
          </a:p>
          <a:p>
            <a:pPr marL="640080" algn="just">
              <a:lnSpc>
                <a:spcPct val="150000"/>
              </a:lnSpc>
              <a:buFont typeface="Arial" panose="020B0604020202020204" pitchFamily="34" charset="0"/>
              <a:buChar char="•"/>
            </a:pPr>
            <a:r>
              <a:rPr lang="en-IN" dirty="0"/>
              <a:t> </a:t>
            </a:r>
            <a:r>
              <a:rPr lang="en-IN" dirty="0" smtClean="0"/>
              <a:t>application Lock</a:t>
            </a:r>
          </a:p>
          <a:p>
            <a:pPr marL="640080" algn="just">
              <a:lnSpc>
                <a:spcPct val="150000"/>
              </a:lnSpc>
              <a:buFont typeface="Arial" panose="020B0604020202020204" pitchFamily="34" charset="0"/>
              <a:buChar char="•"/>
            </a:pPr>
            <a:r>
              <a:rPr lang="en-IN" dirty="0" smtClean="0"/>
              <a:t>Data Hiding</a:t>
            </a:r>
          </a:p>
          <a:p>
            <a:pPr marL="0" indent="0" algn="just">
              <a:lnSpc>
                <a:spcPct val="150000"/>
              </a:lnSpc>
              <a:buNone/>
            </a:pPr>
            <a:endParaRPr lang="en-IN" sz="2600" dirty="0" smtClean="0"/>
          </a:p>
          <a:p>
            <a:endParaRPr lang="en-US" dirty="0"/>
          </a:p>
        </p:txBody>
      </p:sp>
    </p:spTree>
    <p:extLst>
      <p:ext uri="{BB962C8B-B14F-4D97-AF65-F5344CB8AC3E}">
        <p14:creationId xmlns:p14="http://schemas.microsoft.com/office/powerpoint/2010/main" val="657715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623</TotalTime>
  <Words>1754</Words>
  <Application>Microsoft Office PowerPoint</Application>
  <PresentationFormat>Widescreen</PresentationFormat>
  <Paragraphs>452</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Cambria</vt:lpstr>
      <vt:lpstr>Times New Roman</vt:lpstr>
      <vt:lpstr>Wingdings</vt:lpstr>
      <vt:lpstr>Retrospect</vt:lpstr>
      <vt:lpstr>Secure It Pro</vt:lpstr>
      <vt:lpstr>Team Details</vt:lpstr>
      <vt:lpstr>Points to Be Discussed</vt:lpstr>
      <vt:lpstr>Basic Objective </vt:lpstr>
      <vt:lpstr>Schedule Of Project</vt:lpstr>
      <vt:lpstr>Tools and Technology</vt:lpstr>
      <vt:lpstr>Feasibility Study</vt:lpstr>
      <vt:lpstr>Feasibility Study</vt:lpstr>
      <vt:lpstr>Feasibility Study</vt:lpstr>
      <vt:lpstr>Feasibility Study</vt:lpstr>
      <vt:lpstr>Feasibility Study</vt:lpstr>
      <vt:lpstr>Feasibility Study</vt:lpstr>
      <vt:lpstr>Requirement Analysis</vt:lpstr>
      <vt:lpstr>Requirement Analysis</vt:lpstr>
      <vt:lpstr>System Requirements</vt:lpstr>
      <vt:lpstr>System Requirements</vt:lpstr>
      <vt:lpstr>UML Diagrams(Use Case)</vt:lpstr>
      <vt:lpstr>PowerPoint Presentation</vt:lpstr>
      <vt:lpstr>PowerPoint Presentation</vt:lpstr>
      <vt:lpstr>PowerPoint Presentation</vt:lpstr>
      <vt:lpstr>PowerPoint Presentation</vt:lpstr>
      <vt:lpstr>UML Diagrams (Sequence Diagram)</vt:lpstr>
      <vt:lpstr>PowerPoint Presentation</vt:lpstr>
      <vt:lpstr>PowerPoint Presentation</vt:lpstr>
      <vt:lpstr>PowerPoint Presentation</vt:lpstr>
      <vt:lpstr>PowerPoint Presentation</vt:lpstr>
      <vt:lpstr>Flow Diagram (Anti-Theft)</vt:lpstr>
      <vt:lpstr>Data Dictionary </vt:lpstr>
      <vt:lpstr>Data Dictionary </vt:lpstr>
      <vt:lpstr>Data Dictionary </vt:lpstr>
      <vt:lpstr>Data Dictionary </vt:lpstr>
      <vt:lpstr>Design(Main Screen)</vt:lpstr>
      <vt:lpstr>Design(Anti Theft)</vt:lpstr>
      <vt:lpstr>Design(Anti Theft)</vt:lpstr>
      <vt:lpstr>Design(One Touch Call)</vt:lpstr>
      <vt:lpstr>Design(One Touch Call)</vt:lpstr>
      <vt:lpstr>Design(Data Hiding)</vt:lpstr>
      <vt:lpstr>Design(Data Hiding)</vt:lpstr>
      <vt:lpstr>Design(App Lock)</vt:lpstr>
      <vt:lpstr>Design(App Lock)</vt:lpstr>
      <vt:lpstr>Design(App Lock)</vt:lpstr>
      <vt:lpstr>Design(Login Page)</vt:lpstr>
      <vt:lpstr>Design(Location page)</vt:lpstr>
      <vt:lpstr>Design(Location page)</vt:lpstr>
      <vt:lpstr>Design(Change Password)</vt:lpstr>
      <vt:lpstr>Coding(AndroidManifest.xml)</vt:lpstr>
      <vt:lpstr>Coding(AndroidManifest.xml)</vt:lpstr>
      <vt:lpstr>Coding(mainmodule.xml)</vt:lpstr>
      <vt:lpstr>Test Cases</vt:lpstr>
      <vt:lpstr>Test Cases</vt:lpstr>
      <vt:lpstr>Test Cases</vt:lpstr>
      <vt:lpstr>Future Plan</vt:lpstr>
      <vt:lpstr>Conclusion</vt:lpstr>
      <vt:lpstr>Bibliography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It Pro</dc:title>
  <dc:creator>Niket Patel</dc:creator>
  <cp:lastModifiedBy>Niket Patel</cp:lastModifiedBy>
  <cp:revision>135</cp:revision>
  <dcterms:created xsi:type="dcterms:W3CDTF">2014-10-14T16:14:43Z</dcterms:created>
  <dcterms:modified xsi:type="dcterms:W3CDTF">2015-05-25T05:15:00Z</dcterms:modified>
</cp:coreProperties>
</file>